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9"/>
  </p:sldMasterIdLst>
  <p:notesMasterIdLst>
    <p:notesMasterId r:id="rId24"/>
  </p:notesMasterIdLst>
  <p:handoutMasterIdLst>
    <p:handoutMasterId r:id="rId25"/>
  </p:handoutMasterIdLst>
  <p:sldIdLst>
    <p:sldId id="256" r:id="rId10"/>
    <p:sldId id="258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1" r:id="rId19"/>
    <p:sldId id="280" r:id="rId20"/>
    <p:sldId id="279" r:id="rId21"/>
    <p:sldId id="282" r:id="rId22"/>
    <p:sldId id="283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92" autoAdjust="0"/>
  </p:normalViewPr>
  <p:slideViewPr>
    <p:cSldViewPr>
      <p:cViewPr varScale="1">
        <p:scale>
          <a:sx n="87" d="100"/>
          <a:sy n="87" d="100"/>
        </p:scale>
        <p:origin x="528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E948-FC11-42DE-9CC9-6E0E7A2CB34C}" type="datetime1">
              <a:rPr lang="en-US" smtClean="0"/>
              <a:t>7/6/2017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CDFC-F72E-4981-8CCB-5A5C4D07CF87}" type="datetime1">
              <a:rPr lang="en-US" smtClean="0"/>
              <a:t>7/6/2017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D8C7-6283-445A-A285-3764AB864802}" type="datetime1">
              <a:rPr lang="en-US" smtClean="0"/>
              <a:t>7/6/2017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61D8-6166-43D7-B17C-05FE3CFDA917}" type="datetime1">
              <a:rPr lang="en-US" smtClean="0"/>
              <a:t>7/6/2017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A83E-01C5-4B12-9710-D32C222A631C}" type="datetime1">
              <a:rPr lang="en-US" smtClean="0"/>
              <a:t>7/6/2017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8FCE-4AAF-4C4B-9597-E5A7B5897F44}" type="datetime1">
              <a:rPr lang="en-US" smtClean="0"/>
              <a:t>7/6/2017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B1B4-1B8E-4F25-9430-F7EF3DFA6EBC}" type="datetime1">
              <a:rPr lang="en-US" smtClean="0"/>
              <a:t>7/6/2017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B6B0-A686-4753-8553-CF3B8C0BE9AD}" type="datetime1">
              <a:rPr lang="en-US" smtClean="0"/>
              <a:t>7/6/2017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B937-1881-4B3D-B943-08F0FE1E6937}" type="datetime1">
              <a:rPr lang="en-US" smtClean="0"/>
              <a:t>7/6/2017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3A28-E5E6-4E74-88E6-B658FB079A07}" type="datetime1">
              <a:rPr lang="en-US" smtClean="0"/>
              <a:t>7/6/2017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218-F151-469B-8DFF-3EE90DD7F2EF}" type="datetime1">
              <a:rPr lang="en-US" smtClean="0"/>
              <a:t>7/6/2017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7FC538-CF56-4231-BD40-3BB24DA5D363}" type="datetime1">
              <a:rPr lang="en-US" smtClean="0"/>
              <a:t>7/6/2017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Instacart Market Basket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Which products will an Instacart consumer purchase again?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94A9-8D26-4E2A-A413-DBBCF764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55315-EFF2-40A2-AA35-F242D6FBDA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Few important new variables: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𝑢𝑝𝑂𝑟𝑑𝑒𝑟𝑠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𝑏𝑜𝑢𝑔h𝑡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𝑠𝑝𝑒𝑐𝑖𝑓𝑖𝑐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𝑝𝑟𝑜𝑑𝑢𝑐𝑡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𝑢𝑝𝑂𝑟𝑑𝑒𝑟𝑅𝑎𝑡𝑒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𝑢𝑠𝑒𝑟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𝑏𝑜𝑢𝑔h𝑡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𝑠𝑝𝑒𝑐𝑖𝑓𝑖𝑐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𝑝𝑟𝑜𝑑𝑢𝑐𝑡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𝑢𝑠𝑒𝑟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𝑜𝑟𝑑𝑒𝑟𝑠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𝑢𝑝𝑂𝑟𝑑𝑒𝑟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𝑆𝑖𝑛𝑐𝑒𝐿𝑎𝑠𝑡𝑂𝑟𝑑𝑒𝑟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𝐿𝑎𝑠𝑡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𝐶𝑢𝑠𝑡𝑜𝑚𝑒𝑟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𝐿𝑎𝑠𝑡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𝐶𝑢𝑠𝑡𝑜𝑚𝑒𝑟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𝑠𝑝𝑒𝑐𝑖𝑓𝑖𝑐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1025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55315-EFF2-40A2-AA35-F242D6FBD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0D7A1-82A3-4AF8-AE5D-689AE191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3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3DE3-412E-4BDC-8297-7D39E152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D3850-370E-4653-8FEF-5DABD959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64CB10-34CA-48AB-8E6F-B5D2EB7A9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600200"/>
            <a:ext cx="6019800" cy="3939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767566-0969-4ED3-A666-4F4EC770F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1405890"/>
            <a:ext cx="5014913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2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0461-C8C5-47F9-B32F-C5712254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0E95D-344C-4EBC-BCE3-B979B55F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D93CC0-F667-419C-8052-A6AFB15EA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362200"/>
            <a:ext cx="5202270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09027B-CE6A-412A-9075-01F17F05F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1295400"/>
            <a:ext cx="563118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9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E419-C0A2-4CE7-8216-3FECA76C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47E8-3859-4EAE-B150-A7E780B94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Instacart should develop a recommendation system based on the algorithm.</a:t>
            </a:r>
          </a:p>
          <a:p>
            <a:r>
              <a:rPr lang="en-US" dirty="0"/>
              <a:t>User should be suggested with the products that they are most likely to buy next.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F5275-4304-4623-A84C-DA1E092B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3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B4BD-70F1-44D5-91E8-6496CAE5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3508-2B55-4AAD-B870-82999B97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Thank you.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FF3D1-6839-4412-BC08-9F3F5E20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1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Instacart is a grocery ordering and delivery app.</a:t>
            </a:r>
          </a:p>
          <a:p>
            <a:r>
              <a:rPr lang="en-US" dirty="0"/>
              <a:t>Once the consumer selects products through the Instacart app, stores review customer’s order and do the delivery for them.</a:t>
            </a:r>
          </a:p>
          <a:p>
            <a:r>
              <a:rPr lang="en-US" dirty="0"/>
              <a:t>Instacart has open sourced it’s 3 million customer orders.</a:t>
            </a:r>
          </a:p>
          <a:p>
            <a:r>
              <a:rPr lang="en-US" dirty="0"/>
              <a:t>We have created an algorithm to predict which purchased product will be re-ordered.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2D1C8-0EB0-446A-8465-E0B6320DB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07500"/>
            <a:ext cx="11966475" cy="6307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FD5ED-F9FB-4275-AB42-A3EB3929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Files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have 7 different files:</a:t>
            </a:r>
          </a:p>
          <a:p>
            <a:r>
              <a:rPr lang="en-US" dirty="0"/>
              <a:t>Departments</a:t>
            </a:r>
          </a:p>
          <a:p>
            <a:r>
              <a:rPr lang="en-US" dirty="0"/>
              <a:t>Aisles</a:t>
            </a:r>
          </a:p>
          <a:p>
            <a:r>
              <a:rPr lang="en-US" dirty="0"/>
              <a:t>Products</a:t>
            </a:r>
          </a:p>
          <a:p>
            <a:r>
              <a:rPr lang="en-US" dirty="0"/>
              <a:t>Orders</a:t>
            </a:r>
          </a:p>
          <a:p>
            <a:r>
              <a:rPr lang="en-US" dirty="0"/>
              <a:t>Prior Orders</a:t>
            </a:r>
          </a:p>
          <a:p>
            <a:r>
              <a:rPr lang="en-US" dirty="0"/>
              <a:t>Train Orders</a:t>
            </a:r>
          </a:p>
          <a:p>
            <a:r>
              <a:rPr lang="en-US" dirty="0"/>
              <a:t>Test Orders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FD5ED-F9FB-4275-AB42-A3EB3929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0E449E-48A6-46D3-8C01-DB633570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54" y="994483"/>
            <a:ext cx="2830830" cy="51182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759821-2F2B-475A-8F8E-E5D9F5887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79" y="1828800"/>
            <a:ext cx="2887980" cy="32308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A94B1A-57B8-4E56-8AF6-12ACE1CDC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639" y="2370582"/>
            <a:ext cx="5852160" cy="2514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6F59C5-65B3-414E-BE3D-739900E80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83" y="2448306"/>
            <a:ext cx="6042660" cy="21259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EA1181-9D8A-44C1-A57D-459E1CC2CD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570" y="2768727"/>
            <a:ext cx="3779520" cy="23926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B55031-1CAA-439C-84A3-905EC6ECD5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639" y="2492502"/>
            <a:ext cx="3611880" cy="24612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B952E1-52CC-4DFB-8912-3252470C3D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34" y="3107392"/>
            <a:ext cx="2743135" cy="28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32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61DC-105D-473E-AAE2-50F2DD73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 All at Once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3824A-BE32-488E-B63F-896B9C0E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1171C-E018-4725-A11F-C6D89AC44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590800"/>
            <a:ext cx="6042660" cy="2125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685F08-14A2-4720-B150-721757DA3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346" y="457200"/>
            <a:ext cx="2461260" cy="4450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C257D0-D5DB-4818-AF86-229A69903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2388728"/>
            <a:ext cx="5852160" cy="2514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EB4682-6951-4EDB-A55B-050E83261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346" y="4923473"/>
            <a:ext cx="2887980" cy="32308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D22AFF-EE55-4E5B-A839-E9A91A4AD5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1555432"/>
            <a:ext cx="3779520" cy="2392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87D297-CB4C-4F59-B744-A30DD96348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4009358"/>
            <a:ext cx="3611880" cy="24612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81F82B1-92D8-4571-874C-6108C2827988}"/>
              </a:ext>
            </a:extLst>
          </p:cNvPr>
          <p:cNvSpPr/>
          <p:nvPr/>
        </p:nvSpPr>
        <p:spPr>
          <a:xfrm>
            <a:off x="10356976" y="2574607"/>
            <a:ext cx="612967" cy="2256949"/>
          </a:xfrm>
          <a:prstGeom prst="rect">
            <a:avLst/>
          </a:prstGeom>
          <a:noFill/>
          <a:ln w="730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5CAEE1-0DB2-4CE4-8EC8-1A9212D13B11}"/>
              </a:ext>
            </a:extLst>
          </p:cNvPr>
          <p:cNvSpPr/>
          <p:nvPr/>
        </p:nvSpPr>
        <p:spPr>
          <a:xfrm>
            <a:off x="9123966" y="5029200"/>
            <a:ext cx="766636" cy="2256949"/>
          </a:xfrm>
          <a:prstGeom prst="rect">
            <a:avLst/>
          </a:prstGeom>
          <a:noFill/>
          <a:ln w="730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4C933D-4E5E-45F4-847C-949F45650CF4}"/>
              </a:ext>
            </a:extLst>
          </p:cNvPr>
          <p:cNvSpPr/>
          <p:nvPr/>
        </p:nvSpPr>
        <p:spPr>
          <a:xfrm>
            <a:off x="11047412" y="2610493"/>
            <a:ext cx="842836" cy="2256949"/>
          </a:xfrm>
          <a:prstGeom prst="rect">
            <a:avLst/>
          </a:prstGeom>
          <a:noFill/>
          <a:ln w="730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2F973E-D4A8-4594-A0F6-A57DC1EE6F3E}"/>
              </a:ext>
            </a:extLst>
          </p:cNvPr>
          <p:cNvSpPr/>
          <p:nvPr/>
        </p:nvSpPr>
        <p:spPr>
          <a:xfrm>
            <a:off x="9157652" y="431482"/>
            <a:ext cx="1051560" cy="2256949"/>
          </a:xfrm>
          <a:prstGeom prst="rect">
            <a:avLst/>
          </a:prstGeom>
          <a:noFill/>
          <a:ln w="730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48CFFB06-BDFF-4B97-97C4-3CBD17059E8C}"/>
              </a:ext>
            </a:extLst>
          </p:cNvPr>
          <p:cNvSpPr/>
          <p:nvPr/>
        </p:nvSpPr>
        <p:spPr>
          <a:xfrm rot="19292627">
            <a:off x="9881651" y="4837760"/>
            <a:ext cx="437324" cy="3141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815024B8-47B7-482C-B182-D6938B93C715}"/>
              </a:ext>
            </a:extLst>
          </p:cNvPr>
          <p:cNvSpPr/>
          <p:nvPr/>
        </p:nvSpPr>
        <p:spPr>
          <a:xfrm rot="2552566">
            <a:off x="10111708" y="2035782"/>
            <a:ext cx="1324466" cy="31415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EBD3AE-3A55-48FB-AF5D-1F3810FD57AB}"/>
              </a:ext>
            </a:extLst>
          </p:cNvPr>
          <p:cNvSpPr/>
          <p:nvPr/>
        </p:nvSpPr>
        <p:spPr>
          <a:xfrm>
            <a:off x="7237412" y="1752600"/>
            <a:ext cx="1219200" cy="636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Product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7BA05F4-7CF3-4A28-A7F5-3A08C1728F93}"/>
              </a:ext>
            </a:extLst>
          </p:cNvPr>
          <p:cNvSpPr/>
          <p:nvPr/>
        </p:nvSpPr>
        <p:spPr>
          <a:xfrm>
            <a:off x="7466012" y="431482"/>
            <a:ext cx="1644681" cy="636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Department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5FF2447-679C-4AA4-AC09-8579882AD918}"/>
              </a:ext>
            </a:extLst>
          </p:cNvPr>
          <p:cNvSpPr/>
          <p:nvPr/>
        </p:nvSpPr>
        <p:spPr>
          <a:xfrm>
            <a:off x="7836188" y="4952048"/>
            <a:ext cx="1219200" cy="6361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Aisles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4C559D-69D1-41A6-B73C-BAF889E8AA4F}"/>
              </a:ext>
            </a:extLst>
          </p:cNvPr>
          <p:cNvSpPr/>
          <p:nvPr/>
        </p:nvSpPr>
        <p:spPr>
          <a:xfrm>
            <a:off x="7427910" y="2567113"/>
            <a:ext cx="758390" cy="2256949"/>
          </a:xfrm>
          <a:prstGeom prst="rect">
            <a:avLst/>
          </a:prstGeom>
          <a:noFill/>
          <a:ln w="730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B22A32-D4CF-4737-AF32-48605713A407}"/>
              </a:ext>
            </a:extLst>
          </p:cNvPr>
          <p:cNvSpPr/>
          <p:nvPr/>
        </p:nvSpPr>
        <p:spPr>
          <a:xfrm>
            <a:off x="3808412" y="1738550"/>
            <a:ext cx="758390" cy="2256949"/>
          </a:xfrm>
          <a:prstGeom prst="rect">
            <a:avLst/>
          </a:prstGeom>
          <a:noFill/>
          <a:ln w="730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29A96D-5B72-4F63-AFE9-9F4419C73C6F}"/>
              </a:ext>
            </a:extLst>
          </p:cNvPr>
          <p:cNvSpPr/>
          <p:nvPr/>
        </p:nvSpPr>
        <p:spPr>
          <a:xfrm>
            <a:off x="3756681" y="4141637"/>
            <a:ext cx="758390" cy="2256949"/>
          </a:xfrm>
          <a:prstGeom prst="rect">
            <a:avLst/>
          </a:prstGeom>
          <a:noFill/>
          <a:ln w="730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9E39F716-2E2C-4789-BCE4-D6C7DD9B42BF}"/>
              </a:ext>
            </a:extLst>
          </p:cNvPr>
          <p:cNvSpPr/>
          <p:nvPr/>
        </p:nvSpPr>
        <p:spPr>
          <a:xfrm rot="20492576">
            <a:off x="4606122" y="4530211"/>
            <a:ext cx="2842229" cy="710192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7F3CE7F7-5F86-435F-B7FC-2CF3DCDA3A50}"/>
              </a:ext>
            </a:extLst>
          </p:cNvPr>
          <p:cNvSpPr/>
          <p:nvPr/>
        </p:nvSpPr>
        <p:spPr>
          <a:xfrm rot="1579501">
            <a:off x="4596585" y="2753801"/>
            <a:ext cx="2965283" cy="647549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76FBCE8-1C74-47BD-BF45-FE1C90F0F8E5}"/>
              </a:ext>
            </a:extLst>
          </p:cNvPr>
          <p:cNvSpPr/>
          <p:nvPr/>
        </p:nvSpPr>
        <p:spPr>
          <a:xfrm>
            <a:off x="4776152" y="1272590"/>
            <a:ext cx="1219200" cy="63612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Prior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BE84144-BBB4-46B2-9264-719E00968589}"/>
              </a:ext>
            </a:extLst>
          </p:cNvPr>
          <p:cNvSpPr/>
          <p:nvPr/>
        </p:nvSpPr>
        <p:spPr>
          <a:xfrm>
            <a:off x="4791709" y="6080522"/>
            <a:ext cx="1219200" cy="63612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Train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DA192BA-EDA9-4641-9C47-9E1CB25AA11D}"/>
              </a:ext>
            </a:extLst>
          </p:cNvPr>
          <p:cNvSpPr/>
          <p:nvPr/>
        </p:nvSpPr>
        <p:spPr>
          <a:xfrm>
            <a:off x="878620" y="2021276"/>
            <a:ext cx="1219200" cy="6361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94C35E-C5A9-4E96-B023-B8C43BDB7352}"/>
              </a:ext>
            </a:extLst>
          </p:cNvPr>
          <p:cNvSpPr/>
          <p:nvPr/>
        </p:nvSpPr>
        <p:spPr>
          <a:xfrm>
            <a:off x="351661" y="2628358"/>
            <a:ext cx="758390" cy="2256949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7C280E-1EB4-4688-BB3B-900A2361FBAC}"/>
              </a:ext>
            </a:extLst>
          </p:cNvPr>
          <p:cNvSpPr/>
          <p:nvPr/>
        </p:nvSpPr>
        <p:spPr>
          <a:xfrm>
            <a:off x="2993021" y="1691163"/>
            <a:ext cx="758390" cy="2256949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91E1BF-8674-4656-B429-613C8315273A}"/>
              </a:ext>
            </a:extLst>
          </p:cNvPr>
          <p:cNvSpPr/>
          <p:nvPr/>
        </p:nvSpPr>
        <p:spPr>
          <a:xfrm>
            <a:off x="2979365" y="4111513"/>
            <a:ext cx="758390" cy="2256949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 44">
            <a:extLst>
              <a:ext uri="{FF2B5EF4-FFF2-40B4-BE49-F238E27FC236}">
                <a16:creationId xmlns:a16="http://schemas.microsoft.com/office/drawing/2014/main" id="{2BF763E2-38CC-478D-BDE5-9C651D79FF44}"/>
              </a:ext>
            </a:extLst>
          </p:cNvPr>
          <p:cNvSpPr/>
          <p:nvPr/>
        </p:nvSpPr>
        <p:spPr>
          <a:xfrm rot="20492576">
            <a:off x="1059435" y="2598877"/>
            <a:ext cx="2061412" cy="71019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A64725A7-F14A-470B-BDF3-5743AB2ADAC7}"/>
              </a:ext>
            </a:extLst>
          </p:cNvPr>
          <p:cNvSpPr/>
          <p:nvPr/>
        </p:nvSpPr>
        <p:spPr>
          <a:xfrm rot="2093779">
            <a:off x="985653" y="5184373"/>
            <a:ext cx="2061412" cy="71019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9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2" grpId="0" animBg="1"/>
      <p:bldP spid="43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4D81-7629-412B-8905-5B19FCFC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Dashboard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34499-4758-40F1-860B-A2EB56DA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141EB-CCC2-4880-A0B0-A501437EED23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1828800"/>
            <a:ext cx="5729216" cy="3962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749BAF-CB6E-42F2-9D34-DB7B04EDE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" y="1828800"/>
            <a:ext cx="6011224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7068-ED2C-41E5-8883-B01AA24D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Department-Aisle Dashboard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B69D5-F409-469D-A0F9-5D4ADD72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68533-C5B2-4C68-85CA-0FA222E6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600200"/>
            <a:ext cx="3473152" cy="2228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3B21CB-A247-49B7-9A6C-0CB8CA6FEA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8" y="3829050"/>
            <a:ext cx="3324726" cy="2133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5CC09C-9A5C-4D01-9E07-80BBDFE3E2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1" y="3733800"/>
            <a:ext cx="3275013" cy="2133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F256C6-91C1-4DA9-8511-0CDDA25CF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588" y="1295401"/>
            <a:ext cx="5562600" cy="46196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051C9F-C3D2-47C5-AE37-29C4536522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95" y="1600200"/>
            <a:ext cx="2976222" cy="20050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1B99D0-D50B-40A7-BB52-F0F1C6AA1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" y="1313689"/>
            <a:ext cx="6464417" cy="5067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F027DA-9110-4AA0-B20D-F0647C6883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1313689"/>
            <a:ext cx="5869747" cy="5067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6B8674-DFD7-45CE-A496-C143AD9B44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9" y="1396071"/>
            <a:ext cx="6422654" cy="49849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A809C5-0854-4281-9BB9-1AE99F8E4C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1295400"/>
            <a:ext cx="5860805" cy="5067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5668D29-624F-41CD-8500-E399F9879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9" y="1399118"/>
            <a:ext cx="11990261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5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2B70-2FDE-4B69-BAE7-46D87C4A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Dashboard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E3DA1-1C8C-41DF-9A8E-311C32F7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A3A66-01D3-441B-8EFC-C00678611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1600200"/>
            <a:ext cx="5700711" cy="428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751818-57B2-487A-8B21-DF3E865ED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323" y="1469136"/>
            <a:ext cx="5812686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82FE-C4B2-4D7E-9863-E2E5D70E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Order-Day-Hour Dashboard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EEEFE-3C05-49E5-9E55-8554E8B6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B184D-86E4-4FAF-B7A3-04298AD4F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3918272" cy="413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6333A-ADA9-4DCC-A4AC-A21D63AA2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1676400"/>
            <a:ext cx="4126865" cy="4133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16BC52-4176-47A3-8D40-316F69CAE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24" y="3743325"/>
            <a:ext cx="3591892" cy="2305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E145B1-4ACE-4493-9D2C-EC989B07A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26" y="1406462"/>
            <a:ext cx="3710632" cy="238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F37F94-22AC-459E-AE84-B2F8F938D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3" y="1406461"/>
            <a:ext cx="7589578" cy="48705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DD9307-E4F8-4D6D-BF97-A13B8466E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4" y="1493980"/>
            <a:ext cx="8288400" cy="45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8970-30DD-4222-9880-300F6F8F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Re-order Day-Hour Dashboard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06CF6-C1FA-40B1-A02C-A352322A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Rawls College of Business-Instacart Market Basket Analysis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2E59CA-5FF2-4022-ACEA-ED069C1F9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1414272"/>
            <a:ext cx="4419600" cy="4591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F9A9F-EE95-4A9E-A8DF-E420A0434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1414272"/>
            <a:ext cx="3892169" cy="4514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FD11CB-C88C-4986-903D-B3A5025C1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57" y="1524000"/>
            <a:ext cx="3482055" cy="4420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9BDF10-ED7C-4391-8071-0CB390473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95" y="1477899"/>
            <a:ext cx="7148513" cy="458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0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8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Props1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063697F1-1355-4C48-9028-32D79AAD7D2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a4f35948-e619-41b3-aa29-22878b09cfd2"/>
    <ds:schemaRef ds:uri="http://purl.org/dc/terms/"/>
    <ds:schemaRef ds:uri="40262f94-9f35-4ac3-9a90-690165a166b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8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792</TotalTime>
  <Words>276</Words>
  <Application>Microsoft Office PowerPoint</Application>
  <PresentationFormat>Custom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Constantia</vt:lpstr>
      <vt:lpstr>Cooking 16x9</vt:lpstr>
      <vt:lpstr>Instacart Market Basket Analysis</vt:lpstr>
      <vt:lpstr>Business Statement</vt:lpstr>
      <vt:lpstr>Understanding the Files</vt:lpstr>
      <vt:lpstr>Data- All at Once</vt:lpstr>
      <vt:lpstr>Orders Dashboard</vt:lpstr>
      <vt:lpstr>Department-Aisle Dashboard</vt:lpstr>
      <vt:lpstr>Product Dashboard</vt:lpstr>
      <vt:lpstr>Order-Day-Hour Dashboard</vt:lpstr>
      <vt:lpstr>Re-order Day-Hour Dashboard</vt:lpstr>
      <vt:lpstr>New Variables</vt:lpstr>
      <vt:lpstr>Model</vt:lpstr>
      <vt:lpstr>Model Evaluation</vt:lpstr>
      <vt:lpstr>Recommendation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Instacart Market Basket Analysis</dc:title>
  <dc:creator>Partha Satpathy</dc:creator>
  <cp:lastModifiedBy>Partha Satpathy</cp:lastModifiedBy>
  <cp:revision>35</cp:revision>
  <dcterms:created xsi:type="dcterms:W3CDTF">2017-07-05T17:52:53Z</dcterms:created>
  <dcterms:modified xsi:type="dcterms:W3CDTF">2017-07-06T17:20:03Z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