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embeddedFontLst>
    <p:embeddedFont>
      <p:font typeface="Agency FB" panose="020B0503020202020204" pitchFamily="34" charset="0"/>
      <p:regular r:id="rId18"/>
      <p:bold r:id="rId19"/>
    </p:embeddedFont>
    <p:embeddedFont>
      <p:font typeface="Bradley Hand ITC" panose="03070402050302030203" pitchFamily="66" charset="0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RPUTPF+Wingdings" panose="020B0604020202020204" charset="2"/>
      <p:regular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08" y="54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65A35-2588-40B1-BD83-639C010C9D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3960-326B-4FAD-9FDE-934DF12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3960-326B-4FAD-9FDE-934DF1272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3960-326B-4FAD-9FDE-934DF12727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1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65Pjmfb9W9PGy0rZjHEA22LW0Lt3Y-Q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83182" y="2669517"/>
            <a:ext cx="9272119" cy="8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735"/>
              </a:lnSpc>
              <a:spcBef>
                <a:spcPts val="0"/>
              </a:spcBef>
              <a:spcAft>
                <a:spcPts val="0"/>
              </a:spcAft>
            </a:pPr>
            <a:r>
              <a:rPr sz="6000" dirty="0">
                <a:solidFill>
                  <a:srgbClr val="FFFFFF"/>
                </a:solidFill>
                <a:latin typeface="Agency FB"/>
                <a:cs typeface="Agency FB"/>
              </a:rPr>
              <a:t>HEART DISEASE DIAGNOSTIC-ANALYSIS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74390" y="253206"/>
            <a:ext cx="5324228" cy="40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Century Gothic"/>
                <a:cs typeface="Century Gothic"/>
              </a:rPr>
              <a:t>Chest Pain</a:t>
            </a:r>
            <a:r>
              <a:rPr sz="2400" b="1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entury Gothic"/>
                <a:cs typeface="Century Gothic"/>
              </a:rPr>
              <a:t>Experienced</a:t>
            </a:r>
            <a:r>
              <a:rPr sz="2400" b="1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entury Gothic"/>
                <a:cs typeface="Century Gothic"/>
              </a:rPr>
              <a:t>By Patients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397" y="4841237"/>
            <a:ext cx="2725044" cy="279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RPUTPF+Wingdings"/>
                <a:cs typeface="RPUTPF+Wingdings"/>
              </a:rPr>
              <a:t>➢</a:t>
            </a:r>
            <a:r>
              <a:rPr sz="1600" spc="5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spc="20" dirty="0">
                <a:solidFill>
                  <a:srgbClr val="000000"/>
                </a:solidFill>
                <a:latin typeface="Century Gothic"/>
                <a:cs typeface="Century Gothic"/>
              </a:rPr>
              <a:t>It</a:t>
            </a:r>
            <a:r>
              <a:rPr sz="1600" spc="-5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seems</a:t>
            </a:r>
            <a:r>
              <a:rPr sz="1600" spc="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people</a:t>
            </a:r>
            <a:r>
              <a:rPr sz="1600" spc="-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having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25746" y="4992299"/>
            <a:ext cx="3574096" cy="25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RPUTPF+Wingdings"/>
                <a:cs typeface="RPUTPF+Wingdings"/>
              </a:rPr>
              <a:t>➢</a:t>
            </a:r>
            <a:r>
              <a:rPr sz="1400" spc="7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-11" dirty="0">
                <a:solidFill>
                  <a:srgbClr val="000000"/>
                </a:solidFill>
                <a:latin typeface="Century Gothic"/>
                <a:cs typeface="Century Gothic"/>
              </a:rPr>
              <a:t>We</a:t>
            </a:r>
            <a:r>
              <a:rPr sz="1400" spc="3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can</a:t>
            </a:r>
            <a:r>
              <a:rPr sz="1400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see that</a:t>
            </a:r>
            <a:r>
              <a:rPr sz="1400" spc="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 higher</a:t>
            </a:r>
            <a:r>
              <a:rPr sz="14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number</a:t>
            </a:r>
            <a:r>
              <a:rPr sz="1400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of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94166" y="4992299"/>
            <a:ext cx="2916525" cy="6772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RPUTPF+Wingdings"/>
                <a:cs typeface="RPUTPF+Wingdings"/>
              </a:rPr>
              <a:t>➢</a:t>
            </a:r>
            <a:r>
              <a:rPr sz="1400" spc="7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There </a:t>
            </a:r>
            <a:r>
              <a:rPr sz="1400" spc="18" dirty="0">
                <a:solidFill>
                  <a:srgbClr val="000000"/>
                </a:solidFill>
                <a:latin typeface="Century Gothic"/>
                <a:cs typeface="Century Gothic"/>
              </a:rPr>
              <a:t>is</a:t>
            </a:r>
            <a:r>
              <a:rPr sz="1400" spc="-5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very</a:t>
            </a:r>
            <a:r>
              <a:rPr sz="1400" spc="-2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high</a:t>
            </a:r>
            <a:r>
              <a:rPr sz="1400" spc="-4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number</a:t>
            </a:r>
            <a:r>
              <a:rPr sz="1400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of</a:t>
            </a:r>
          </a:p>
          <a:p>
            <a:pPr marL="286511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Asymptomatic</a:t>
            </a:r>
            <a:r>
              <a:rPr sz="1400" spc="-4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Pain</a:t>
            </a:r>
            <a:r>
              <a:rPr sz="1400" spc="-3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spc="18" dirty="0">
                <a:solidFill>
                  <a:srgbClr val="000000"/>
                </a:solidFill>
                <a:latin typeface="Century Gothic"/>
                <a:cs typeface="Century Gothic"/>
              </a:rPr>
              <a:t>in</a:t>
            </a:r>
            <a:r>
              <a:rPr sz="1400" spc="-4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Elderly</a:t>
            </a:r>
          </a:p>
          <a:p>
            <a:pPr marL="286511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age Category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5909" y="5085077"/>
            <a:ext cx="3229650" cy="767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asymptomatic</a:t>
            </a:r>
            <a:r>
              <a:rPr sz="1600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chest pain</a:t>
            </a:r>
            <a:r>
              <a:rPr sz="1600" spc="-1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have</a:t>
            </a:r>
          </a:p>
          <a:p>
            <a:pPr marL="0" marR="0">
              <a:lnSpc>
                <a:spcPts val="1904"/>
              </a:lnSpc>
              <a:spcBef>
                <a:spcPts val="16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a</a:t>
            </a:r>
            <a:r>
              <a:rPr sz="1600" spc="-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higher</a:t>
            </a:r>
            <a:r>
              <a:rPr sz="1600" spc="2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chance of</a:t>
            </a:r>
            <a:r>
              <a:rPr sz="1600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heart</a:t>
            </a:r>
          </a:p>
          <a:p>
            <a:pPr marL="0" marR="0">
              <a:lnSpc>
                <a:spcPts val="1901"/>
              </a:lnSpc>
              <a:spcBef>
                <a:spcPts val="19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disease.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12259" y="5205659"/>
            <a:ext cx="3039538" cy="463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men are suffering</a:t>
            </a:r>
            <a:r>
              <a:rPr sz="1400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from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Asymptomatic</a:t>
            </a:r>
            <a:r>
              <a:rPr sz="1400" spc="-4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type of</a:t>
            </a:r>
            <a:r>
              <a:rPr sz="1400" spc="-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Chest Pain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85644" y="6006878"/>
            <a:ext cx="6046115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Asymptomatic</a:t>
            </a:r>
            <a:r>
              <a:rPr sz="1800" spc="-18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Chest</a:t>
            </a:r>
            <a:r>
              <a:rPr sz="1800" spc="27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pain</a:t>
            </a:r>
            <a:r>
              <a:rPr sz="1800" spc="-27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means</a:t>
            </a:r>
            <a:r>
              <a:rPr sz="1800" spc="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neither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causing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nor</a:t>
            </a:r>
          </a:p>
          <a:p>
            <a:pPr marL="0" marR="0">
              <a:lnSpc>
                <a:spcPts val="2144"/>
              </a:lnSpc>
              <a:spcBef>
                <a:spcPts val="65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exhibiting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symptoms of heart</a:t>
            </a:r>
            <a:r>
              <a:rPr sz="1800" spc="17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disease.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78128" y="254718"/>
            <a:ext cx="3578112" cy="6514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0124" marR="0">
              <a:lnSpc>
                <a:spcPts val="242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entury Gothic"/>
                <a:cs typeface="Century Gothic"/>
              </a:rPr>
              <a:t>Other</a:t>
            </a:r>
            <a:r>
              <a:rPr sz="2000" b="1" spc="-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entury Gothic"/>
                <a:cs typeface="Century Gothic"/>
              </a:rPr>
              <a:t>symptoms</a:t>
            </a:r>
            <a:r>
              <a:rPr sz="2000" b="1" spc="-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entury Gothic"/>
                <a:cs typeface="Century Gothic"/>
              </a:rPr>
              <a:t>people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Century Gothic"/>
                <a:cs typeface="Century Gothic"/>
              </a:rPr>
              <a:t>experience</a:t>
            </a:r>
            <a:r>
              <a:rPr sz="2000" b="1" spc="-4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entury Gothic"/>
                <a:cs typeface="Century Gothic"/>
              </a:rPr>
              <a:t>in</a:t>
            </a:r>
            <a:r>
              <a:rPr sz="20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00000"/>
                </a:solidFill>
                <a:latin typeface="Century Gothic"/>
                <a:cs typeface="Century Gothic"/>
              </a:rPr>
              <a:t>heart disease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138" y="1191697"/>
            <a:ext cx="4824608" cy="677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RPUTPF+Wingdings"/>
                <a:cs typeface="RPUTPF+Wingdings"/>
              </a:rPr>
              <a:t>➢</a:t>
            </a:r>
            <a:r>
              <a:rPr sz="1400" spc="7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Here </a:t>
            </a:r>
            <a:r>
              <a:rPr sz="1400" spc="11" dirty="0">
                <a:solidFill>
                  <a:srgbClr val="000000"/>
                </a:solidFill>
                <a:latin typeface="Century Gothic"/>
                <a:cs typeface="Century Gothic"/>
              </a:rPr>
              <a:t>we</a:t>
            </a:r>
            <a:r>
              <a:rPr sz="1400" spc="-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can observe</a:t>
            </a:r>
            <a:r>
              <a:rPr sz="1400" spc="-4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that Blood</a:t>
            </a:r>
            <a:r>
              <a:rPr sz="1400" spc="-3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Pressure increases</a:t>
            </a:r>
          </a:p>
          <a:p>
            <a:pPr marL="286511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between</a:t>
            </a:r>
            <a:r>
              <a:rPr sz="1400" spc="-2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age of</a:t>
            </a:r>
            <a:r>
              <a:rPr sz="1400" spc="-2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50 to</a:t>
            </a:r>
            <a:r>
              <a:rPr sz="1400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60</a:t>
            </a:r>
            <a:r>
              <a:rPr sz="1400" spc="-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and somehow</a:t>
            </a:r>
            <a:r>
              <a:rPr sz="1400" spc="-3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continue</a:t>
            </a:r>
          </a:p>
          <a:p>
            <a:pPr marL="286511" marR="0">
              <a:lnSpc>
                <a:spcPts val="1675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</a:t>
            </a:r>
            <a:r>
              <a:rPr sz="1400" spc="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pattern till</a:t>
            </a:r>
            <a:r>
              <a:rPr sz="1400" spc="-5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70.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9138" y="2045518"/>
            <a:ext cx="4381641" cy="25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RPUTPF+Wingdings"/>
                <a:cs typeface="RPUTPF+Wingdings"/>
              </a:rPr>
              <a:t>➢</a:t>
            </a:r>
            <a:r>
              <a:rPr sz="1400" spc="7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Similarly,</a:t>
            </a:r>
            <a:r>
              <a:rPr sz="1400" spc="-3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Cholesterol</a:t>
            </a:r>
            <a:r>
              <a:rPr sz="1400" spc="-3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and maximum</a:t>
            </a:r>
            <a:r>
              <a:rPr sz="1400" spc="-3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heart rate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5650" y="2258878"/>
            <a:ext cx="3311080" cy="25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Increasing</a:t>
            </a:r>
            <a:r>
              <a:rPr sz="1400" spc="-4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spc="18" dirty="0">
                <a:solidFill>
                  <a:srgbClr val="000000"/>
                </a:solidFill>
                <a:latin typeface="Century Gothic"/>
                <a:cs typeface="Century Gothic"/>
              </a:rPr>
              <a:t>in</a:t>
            </a:r>
            <a:r>
              <a:rPr sz="1400" spc="-3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 age group</a:t>
            </a:r>
            <a:r>
              <a:rPr sz="1400" spc="-2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of</a:t>
            </a:r>
            <a:r>
              <a:rPr sz="1400" spc="-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50-60.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1246" y="3612190"/>
            <a:ext cx="4310845" cy="25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RPUTPF+Wingdings"/>
                <a:cs typeface="RPUTPF+Wingdings"/>
              </a:rPr>
              <a:t>➢</a:t>
            </a:r>
            <a:r>
              <a:rPr sz="1400" spc="79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 spc="11" dirty="0">
                <a:solidFill>
                  <a:srgbClr val="000000"/>
                </a:solidFill>
                <a:latin typeface="Century Gothic"/>
                <a:cs typeface="Century Gothic"/>
              </a:rPr>
              <a:t>we</a:t>
            </a:r>
            <a:r>
              <a:rPr sz="1400" spc="-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can observe</a:t>
            </a:r>
            <a:r>
              <a:rPr sz="1400" spc="-4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from</a:t>
            </a:r>
            <a:r>
              <a:rPr sz="1400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here that</a:t>
            </a:r>
            <a:r>
              <a:rPr sz="1400" spc="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ST depression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7758" y="3825550"/>
            <a:ext cx="4460785" cy="25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mostly</a:t>
            </a:r>
            <a:r>
              <a:rPr sz="1400" spc="-5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increases</a:t>
            </a:r>
            <a:r>
              <a:rPr sz="1400" spc="-3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between</a:t>
            </a:r>
            <a:r>
              <a:rPr sz="1400" spc="-2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 age group</a:t>
            </a:r>
            <a:r>
              <a:rPr sz="1400" spc="-2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of</a:t>
            </a:r>
            <a:r>
              <a:rPr sz="1400" spc="-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30-40.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15481" y="5085184"/>
            <a:ext cx="2376264" cy="1293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Century Gothic"/>
                <a:cs typeface="Century Gothic"/>
              </a:rPr>
              <a:t>ST d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epression</a:t>
            </a:r>
            <a:r>
              <a:rPr sz="1400" spc="-4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refers to</a:t>
            </a:r>
            <a:r>
              <a:rPr sz="1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finding</a:t>
            </a:r>
            <a:r>
              <a:rPr sz="14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1400" spc="-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</a:p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electrocardiogram,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wherein</a:t>
            </a:r>
            <a:r>
              <a:rPr sz="1400" spc="-46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400" spc="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trace</a:t>
            </a:r>
            <a:r>
              <a:rPr sz="1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18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400" spc="-4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the ST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segment</a:t>
            </a:r>
            <a:r>
              <a:rPr sz="1400" spc="-2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18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4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abnormally</a:t>
            </a:r>
            <a:r>
              <a:rPr sz="1400" spc="-37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spc="11" dirty="0">
                <a:solidFill>
                  <a:srgbClr val="FFFFFF"/>
                </a:solidFill>
                <a:latin typeface="Century Gothic"/>
                <a:cs typeface="Century Gothic"/>
              </a:rPr>
              <a:t>low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below</a:t>
            </a:r>
            <a:r>
              <a:rPr sz="1400" spc="-4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400" spc="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FFFFFF"/>
                </a:solidFill>
                <a:latin typeface="Century Gothic"/>
                <a:cs typeface="Century Gothic"/>
              </a:rPr>
              <a:t>baseline.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6632" y="1055587"/>
            <a:ext cx="8166265" cy="58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89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KEY PERFORMANCE</a:t>
            </a:r>
            <a:r>
              <a:rPr sz="3600" spc="-15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INDICATOR (KPI)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4323" y="2985482"/>
            <a:ext cx="5914818" cy="793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B31166"/>
                </a:solidFill>
                <a:latin typeface="Century Gothic"/>
                <a:cs typeface="Century Gothic"/>
              </a:rPr>
              <a:t>1.</a:t>
            </a:r>
            <a:r>
              <a:rPr sz="1600" spc="927" dirty="0">
                <a:solidFill>
                  <a:srgbClr val="B31166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Percentage</a:t>
            </a:r>
            <a:r>
              <a:rPr sz="2000" spc="-52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of People</a:t>
            </a:r>
            <a:r>
              <a:rPr sz="2000" spc="-18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Having</a:t>
            </a:r>
            <a:r>
              <a:rPr sz="2000" spc="-36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Heart</a:t>
            </a:r>
            <a:r>
              <a:rPr sz="2000" spc="-23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Disease</a:t>
            </a:r>
          </a:p>
          <a:p>
            <a:pPr marL="0" marR="0">
              <a:lnSpc>
                <a:spcPts val="2387"/>
              </a:lnSpc>
              <a:spcBef>
                <a:spcPts val="1176"/>
              </a:spcBef>
              <a:spcAft>
                <a:spcPts val="0"/>
              </a:spcAft>
            </a:pPr>
            <a:r>
              <a:rPr sz="1600" dirty="0">
                <a:solidFill>
                  <a:srgbClr val="B31166"/>
                </a:solidFill>
                <a:latin typeface="Century Gothic"/>
                <a:cs typeface="Century Gothic"/>
              </a:rPr>
              <a:t>2.</a:t>
            </a:r>
            <a:r>
              <a:rPr sz="1600" spc="927" dirty="0">
                <a:solidFill>
                  <a:srgbClr val="B31166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Age Distribution</a:t>
            </a:r>
            <a:r>
              <a:rPr sz="2000" spc="-23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including Gender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4323" y="3890738"/>
            <a:ext cx="8259725" cy="795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B31166"/>
                </a:solidFill>
                <a:latin typeface="Century Gothic"/>
                <a:cs typeface="Century Gothic"/>
              </a:rPr>
              <a:t>3.</a:t>
            </a:r>
            <a:r>
              <a:rPr sz="1600" spc="927" dirty="0">
                <a:solidFill>
                  <a:srgbClr val="B31166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Gender</a:t>
            </a:r>
            <a:r>
              <a:rPr sz="2000" spc="-17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Distribution</a:t>
            </a:r>
            <a:r>
              <a:rPr sz="2000" spc="-23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Based</a:t>
            </a:r>
            <a:r>
              <a:rPr sz="2000" spc="-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on Heart</a:t>
            </a:r>
            <a:r>
              <a:rPr sz="2000" spc="-3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Disease</a:t>
            </a:r>
          </a:p>
          <a:p>
            <a:pPr marL="0" marR="0">
              <a:lnSpc>
                <a:spcPts val="2390"/>
              </a:lnSpc>
              <a:spcBef>
                <a:spcPts val="1186"/>
              </a:spcBef>
              <a:spcAft>
                <a:spcPts val="0"/>
              </a:spcAft>
            </a:pPr>
            <a:r>
              <a:rPr sz="1600" dirty="0">
                <a:solidFill>
                  <a:srgbClr val="B31166"/>
                </a:solidFill>
                <a:latin typeface="Century Gothic"/>
                <a:cs typeface="Century Gothic"/>
              </a:rPr>
              <a:t>4.</a:t>
            </a:r>
            <a:r>
              <a:rPr sz="1600" spc="927" dirty="0">
                <a:solidFill>
                  <a:srgbClr val="B31166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Chest</a:t>
            </a:r>
            <a:r>
              <a:rPr sz="2000" spc="-38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Pain Experienced</a:t>
            </a:r>
            <a:r>
              <a:rPr sz="2000" spc="-11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by People</a:t>
            </a:r>
            <a:r>
              <a:rPr sz="2000" spc="-33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Suffering from</a:t>
            </a:r>
            <a:r>
              <a:rPr sz="2000" spc="11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Heart</a:t>
            </a:r>
            <a:r>
              <a:rPr sz="2000" spc="-3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Disease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4323" y="4797899"/>
            <a:ext cx="8048119" cy="667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B31166"/>
                </a:solidFill>
                <a:latin typeface="Century Gothic"/>
                <a:cs typeface="Century Gothic"/>
              </a:rPr>
              <a:t>5.</a:t>
            </a:r>
            <a:r>
              <a:rPr sz="1600" spc="927" dirty="0">
                <a:solidFill>
                  <a:srgbClr val="B31166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Blood Pressure,</a:t>
            </a:r>
            <a:r>
              <a:rPr sz="2000" spc="-4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Cholesterol</a:t>
            </a:r>
            <a:r>
              <a:rPr sz="2000" spc="-46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Level</a:t>
            </a:r>
            <a:r>
              <a:rPr sz="2000" spc="-36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and Maximum</a:t>
            </a:r>
            <a:r>
              <a:rPr sz="2000" spc="-31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Heart</a:t>
            </a:r>
            <a:r>
              <a:rPr sz="2000" spc="-23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Rate</a:t>
            </a:r>
            <a:r>
              <a:rPr sz="2000" spc="-3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</a:p>
          <a:p>
            <a:pPr marL="343204" marR="0">
              <a:lnSpc>
                <a:spcPts val="2387"/>
              </a:lnSpc>
              <a:spcBef>
                <a:spcPts val="180"/>
              </a:spcBef>
              <a:spcAft>
                <a:spcPts val="0"/>
              </a:spcAft>
            </a:pP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People</a:t>
            </a:r>
            <a:r>
              <a:rPr sz="2000" spc="-18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According</a:t>
            </a:r>
            <a:r>
              <a:rPr sz="20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2000" spc="-43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their</a:t>
            </a:r>
            <a:r>
              <a:rPr sz="2000" spc="-38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Age and Heart</a:t>
            </a:r>
            <a:r>
              <a:rPr sz="2000" spc="-38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Disease</a:t>
            </a:r>
            <a:r>
              <a:rPr sz="2000" spc="-18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Patients.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4323" y="5576637"/>
            <a:ext cx="8537308" cy="667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7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B31166"/>
                </a:solidFill>
                <a:latin typeface="Century Gothic"/>
                <a:cs typeface="Century Gothic"/>
              </a:rPr>
              <a:t>6.</a:t>
            </a:r>
            <a:r>
              <a:rPr sz="1600" spc="927" dirty="0">
                <a:solidFill>
                  <a:srgbClr val="B31166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ST Depression</a:t>
            </a:r>
            <a:r>
              <a:rPr sz="2000" spc="-23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Experienced</a:t>
            </a:r>
            <a:r>
              <a:rPr sz="2000" spc="-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by People</a:t>
            </a:r>
            <a:r>
              <a:rPr sz="2000" spc="-18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According</a:t>
            </a:r>
            <a:r>
              <a:rPr sz="20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sz="2000" spc="-31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their</a:t>
            </a:r>
            <a:r>
              <a:rPr sz="2000" spc="-38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age</a:t>
            </a:r>
            <a:r>
              <a:rPr sz="20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</a:p>
          <a:p>
            <a:pPr marL="343204" marR="0">
              <a:lnSpc>
                <a:spcPts val="2390"/>
              </a:lnSpc>
              <a:spcBef>
                <a:spcPts val="178"/>
              </a:spcBef>
              <a:spcAft>
                <a:spcPts val="0"/>
              </a:spcAft>
            </a:pP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heart</a:t>
            </a:r>
            <a:r>
              <a:rPr sz="2000" spc="-27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404040"/>
                </a:solidFill>
                <a:latin typeface="Century Gothic"/>
                <a:cs typeface="Century Gothic"/>
              </a:rPr>
              <a:t>disease.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6632" y="1055587"/>
            <a:ext cx="3208585" cy="58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89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8283" y="2558396"/>
            <a:ext cx="5264548" cy="31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4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B31166"/>
                </a:solidFill>
                <a:latin typeface="RPUTPF+Wingdings"/>
                <a:cs typeface="RPUTPF+Wingdings"/>
              </a:rPr>
              <a:t>➢</a:t>
            </a:r>
            <a:r>
              <a:rPr sz="1450" spc="1185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45.87%</a:t>
            </a:r>
            <a:r>
              <a:rPr sz="1800" spc="3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People</a:t>
            </a:r>
            <a:r>
              <a:rPr sz="1800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suffering from heart</a:t>
            </a:r>
            <a:r>
              <a:rPr sz="1800" spc="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disease.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8283" y="2978724"/>
            <a:ext cx="10826946" cy="310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7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B31166"/>
                </a:solidFill>
                <a:latin typeface="RPUTPF+Wingdings"/>
                <a:cs typeface="RPUTPF+Wingdings"/>
              </a:rPr>
              <a:t>➢</a:t>
            </a:r>
            <a:r>
              <a:rPr sz="1450" spc="1185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Elderly</a:t>
            </a:r>
            <a:r>
              <a:rPr sz="1800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Aged Men</a:t>
            </a:r>
            <a:r>
              <a:rPr sz="1800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are more </a:t>
            </a:r>
            <a:r>
              <a:rPr sz="1800" spc="-17" dirty="0">
                <a:solidFill>
                  <a:srgbClr val="000000"/>
                </a:solidFill>
                <a:latin typeface="Century Gothic"/>
                <a:cs typeface="Century Gothic"/>
              </a:rPr>
              <a:t>(50</a:t>
            </a:r>
            <a:r>
              <a:rPr sz="1800" spc="5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entury Gothic"/>
                <a:cs typeface="Century Gothic"/>
              </a:rPr>
              <a:t>to</a:t>
            </a:r>
            <a:r>
              <a:rPr sz="18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60 Years) and</a:t>
            </a:r>
            <a:r>
              <a:rPr sz="1800" spc="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Females</a:t>
            </a:r>
            <a:r>
              <a:rPr sz="1800" spc="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are more </a:t>
            </a:r>
            <a:r>
              <a:rPr sz="1800" spc="27" dirty="0">
                <a:solidFill>
                  <a:srgbClr val="000000"/>
                </a:solidFill>
                <a:latin typeface="Century Gothic"/>
                <a:cs typeface="Century Gothic"/>
              </a:rPr>
              <a:t>in</a:t>
            </a:r>
            <a:r>
              <a:rPr sz="1800" spc="-3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55 </a:t>
            </a:r>
            <a:r>
              <a:rPr sz="1800" spc="-10" dirty="0">
                <a:solidFill>
                  <a:srgbClr val="000000"/>
                </a:solidFill>
                <a:latin typeface="Century Gothic"/>
                <a:cs typeface="Century Gothic"/>
              </a:rPr>
              <a:t>to</a:t>
            </a:r>
            <a:r>
              <a:rPr sz="18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65 Years</a:t>
            </a:r>
            <a:r>
              <a:rPr sz="1800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Category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8283" y="3502006"/>
            <a:ext cx="4854897" cy="31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4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B31166"/>
                </a:solidFill>
                <a:latin typeface="RPUTPF+Wingdings"/>
                <a:cs typeface="RPUTPF+Wingdings"/>
              </a:rPr>
              <a:t>➢</a:t>
            </a:r>
            <a:r>
              <a:rPr sz="1450" spc="1185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Males</a:t>
            </a:r>
            <a:r>
              <a:rPr sz="1800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are more</a:t>
            </a:r>
            <a:r>
              <a:rPr sz="1800" spc="-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prone</a:t>
            </a:r>
            <a:r>
              <a:rPr sz="1800" spc="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entury Gothic"/>
                <a:cs typeface="Century Gothic"/>
              </a:rPr>
              <a:t>to</a:t>
            </a:r>
            <a:r>
              <a:rPr sz="18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heart</a:t>
            </a:r>
            <a:r>
              <a:rPr sz="1800" spc="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disease.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8283" y="3922630"/>
            <a:ext cx="6457383" cy="31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4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B31166"/>
                </a:solidFill>
                <a:latin typeface="RPUTPF+Wingdings"/>
                <a:cs typeface="RPUTPF+Wingdings"/>
              </a:rPr>
              <a:t>➢</a:t>
            </a:r>
            <a:r>
              <a:rPr sz="1450" spc="1185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Elderly</a:t>
            </a:r>
            <a:r>
              <a:rPr sz="1800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Aged People are more</a:t>
            </a:r>
            <a:r>
              <a:rPr sz="1800" spc="-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prone</a:t>
            </a:r>
            <a:r>
              <a:rPr sz="1800" spc="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entury Gothic"/>
                <a:cs typeface="Century Gothic"/>
              </a:rPr>
              <a:t>to</a:t>
            </a:r>
            <a:r>
              <a:rPr sz="18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heart</a:t>
            </a:r>
            <a:r>
              <a:rPr sz="1800" spc="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disease.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8283" y="4443542"/>
            <a:ext cx="9455182" cy="310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7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B31166"/>
                </a:solidFill>
                <a:latin typeface="RPUTPF+Wingdings"/>
                <a:cs typeface="RPUTPF+Wingdings"/>
              </a:rPr>
              <a:t>➢</a:t>
            </a:r>
            <a:r>
              <a:rPr sz="1450" spc="1185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People having</a:t>
            </a:r>
            <a:r>
              <a:rPr sz="1800" spc="-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asymptomatic chest</a:t>
            </a:r>
            <a:r>
              <a:rPr sz="1800" spc="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pain</a:t>
            </a:r>
            <a:r>
              <a:rPr sz="1800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have a higher chance</a:t>
            </a:r>
            <a:r>
              <a:rPr sz="18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of heart</a:t>
            </a:r>
            <a:r>
              <a:rPr sz="1800" spc="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disease.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48283" y="4864843"/>
            <a:ext cx="7615013" cy="31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4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B31166"/>
                </a:solidFill>
                <a:latin typeface="RPUTPF+Wingdings"/>
                <a:cs typeface="RPUTPF+Wingdings"/>
              </a:rPr>
              <a:t>➢</a:t>
            </a:r>
            <a:r>
              <a:rPr sz="1450" spc="1185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High</a:t>
            </a:r>
            <a:r>
              <a:rPr sz="1800" spc="-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number</a:t>
            </a:r>
            <a:r>
              <a:rPr sz="1800" spc="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of cholesterol</a:t>
            </a:r>
            <a:r>
              <a:rPr sz="18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level</a:t>
            </a:r>
            <a:r>
              <a:rPr sz="1800" spc="-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spc="20" dirty="0">
                <a:solidFill>
                  <a:srgbClr val="000000"/>
                </a:solidFill>
                <a:latin typeface="Century Gothic"/>
                <a:cs typeface="Century Gothic"/>
              </a:rPr>
              <a:t>in</a:t>
            </a:r>
            <a:r>
              <a:rPr sz="1800" spc="-3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people</a:t>
            </a:r>
            <a:r>
              <a:rPr sz="1800" spc="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having</a:t>
            </a:r>
            <a:r>
              <a:rPr sz="18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heart</a:t>
            </a:r>
            <a:r>
              <a:rPr sz="1800" spc="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disease.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8283" y="5387524"/>
            <a:ext cx="9351459" cy="31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4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B31166"/>
                </a:solidFill>
                <a:latin typeface="RPUTPF+Wingdings"/>
                <a:cs typeface="RPUTPF+Wingdings"/>
              </a:rPr>
              <a:t>➢</a:t>
            </a:r>
            <a:r>
              <a:rPr sz="1450" spc="1185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Blood Pressure</a:t>
            </a:r>
            <a:r>
              <a:rPr sz="1800" spc="2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increases</a:t>
            </a:r>
            <a:r>
              <a:rPr sz="1800" spc="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between</a:t>
            </a:r>
            <a:r>
              <a:rPr sz="1800" spc="5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age</a:t>
            </a:r>
            <a:r>
              <a:rPr sz="1800" spc="1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of</a:t>
            </a:r>
            <a:r>
              <a:rPr sz="1800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50</a:t>
            </a:r>
            <a:r>
              <a:rPr sz="1800" spc="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entury Gothic"/>
                <a:cs typeface="Century Gothic"/>
              </a:rPr>
              <a:t>to</a:t>
            </a:r>
            <a:r>
              <a:rPr sz="1800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60</a:t>
            </a:r>
            <a:r>
              <a:rPr sz="1800" spc="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and</a:t>
            </a:r>
            <a:r>
              <a:rPr sz="1800" spc="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somehow</a:t>
            </a:r>
            <a:r>
              <a:rPr sz="1800" spc="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continue</a:t>
            </a:r>
            <a:r>
              <a:rPr sz="1800" spc="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till</a:t>
            </a:r>
            <a:r>
              <a:rPr sz="1800" spc="-2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70.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8283" y="5808148"/>
            <a:ext cx="8717450" cy="31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4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B31166"/>
                </a:solidFill>
                <a:latin typeface="RPUTPF+Wingdings"/>
                <a:cs typeface="RPUTPF+Wingdings"/>
              </a:rPr>
              <a:t>➢</a:t>
            </a:r>
            <a:r>
              <a:rPr sz="1450" spc="1185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Cholesterol</a:t>
            </a:r>
            <a:r>
              <a:rPr sz="18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and</a:t>
            </a:r>
            <a:r>
              <a:rPr sz="18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maximum</a:t>
            </a:r>
            <a:r>
              <a:rPr sz="1800" spc="-2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heart</a:t>
            </a:r>
            <a:r>
              <a:rPr sz="1800" spc="3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rate</a:t>
            </a:r>
            <a:r>
              <a:rPr sz="1800" spc="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Increasing </a:t>
            </a:r>
            <a:r>
              <a:rPr sz="1800" spc="20" dirty="0">
                <a:solidFill>
                  <a:srgbClr val="000000"/>
                </a:solidFill>
                <a:latin typeface="Century Gothic"/>
                <a:cs typeface="Century Gothic"/>
              </a:rPr>
              <a:t>in</a:t>
            </a:r>
            <a:r>
              <a:rPr sz="1800" spc="-4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the</a:t>
            </a:r>
            <a:r>
              <a:rPr sz="1800" spc="4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age group of 50-60.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48283" y="6329661"/>
            <a:ext cx="7572926" cy="31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4"/>
              </a:lnSpc>
              <a:spcBef>
                <a:spcPts val="0"/>
              </a:spcBef>
              <a:spcAft>
                <a:spcPts val="0"/>
              </a:spcAft>
            </a:pPr>
            <a:r>
              <a:rPr sz="1450" dirty="0">
                <a:solidFill>
                  <a:srgbClr val="B31166"/>
                </a:solidFill>
                <a:latin typeface="RPUTPF+Wingdings"/>
                <a:cs typeface="RPUTPF+Wingdings"/>
              </a:rPr>
              <a:t>➢</a:t>
            </a:r>
            <a:r>
              <a:rPr sz="1450" spc="1185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ST depression mostly increases</a:t>
            </a:r>
            <a:r>
              <a:rPr sz="1800" spc="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between</a:t>
            </a:r>
            <a:r>
              <a:rPr sz="1800" spc="5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the</a:t>
            </a:r>
            <a:r>
              <a:rPr sz="1800" spc="3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age</a:t>
            </a:r>
            <a:r>
              <a:rPr sz="1800" spc="1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group of 30-40.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>
            <a:hlinkClick r:id="rId3"/>
          </p:cNvPr>
          <p:cNvSpPr/>
          <p:nvPr/>
        </p:nvSpPr>
        <p:spPr>
          <a:xfrm>
            <a:off x="-12781" y="-11847"/>
            <a:ext cx="121920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6632" y="1055587"/>
            <a:ext cx="1488222" cy="58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89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Q &amp; 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07837" y="5892138"/>
            <a:ext cx="4831388" cy="202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Q </a:t>
            </a:r>
            <a:r>
              <a:rPr lang="en-US" sz="1400" b="1" dirty="0">
                <a:solidFill>
                  <a:srgbClr val="000000"/>
                </a:solidFill>
                <a:latin typeface="Century Gothic"/>
                <a:cs typeface="Century Gothic"/>
              </a:rPr>
              <a:t>4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) What were</a:t>
            </a:r>
            <a:r>
              <a:rPr sz="1400" b="1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the libraries</a:t>
            </a:r>
            <a:r>
              <a:rPr sz="1400" b="1" spc="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that you</a:t>
            </a:r>
            <a:r>
              <a:rPr lang="en-US" sz="1400" b="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used in</a:t>
            </a:r>
            <a:r>
              <a:rPr sz="14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Python?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1424" y="6233307"/>
            <a:ext cx="7626709" cy="203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70C0"/>
                </a:solidFill>
                <a:latin typeface="Century Gothic"/>
                <a:cs typeface="Century Gothic"/>
              </a:rPr>
              <a:t>Ans)</a:t>
            </a:r>
            <a:r>
              <a:rPr sz="1400" spc="-31" dirty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I</a:t>
            </a:r>
            <a:r>
              <a:rPr sz="1400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used Pandas, NumPy</a:t>
            </a:r>
            <a:r>
              <a:rPr sz="1400" spc="-2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Matplotlib</a:t>
            </a:r>
            <a:r>
              <a:rPr sz="1400" spc="-49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and Seaborn</a:t>
            </a:r>
            <a:r>
              <a:rPr sz="1400" spc="-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libraries</a:t>
            </a:r>
            <a:r>
              <a:rPr sz="1400" spc="-4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spc="18" dirty="0">
                <a:solidFill>
                  <a:srgbClr val="000000"/>
                </a:solidFill>
                <a:latin typeface="Century Gothic"/>
                <a:cs typeface="Century Gothic"/>
              </a:rPr>
              <a:t>in</a:t>
            </a:r>
            <a:r>
              <a:rPr lang="en-US" sz="1400" spc="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Pandas.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7837" y="2417568"/>
            <a:ext cx="2873632" cy="2026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262626"/>
                </a:solidFill>
                <a:latin typeface="Century Gothic"/>
                <a:cs typeface="Century Gothic"/>
              </a:rPr>
              <a:t>Q</a:t>
            </a:r>
            <a:r>
              <a:rPr lang="en-US" sz="1400" b="1" dirty="0">
                <a:solidFill>
                  <a:srgbClr val="262626"/>
                </a:solidFill>
                <a:latin typeface="Century Gothic"/>
                <a:cs typeface="Century Gothic"/>
              </a:rPr>
              <a:t>1</a:t>
            </a:r>
            <a:r>
              <a:rPr sz="1400" b="1" dirty="0">
                <a:solidFill>
                  <a:srgbClr val="262626"/>
                </a:solidFill>
                <a:latin typeface="Century Gothic"/>
                <a:cs typeface="Century Gothic"/>
              </a:rPr>
              <a:t>)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What was the</a:t>
            </a:r>
            <a:r>
              <a:rPr sz="14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type of</a:t>
            </a:r>
            <a:r>
              <a:rPr sz="1400" b="1" spc="-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data?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5106" y="2806950"/>
            <a:ext cx="6489175" cy="882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70C0"/>
                </a:solidFill>
                <a:latin typeface="Century Gothic"/>
                <a:cs typeface="Century Gothic"/>
              </a:rPr>
              <a:t>Ans)</a:t>
            </a:r>
            <a:r>
              <a:rPr sz="1400" spc="-31" dirty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 data</a:t>
            </a:r>
            <a:r>
              <a:rPr sz="14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was</a:t>
            </a:r>
            <a:r>
              <a:rPr sz="1400" spc="-2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</a:t>
            </a:r>
            <a:r>
              <a:rPr sz="1400" spc="1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combination</a:t>
            </a:r>
            <a:r>
              <a:rPr sz="1400" spc="-4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of</a:t>
            </a:r>
            <a:r>
              <a:rPr sz="1400" spc="-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numerical and</a:t>
            </a:r>
            <a:r>
              <a:rPr sz="14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Categorical values.</a:t>
            </a:r>
          </a:p>
          <a:p>
            <a:pPr marL="0" marR="0">
              <a:lnSpc>
                <a:spcPts val="1702"/>
              </a:lnSpc>
              <a:spcBef>
                <a:spcPts val="985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Q</a:t>
            </a:r>
            <a:r>
              <a:rPr lang="en-US" sz="1400" b="1" dirty="0">
                <a:solidFill>
                  <a:srgbClr val="000000"/>
                </a:solidFill>
                <a:latin typeface="Century Gothic"/>
                <a:cs typeface="Century Gothic"/>
              </a:rPr>
              <a:t>2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) What’s</a:t>
            </a:r>
            <a:r>
              <a:rPr sz="14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the complete flow</a:t>
            </a:r>
            <a:r>
              <a:rPr sz="14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you followed in</a:t>
            </a:r>
            <a:r>
              <a:rPr sz="14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this Project?</a:t>
            </a:r>
          </a:p>
          <a:p>
            <a:pPr marL="0" marR="0">
              <a:lnSpc>
                <a:spcPts val="1672"/>
              </a:lnSpc>
              <a:spcBef>
                <a:spcPts val="941"/>
              </a:spcBef>
              <a:spcAft>
                <a:spcPts val="0"/>
              </a:spcAft>
            </a:pPr>
            <a:r>
              <a:rPr sz="1400" dirty="0">
                <a:solidFill>
                  <a:srgbClr val="0070C0"/>
                </a:solidFill>
                <a:latin typeface="Century Gothic"/>
                <a:cs typeface="Century Gothic"/>
              </a:rPr>
              <a:t>Ans)</a:t>
            </a:r>
            <a:r>
              <a:rPr sz="1400" spc="-31" dirty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Refer slide</a:t>
            </a:r>
            <a:r>
              <a:rPr sz="1400" spc="-4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5</a:t>
            </a:r>
            <a:r>
              <a:rPr sz="1400" spc="-21" baseline="30000" dirty="0">
                <a:solidFill>
                  <a:srgbClr val="000000"/>
                </a:solidFill>
                <a:latin typeface="Century Gothic"/>
                <a:cs typeface="Century Gothic"/>
              </a:rPr>
              <a:t>th</a:t>
            </a:r>
            <a:r>
              <a:rPr sz="1400" spc="27" baseline="30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for</a:t>
            </a:r>
            <a:r>
              <a:rPr sz="1400" spc="-2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better</a:t>
            </a:r>
            <a:r>
              <a:rPr sz="1400" spc="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Understanding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79362" y="3866579"/>
            <a:ext cx="4135602" cy="549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D0D0D"/>
                </a:solidFill>
                <a:latin typeface="Century Gothic"/>
                <a:cs typeface="Century Gothic"/>
              </a:rPr>
              <a:t>Q</a:t>
            </a:r>
            <a:r>
              <a:rPr lang="en-US" sz="1400" b="1" dirty="0">
                <a:solidFill>
                  <a:srgbClr val="0D0D0D"/>
                </a:solidFill>
                <a:latin typeface="Century Gothic"/>
                <a:cs typeface="Century Gothic"/>
              </a:rPr>
              <a:t>3</a:t>
            </a:r>
            <a:r>
              <a:rPr sz="1400" b="1" dirty="0">
                <a:solidFill>
                  <a:srgbClr val="0D0D0D"/>
                </a:solidFill>
                <a:latin typeface="Century Gothic"/>
                <a:cs typeface="Century Gothic"/>
              </a:rPr>
              <a:t>)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What</a:t>
            </a:r>
            <a:r>
              <a:rPr sz="14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techniques were</a:t>
            </a:r>
            <a:r>
              <a:rPr sz="1400" b="1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you using</a:t>
            </a:r>
            <a:r>
              <a:rPr sz="14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for</a:t>
            </a:r>
            <a:r>
              <a:rPr sz="1400" b="1" spc="-1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data?</a:t>
            </a:r>
          </a:p>
          <a:p>
            <a:pPr marL="0" marR="0">
              <a:lnSpc>
                <a:spcPts val="1672"/>
              </a:lnSpc>
              <a:spcBef>
                <a:spcPts val="1006"/>
              </a:spcBef>
              <a:spcAft>
                <a:spcPts val="0"/>
              </a:spcAft>
            </a:pPr>
            <a:r>
              <a:rPr sz="1400" dirty="0">
                <a:solidFill>
                  <a:srgbClr val="0070C0"/>
                </a:solidFill>
                <a:latin typeface="Century Gothic"/>
                <a:cs typeface="Century Gothic"/>
              </a:rPr>
              <a:t>Ans)</a:t>
            </a:r>
            <a:r>
              <a:rPr sz="1400" spc="351" dirty="0">
                <a:solidFill>
                  <a:srgbClr val="0070C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70C0"/>
                </a:solidFill>
                <a:latin typeface="Century Gothic"/>
                <a:cs typeface="Century Gothic"/>
              </a:rPr>
              <a:t>-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Removing</a:t>
            </a:r>
            <a:r>
              <a:rPr sz="1400" spc="-49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unwanted attributes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32306" y="4518708"/>
            <a:ext cx="7305827" cy="591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-Visualizing</a:t>
            </a:r>
            <a:r>
              <a:rPr sz="1400" spc="35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relation</a:t>
            </a:r>
            <a:r>
              <a:rPr sz="1400" spc="-4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of</a:t>
            </a:r>
            <a:r>
              <a:rPr sz="1400" spc="-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independent</a:t>
            </a:r>
            <a:r>
              <a:rPr sz="1400" spc="-3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variables</a:t>
            </a:r>
            <a:r>
              <a:rPr sz="1400" spc="-4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with</a:t>
            </a:r>
            <a:r>
              <a:rPr sz="1400" spc="-3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each</a:t>
            </a:r>
            <a:r>
              <a:rPr sz="1400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other and output</a:t>
            </a:r>
            <a:r>
              <a:rPr sz="1400" spc="-2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variables</a:t>
            </a:r>
          </a:p>
          <a:p>
            <a:pPr marL="0" marR="0">
              <a:lnSpc>
                <a:spcPts val="1672"/>
              </a:lnSpc>
              <a:spcBef>
                <a:spcPts val="1015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-Removing</a:t>
            </a:r>
            <a:r>
              <a:rPr sz="1400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outliers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32306" y="5166829"/>
            <a:ext cx="4831388" cy="590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-Cleaning</a:t>
            </a:r>
            <a:r>
              <a:rPr sz="1400" spc="-4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data</a:t>
            </a:r>
            <a:r>
              <a:rPr sz="14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and imputing if</a:t>
            </a:r>
            <a:r>
              <a:rPr sz="1400" spc="-5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null</a:t>
            </a:r>
            <a:r>
              <a:rPr sz="1400" spc="-3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values</a:t>
            </a:r>
            <a:r>
              <a:rPr sz="1400" spc="-3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are</a:t>
            </a:r>
            <a:r>
              <a:rPr sz="1400" spc="-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present.</a:t>
            </a:r>
          </a:p>
          <a:p>
            <a:pPr marL="0" marR="0">
              <a:lnSpc>
                <a:spcPts val="1675"/>
              </a:lnSpc>
              <a:spcBef>
                <a:spcPts val="95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-Converting</a:t>
            </a:r>
            <a:r>
              <a:rPr sz="1400" spc="-4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Numerical</a:t>
            </a:r>
            <a:r>
              <a:rPr sz="1400" spc="-3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data</a:t>
            </a:r>
            <a:r>
              <a:rPr sz="14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into</a:t>
            </a:r>
            <a:r>
              <a:rPr sz="1400" spc="-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Categorical</a:t>
            </a:r>
            <a:r>
              <a:rPr sz="14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values.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86482" y="2461585"/>
            <a:ext cx="6946740" cy="14906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437"/>
              </a:lnSpc>
              <a:spcBef>
                <a:spcPts val="0"/>
              </a:spcBef>
              <a:spcAft>
                <a:spcPts val="0"/>
              </a:spcAft>
            </a:pPr>
            <a:r>
              <a:rPr sz="9600" dirty="0">
                <a:solidFill>
                  <a:srgbClr val="FFFFFF"/>
                </a:solidFill>
                <a:latin typeface="Century Gothic"/>
                <a:cs typeface="Century Gothic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6632" y="1055587"/>
            <a:ext cx="3687888" cy="58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89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PROJECT</a:t>
            </a:r>
            <a:r>
              <a:rPr sz="3600" spc="-18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DETAIL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41647" y="3056516"/>
            <a:ext cx="5445802" cy="31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entury Gothic"/>
                <a:cs typeface="Century Gothic"/>
              </a:rPr>
              <a:t>Project</a:t>
            </a:r>
            <a:r>
              <a:rPr sz="1800" b="1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entury Gothic"/>
                <a:cs typeface="Century Gothic"/>
              </a:rPr>
              <a:t>Title</a:t>
            </a:r>
            <a:r>
              <a:rPr sz="1800" b="1" spc="94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Heart</a:t>
            </a:r>
            <a:r>
              <a:rPr sz="1800" spc="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Disease</a:t>
            </a:r>
            <a:r>
              <a:rPr sz="1800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Diagnostic</a:t>
            </a:r>
            <a:r>
              <a:rPr sz="1800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– 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8976" y="3475616"/>
            <a:ext cx="3863876" cy="31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entury Gothic"/>
                <a:cs typeface="Century Gothic"/>
              </a:rPr>
              <a:t>Technology</a:t>
            </a:r>
            <a:r>
              <a:rPr sz="1800" b="1" spc="94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Business</a:t>
            </a:r>
            <a:r>
              <a:rPr sz="18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Intelligence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8744" y="3852298"/>
            <a:ext cx="2441526" cy="31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82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entury Gothic"/>
                <a:cs typeface="Century Gothic"/>
              </a:rPr>
              <a:t>Domain</a:t>
            </a:r>
            <a:r>
              <a:rPr sz="1800" b="1" spc="94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Healthcare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5329" y="4230329"/>
            <a:ext cx="8191059" cy="1140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5068" marR="0">
              <a:lnSpc>
                <a:spcPts val="218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entury Gothic"/>
                <a:cs typeface="Century Gothic"/>
              </a:rPr>
              <a:t>Project</a:t>
            </a:r>
            <a:r>
              <a:rPr sz="18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entury Gothic"/>
                <a:cs typeface="Century Gothic"/>
              </a:rPr>
              <a:t>Difficulty level</a:t>
            </a:r>
            <a:r>
              <a:rPr sz="1800" b="1" spc="94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Advanced</a:t>
            </a:r>
          </a:p>
          <a:p>
            <a:pPr marL="0" marR="0">
              <a:lnSpc>
                <a:spcPts val="2182"/>
              </a:lnSpc>
              <a:spcBef>
                <a:spcPts val="1093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entury Gothic"/>
                <a:cs typeface="Century Gothic"/>
              </a:rPr>
              <a:t>Programming</a:t>
            </a:r>
            <a:r>
              <a:rPr sz="1800" b="1" spc="-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entury Gothic"/>
                <a:cs typeface="Century Gothic"/>
              </a:rPr>
              <a:t>Language</a:t>
            </a:r>
            <a:r>
              <a:rPr sz="1800" b="1" spc="-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entury Gothic"/>
                <a:cs typeface="Century Gothic"/>
              </a:rPr>
              <a:t>Used</a:t>
            </a:r>
            <a:r>
              <a:rPr sz="1800" b="1" spc="94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Python</a:t>
            </a:r>
          </a:p>
          <a:p>
            <a:pPr marL="2136902" marR="0">
              <a:lnSpc>
                <a:spcPts val="2182"/>
              </a:lnSpc>
              <a:spcBef>
                <a:spcPts val="1037"/>
              </a:spcBef>
              <a:spcAft>
                <a:spcPts val="0"/>
              </a:spcAft>
            </a:pPr>
            <a:r>
              <a:rPr sz="1800" b="1" dirty="0">
                <a:solidFill>
                  <a:srgbClr val="000000"/>
                </a:solidFill>
                <a:latin typeface="Century Gothic"/>
                <a:cs typeface="Century Gothic"/>
              </a:rPr>
              <a:t>Tools</a:t>
            </a:r>
            <a:r>
              <a:rPr sz="1800" b="1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000000"/>
                </a:solidFill>
                <a:latin typeface="Century Gothic"/>
                <a:cs typeface="Century Gothic"/>
              </a:rPr>
              <a:t>Used</a:t>
            </a:r>
            <a:r>
              <a:rPr sz="1800" b="1" spc="94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Jupyter</a:t>
            </a:r>
            <a:r>
              <a:rPr sz="1800" spc="3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Notebook,</a:t>
            </a:r>
            <a:r>
              <a:rPr sz="1800" spc="3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MS-Excel,</a:t>
            </a:r>
            <a:r>
              <a:rPr sz="1800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MS-Power</a:t>
            </a:r>
            <a:r>
              <a:rPr sz="1800" spc="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6632" y="1055587"/>
            <a:ext cx="2514355" cy="58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89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3058" y="3477668"/>
            <a:ext cx="9774163" cy="13151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34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2250" spc="159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The goal</a:t>
            </a:r>
            <a:r>
              <a:rPr sz="2800" spc="18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of this project </a:t>
            </a:r>
            <a:r>
              <a:rPr sz="2800" spc="21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2800" spc="-23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to analyse</a:t>
            </a:r>
            <a:r>
              <a:rPr sz="2800" spc="31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2800" spc="1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heart</a:t>
            </a:r>
            <a:r>
              <a:rPr sz="2800" spc="2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disease</a:t>
            </a:r>
          </a:p>
          <a:p>
            <a:pPr marL="342899" marR="0">
              <a:lnSpc>
                <a:spcPts val="3331"/>
              </a:lnSpc>
              <a:spcBef>
                <a:spcPts val="80"/>
              </a:spcBef>
              <a:spcAft>
                <a:spcPts val="0"/>
              </a:spcAft>
            </a:pP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occurrence,</a:t>
            </a:r>
            <a:r>
              <a:rPr sz="2800" spc="31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based</a:t>
            </a:r>
            <a:r>
              <a:rPr sz="2800" spc="2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on</a:t>
            </a:r>
            <a:r>
              <a:rPr sz="2800" spc="12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a combination of</a:t>
            </a:r>
            <a:r>
              <a:rPr sz="2800" spc="1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features</a:t>
            </a:r>
            <a:r>
              <a:rPr sz="2800" spc="3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that</a:t>
            </a:r>
          </a:p>
          <a:p>
            <a:pPr marL="342899" marR="0">
              <a:lnSpc>
                <a:spcPts val="3331"/>
              </a:lnSpc>
              <a:spcBef>
                <a:spcPts val="78"/>
              </a:spcBef>
              <a:spcAft>
                <a:spcPts val="0"/>
              </a:spcAft>
            </a:pP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describes</a:t>
            </a:r>
            <a:r>
              <a:rPr sz="28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sz="2800" spc="28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heart</a:t>
            </a:r>
            <a:r>
              <a:rPr sz="2800" spc="31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404040"/>
                </a:solidFill>
                <a:latin typeface="Century Gothic"/>
                <a:cs typeface="Century Gothic"/>
              </a:rPr>
              <a:t>disease.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6632" y="1055587"/>
            <a:ext cx="4760418" cy="58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89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PROBLEM</a:t>
            </a:r>
            <a:r>
              <a:rPr sz="3600" spc="-21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3086" y="3069861"/>
            <a:ext cx="9489004" cy="1498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5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900" spc="553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Health</a:t>
            </a:r>
            <a:r>
              <a:rPr sz="2400" spc="-2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spc="20" dirty="0">
                <a:solidFill>
                  <a:srgbClr val="000000"/>
                </a:solidFill>
                <a:latin typeface="Century Gothic"/>
                <a:cs typeface="Century Gothic"/>
              </a:rPr>
              <a:t>is</a:t>
            </a:r>
            <a:r>
              <a:rPr sz="2400" spc="-4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real wealth </a:t>
            </a:r>
            <a:r>
              <a:rPr sz="2400" spc="18" dirty="0">
                <a:solidFill>
                  <a:srgbClr val="000000"/>
                </a:solidFill>
                <a:latin typeface="Century Gothic"/>
                <a:cs typeface="Century Gothic"/>
              </a:rPr>
              <a:t>in</a:t>
            </a:r>
            <a:r>
              <a:rPr sz="2400" spc="-4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the pandemic</a:t>
            </a:r>
            <a:r>
              <a:rPr sz="2400" spc="-3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time</a:t>
            </a:r>
            <a:r>
              <a:rPr sz="24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we all</a:t>
            </a:r>
            <a:r>
              <a:rPr sz="2400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realized</a:t>
            </a:r>
            <a:r>
              <a:rPr sz="2400" spc="-3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the</a:t>
            </a:r>
          </a:p>
          <a:p>
            <a:pPr marL="342899" marR="0">
              <a:lnSpc>
                <a:spcPts val="285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brute effects of</a:t>
            </a:r>
            <a:r>
              <a:rPr sz="2400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covid-19</a:t>
            </a:r>
            <a:r>
              <a:rPr sz="2400" spc="-4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on all</a:t>
            </a:r>
            <a:r>
              <a:rPr sz="2400" spc="-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irrespective</a:t>
            </a:r>
            <a:r>
              <a:rPr sz="2400" spc="-4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of any status.</a:t>
            </a:r>
            <a:r>
              <a:rPr sz="2400" spc="-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You</a:t>
            </a:r>
          </a:p>
          <a:p>
            <a:pPr marL="342899" marR="0">
              <a:lnSpc>
                <a:spcPts val="2859"/>
              </a:lnSpc>
              <a:spcBef>
                <a:spcPts val="2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are required to analyse this</a:t>
            </a:r>
            <a:r>
              <a:rPr sz="2400" spc="-4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health and medical</a:t>
            </a:r>
            <a:r>
              <a:rPr sz="2400" spc="-4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data for</a:t>
            </a:r>
          </a:p>
          <a:p>
            <a:pPr marL="342899" marR="0">
              <a:lnSpc>
                <a:spcPts val="2862"/>
              </a:lnSpc>
              <a:spcBef>
                <a:spcPts val="18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Century Gothic"/>
                <a:cs typeface="Century Gothic"/>
              </a:rPr>
              <a:t>better future preparation.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3086" y="5152026"/>
            <a:ext cx="9410060" cy="40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5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B31166"/>
                </a:solidFill>
                <a:latin typeface="Wingdings 3"/>
                <a:cs typeface="Wingdings 3"/>
              </a:rPr>
              <a:t></a:t>
            </a:r>
            <a:r>
              <a:rPr sz="1900" spc="553" dirty="0">
                <a:solidFill>
                  <a:srgbClr val="B3116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A dataset</a:t>
            </a:r>
            <a:r>
              <a:rPr sz="2400" spc="-15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spc="20" dirty="0">
                <a:solidFill>
                  <a:srgbClr val="404040"/>
                </a:solidFill>
                <a:latin typeface="Century Gothic"/>
                <a:cs typeface="Century Gothic"/>
              </a:rPr>
              <a:t>is</a:t>
            </a:r>
            <a:r>
              <a:rPr sz="2400" spc="-4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formed</a:t>
            </a:r>
            <a:r>
              <a:rPr sz="2400" spc="10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by taking</a:t>
            </a:r>
            <a:r>
              <a:rPr sz="2400" spc="-52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into</a:t>
            </a:r>
            <a:r>
              <a:rPr sz="2400" spc="-33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consideration</a:t>
            </a:r>
            <a:r>
              <a:rPr sz="2400" spc="-43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some of 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5985" y="5508295"/>
            <a:ext cx="4496744" cy="401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6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information</a:t>
            </a:r>
            <a:r>
              <a:rPr sz="2400" spc="-44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of 303</a:t>
            </a:r>
            <a:r>
              <a:rPr sz="2400" spc="-18" dirty="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404040"/>
                </a:solidFill>
                <a:latin typeface="Century Gothic"/>
                <a:cs typeface="Century Gothic"/>
              </a:rPr>
              <a:t>individuals.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4277" y="948272"/>
            <a:ext cx="3384864" cy="58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89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80755" y="2284233"/>
            <a:ext cx="2127092" cy="284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Century Gothic"/>
                <a:cs typeface="Century Gothic"/>
              </a:rPr>
              <a:t>Data</a:t>
            </a:r>
            <a:r>
              <a:rPr sz="1600" b="1" spc="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0000"/>
                </a:solidFill>
                <a:latin typeface="Century Gothic"/>
                <a:cs typeface="Century Gothic"/>
              </a:rPr>
              <a:t>Pre-Processing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75052" y="2950566"/>
            <a:ext cx="851878" cy="385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" marR="0">
              <a:lnSpc>
                <a:spcPts val="131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Raw</a:t>
            </a:r>
            <a:r>
              <a:rPr sz="1100" spc="-2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Data</a:t>
            </a:r>
          </a:p>
          <a:p>
            <a:pPr marL="0" marR="0">
              <a:lnSpc>
                <a:spcPts val="1315"/>
              </a:lnSpc>
              <a:spcBef>
                <a:spcPts val="102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Collection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34485" y="2950566"/>
            <a:ext cx="1529223" cy="385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Importing</a:t>
            </a:r>
            <a:r>
              <a:rPr sz="1100" spc="-4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Libraries</a:t>
            </a:r>
            <a:r>
              <a:rPr sz="1100" spc="-49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in</a:t>
            </a:r>
          </a:p>
          <a:p>
            <a:pPr marL="79248" marR="0">
              <a:lnSpc>
                <a:spcPts val="1315"/>
              </a:lnSpc>
              <a:spcBef>
                <a:spcPts val="102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Jupyter</a:t>
            </a:r>
            <a:r>
              <a:rPr sz="1100" spc="-3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Notebook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92923" y="2945994"/>
            <a:ext cx="1059672" cy="38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Missing</a:t>
            </a:r>
            <a:r>
              <a:rPr sz="1100" spc="-2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Value</a:t>
            </a:r>
          </a:p>
          <a:p>
            <a:pPr marL="54864" marR="0">
              <a:lnSpc>
                <a:spcPts val="1315"/>
              </a:lnSpc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Imputations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80525" y="2945994"/>
            <a:ext cx="763265" cy="384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Handling</a:t>
            </a:r>
          </a:p>
          <a:p>
            <a:pPr marL="54864" marR="0">
              <a:lnSpc>
                <a:spcPts val="1315"/>
              </a:lnSpc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Outliers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77153" y="3040482"/>
            <a:ext cx="1074109" cy="205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Load</a:t>
            </a:r>
            <a:r>
              <a:rPr sz="1100" spc="-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Dataset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716514" y="3035529"/>
            <a:ext cx="1156268" cy="205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Data</a:t>
            </a:r>
            <a:r>
              <a:rPr sz="1100" spc="-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Cleaning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0883" y="3594618"/>
            <a:ext cx="1203346" cy="284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37"/>
              </a:lnSpc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000000"/>
                </a:solidFill>
                <a:latin typeface="Century Gothic"/>
                <a:cs typeface="Century Gothic"/>
              </a:rPr>
              <a:t>Real</a:t>
            </a:r>
            <a:r>
              <a:rPr sz="1600" b="1" spc="2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00000"/>
                </a:solidFill>
                <a:latin typeface="Century Gothic"/>
                <a:cs typeface="Century Gothic"/>
              </a:rPr>
              <a:t>World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766806" y="3995395"/>
            <a:ext cx="1055224" cy="5648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675" marR="0">
              <a:lnSpc>
                <a:spcPts val="131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Exploratory</a:t>
            </a:r>
          </a:p>
          <a:p>
            <a:pPr marL="0" marR="0">
              <a:lnSpc>
                <a:spcPts val="1315"/>
              </a:lnSpc>
              <a:spcBef>
                <a:spcPts val="10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Data</a:t>
            </a:r>
            <a:r>
              <a:rPr sz="1100" spc="-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Analysis</a:t>
            </a:r>
          </a:p>
          <a:p>
            <a:pPr marL="262127" marR="0">
              <a:lnSpc>
                <a:spcPts val="1315"/>
              </a:lnSpc>
              <a:spcBef>
                <a:spcPts val="100"/>
              </a:spcBef>
              <a:spcAft>
                <a:spcPts val="0"/>
              </a:spcAft>
            </a:pPr>
            <a:r>
              <a:rPr sz="1100" spc="-11" dirty="0">
                <a:solidFill>
                  <a:srgbClr val="000000"/>
                </a:solidFill>
                <a:latin typeface="Century Gothic"/>
                <a:cs typeface="Century Gothic"/>
              </a:rPr>
              <a:t>(EDA)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559040" y="4109144"/>
            <a:ext cx="724859" cy="3855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Power</a:t>
            </a:r>
            <a:r>
              <a:rPr sz="1100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BI</a:t>
            </a:r>
          </a:p>
          <a:p>
            <a:pPr marL="10667" marR="0">
              <a:lnSpc>
                <a:spcPts val="1315"/>
              </a:lnSpc>
              <a:spcBef>
                <a:spcPts val="102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Desktop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24300" y="4213962"/>
            <a:ext cx="994195" cy="205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Deployment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895085" y="4206342"/>
            <a:ext cx="638246" cy="205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Insights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248520" y="4191060"/>
            <a:ext cx="825997" cy="205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Modelling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992879" y="5324577"/>
            <a:ext cx="814861" cy="205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5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entury Gothic"/>
                <a:cs typeface="Century Gothic"/>
              </a:rPr>
              <a:t>Reporting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379596" y="5978480"/>
            <a:ext cx="2178549" cy="680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RPUTPF+Wingdings"/>
                <a:cs typeface="RPUTPF+Wingdings"/>
              </a:rPr>
              <a:t>✓</a:t>
            </a:r>
            <a:r>
              <a:rPr sz="1050" spc="2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000000"/>
                </a:solidFill>
                <a:latin typeface="Century Gothic"/>
                <a:cs typeface="Century Gothic"/>
              </a:rPr>
              <a:t>Low Level Design</a:t>
            </a:r>
            <a:r>
              <a:rPr sz="1050" b="1" spc="-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050" b="1" dirty="0">
                <a:solidFill>
                  <a:srgbClr val="000000"/>
                </a:solidFill>
                <a:latin typeface="Century Gothic"/>
                <a:cs typeface="Century Gothic"/>
              </a:rPr>
              <a:t>Document</a:t>
            </a:r>
          </a:p>
          <a:p>
            <a:pPr marL="0" marR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RPUTPF+Wingdings"/>
                <a:cs typeface="RPUTPF+Wingdings"/>
              </a:rPr>
              <a:t>✓</a:t>
            </a:r>
            <a:r>
              <a:rPr sz="1050" spc="2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000000"/>
                </a:solidFill>
                <a:latin typeface="Century Gothic"/>
                <a:cs typeface="Century Gothic"/>
              </a:rPr>
              <a:t>High</a:t>
            </a:r>
            <a:r>
              <a:rPr sz="1050" b="1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050" b="1" dirty="0">
                <a:solidFill>
                  <a:srgbClr val="000000"/>
                </a:solidFill>
                <a:latin typeface="Century Gothic"/>
                <a:cs typeface="Century Gothic"/>
              </a:rPr>
              <a:t>Level Design</a:t>
            </a:r>
            <a:r>
              <a:rPr sz="1050" b="1" spc="-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050" b="1" dirty="0">
                <a:solidFill>
                  <a:srgbClr val="000000"/>
                </a:solidFill>
                <a:latin typeface="Century Gothic"/>
                <a:cs typeface="Century Gothic"/>
              </a:rPr>
              <a:t>Document</a:t>
            </a:r>
          </a:p>
          <a:p>
            <a:pPr marL="0" marR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RPUTPF+Wingdings"/>
                <a:cs typeface="RPUTPF+Wingdings"/>
              </a:rPr>
              <a:t>✓</a:t>
            </a:r>
            <a:r>
              <a:rPr sz="1050" spc="2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000000"/>
                </a:solidFill>
                <a:latin typeface="Century Gothic"/>
                <a:cs typeface="Century Gothic"/>
              </a:rPr>
              <a:t>Architecture Document</a:t>
            </a:r>
          </a:p>
          <a:p>
            <a:pPr marL="0" marR="0">
              <a:lnSpc>
                <a:spcPts val="1259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RPUTPF+Wingdings"/>
                <a:cs typeface="RPUTPF+Wingdings"/>
              </a:rPr>
              <a:t>✓</a:t>
            </a:r>
            <a:r>
              <a:rPr sz="1050" spc="2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000000"/>
                </a:solidFill>
                <a:latin typeface="Century Gothic"/>
                <a:cs typeface="Century Gothic"/>
              </a:rPr>
              <a:t>Wireframe Document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79596" y="6618561"/>
            <a:ext cx="1812290" cy="200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0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00000"/>
                </a:solidFill>
                <a:latin typeface="RPUTPF+Wingdings"/>
                <a:cs typeface="RPUTPF+Wingdings"/>
              </a:rPr>
              <a:t>✓</a:t>
            </a:r>
            <a:r>
              <a:rPr sz="1050" spc="26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000000"/>
                </a:solidFill>
                <a:latin typeface="Century Gothic"/>
                <a:cs typeface="Century Gothic"/>
              </a:rPr>
              <a:t>Detailed</a:t>
            </a:r>
            <a:r>
              <a:rPr sz="1050" b="1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050" b="1" dirty="0">
                <a:solidFill>
                  <a:srgbClr val="000000"/>
                </a:solidFill>
                <a:latin typeface="Century Gothic"/>
                <a:cs typeface="Century Gothic"/>
              </a:rPr>
              <a:t>Project</a:t>
            </a:r>
            <a:r>
              <a:rPr sz="1050" b="1" spc="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050" b="1" dirty="0">
                <a:solidFill>
                  <a:srgbClr val="000000"/>
                </a:solidFill>
                <a:latin typeface="Century Gothic"/>
                <a:cs typeface="Century Gothic"/>
              </a:rPr>
              <a:t>Report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6632" y="1055587"/>
            <a:ext cx="5288468" cy="58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89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DATASET INFORMATION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138" y="2433648"/>
            <a:ext cx="2739734" cy="254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age: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 person's</a:t>
            </a:r>
            <a:r>
              <a:rPr sz="1400" spc="-3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age </a:t>
            </a:r>
            <a:r>
              <a:rPr sz="1400" spc="18" dirty="0">
                <a:solidFill>
                  <a:srgbClr val="000000"/>
                </a:solidFill>
                <a:latin typeface="Century Gothic"/>
                <a:cs typeface="Century Gothic"/>
              </a:rPr>
              <a:t>in</a:t>
            </a:r>
            <a:r>
              <a:rPr sz="1400" spc="-4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years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00518" y="2620894"/>
            <a:ext cx="3981929" cy="254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exang:</a:t>
            </a:r>
            <a:r>
              <a:rPr sz="1400" b="1" spc="-3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Exercise</a:t>
            </a:r>
            <a:r>
              <a:rPr sz="1400" spc="-4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induced</a:t>
            </a:r>
            <a:r>
              <a:rPr sz="1400" spc="-3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angina</a:t>
            </a:r>
            <a:r>
              <a:rPr sz="1400" spc="-4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Century Gothic"/>
                <a:cs typeface="Century Gothic"/>
              </a:rPr>
              <a:t>(1</a:t>
            </a:r>
            <a:r>
              <a:rPr sz="14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= yes; 0 =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00518" y="2837998"/>
            <a:ext cx="444137" cy="25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no)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9138" y="2861051"/>
            <a:ext cx="3840019" cy="254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sex:</a:t>
            </a:r>
            <a:r>
              <a:rPr sz="1400" b="1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 person's</a:t>
            </a:r>
            <a:r>
              <a:rPr sz="1400" spc="-2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sex </a:t>
            </a:r>
            <a:r>
              <a:rPr sz="1400" spc="-12" dirty="0">
                <a:solidFill>
                  <a:srgbClr val="000000"/>
                </a:solidFill>
                <a:latin typeface="Century Gothic"/>
                <a:cs typeface="Century Gothic"/>
              </a:rPr>
              <a:t>(1</a:t>
            </a:r>
            <a:r>
              <a:rPr sz="14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= male,</a:t>
            </a:r>
            <a:r>
              <a:rPr sz="1400" spc="-3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0 = female)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00518" y="3261229"/>
            <a:ext cx="3913237" cy="467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oldpeak:</a:t>
            </a:r>
            <a:r>
              <a:rPr sz="1400" b="1" spc="-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ST depression</a:t>
            </a:r>
            <a:r>
              <a:rPr sz="1400" spc="-4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induced</a:t>
            </a:r>
            <a:r>
              <a:rPr sz="1400" spc="-4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by</a:t>
            </a:r>
            <a:r>
              <a:rPr sz="1400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exercise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relative</a:t>
            </a:r>
            <a:r>
              <a:rPr sz="1400" spc="-4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to</a:t>
            </a:r>
            <a:r>
              <a:rPr sz="1400" spc="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rest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9138" y="3287772"/>
            <a:ext cx="7268591" cy="254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cp: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 chest</a:t>
            </a:r>
            <a:r>
              <a:rPr sz="1400" spc="-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pain</a:t>
            </a:r>
            <a:r>
              <a:rPr sz="1400" spc="-3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experienced</a:t>
            </a:r>
            <a:r>
              <a:rPr sz="1400" spc="-3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(Value 1: typical</a:t>
            </a:r>
            <a:r>
              <a:rPr sz="14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angina,</a:t>
            </a:r>
            <a:r>
              <a:rPr sz="14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Value</a:t>
            </a:r>
            <a:r>
              <a:rPr sz="1400" spc="-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2: atypical</a:t>
            </a:r>
            <a:r>
              <a:rPr sz="14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angina,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3562" y="3504875"/>
            <a:ext cx="4547932" cy="25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Value 3: non-anginal</a:t>
            </a:r>
            <a:r>
              <a:rPr sz="1400" spc="-3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pain,</a:t>
            </a:r>
            <a:r>
              <a:rPr sz="1400" spc="-3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Value 4: asymptomatic)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00518" y="3901309"/>
            <a:ext cx="3785577" cy="681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slope:</a:t>
            </a:r>
            <a:r>
              <a:rPr sz="1400" b="1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</a:t>
            </a:r>
            <a:r>
              <a:rPr sz="1400" spc="1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slope</a:t>
            </a:r>
            <a:r>
              <a:rPr sz="1400" spc="-2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of</a:t>
            </a:r>
            <a:r>
              <a:rPr sz="1400" spc="-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 peak</a:t>
            </a:r>
            <a:r>
              <a:rPr sz="1400" spc="-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exercise</a:t>
            </a:r>
            <a:r>
              <a:rPr sz="1400" spc="-2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ST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segment</a:t>
            </a:r>
            <a:r>
              <a:rPr sz="1400" spc="-2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(Value 1: upsloping,</a:t>
            </a:r>
            <a:r>
              <a:rPr sz="1400" spc="-3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Value 2: flat,</a:t>
            </a:r>
          </a:p>
          <a:p>
            <a:pPr marL="590041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Value 3: down</a:t>
            </a:r>
            <a:r>
              <a:rPr sz="1400" spc="-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sloping)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69138" y="3927549"/>
            <a:ext cx="7122493" cy="6815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trestbps:</a:t>
            </a:r>
            <a:r>
              <a:rPr sz="1400" b="1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 person's</a:t>
            </a:r>
            <a:r>
              <a:rPr sz="1400" spc="-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resting</a:t>
            </a:r>
            <a:r>
              <a:rPr sz="1400" spc="-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blood</a:t>
            </a:r>
            <a:r>
              <a:rPr sz="1400" spc="-4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pressure (mm</a:t>
            </a:r>
            <a:r>
              <a:rPr sz="1400" spc="1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Hg on admission</a:t>
            </a:r>
            <a:r>
              <a:rPr sz="1400" spc="-4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to</a:t>
            </a:r>
            <a:r>
              <a:rPr sz="1400" spc="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</a:t>
            </a:r>
            <a:r>
              <a:rPr sz="1400" spc="1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hospital)</a:t>
            </a:r>
          </a:p>
          <a:p>
            <a:pPr marL="0" marR="0">
              <a:lnSpc>
                <a:spcPts val="1702"/>
              </a:lnSpc>
              <a:spcBef>
                <a:spcPts val="1659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chol:</a:t>
            </a:r>
            <a:r>
              <a:rPr sz="1400" b="1" spc="-1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 person's</a:t>
            </a:r>
            <a:r>
              <a:rPr sz="14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cholesterol</a:t>
            </a:r>
            <a:r>
              <a:rPr sz="14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measurement</a:t>
            </a:r>
            <a:r>
              <a:rPr sz="1400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spc="18" dirty="0">
                <a:solidFill>
                  <a:srgbClr val="000000"/>
                </a:solidFill>
                <a:latin typeface="Century Gothic"/>
                <a:cs typeface="Century Gothic"/>
              </a:rPr>
              <a:t>in</a:t>
            </a:r>
            <a:r>
              <a:rPr sz="1400" spc="-49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mg/dl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00518" y="4755003"/>
            <a:ext cx="3326164" cy="254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ca: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 number</a:t>
            </a:r>
            <a:r>
              <a:rPr sz="1400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of</a:t>
            </a:r>
            <a:r>
              <a:rPr sz="1400" spc="-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major</a:t>
            </a:r>
            <a:r>
              <a:rPr sz="1400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vessels</a:t>
            </a:r>
            <a:r>
              <a:rPr sz="1400" spc="-4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(0-3)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69138" y="4781546"/>
            <a:ext cx="5974017" cy="254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fbs:</a:t>
            </a:r>
            <a:r>
              <a:rPr sz="1400" b="1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 person's</a:t>
            </a:r>
            <a:r>
              <a:rPr sz="14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fasting</a:t>
            </a:r>
            <a:r>
              <a:rPr sz="1400" spc="-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blood</a:t>
            </a:r>
            <a:r>
              <a:rPr sz="1400" spc="-4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sugar </a:t>
            </a:r>
            <a:r>
              <a:rPr sz="1400" spc="-12" dirty="0">
                <a:solidFill>
                  <a:srgbClr val="000000"/>
                </a:solidFill>
                <a:latin typeface="Century Gothic"/>
                <a:cs typeface="Century Gothic"/>
              </a:rPr>
              <a:t>(&gt;</a:t>
            </a:r>
            <a:r>
              <a:rPr sz="1400" spc="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120</a:t>
            </a:r>
            <a:r>
              <a:rPr sz="1400" spc="-1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mg/dl,</a:t>
            </a:r>
            <a:r>
              <a:rPr sz="1400" spc="-5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1 = true;</a:t>
            </a:r>
            <a:r>
              <a:rPr sz="1400" spc="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0</a:t>
            </a:r>
            <a:r>
              <a:rPr sz="1400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=</a:t>
            </a:r>
            <a:r>
              <a:rPr sz="1400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false)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00518" y="5181723"/>
            <a:ext cx="4034307" cy="681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thal:</a:t>
            </a:r>
            <a:r>
              <a:rPr sz="1400" b="1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 blood</a:t>
            </a:r>
            <a:r>
              <a:rPr sz="1400" spc="-4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disorder</a:t>
            </a:r>
            <a:r>
              <a:rPr sz="1400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called</a:t>
            </a:r>
            <a:r>
              <a:rPr sz="1400" spc="-4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thalassemia</a:t>
            </a:r>
            <a:r>
              <a:rPr sz="1400" spc="-2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Century Gothic"/>
                <a:cs typeface="Century Gothic"/>
              </a:rPr>
              <a:t>(3</a:t>
            </a:r>
            <a:r>
              <a:rPr sz="1400" spc="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=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normal;</a:t>
            </a:r>
            <a:r>
              <a:rPr sz="1400" spc="-5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6 = fixed</a:t>
            </a:r>
            <a:r>
              <a:rPr sz="1400" spc="-1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defect;</a:t>
            </a:r>
            <a:r>
              <a:rPr sz="1400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7 =</a:t>
            </a:r>
          </a:p>
          <a:p>
            <a:pPr marL="443738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reversable</a:t>
            </a:r>
            <a:r>
              <a:rPr sz="1400" spc="-2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defect)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9138" y="5208266"/>
            <a:ext cx="7030795" cy="681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restecg: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Resting</a:t>
            </a:r>
            <a:r>
              <a:rPr sz="1400" spc="-3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electrocardiographic</a:t>
            </a:r>
            <a:r>
              <a:rPr sz="1400" spc="-4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measurement</a:t>
            </a:r>
            <a:r>
              <a:rPr sz="1400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Century Gothic"/>
                <a:cs typeface="Century Gothic"/>
              </a:rPr>
              <a:t>(0</a:t>
            </a:r>
            <a:r>
              <a:rPr sz="1400" spc="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= normal,</a:t>
            </a:r>
            <a:r>
              <a:rPr sz="1400" spc="-3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1 = having</a:t>
            </a:r>
            <a:r>
              <a:rPr sz="1400" spc="-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ST-T</a:t>
            </a:r>
          </a:p>
          <a:p>
            <a:pPr marL="737616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sz="1400" spc="10" dirty="0">
                <a:solidFill>
                  <a:srgbClr val="000000"/>
                </a:solidFill>
                <a:latin typeface="Century Gothic"/>
                <a:cs typeface="Century Gothic"/>
              </a:rPr>
              <a:t>wave</a:t>
            </a:r>
            <a:r>
              <a:rPr sz="1400" spc="-36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abnormality,</a:t>
            </a:r>
            <a:r>
              <a:rPr sz="1400" spc="-3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2 = showing</a:t>
            </a:r>
            <a:r>
              <a:rPr sz="14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probable</a:t>
            </a:r>
            <a:r>
              <a:rPr sz="1400" spc="-4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or</a:t>
            </a:r>
            <a:r>
              <a:rPr sz="1400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definite</a:t>
            </a:r>
            <a:r>
              <a:rPr sz="1400" spc="-2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left</a:t>
            </a:r>
            <a:r>
              <a:rPr sz="1400" spc="-27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ventricular</a:t>
            </a:r>
          </a:p>
          <a:p>
            <a:pPr marL="737616" marR="0">
              <a:lnSpc>
                <a:spcPts val="1675"/>
              </a:lnSpc>
              <a:spcBef>
                <a:spcPts val="4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hypertrophy</a:t>
            </a:r>
            <a:r>
              <a:rPr sz="1400" spc="-23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by</a:t>
            </a:r>
            <a:r>
              <a:rPr sz="1400" spc="-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Estes' criteria)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700518" y="6035214"/>
            <a:ext cx="3194392" cy="254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num:</a:t>
            </a:r>
            <a:r>
              <a:rPr sz="1400" b="1" spc="-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Heart disease</a:t>
            </a:r>
            <a:r>
              <a:rPr sz="1400" spc="-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spc="-12" dirty="0">
                <a:solidFill>
                  <a:srgbClr val="000000"/>
                </a:solidFill>
                <a:latin typeface="Century Gothic"/>
                <a:cs typeface="Century Gothic"/>
              </a:rPr>
              <a:t>(0</a:t>
            </a:r>
            <a:r>
              <a:rPr sz="1400" spc="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= no,</a:t>
            </a:r>
            <a:r>
              <a:rPr sz="1400" spc="-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1 = yes)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69138" y="6062036"/>
            <a:ext cx="4639150" cy="254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000000"/>
                </a:solidFill>
                <a:latin typeface="Century Gothic"/>
                <a:cs typeface="Century Gothic"/>
              </a:rPr>
              <a:t>thalach: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The person's</a:t>
            </a:r>
            <a:r>
              <a:rPr sz="1400" spc="-34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maximum</a:t>
            </a:r>
            <a:r>
              <a:rPr sz="1400" spc="-3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heart rate</a:t>
            </a:r>
            <a:r>
              <a:rPr sz="1400" spc="2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00"/>
                </a:solidFill>
                <a:latin typeface="Century Gothic"/>
                <a:cs typeface="Century Gothic"/>
              </a:rPr>
              <a:t>achieved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8120" y="325595"/>
            <a:ext cx="9808812" cy="8325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4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Age:</a:t>
            </a:r>
            <a:r>
              <a:rPr sz="1300" b="1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Age</a:t>
            </a:r>
            <a:r>
              <a:rPr sz="1300" spc="-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is</a:t>
            </a:r>
            <a:r>
              <a:rPr sz="1300" spc="-2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the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most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important risk factor 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in</a:t>
            </a:r>
            <a:r>
              <a:rPr sz="1300" spc="-2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developing</a:t>
            </a:r>
            <a:r>
              <a:rPr sz="1300" spc="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cardiovascular</a:t>
            </a:r>
            <a:r>
              <a:rPr sz="1300" spc="-17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or heart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diseases, with approximately</a:t>
            </a:r>
            <a:r>
              <a:rPr sz="1300" spc="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 tripling</a:t>
            </a:r>
            <a:r>
              <a:rPr sz="1300" spc="-2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</a:t>
            </a:r>
          </a:p>
          <a:p>
            <a:pPr marL="0" marR="0">
              <a:lnSpc>
                <a:spcPts val="1544"/>
              </a:lnSpc>
              <a:spcBef>
                <a:spcPts val="17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risk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with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each decade</a:t>
            </a:r>
            <a:r>
              <a:rPr sz="1300" spc="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 life. Coronary fatty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streaks</a:t>
            </a:r>
            <a:r>
              <a:rPr sz="1300" spc="2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can</a:t>
            </a:r>
            <a:r>
              <a:rPr sz="1300" spc="-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begin to form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in</a:t>
            </a:r>
            <a:r>
              <a:rPr sz="1300" spc="-27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adolescence.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28" dirty="0">
                <a:solidFill>
                  <a:srgbClr val="24292F"/>
                </a:solidFill>
                <a:latin typeface="Century Gothic"/>
                <a:cs typeface="Century Gothic"/>
              </a:rPr>
              <a:t>It</a:t>
            </a:r>
            <a:r>
              <a:rPr sz="1300" spc="-49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is</a:t>
            </a:r>
            <a:r>
              <a:rPr sz="1300" spc="-2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estimated</a:t>
            </a:r>
            <a:r>
              <a:rPr sz="1300" spc="2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that 82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percent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</a:t>
            </a:r>
          </a:p>
          <a:p>
            <a:pPr marL="0" marR="0">
              <a:lnSpc>
                <a:spcPts val="1544"/>
              </a:lnSpc>
              <a:spcBef>
                <a:spcPts val="65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people </a:t>
            </a:r>
            <a:r>
              <a:rPr sz="1300" spc="-12" dirty="0">
                <a:solidFill>
                  <a:srgbClr val="24292F"/>
                </a:solidFill>
                <a:latin typeface="Century Gothic"/>
                <a:cs typeface="Century Gothic"/>
              </a:rPr>
              <a:t>who</a:t>
            </a:r>
            <a:r>
              <a:rPr sz="1300" spc="37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die of coronary heart</a:t>
            </a:r>
            <a:r>
              <a:rPr sz="1300" spc="17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disease are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65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and older.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Simultaneously,</a:t>
            </a:r>
            <a:r>
              <a:rPr sz="1300" spc="1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the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risk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stroke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doubles every</a:t>
            </a:r>
            <a:r>
              <a:rPr sz="1300" spc="5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decade</a:t>
            </a:r>
            <a:r>
              <a:rPr sz="1300" spc="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after</a:t>
            </a:r>
          </a:p>
          <a:p>
            <a:pPr marL="0" marR="0">
              <a:lnSpc>
                <a:spcPts val="1544"/>
              </a:lnSpc>
              <a:spcBef>
                <a:spcPts val="65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age 55.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120" y="1316751"/>
            <a:ext cx="9683004" cy="633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Sex:</a:t>
            </a:r>
            <a:r>
              <a:rPr sz="1300" b="1" spc="2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Men</a:t>
            </a:r>
            <a:r>
              <a:rPr sz="1300" spc="27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are at greater</a:t>
            </a:r>
            <a:r>
              <a:rPr sz="1300" spc="2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risk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heart disease than pre-menopausal</a:t>
            </a:r>
            <a:r>
              <a:rPr sz="1300" spc="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women.</a:t>
            </a:r>
            <a:r>
              <a:rPr sz="1300" spc="56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Once past</a:t>
            </a:r>
            <a:r>
              <a:rPr sz="1300" spc="-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menopause,</a:t>
            </a:r>
            <a:r>
              <a:rPr sz="1300" spc="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it</a:t>
            </a:r>
            <a:r>
              <a:rPr sz="1300" spc="-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has</a:t>
            </a:r>
            <a:r>
              <a:rPr sz="1300" spc="-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been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argued</a:t>
            </a:r>
          </a:p>
          <a:p>
            <a:pPr marL="0" marR="0">
              <a:lnSpc>
                <a:spcPts val="1544"/>
              </a:lnSpc>
              <a:spcBef>
                <a:spcPts val="15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that a woman's</a:t>
            </a:r>
            <a:r>
              <a:rPr sz="1300" spc="3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risk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is</a:t>
            </a:r>
            <a:r>
              <a:rPr sz="1300" spc="-2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similar</a:t>
            </a:r>
            <a:r>
              <a:rPr sz="1300" spc="-2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to a man’s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although more</a:t>
            </a:r>
            <a:r>
              <a:rPr sz="1300" spc="3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recent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data from</a:t>
            </a:r>
            <a:r>
              <a:rPr sz="1300" spc="2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the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-25" dirty="0">
                <a:solidFill>
                  <a:srgbClr val="24292F"/>
                </a:solidFill>
                <a:latin typeface="Century Gothic"/>
                <a:cs typeface="Century Gothic"/>
              </a:rPr>
              <a:t>WHO</a:t>
            </a:r>
            <a:r>
              <a:rPr sz="1300" spc="7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and </a:t>
            </a:r>
            <a:r>
              <a:rPr sz="1300" spc="-10" dirty="0">
                <a:solidFill>
                  <a:srgbClr val="24292F"/>
                </a:solidFill>
                <a:latin typeface="Century Gothic"/>
                <a:cs typeface="Century Gothic"/>
              </a:rPr>
              <a:t>UN</a:t>
            </a:r>
            <a:r>
              <a:rPr sz="1300" spc="2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disputes</a:t>
            </a:r>
            <a:r>
              <a:rPr sz="1300" spc="-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this. </a:t>
            </a:r>
            <a:r>
              <a:rPr sz="1300" spc="28" dirty="0">
                <a:solidFill>
                  <a:srgbClr val="24292F"/>
                </a:solidFill>
                <a:latin typeface="Century Gothic"/>
                <a:cs typeface="Century Gothic"/>
              </a:rPr>
              <a:t>If</a:t>
            </a:r>
            <a:r>
              <a:rPr sz="1300" spc="-5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 female</a:t>
            </a:r>
            <a:r>
              <a:rPr sz="1300" spc="3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has</a:t>
            </a:r>
          </a:p>
          <a:p>
            <a:pPr marL="0" marR="0">
              <a:lnSpc>
                <a:spcPts val="1546"/>
              </a:lnSpc>
              <a:spcBef>
                <a:spcPts val="63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diabetes,</a:t>
            </a:r>
            <a:r>
              <a:rPr sz="1300" spc="1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she 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is</a:t>
            </a:r>
            <a:r>
              <a:rPr sz="1300" spc="-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more</a:t>
            </a:r>
            <a:r>
              <a:rPr sz="1300" spc="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likely to</a:t>
            </a:r>
            <a:r>
              <a:rPr sz="1300" spc="2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develop</a:t>
            </a:r>
            <a:r>
              <a:rPr sz="1300" spc="4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heart disease than a male</a:t>
            </a:r>
            <a:r>
              <a:rPr sz="1300" spc="2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with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diabetes.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120" y="2109612"/>
            <a:ext cx="9539985" cy="2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Resting Blood</a:t>
            </a:r>
            <a:r>
              <a:rPr sz="1300" b="1" spc="1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Pressure:</a:t>
            </a:r>
            <a:r>
              <a:rPr sz="1300" b="1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Over</a:t>
            </a:r>
            <a:r>
              <a:rPr sz="1300" spc="3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time,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high</a:t>
            </a:r>
            <a:r>
              <a:rPr sz="1300" spc="-2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blood pressure can damage</a:t>
            </a:r>
            <a:r>
              <a:rPr sz="1300" spc="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arteries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that feed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your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heart.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High</a:t>
            </a:r>
            <a:r>
              <a:rPr sz="1300" spc="-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blood</a:t>
            </a:r>
            <a:r>
              <a:rPr sz="1300" spc="-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pressure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120" y="2311188"/>
            <a:ext cx="8833781" cy="23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44"/>
              </a:lnSpc>
              <a:spcBef>
                <a:spcPts val="0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that occurs</a:t>
            </a:r>
            <a:r>
              <a:rPr sz="1300" spc="-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with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other conditions,</a:t>
            </a:r>
            <a:r>
              <a:rPr sz="1300" spc="-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such</a:t>
            </a:r>
            <a:r>
              <a:rPr sz="1300" spc="-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as obesity,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high</a:t>
            </a:r>
            <a:r>
              <a:rPr sz="1300" spc="-2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cholesterol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or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diabetes,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increases</a:t>
            </a:r>
            <a:r>
              <a:rPr sz="1300" spc="-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your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risk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even</a:t>
            </a:r>
            <a:r>
              <a:rPr sz="1300" spc="3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more.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13238" y="2472001"/>
            <a:ext cx="1218374" cy="872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radley Hand ITC"/>
                <a:cs typeface="Bradley Hand ITC"/>
              </a:rPr>
              <a:t>Why</a:t>
            </a:r>
            <a:r>
              <a:rPr sz="1800" spc="-20" dirty="0">
                <a:solidFill>
                  <a:srgbClr val="FFFFFF"/>
                </a:solidFill>
                <a:latin typeface="Bradley Hand ITC"/>
                <a:cs typeface="Bradley Hand IT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Bradley Hand ITC"/>
                <a:cs typeface="Bradley Hand ITC"/>
              </a:rPr>
              <a:t>These</a:t>
            </a:r>
          </a:p>
          <a:p>
            <a:pPr marL="0" marR="0">
              <a:lnSpc>
                <a:spcPts val="2161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radley Hand ITC"/>
                <a:cs typeface="Bradley Hand ITC"/>
              </a:rPr>
              <a:t>Parameters</a:t>
            </a:r>
          </a:p>
          <a:p>
            <a:pPr marL="0" marR="0">
              <a:lnSpc>
                <a:spcPts val="216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radley Hand ITC"/>
                <a:cs typeface="Bradley Hand ITC"/>
              </a:rPr>
              <a:t>are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8120" y="2703972"/>
            <a:ext cx="9801016" cy="435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Fasting</a:t>
            </a:r>
            <a:r>
              <a:rPr sz="1300" b="1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Blood</a:t>
            </a:r>
            <a:r>
              <a:rPr sz="1300" b="1" spc="1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Sugar:</a:t>
            </a:r>
            <a:r>
              <a:rPr sz="1300" b="1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Not producing</a:t>
            </a:r>
            <a:r>
              <a:rPr sz="1300" spc="-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enough of a</a:t>
            </a:r>
            <a:r>
              <a:rPr sz="1300" spc="1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hormone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secreted</a:t>
            </a:r>
            <a:r>
              <a:rPr sz="1300" spc="3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by your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pancreas (insulin)</a:t>
            </a:r>
            <a:r>
              <a:rPr sz="1300" spc="-3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or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not</a:t>
            </a:r>
            <a:r>
              <a:rPr sz="1300" spc="-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responding</a:t>
            </a:r>
            <a:r>
              <a:rPr sz="1300" spc="-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to insulin</a:t>
            </a:r>
          </a:p>
          <a:p>
            <a:pPr marL="0" marR="0">
              <a:lnSpc>
                <a:spcPts val="1544"/>
              </a:lnSpc>
              <a:spcBef>
                <a:spcPts val="15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properly</a:t>
            </a:r>
            <a:r>
              <a:rPr sz="1300" spc="2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causes</a:t>
            </a:r>
            <a:r>
              <a:rPr sz="1300" spc="-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your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body's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blood sugar levels</a:t>
            </a:r>
            <a:r>
              <a:rPr sz="1300" spc="4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to rise, increasing</a:t>
            </a:r>
            <a:r>
              <a:rPr sz="1300" spc="-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your risk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heart attack.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120" y="3298030"/>
            <a:ext cx="9802641" cy="634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4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Cholesterol:</a:t>
            </a:r>
            <a:r>
              <a:rPr sz="1300" b="1" spc="3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 high</a:t>
            </a:r>
            <a:r>
              <a:rPr sz="1300" spc="-2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level</a:t>
            </a:r>
            <a:r>
              <a:rPr sz="1300" spc="4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 low-density</a:t>
            </a:r>
            <a:r>
              <a:rPr sz="1300" spc="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lipoprotein</a:t>
            </a:r>
            <a:r>
              <a:rPr sz="1300" spc="-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(LDL)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cholesterol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24292F"/>
                </a:solidFill>
                <a:latin typeface="Century Gothic"/>
                <a:cs typeface="Century Gothic"/>
              </a:rPr>
              <a:t>(the</a:t>
            </a:r>
            <a:r>
              <a:rPr sz="1300" spc="4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"bad" cholesterol)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is</a:t>
            </a:r>
            <a:r>
              <a:rPr sz="1300" spc="-3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most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likely to narrow arteries.</a:t>
            </a:r>
          </a:p>
          <a:p>
            <a:pPr marL="0" marR="0">
              <a:lnSpc>
                <a:spcPts val="1544"/>
              </a:lnSpc>
              <a:spcBef>
                <a:spcPts val="17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 high</a:t>
            </a:r>
            <a:r>
              <a:rPr sz="1300" spc="-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level</a:t>
            </a:r>
            <a:r>
              <a:rPr sz="1300" spc="4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 triglycerides,</a:t>
            </a:r>
            <a:r>
              <a:rPr sz="1300" spc="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 type</a:t>
            </a:r>
            <a:r>
              <a:rPr sz="1300" spc="36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 blood fat related</a:t>
            </a:r>
            <a:r>
              <a:rPr sz="1300" spc="2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to</a:t>
            </a:r>
            <a:r>
              <a:rPr sz="1300" spc="2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your diet, also ups</a:t>
            </a:r>
            <a:r>
              <a:rPr sz="1300" spc="-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your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risk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 heart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attack.</a:t>
            </a:r>
            <a:r>
              <a:rPr sz="1300" spc="1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However,</a:t>
            </a:r>
            <a:r>
              <a:rPr sz="1300" spc="56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 high</a:t>
            </a:r>
          </a:p>
          <a:p>
            <a:pPr marL="0" marR="0">
              <a:lnSpc>
                <a:spcPts val="1544"/>
              </a:lnSpc>
              <a:spcBef>
                <a:spcPts val="65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level</a:t>
            </a:r>
            <a:r>
              <a:rPr sz="1300" spc="4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 high-density</a:t>
            </a:r>
            <a:r>
              <a:rPr sz="1300" spc="-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lipoprotein</a:t>
            </a:r>
            <a:r>
              <a:rPr sz="1300" spc="-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(HDL)</a:t>
            </a:r>
            <a:r>
              <a:rPr sz="1300" spc="2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cholesterol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-11" dirty="0">
                <a:solidFill>
                  <a:srgbClr val="24292F"/>
                </a:solidFill>
                <a:latin typeface="Century Gothic"/>
                <a:cs typeface="Century Gothic"/>
              </a:rPr>
              <a:t>(the</a:t>
            </a:r>
            <a:r>
              <a:rPr sz="1300" spc="4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"good" cholesterol)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lowers</a:t>
            </a:r>
            <a:r>
              <a:rPr sz="1300" spc="2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your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risk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 heart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attack.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13238" y="3295215"/>
            <a:ext cx="1195507" cy="32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FFF"/>
                </a:solidFill>
                <a:latin typeface="Bradley Hand ITC"/>
                <a:cs typeface="Bradley Hand ITC"/>
              </a:rPr>
              <a:t>Important?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8120" y="4091066"/>
            <a:ext cx="9446679" cy="633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Resting ECG:</a:t>
            </a:r>
            <a:r>
              <a:rPr sz="1300" b="1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For people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at low risk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cardiovascular</a:t>
            </a:r>
            <a:r>
              <a:rPr sz="1300" spc="-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disease, the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USPSTF</a:t>
            </a:r>
            <a:r>
              <a:rPr sz="1300" spc="47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concludes</a:t>
            </a:r>
            <a:r>
              <a:rPr sz="1300" spc="-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with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moderate</a:t>
            </a:r>
            <a:r>
              <a:rPr sz="1300" spc="46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certainty</a:t>
            </a:r>
            <a:r>
              <a:rPr sz="1300" spc="1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that the</a:t>
            </a:r>
          </a:p>
          <a:p>
            <a:pPr marL="0" marR="0">
              <a:lnSpc>
                <a:spcPts val="1544"/>
              </a:lnSpc>
              <a:spcBef>
                <a:spcPts val="15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potential harms of screening with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resting or exercise ECG</a:t>
            </a:r>
            <a:r>
              <a:rPr sz="1300" spc="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equal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or exceed</a:t>
            </a:r>
            <a:r>
              <a:rPr sz="1300" spc="3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the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potential benefits.</a:t>
            </a:r>
            <a:r>
              <a:rPr sz="1300" spc="1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For people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at</a:t>
            </a:r>
          </a:p>
          <a:p>
            <a:pPr marL="0" marR="0">
              <a:lnSpc>
                <a:spcPts val="1544"/>
              </a:lnSpc>
              <a:spcBef>
                <a:spcPts val="65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intermediate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to</a:t>
            </a:r>
            <a:r>
              <a:rPr sz="1300" spc="2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high</a:t>
            </a:r>
            <a:r>
              <a:rPr sz="1300" spc="-2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risk,</a:t>
            </a:r>
            <a:r>
              <a:rPr sz="1300" spc="-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current</a:t>
            </a:r>
            <a:r>
              <a:rPr sz="1300" spc="17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evidence</a:t>
            </a:r>
            <a:r>
              <a:rPr sz="1300" spc="2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is</a:t>
            </a:r>
            <a:r>
              <a:rPr sz="1300" spc="-2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insufficient</a:t>
            </a:r>
            <a:r>
              <a:rPr sz="1300" spc="-3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to assess the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balance of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benefits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and</a:t>
            </a:r>
            <a:r>
              <a:rPr sz="1300" spc="-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harms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screening.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98120" y="4883244"/>
            <a:ext cx="9801791" cy="8326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4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Max</a:t>
            </a:r>
            <a:r>
              <a:rPr sz="1300" b="1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heart</a:t>
            </a:r>
            <a:r>
              <a:rPr sz="1300" b="1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rate achieved:</a:t>
            </a:r>
            <a:r>
              <a:rPr sz="1300" b="1" spc="66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-12" dirty="0">
                <a:solidFill>
                  <a:srgbClr val="24292F"/>
                </a:solidFill>
                <a:latin typeface="Century Gothic"/>
                <a:cs typeface="Century Gothic"/>
              </a:rPr>
              <a:t>The</a:t>
            </a:r>
            <a:r>
              <a:rPr sz="1300" spc="3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increase </a:t>
            </a:r>
            <a:r>
              <a:rPr sz="1300" spc="11" dirty="0">
                <a:solidFill>
                  <a:srgbClr val="24292F"/>
                </a:solidFill>
                <a:latin typeface="Century Gothic"/>
                <a:cs typeface="Century Gothic"/>
              </a:rPr>
              <a:t>in</a:t>
            </a:r>
            <a:r>
              <a:rPr sz="1300" spc="-2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the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cardiovascular risk,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associated</a:t>
            </a:r>
            <a:r>
              <a:rPr sz="1300" spc="-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with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the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acceleration of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heart rate,</a:t>
            </a:r>
            <a:r>
              <a:rPr sz="1300" spc="2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-12" dirty="0">
                <a:solidFill>
                  <a:srgbClr val="24292F"/>
                </a:solidFill>
                <a:latin typeface="Century Gothic"/>
                <a:cs typeface="Century Gothic"/>
              </a:rPr>
              <a:t>was</a:t>
            </a:r>
          </a:p>
          <a:p>
            <a:pPr marL="0" marR="0">
              <a:lnSpc>
                <a:spcPts val="1544"/>
              </a:lnSpc>
              <a:spcBef>
                <a:spcPts val="18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comparable</a:t>
            </a:r>
            <a:r>
              <a:rPr sz="1300" spc="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to the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increase 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in</a:t>
            </a:r>
            <a:r>
              <a:rPr sz="1300" spc="-2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risk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observed</a:t>
            </a:r>
            <a:r>
              <a:rPr sz="1300" spc="3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with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high</a:t>
            </a:r>
            <a:r>
              <a:rPr sz="1300" spc="-2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blood pressure.</a:t>
            </a:r>
            <a:r>
              <a:rPr sz="1300" spc="23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28" dirty="0">
                <a:solidFill>
                  <a:srgbClr val="24292F"/>
                </a:solidFill>
                <a:latin typeface="Century Gothic"/>
                <a:cs typeface="Century Gothic"/>
              </a:rPr>
              <a:t>It</a:t>
            </a:r>
            <a:r>
              <a:rPr sz="1300" spc="-6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has been</a:t>
            </a:r>
            <a:r>
              <a:rPr sz="1300" spc="1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shown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that an increase 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in</a:t>
            </a:r>
            <a:r>
              <a:rPr sz="1300" spc="-2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heart rate</a:t>
            </a:r>
            <a:r>
              <a:rPr sz="1300" spc="21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by</a:t>
            </a:r>
          </a:p>
          <a:p>
            <a:pPr marL="0" marR="0">
              <a:lnSpc>
                <a:spcPts val="1544"/>
              </a:lnSpc>
              <a:spcBef>
                <a:spcPts val="65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10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beats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per minute </a:t>
            </a:r>
            <a:r>
              <a:rPr sz="1300" spc="-14" dirty="0">
                <a:solidFill>
                  <a:srgbClr val="24292F"/>
                </a:solidFill>
                <a:latin typeface="Century Gothic"/>
                <a:cs typeface="Century Gothic"/>
              </a:rPr>
              <a:t>was</a:t>
            </a:r>
            <a:r>
              <a:rPr sz="1300" spc="37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associated</a:t>
            </a:r>
            <a:r>
              <a:rPr sz="1300" spc="-17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with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an increase 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in</a:t>
            </a:r>
            <a:r>
              <a:rPr sz="1300" spc="-2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the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risk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of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cardiac</a:t>
            </a:r>
            <a:r>
              <a:rPr sz="1300" spc="-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death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by at least 20%,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and this</a:t>
            </a:r>
            <a:r>
              <a:rPr sz="1300" spc="-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increase 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in</a:t>
            </a:r>
            <a:r>
              <a:rPr sz="1300" spc="-2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the</a:t>
            </a:r>
          </a:p>
          <a:p>
            <a:pPr marL="0" marR="0">
              <a:lnSpc>
                <a:spcPts val="1544"/>
              </a:lnSpc>
              <a:spcBef>
                <a:spcPts val="65"/>
              </a:spcBef>
              <a:spcAft>
                <a:spcPts val="0"/>
              </a:spcAft>
            </a:pP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risk</a:t>
            </a:r>
            <a:r>
              <a:rPr sz="1300" spc="-1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is</a:t>
            </a:r>
            <a:r>
              <a:rPr sz="1300" spc="-28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similar</a:t>
            </a:r>
            <a:r>
              <a:rPr sz="1300" spc="-2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to the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one observed</a:t>
            </a:r>
            <a:r>
              <a:rPr sz="1300" spc="34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with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an increase </a:t>
            </a:r>
            <a:r>
              <a:rPr sz="1300" spc="14" dirty="0">
                <a:solidFill>
                  <a:srgbClr val="24292F"/>
                </a:solidFill>
                <a:latin typeface="Century Gothic"/>
                <a:cs typeface="Century Gothic"/>
              </a:rPr>
              <a:t>in</a:t>
            </a:r>
            <a:r>
              <a:rPr sz="1300" spc="-4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systolic blood pressure by</a:t>
            </a:r>
            <a:r>
              <a:rPr sz="1300" spc="1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10</a:t>
            </a:r>
            <a:r>
              <a:rPr sz="1300" spc="12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mm</a:t>
            </a:r>
            <a:r>
              <a:rPr sz="1300" spc="15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4292F"/>
                </a:solidFill>
                <a:latin typeface="Century Gothic"/>
                <a:cs typeface="Century Gothic"/>
              </a:rPr>
              <a:t>Hg.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8120" y="5874477"/>
            <a:ext cx="9743839" cy="633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71"/>
              </a:lnSpc>
              <a:spcBef>
                <a:spcPts val="0"/>
              </a:spcBef>
              <a:spcAft>
                <a:spcPts val="0"/>
              </a:spcAft>
            </a:pPr>
            <a:r>
              <a:rPr sz="1300" b="1" dirty="0">
                <a:solidFill>
                  <a:srgbClr val="24292F"/>
                </a:solidFill>
                <a:latin typeface="Century Gothic"/>
                <a:cs typeface="Century Gothic"/>
              </a:rPr>
              <a:t>ST Depression:</a:t>
            </a:r>
            <a:r>
              <a:rPr sz="1300" b="1" spc="40" dirty="0">
                <a:solidFill>
                  <a:srgbClr val="24292F"/>
                </a:solidFill>
                <a:latin typeface="Century Gothic"/>
                <a:cs typeface="Century Gothic"/>
              </a:rPr>
              <a:t> </a:t>
            </a:r>
            <a:r>
              <a:rPr sz="1300" spc="28" dirty="0">
                <a:solidFill>
                  <a:srgbClr val="202124"/>
                </a:solidFill>
                <a:latin typeface="Century Gothic"/>
                <a:cs typeface="Century Gothic"/>
              </a:rPr>
              <a:t>In</a:t>
            </a:r>
            <a:r>
              <a:rPr sz="1300" spc="-54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unstable coronary artery</a:t>
            </a:r>
            <a:r>
              <a:rPr sz="1300" spc="28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disease,</a:t>
            </a:r>
            <a:r>
              <a:rPr sz="1300" spc="10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ST-segment</a:t>
            </a:r>
            <a:r>
              <a:rPr sz="1300" spc="50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depression </a:t>
            </a:r>
            <a:r>
              <a:rPr sz="1300" spc="14" dirty="0">
                <a:solidFill>
                  <a:srgbClr val="202124"/>
                </a:solidFill>
                <a:latin typeface="Century Gothic"/>
                <a:cs typeface="Century Gothic"/>
              </a:rPr>
              <a:t>is</a:t>
            </a:r>
            <a:r>
              <a:rPr sz="1300" spc="-28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associated</a:t>
            </a:r>
            <a:r>
              <a:rPr sz="1300" spc="-17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with</a:t>
            </a:r>
            <a:r>
              <a:rPr sz="1300" spc="15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a</a:t>
            </a:r>
            <a:r>
              <a:rPr sz="1300" spc="15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100%</a:t>
            </a:r>
            <a:r>
              <a:rPr sz="1300" spc="25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increase </a:t>
            </a:r>
            <a:r>
              <a:rPr sz="1300" spc="12" dirty="0">
                <a:solidFill>
                  <a:srgbClr val="202124"/>
                </a:solidFill>
                <a:latin typeface="Century Gothic"/>
                <a:cs typeface="Century Gothic"/>
              </a:rPr>
              <a:t>in</a:t>
            </a:r>
            <a:r>
              <a:rPr sz="1300" spc="-25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the</a:t>
            </a:r>
          </a:p>
          <a:p>
            <a:pPr marL="0" marR="0">
              <a:lnSpc>
                <a:spcPts val="1544"/>
              </a:lnSpc>
              <a:spcBef>
                <a:spcPts val="15"/>
              </a:spcBef>
              <a:spcAft>
                <a:spcPts val="0"/>
              </a:spcAft>
            </a:pP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occurrence</a:t>
            </a:r>
            <a:r>
              <a:rPr sz="1300" spc="10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of three-vessel/left</a:t>
            </a:r>
            <a:r>
              <a:rPr sz="1300" spc="50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main disease and</a:t>
            </a:r>
            <a:r>
              <a:rPr sz="1300" spc="-12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to</a:t>
            </a:r>
            <a:r>
              <a:rPr sz="1300" spc="20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an increased risk</a:t>
            </a:r>
            <a:r>
              <a:rPr sz="1300" spc="-17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of subsequent cardiac</a:t>
            </a:r>
            <a:r>
              <a:rPr sz="1300" spc="-10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events.</a:t>
            </a:r>
            <a:r>
              <a:rPr sz="1300" spc="40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spc="28" dirty="0">
                <a:solidFill>
                  <a:srgbClr val="202124"/>
                </a:solidFill>
                <a:latin typeface="Century Gothic"/>
                <a:cs typeface="Century Gothic"/>
              </a:rPr>
              <a:t>In</a:t>
            </a:r>
            <a:r>
              <a:rPr sz="1300" spc="-54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these</a:t>
            </a:r>
            <a:r>
              <a:rPr sz="1300" spc="10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patients an</a:t>
            </a:r>
          </a:p>
          <a:p>
            <a:pPr marL="0" marR="0">
              <a:lnSpc>
                <a:spcPts val="1544"/>
              </a:lnSpc>
              <a:spcBef>
                <a:spcPts val="65"/>
              </a:spcBef>
              <a:spcAft>
                <a:spcPts val="0"/>
              </a:spcAft>
            </a:pP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early</a:t>
            </a:r>
            <a:r>
              <a:rPr sz="1300" spc="11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invasive strategy</a:t>
            </a:r>
            <a:r>
              <a:rPr sz="1300" spc="40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substantially</a:t>
            </a:r>
            <a:r>
              <a:rPr sz="1300" spc="-23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decreases</a:t>
            </a:r>
            <a:r>
              <a:rPr sz="1300" spc="25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death/myocardial</a:t>
            </a:r>
            <a:r>
              <a:rPr sz="1300" spc="31" dirty="0">
                <a:solidFill>
                  <a:srgbClr val="202124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202124"/>
                </a:solidFill>
                <a:latin typeface="Century Gothic"/>
                <a:cs typeface="Century Gothic"/>
              </a:rPr>
              <a:t>infarction.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46632" y="1055587"/>
            <a:ext cx="2058488" cy="582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89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EBEBEB"/>
                </a:solidFill>
                <a:latin typeface="Century Gothic"/>
                <a:cs typeface="Century Gothic"/>
              </a:rPr>
              <a:t>INSIGHTS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92119" y="2533491"/>
            <a:ext cx="5669296" cy="40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Century Gothic"/>
                <a:cs typeface="Century Gothic"/>
              </a:rPr>
              <a:t>What</a:t>
            </a:r>
            <a:r>
              <a:rPr sz="2400" b="1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entury Gothic"/>
                <a:cs typeface="Century Gothic"/>
              </a:rPr>
              <a:t>Kind of</a:t>
            </a:r>
            <a:r>
              <a:rPr sz="2400" b="1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entury Gothic"/>
                <a:cs typeface="Century Gothic"/>
              </a:rPr>
              <a:t>Population</a:t>
            </a:r>
            <a:r>
              <a:rPr sz="2400" b="1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entury Gothic"/>
                <a:cs typeface="Century Gothic"/>
              </a:rPr>
              <a:t>do</a:t>
            </a:r>
            <a:r>
              <a:rPr sz="2400" b="1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entury Gothic"/>
                <a:cs typeface="Century Gothic"/>
              </a:rPr>
              <a:t>we have?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16040" y="6262300"/>
            <a:ext cx="5163858" cy="31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PUTPF+Wingdings"/>
                <a:cs typeface="RPUTPF+Wingdings"/>
              </a:rPr>
              <a:t>➢</a:t>
            </a:r>
            <a:r>
              <a:rPr sz="1800" spc="3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More</a:t>
            </a:r>
            <a:r>
              <a:rPr sz="1800" spc="-2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men are from age</a:t>
            </a:r>
            <a:r>
              <a:rPr sz="1800" spc="1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category</a:t>
            </a:r>
            <a:r>
              <a:rPr sz="1800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&gt;50 and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3354" y="6353740"/>
            <a:ext cx="5264548" cy="31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PUTPF+Wingdings"/>
                <a:cs typeface="RPUTPF+Wingdings"/>
              </a:rPr>
              <a:t>➢</a:t>
            </a:r>
            <a:r>
              <a:rPr sz="1800" spc="8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45.87%</a:t>
            </a:r>
            <a:r>
              <a:rPr sz="1800" spc="38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People</a:t>
            </a:r>
            <a:r>
              <a:rPr sz="1800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suffering from heart</a:t>
            </a:r>
            <a:r>
              <a:rPr sz="1800" spc="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disease.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02552" y="6536925"/>
            <a:ext cx="3573444" cy="31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44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females</a:t>
            </a:r>
            <a:r>
              <a:rPr sz="1800" spc="12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are from category</a:t>
            </a:r>
            <a:r>
              <a:rPr sz="1800" spc="2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000000"/>
                </a:solidFill>
                <a:latin typeface="Century Gothic"/>
                <a:cs typeface="Century Gothic"/>
              </a:rPr>
              <a:t>&gt;55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2359" y="477615"/>
            <a:ext cx="4859749" cy="40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0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Century Gothic"/>
                <a:cs typeface="Century Gothic"/>
              </a:rPr>
              <a:t>Who Suffers from Heart</a:t>
            </a:r>
            <a:r>
              <a:rPr sz="2400" b="1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2400" b="1" dirty="0">
                <a:solidFill>
                  <a:srgbClr val="000000"/>
                </a:solidFill>
                <a:latin typeface="Century Gothic"/>
                <a:cs typeface="Century Gothic"/>
              </a:rPr>
              <a:t>Disease?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0565" y="5494372"/>
            <a:ext cx="3380561" cy="279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RPUTPF+Wingdings"/>
                <a:cs typeface="RPUTPF+Wingdings"/>
              </a:rPr>
              <a:t>➢</a:t>
            </a:r>
            <a:r>
              <a:rPr sz="1600" spc="5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Elderly Aged People (&gt;55)</a:t>
            </a:r>
            <a:r>
              <a:rPr sz="1600" spc="4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are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83835" y="5494372"/>
            <a:ext cx="2876847" cy="279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RPUTPF+Wingdings"/>
                <a:cs typeface="RPUTPF+Wingdings"/>
              </a:rPr>
              <a:t>➢</a:t>
            </a:r>
            <a:r>
              <a:rPr sz="1600" spc="5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Males are more prone </a:t>
            </a:r>
            <a:r>
              <a:rPr sz="1600" spc="-14" dirty="0">
                <a:solidFill>
                  <a:srgbClr val="000000"/>
                </a:solidFill>
                <a:latin typeface="Century Gothic"/>
                <a:cs typeface="Century Gothic"/>
              </a:rPr>
              <a:t>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238490" y="5494372"/>
            <a:ext cx="3380560" cy="279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1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RPUTPF+Wingdings"/>
                <a:cs typeface="RPUTPF+Wingdings"/>
              </a:rPr>
              <a:t>➢</a:t>
            </a:r>
            <a:r>
              <a:rPr sz="1600" spc="5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Elderly Aged People (&gt;55)</a:t>
            </a:r>
            <a:r>
              <a:rPr sz="1600" spc="4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7077" y="5737916"/>
            <a:ext cx="2399952" cy="279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4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more in our</a:t>
            </a:r>
            <a:r>
              <a:rPr sz="1600" spc="1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population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70347" y="5737916"/>
            <a:ext cx="1526862" cy="279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4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heart disease.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25002" y="5737916"/>
            <a:ext cx="3001429" cy="279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04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more prone </a:t>
            </a:r>
            <a:r>
              <a:rPr sz="1600" spc="-15" dirty="0">
                <a:solidFill>
                  <a:srgbClr val="000000"/>
                </a:solidFill>
                <a:latin typeface="Century Gothic"/>
                <a:cs typeface="Century Gothic"/>
              </a:rPr>
              <a:t>to</a:t>
            </a:r>
            <a:r>
              <a:rPr sz="1600" spc="21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000000"/>
                </a:solidFill>
                <a:latin typeface="Century Gothic"/>
                <a:cs typeface="Century Gothic"/>
              </a:rPr>
              <a:t>heart disease.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1458</Words>
  <Application>Microsoft Office PowerPoint</Application>
  <PresentationFormat>Widescreen</PresentationFormat>
  <Paragraphs>173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Wingdings 3</vt:lpstr>
      <vt:lpstr>Agency FB</vt:lpstr>
      <vt:lpstr>Calibri</vt:lpstr>
      <vt:lpstr>Bradley Hand ITC</vt:lpstr>
      <vt:lpstr>Century Gothic</vt:lpstr>
      <vt:lpstr>RPUTPF+Wingdings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Partha Dey</cp:lastModifiedBy>
  <cp:revision>2</cp:revision>
  <dcterms:modified xsi:type="dcterms:W3CDTF">2024-12-12T14:54:17Z</dcterms:modified>
</cp:coreProperties>
</file>