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60" r:id="rId5"/>
    <p:sldId id="261" r:id="rId6"/>
    <p:sldId id="262" r:id="rId7"/>
    <p:sldId id="263" r:id="rId8"/>
    <p:sldId id="264" r:id="rId9"/>
    <p:sldId id="265" r:id="rId10"/>
    <p:sldId id="267" r:id="rId11"/>
    <p:sldId id="268" r:id="rId12"/>
    <p:sldId id="269" r:id="rId13"/>
    <p:sldId id="266"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103" d="100"/>
          <a:sy n="103" d="100"/>
        </p:scale>
        <p:origin x="192" y="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BEE0EC-8E00-4397-AE05-1D9A132524B8}" type="datetimeFigureOut">
              <a:rPr lang="en-US" smtClean="0"/>
              <a:t>12/5/23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B5A4AB-1C59-4AC7-B1C9-D4759723416C}" type="slidenum">
              <a:rPr lang="en-US" smtClean="0"/>
              <a:t>‹#›</a:t>
            </a:fld>
            <a:endParaRPr lang="en-US"/>
          </a:p>
        </p:txBody>
      </p:sp>
    </p:spTree>
    <p:extLst>
      <p:ext uri="{BB962C8B-B14F-4D97-AF65-F5344CB8AC3E}">
        <p14:creationId xmlns:p14="http://schemas.microsoft.com/office/powerpoint/2010/main" val="1665515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BEE0EC-8E00-4397-AE05-1D9A132524B8}" type="datetimeFigureOut">
              <a:rPr lang="en-US" smtClean="0"/>
              <a:t>12/5/23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B5A4AB-1C59-4AC7-B1C9-D4759723416C}" type="slidenum">
              <a:rPr lang="en-US" smtClean="0"/>
              <a:t>‹#›</a:t>
            </a:fld>
            <a:endParaRPr lang="en-US"/>
          </a:p>
        </p:txBody>
      </p:sp>
    </p:spTree>
    <p:extLst>
      <p:ext uri="{BB962C8B-B14F-4D97-AF65-F5344CB8AC3E}">
        <p14:creationId xmlns:p14="http://schemas.microsoft.com/office/powerpoint/2010/main" val="4146791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BEE0EC-8E00-4397-AE05-1D9A132524B8}" type="datetimeFigureOut">
              <a:rPr lang="en-US" smtClean="0"/>
              <a:t>12/5/23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B5A4AB-1C59-4AC7-B1C9-D4759723416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38482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BEE0EC-8E00-4397-AE05-1D9A132524B8}" type="datetimeFigureOut">
              <a:rPr lang="en-US" smtClean="0"/>
              <a:t>12/5/23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B5A4AB-1C59-4AC7-B1C9-D4759723416C}" type="slidenum">
              <a:rPr lang="en-US" smtClean="0"/>
              <a:t>‹#›</a:t>
            </a:fld>
            <a:endParaRPr lang="en-US"/>
          </a:p>
        </p:txBody>
      </p:sp>
    </p:spTree>
    <p:extLst>
      <p:ext uri="{BB962C8B-B14F-4D97-AF65-F5344CB8AC3E}">
        <p14:creationId xmlns:p14="http://schemas.microsoft.com/office/powerpoint/2010/main" val="16130338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BEE0EC-8E00-4397-AE05-1D9A132524B8}" type="datetimeFigureOut">
              <a:rPr lang="en-US" smtClean="0"/>
              <a:t>12/5/23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B5A4AB-1C59-4AC7-B1C9-D4759723416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41109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BEE0EC-8E00-4397-AE05-1D9A132524B8}" type="datetimeFigureOut">
              <a:rPr lang="en-US" smtClean="0"/>
              <a:t>12/5/23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B5A4AB-1C59-4AC7-B1C9-D4759723416C}" type="slidenum">
              <a:rPr lang="en-US" smtClean="0"/>
              <a:t>‹#›</a:t>
            </a:fld>
            <a:endParaRPr lang="en-US"/>
          </a:p>
        </p:txBody>
      </p:sp>
    </p:spTree>
    <p:extLst>
      <p:ext uri="{BB962C8B-B14F-4D97-AF65-F5344CB8AC3E}">
        <p14:creationId xmlns:p14="http://schemas.microsoft.com/office/powerpoint/2010/main" val="3748113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EE0EC-8E00-4397-AE05-1D9A132524B8}" type="datetimeFigureOut">
              <a:rPr lang="en-US" smtClean="0"/>
              <a:t>12/5/23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B5A4AB-1C59-4AC7-B1C9-D4759723416C}" type="slidenum">
              <a:rPr lang="en-US" smtClean="0"/>
              <a:t>‹#›</a:t>
            </a:fld>
            <a:endParaRPr lang="en-US"/>
          </a:p>
        </p:txBody>
      </p:sp>
    </p:spTree>
    <p:extLst>
      <p:ext uri="{BB962C8B-B14F-4D97-AF65-F5344CB8AC3E}">
        <p14:creationId xmlns:p14="http://schemas.microsoft.com/office/powerpoint/2010/main" val="3615178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EE0EC-8E00-4397-AE05-1D9A132524B8}" type="datetimeFigureOut">
              <a:rPr lang="en-US" smtClean="0"/>
              <a:t>12/5/23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B5A4AB-1C59-4AC7-B1C9-D4759723416C}" type="slidenum">
              <a:rPr lang="en-US" smtClean="0"/>
              <a:t>‹#›</a:t>
            </a:fld>
            <a:endParaRPr lang="en-US"/>
          </a:p>
        </p:txBody>
      </p:sp>
    </p:spTree>
    <p:extLst>
      <p:ext uri="{BB962C8B-B14F-4D97-AF65-F5344CB8AC3E}">
        <p14:creationId xmlns:p14="http://schemas.microsoft.com/office/powerpoint/2010/main" val="3925424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EE0EC-8E00-4397-AE05-1D9A132524B8}" type="datetimeFigureOut">
              <a:rPr lang="en-US" smtClean="0"/>
              <a:t>12/5/23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B5A4AB-1C59-4AC7-B1C9-D4759723416C}" type="slidenum">
              <a:rPr lang="en-US" smtClean="0"/>
              <a:t>‹#›</a:t>
            </a:fld>
            <a:endParaRPr lang="en-US"/>
          </a:p>
        </p:txBody>
      </p:sp>
    </p:spTree>
    <p:extLst>
      <p:ext uri="{BB962C8B-B14F-4D97-AF65-F5344CB8AC3E}">
        <p14:creationId xmlns:p14="http://schemas.microsoft.com/office/powerpoint/2010/main" val="4082175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BEE0EC-8E00-4397-AE05-1D9A132524B8}" type="datetimeFigureOut">
              <a:rPr lang="en-US" smtClean="0"/>
              <a:t>12/5/23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B5A4AB-1C59-4AC7-B1C9-D4759723416C}" type="slidenum">
              <a:rPr lang="en-US" smtClean="0"/>
              <a:t>‹#›</a:t>
            </a:fld>
            <a:endParaRPr lang="en-US"/>
          </a:p>
        </p:txBody>
      </p:sp>
    </p:spTree>
    <p:extLst>
      <p:ext uri="{BB962C8B-B14F-4D97-AF65-F5344CB8AC3E}">
        <p14:creationId xmlns:p14="http://schemas.microsoft.com/office/powerpoint/2010/main" val="2102540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BEE0EC-8E00-4397-AE05-1D9A132524B8}" type="datetimeFigureOut">
              <a:rPr lang="en-US" smtClean="0"/>
              <a:t>12/5/23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B5A4AB-1C59-4AC7-B1C9-D4759723416C}" type="slidenum">
              <a:rPr lang="en-US" smtClean="0"/>
              <a:t>‹#›</a:t>
            </a:fld>
            <a:endParaRPr lang="en-US"/>
          </a:p>
        </p:txBody>
      </p:sp>
    </p:spTree>
    <p:extLst>
      <p:ext uri="{BB962C8B-B14F-4D97-AF65-F5344CB8AC3E}">
        <p14:creationId xmlns:p14="http://schemas.microsoft.com/office/powerpoint/2010/main" val="3200456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BEE0EC-8E00-4397-AE05-1D9A132524B8}" type="datetimeFigureOut">
              <a:rPr lang="en-US" smtClean="0"/>
              <a:t>12/5/23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B5A4AB-1C59-4AC7-B1C9-D4759723416C}" type="slidenum">
              <a:rPr lang="en-US" smtClean="0"/>
              <a:t>‹#›</a:t>
            </a:fld>
            <a:endParaRPr lang="en-US"/>
          </a:p>
        </p:txBody>
      </p:sp>
    </p:spTree>
    <p:extLst>
      <p:ext uri="{BB962C8B-B14F-4D97-AF65-F5344CB8AC3E}">
        <p14:creationId xmlns:p14="http://schemas.microsoft.com/office/powerpoint/2010/main" val="3272110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BEE0EC-8E00-4397-AE05-1D9A132524B8}" type="datetimeFigureOut">
              <a:rPr lang="en-US" smtClean="0"/>
              <a:t>12/5/23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B5A4AB-1C59-4AC7-B1C9-D4759723416C}" type="slidenum">
              <a:rPr lang="en-US" smtClean="0"/>
              <a:t>‹#›</a:t>
            </a:fld>
            <a:endParaRPr lang="en-US"/>
          </a:p>
        </p:txBody>
      </p:sp>
    </p:spTree>
    <p:extLst>
      <p:ext uri="{BB962C8B-B14F-4D97-AF65-F5344CB8AC3E}">
        <p14:creationId xmlns:p14="http://schemas.microsoft.com/office/powerpoint/2010/main" val="371145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BEE0EC-8E00-4397-AE05-1D9A132524B8}" type="datetimeFigureOut">
              <a:rPr lang="en-US" smtClean="0"/>
              <a:t>12/5/23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B5A4AB-1C59-4AC7-B1C9-D4759723416C}" type="slidenum">
              <a:rPr lang="en-US" smtClean="0"/>
              <a:t>‹#›</a:t>
            </a:fld>
            <a:endParaRPr lang="en-US"/>
          </a:p>
        </p:txBody>
      </p:sp>
    </p:spTree>
    <p:extLst>
      <p:ext uri="{BB962C8B-B14F-4D97-AF65-F5344CB8AC3E}">
        <p14:creationId xmlns:p14="http://schemas.microsoft.com/office/powerpoint/2010/main" val="2640420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BEE0EC-8E00-4397-AE05-1D9A132524B8}" type="datetimeFigureOut">
              <a:rPr lang="en-US" smtClean="0"/>
              <a:t>12/5/23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B5A4AB-1C59-4AC7-B1C9-D4759723416C}" type="slidenum">
              <a:rPr lang="en-US" smtClean="0"/>
              <a:t>‹#›</a:t>
            </a:fld>
            <a:endParaRPr lang="en-US"/>
          </a:p>
        </p:txBody>
      </p:sp>
    </p:spTree>
    <p:extLst>
      <p:ext uri="{BB962C8B-B14F-4D97-AF65-F5344CB8AC3E}">
        <p14:creationId xmlns:p14="http://schemas.microsoft.com/office/powerpoint/2010/main" val="2672208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BEE0EC-8E00-4397-AE05-1D9A132524B8}" type="datetimeFigureOut">
              <a:rPr lang="en-US" smtClean="0"/>
              <a:t>12/5/23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B5A4AB-1C59-4AC7-B1C9-D4759723416C}" type="slidenum">
              <a:rPr lang="en-US" smtClean="0"/>
              <a:t>‹#›</a:t>
            </a:fld>
            <a:endParaRPr lang="en-US"/>
          </a:p>
        </p:txBody>
      </p:sp>
    </p:spTree>
    <p:extLst>
      <p:ext uri="{BB962C8B-B14F-4D97-AF65-F5344CB8AC3E}">
        <p14:creationId xmlns:p14="http://schemas.microsoft.com/office/powerpoint/2010/main" val="2208947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1BEE0EC-8E00-4397-AE05-1D9A132524B8}" type="datetimeFigureOut">
              <a:rPr lang="en-US" smtClean="0"/>
              <a:t>12/5/23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8B5A4AB-1C59-4AC7-B1C9-D4759723416C}" type="slidenum">
              <a:rPr lang="en-US" smtClean="0"/>
              <a:t>‹#›</a:t>
            </a:fld>
            <a:endParaRPr lang="en-US"/>
          </a:p>
        </p:txBody>
      </p:sp>
    </p:spTree>
    <p:extLst>
      <p:ext uri="{BB962C8B-B14F-4D97-AF65-F5344CB8AC3E}">
        <p14:creationId xmlns:p14="http://schemas.microsoft.com/office/powerpoint/2010/main" val="3135190987"/>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834DC-72D9-01DA-95E6-C1BAD904D44E}"/>
              </a:ext>
            </a:extLst>
          </p:cNvPr>
          <p:cNvSpPr>
            <a:spLocks noGrp="1"/>
          </p:cNvSpPr>
          <p:nvPr>
            <p:ph type="ctrTitle"/>
          </p:nvPr>
        </p:nvSpPr>
        <p:spPr>
          <a:xfrm>
            <a:off x="1354667" y="1556809"/>
            <a:ext cx="7766936" cy="1646302"/>
          </a:xfrm>
        </p:spPr>
        <p:txBody>
          <a:bodyPr/>
          <a:lstStyle/>
          <a:p>
            <a:pPr algn="ctr"/>
            <a:r>
              <a:rPr lang="en-US" b="0" i="0" dirty="0">
                <a:effectLst/>
                <a:latin typeface="Times New Roman" panose="02020603050405020304" pitchFamily="18" charset="0"/>
                <a:cs typeface="Times New Roman" panose="02020603050405020304" pitchFamily="18" charset="0"/>
              </a:rPr>
              <a:t>Analyzing Real-world Job Data with Big Data Analytics</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1F48558-A2C0-A855-7391-EE9D1359D4EC}"/>
              </a:ext>
            </a:extLst>
          </p:cNvPr>
          <p:cNvSpPr>
            <a:spLocks noGrp="1"/>
          </p:cNvSpPr>
          <p:nvPr>
            <p:ph type="subTitle" idx="1"/>
          </p:nvPr>
        </p:nvSpPr>
        <p:spPr>
          <a:xfrm>
            <a:off x="1535642" y="3429000"/>
            <a:ext cx="7766936" cy="1096899"/>
          </a:xfrm>
        </p:spPr>
        <p:txBody>
          <a:bodyPr>
            <a:noAutofit/>
          </a:bodyPr>
          <a:lstStyle/>
          <a:p>
            <a:r>
              <a:rPr lang="en-US" sz="2800" dirty="0">
                <a:solidFill>
                  <a:schemeClr val="accent1"/>
                </a:solidFill>
                <a:latin typeface="Times New Roman" panose="02020603050405020304" pitchFamily="18" charset="0"/>
                <a:cs typeface="Times New Roman" panose="02020603050405020304" pitchFamily="18" charset="0"/>
              </a:rPr>
              <a:t>Team:</a:t>
            </a:r>
          </a:p>
          <a:p>
            <a:r>
              <a:rPr lang="en-US" sz="2800" dirty="0">
                <a:solidFill>
                  <a:schemeClr val="accent1"/>
                </a:solidFill>
                <a:latin typeface="Times New Roman" panose="02020603050405020304" pitchFamily="18" charset="0"/>
                <a:cs typeface="Times New Roman" panose="02020603050405020304" pitchFamily="18" charset="0"/>
              </a:rPr>
              <a:t>Partha </a:t>
            </a:r>
            <a:r>
              <a:rPr lang="en-US" sz="2800" dirty="0" err="1">
                <a:solidFill>
                  <a:schemeClr val="accent1"/>
                </a:solidFill>
                <a:latin typeface="Times New Roman" panose="02020603050405020304" pitchFamily="18" charset="0"/>
                <a:cs typeface="Times New Roman" panose="02020603050405020304" pitchFamily="18" charset="0"/>
              </a:rPr>
              <a:t>Nossam</a:t>
            </a:r>
            <a:endParaRPr lang="en-US" sz="2800" dirty="0">
              <a:solidFill>
                <a:schemeClr val="accent1"/>
              </a:solidFill>
              <a:latin typeface="Times New Roman" panose="02020603050405020304" pitchFamily="18" charset="0"/>
              <a:cs typeface="Times New Roman" panose="02020603050405020304" pitchFamily="18" charset="0"/>
            </a:endParaRPr>
          </a:p>
          <a:p>
            <a:r>
              <a:rPr lang="en-US" sz="2800" dirty="0">
                <a:solidFill>
                  <a:schemeClr val="accent1"/>
                </a:solidFill>
                <a:latin typeface="Times New Roman" panose="02020603050405020304" pitchFamily="18" charset="0"/>
                <a:cs typeface="Times New Roman" panose="02020603050405020304" pitchFamily="18" charset="0"/>
              </a:rPr>
              <a:t>Anusha Rama</a:t>
            </a:r>
          </a:p>
          <a:p>
            <a:r>
              <a:rPr lang="en-US" sz="2800" dirty="0">
                <a:solidFill>
                  <a:schemeClr val="accent1"/>
                </a:solidFill>
                <a:latin typeface="Times New Roman" panose="02020603050405020304" pitchFamily="18" charset="0"/>
                <a:cs typeface="Times New Roman" panose="02020603050405020304" pitchFamily="18" charset="0"/>
              </a:rPr>
              <a:t>Padmanabha Reddy </a:t>
            </a:r>
            <a:r>
              <a:rPr lang="en-US" sz="2800" dirty="0" err="1">
                <a:solidFill>
                  <a:schemeClr val="accent1"/>
                </a:solidFill>
                <a:latin typeface="Times New Roman" panose="02020603050405020304" pitchFamily="18" charset="0"/>
                <a:cs typeface="Times New Roman" panose="02020603050405020304" pitchFamily="18" charset="0"/>
              </a:rPr>
              <a:t>Kottam</a:t>
            </a:r>
            <a:endParaRPr lang="en-US" sz="2800" dirty="0">
              <a:solidFill>
                <a:schemeClr val="accent1"/>
              </a:solidFill>
              <a:latin typeface="Times New Roman" panose="02020603050405020304" pitchFamily="18" charset="0"/>
              <a:cs typeface="Times New Roman" panose="02020603050405020304" pitchFamily="18" charset="0"/>
            </a:endParaRPr>
          </a:p>
          <a:p>
            <a:r>
              <a:rPr lang="en-US" sz="2800" dirty="0">
                <a:solidFill>
                  <a:schemeClr val="accent1"/>
                </a:solidFill>
                <a:latin typeface="Times New Roman" panose="02020603050405020304" pitchFamily="18" charset="0"/>
                <a:cs typeface="Times New Roman" panose="02020603050405020304" pitchFamily="18" charset="0"/>
              </a:rPr>
              <a:t>Varsha </a:t>
            </a:r>
            <a:r>
              <a:rPr lang="en-US" sz="2800" dirty="0" err="1">
                <a:solidFill>
                  <a:schemeClr val="accent1"/>
                </a:solidFill>
                <a:latin typeface="Times New Roman" panose="02020603050405020304" pitchFamily="18" charset="0"/>
                <a:cs typeface="Times New Roman" panose="02020603050405020304" pitchFamily="18" charset="0"/>
              </a:rPr>
              <a:t>Yelle</a:t>
            </a:r>
            <a:endParaRPr lang="en-US" sz="28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9275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7B2E4-1D06-21E7-12E9-EB0D1A0E3B23}"/>
              </a:ext>
            </a:extLst>
          </p:cNvPr>
          <p:cNvSpPr>
            <a:spLocks noGrp="1"/>
          </p:cNvSpPr>
          <p:nvPr>
            <p:ph type="title"/>
          </p:nvPr>
        </p:nvSpPr>
        <p:spPr>
          <a:xfrm>
            <a:off x="623546" y="642450"/>
            <a:ext cx="2938468" cy="3405738"/>
          </a:xfrm>
        </p:spPr>
        <p:txBody>
          <a:bodyPr anchor="ctr">
            <a:normAutofit/>
          </a:bodyPr>
          <a:lstStyle/>
          <a:p>
            <a:r>
              <a:rPr lang="en-US" dirty="0">
                <a:latin typeface="Times New Roman" panose="02020603050405020304" pitchFamily="18" charset="0"/>
                <a:cs typeface="Times New Roman" panose="02020603050405020304" pitchFamily="18" charset="0"/>
              </a:rPr>
              <a:t>Level of Skill Competence for each Big Data Family</a:t>
            </a:r>
          </a:p>
        </p:txBody>
      </p:sp>
      <p:sp>
        <p:nvSpPr>
          <p:cNvPr id="3" name="Content Placeholder 2">
            <a:extLst>
              <a:ext uri="{FF2B5EF4-FFF2-40B4-BE49-F238E27FC236}">
                <a16:creationId xmlns:a16="http://schemas.microsoft.com/office/drawing/2014/main" id="{A673D601-4A9C-7300-DEDD-D240CD691F4F}"/>
              </a:ext>
            </a:extLst>
          </p:cNvPr>
          <p:cNvSpPr>
            <a:spLocks noGrp="1"/>
          </p:cNvSpPr>
          <p:nvPr>
            <p:ph idx="1"/>
          </p:nvPr>
        </p:nvSpPr>
        <p:spPr>
          <a:xfrm>
            <a:off x="3562014" y="872704"/>
            <a:ext cx="6552170" cy="3175484"/>
          </a:xfrm>
        </p:spPr>
        <p:txBody>
          <a:bodyPr>
            <a:normAutofit lnSpcReduction="10000"/>
          </a:bodyPr>
          <a:lstStyle/>
          <a:p>
            <a:pPr>
              <a:lnSpc>
                <a:spcPct val="90000"/>
              </a:lnSpc>
            </a:pPr>
            <a:r>
              <a:rPr lang="en-US" dirty="0">
                <a:latin typeface="Times New Roman" panose="02020603050405020304" pitchFamily="18" charset="0"/>
                <a:cs typeface="Times New Roman" panose="02020603050405020304" pitchFamily="18" charset="0"/>
              </a:rPr>
              <a:t>We have used </a:t>
            </a:r>
            <a:r>
              <a:rPr lang="en-US" dirty="0" err="1">
                <a:latin typeface="Times New Roman" panose="02020603050405020304" pitchFamily="18" charset="0"/>
                <a:cs typeface="Times New Roman" panose="02020603050405020304" pitchFamily="18" charset="0"/>
              </a:rPr>
              <a:t>BERTopic</a:t>
            </a:r>
            <a:r>
              <a:rPr lang="en-US" dirty="0">
                <a:latin typeface="Times New Roman" panose="02020603050405020304" pitchFamily="18" charset="0"/>
                <a:cs typeface="Times New Roman" panose="02020603050405020304" pitchFamily="18" charset="0"/>
              </a:rPr>
              <a:t> a topic modeling technique, which uses BERT (Bidirectional Encoder Representations from Transformers) to perform topic modeling for text and </a:t>
            </a:r>
            <a:r>
              <a:rPr lang="en-US" b="0" i="0" dirty="0">
                <a:solidFill>
                  <a:srgbClr val="374151"/>
                </a:solidFill>
                <a:effectLst/>
                <a:latin typeface="Söhne"/>
              </a:rPr>
              <a:t>clustering of textual data</a:t>
            </a:r>
            <a:r>
              <a:rPr lang="en-US" dirty="0">
                <a:latin typeface="Times New Roman" panose="02020603050405020304" pitchFamily="18" charset="0"/>
                <a:cs typeface="Times New Roman" panose="02020603050405020304" pitchFamily="18" charset="0"/>
              </a:rPr>
              <a:t>.</a:t>
            </a:r>
          </a:p>
          <a:p>
            <a:pPr>
              <a:lnSpc>
                <a:spcPct val="90000"/>
              </a:lnSpc>
            </a:pPr>
            <a:r>
              <a:rPr lang="en-US" dirty="0">
                <a:latin typeface="Times New Roman" panose="02020603050405020304" pitchFamily="18" charset="0"/>
                <a:cs typeface="Times New Roman" panose="02020603050405020304" pitchFamily="18" charset="0"/>
              </a:rPr>
              <a:t>It automatically cluster and identify prevalent job role patterns within our dataset.</a:t>
            </a:r>
          </a:p>
          <a:p>
            <a:pPr>
              <a:lnSpc>
                <a:spcPct val="90000"/>
              </a:lnSpc>
            </a:pPr>
            <a:r>
              <a:rPr lang="en-US" dirty="0">
                <a:latin typeface="Times New Roman" panose="02020603050405020304" pitchFamily="18" charset="0"/>
                <a:cs typeface="Times New Roman" panose="02020603050405020304" pitchFamily="18" charset="0"/>
              </a:rPr>
              <a:t>This model does not need any pre-processing of data like removal of </a:t>
            </a:r>
            <a:r>
              <a:rPr lang="en-US" dirty="0" err="1">
                <a:latin typeface="Times New Roman" panose="02020603050405020304" pitchFamily="18" charset="0"/>
                <a:cs typeface="Times New Roman" panose="02020603050405020304" pitchFamily="18" charset="0"/>
              </a:rPr>
              <a:t>stopwords</a:t>
            </a:r>
            <a:r>
              <a:rPr lang="en-US" dirty="0">
                <a:latin typeface="Times New Roman" panose="02020603050405020304" pitchFamily="18" charset="0"/>
                <a:cs typeface="Times New Roman" panose="02020603050405020304" pitchFamily="18" charset="0"/>
              </a:rPr>
              <a:t>, punctuations etc., as it comes with the pre trained word embeddings.</a:t>
            </a:r>
          </a:p>
          <a:p>
            <a:pPr>
              <a:lnSpc>
                <a:spcPct val="90000"/>
              </a:lnSpc>
            </a:pPr>
            <a:r>
              <a:rPr lang="en-US" dirty="0">
                <a:latin typeface="Times New Roman" panose="02020603050405020304" pitchFamily="18" charset="0"/>
                <a:cs typeface="Times New Roman" panose="02020603050405020304" pitchFamily="18" charset="0"/>
              </a:rPr>
              <a:t> It captures semantic meaning of a word in the sentence rather than rely on the bag of words</a:t>
            </a:r>
            <a:r>
              <a:rPr lang="en-US" dirty="0">
                <a:latin typeface="Arial" panose="020B0604020202020204" pitchFamily="34" charset="0"/>
                <a:cs typeface="Arial" panose="020B0604020202020204" pitchFamily="34" charset="0"/>
              </a:rPr>
              <a:t>.</a:t>
            </a:r>
          </a:p>
          <a:p>
            <a:pPr>
              <a:lnSpc>
                <a:spcPct val="90000"/>
              </a:lnSpc>
            </a:pPr>
            <a:endParaRPr lang="en-US" dirty="0"/>
          </a:p>
        </p:txBody>
      </p:sp>
      <p:pic>
        <p:nvPicPr>
          <p:cNvPr id="5" name="Picture 4" descr="A screen shot of a computer code&#10;&#10;Description automatically generated">
            <a:extLst>
              <a:ext uri="{FF2B5EF4-FFF2-40B4-BE49-F238E27FC236}">
                <a16:creationId xmlns:a16="http://schemas.microsoft.com/office/drawing/2014/main" id="{69E5AE31-EBFB-7C0A-6CCD-C9A9652A11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0211" y="4512681"/>
            <a:ext cx="8247529" cy="1932739"/>
          </a:xfrm>
          <a:prstGeom prst="rect">
            <a:avLst/>
          </a:prstGeom>
        </p:spPr>
      </p:pic>
    </p:spTree>
    <p:extLst>
      <p:ext uri="{BB962C8B-B14F-4D97-AF65-F5344CB8AC3E}">
        <p14:creationId xmlns:p14="http://schemas.microsoft.com/office/powerpoint/2010/main" val="3447733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46235-5C8E-CD74-F936-EB74E6BAFE0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Level of competence for each cluster</a:t>
            </a:r>
          </a:p>
        </p:txBody>
      </p:sp>
      <p:pic>
        <p:nvPicPr>
          <p:cNvPr id="4" name="Content Placeholder 4" descr="A screenshot of a computer program&#10;&#10;Description automatically generated">
            <a:extLst>
              <a:ext uri="{FF2B5EF4-FFF2-40B4-BE49-F238E27FC236}">
                <a16:creationId xmlns:a16="http://schemas.microsoft.com/office/drawing/2014/main" id="{D4ADBEBA-087E-9622-9077-D8A02B402A18}"/>
              </a:ext>
            </a:extLst>
          </p:cNvPr>
          <p:cNvPicPr>
            <a:picLocks noGrp="1" noChangeAspect="1"/>
          </p:cNvPicPr>
          <p:nvPr>
            <p:ph idx="1"/>
          </p:nvPr>
        </p:nvPicPr>
        <p:blipFill>
          <a:blip r:embed="rId2"/>
          <a:stretch>
            <a:fillRect/>
          </a:stretch>
        </p:blipFill>
        <p:spPr>
          <a:xfrm>
            <a:off x="361950" y="1543050"/>
            <a:ext cx="8596668" cy="4705350"/>
          </a:xfrm>
          <a:prstGeom prst="rect">
            <a:avLst/>
          </a:prstGeom>
        </p:spPr>
      </p:pic>
    </p:spTree>
    <p:extLst>
      <p:ext uri="{BB962C8B-B14F-4D97-AF65-F5344CB8AC3E}">
        <p14:creationId xmlns:p14="http://schemas.microsoft.com/office/powerpoint/2010/main" val="3270117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C5C1D-C09A-FE4E-F266-3D9B1B3EF08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Bar chart representation </a:t>
            </a:r>
            <a:endParaRPr lang="en-US"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813D244A-195E-4E31-44A5-DB10C55E80EC}"/>
              </a:ext>
            </a:extLst>
          </p:cNvPr>
          <p:cNvSpPr>
            <a:spLocks noGrp="1"/>
          </p:cNvSpPr>
          <p:nvPr>
            <p:ph sz="half" idx="1"/>
          </p:nvPr>
        </p:nvSpPr>
        <p:spPr>
          <a:xfrm>
            <a:off x="352427" y="2160589"/>
            <a:ext cx="3095624" cy="3880772"/>
          </a:xfrm>
        </p:spPr>
        <p:txBody>
          <a:bodyPr/>
          <a:lstStyle/>
          <a:p>
            <a:r>
              <a:rPr lang="en-US" sz="1800" dirty="0">
                <a:latin typeface="Times New Roman" panose="02020603050405020304" pitchFamily="18" charset="0"/>
                <a:cs typeface="Times New Roman" panose="02020603050405020304" pitchFamily="18" charset="0"/>
              </a:rPr>
              <a:t>We have shown the top seven skills that are highly required (preferred) for each cluster.</a:t>
            </a:r>
          </a:p>
          <a:p>
            <a:r>
              <a:rPr lang="en-US" sz="1800" dirty="0">
                <a:latin typeface="Times New Roman" panose="02020603050405020304" pitchFamily="18" charset="0"/>
                <a:cs typeface="Times New Roman" panose="02020603050405020304" pitchFamily="18" charset="0"/>
              </a:rPr>
              <a:t>We have </a:t>
            </a:r>
            <a:r>
              <a:rPr lang="en-US" dirty="0">
                <a:latin typeface="Times New Roman" panose="02020603050405020304" pitchFamily="18" charset="0"/>
                <a:cs typeface="Times New Roman" panose="02020603050405020304" pitchFamily="18" charset="0"/>
              </a:rPr>
              <a:t>assigned </a:t>
            </a:r>
            <a:r>
              <a:rPr lang="en-US" b="0" i="0" dirty="0">
                <a:solidFill>
                  <a:srgbClr val="374151"/>
                </a:solidFill>
                <a:effectLst/>
                <a:latin typeface="Söhne"/>
              </a:rPr>
              <a:t>most common job roles within each cluster, providing insights into the distribution </a:t>
            </a:r>
            <a:r>
              <a:rPr lang="en-US" b="0" i="0">
                <a:solidFill>
                  <a:srgbClr val="374151"/>
                </a:solidFill>
                <a:effectLst/>
                <a:latin typeface="Söhne"/>
              </a:rPr>
              <a:t>of roles.</a:t>
            </a:r>
            <a:endParaRPr lang="en-US" dirty="0"/>
          </a:p>
        </p:txBody>
      </p:sp>
      <p:pic>
        <p:nvPicPr>
          <p:cNvPr id="6" name="Content Placeholder 5" descr="A graph of data analysis&#10;&#10;Description automatically generated with medium confidence">
            <a:extLst>
              <a:ext uri="{FF2B5EF4-FFF2-40B4-BE49-F238E27FC236}">
                <a16:creationId xmlns:a16="http://schemas.microsoft.com/office/drawing/2014/main" id="{A0C08DCD-F8DD-57B1-088A-2664972744EC}"/>
              </a:ext>
            </a:extLst>
          </p:cNvPr>
          <p:cNvPicPr>
            <a:picLocks noGrp="1" noChangeAspect="1"/>
          </p:cNvPicPr>
          <p:nvPr>
            <p:ph sz="half" idx="2"/>
          </p:nvPr>
        </p:nvPicPr>
        <p:blipFill rotWithShape="1">
          <a:blip r:embed="rId2"/>
          <a:srcRect l="6494" r="8079" b="-1"/>
          <a:stretch/>
        </p:blipFill>
        <p:spPr>
          <a:xfrm>
            <a:off x="3524250" y="1486791"/>
            <a:ext cx="6064076" cy="2424559"/>
          </a:xfrm>
          <a:prstGeom prst="rect">
            <a:avLst/>
          </a:prstGeom>
        </p:spPr>
      </p:pic>
      <p:pic>
        <p:nvPicPr>
          <p:cNvPr id="7" name="Content Placeholder 6" descr="A graph of data engineering and data engineer&#10;&#10;Description automatically generated with medium confidence">
            <a:extLst>
              <a:ext uri="{FF2B5EF4-FFF2-40B4-BE49-F238E27FC236}">
                <a16:creationId xmlns:a16="http://schemas.microsoft.com/office/drawing/2014/main" id="{CF226638-BB47-572B-B492-725BAA48112B}"/>
              </a:ext>
            </a:extLst>
          </p:cNvPr>
          <p:cNvPicPr>
            <a:picLocks noChangeAspect="1"/>
          </p:cNvPicPr>
          <p:nvPr/>
        </p:nvPicPr>
        <p:blipFill rotWithShape="1">
          <a:blip r:embed="rId3"/>
          <a:srcRect l="11837" r="2736" b="-1"/>
          <a:stretch/>
        </p:blipFill>
        <p:spPr>
          <a:xfrm>
            <a:off x="3448050" y="4029075"/>
            <a:ext cx="6315075" cy="2351491"/>
          </a:xfrm>
          <a:prstGeom prst="rect">
            <a:avLst/>
          </a:prstGeom>
        </p:spPr>
      </p:pic>
    </p:spTree>
    <p:extLst>
      <p:ext uri="{BB962C8B-B14F-4D97-AF65-F5344CB8AC3E}">
        <p14:creationId xmlns:p14="http://schemas.microsoft.com/office/powerpoint/2010/main" val="4162411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0884F175-9D23-496E-80AC-F3D2FD5410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9" name="Straight Connector 18">
              <a:extLst>
                <a:ext uri="{FF2B5EF4-FFF2-40B4-BE49-F238E27FC236}">
                  <a16:creationId xmlns:a16="http://schemas.microsoft.com/office/drawing/2014/main" id="{22D4B7B8-5AFE-4B32-A805-72EC571E6F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757D13B2-7A74-4788-8689-5EDB2DA868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1" name="Rectangle 23">
              <a:extLst>
                <a:ext uri="{FF2B5EF4-FFF2-40B4-BE49-F238E27FC236}">
                  <a16:creationId xmlns:a16="http://schemas.microsoft.com/office/drawing/2014/main" id="{66964837-B2CC-483D-BEDA-4BB1901BC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a:extLst>
                <a:ext uri="{FF2B5EF4-FFF2-40B4-BE49-F238E27FC236}">
                  <a16:creationId xmlns:a16="http://schemas.microsoft.com/office/drawing/2014/main" id="{77D4E216-8B6C-4A3B-AF75-3016320F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CDD4EA12-82D2-47D7-8742-8F4746AA6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115B7F7E-4C23-429B-A947-A5B436DB2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a:extLst>
                <a:ext uri="{FF2B5EF4-FFF2-40B4-BE49-F238E27FC236}">
                  <a16:creationId xmlns:a16="http://schemas.microsoft.com/office/drawing/2014/main" id="{A6B03A29-0A21-40D4-87E4-3C41D6F54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a:extLst>
                <a:ext uri="{FF2B5EF4-FFF2-40B4-BE49-F238E27FC236}">
                  <a16:creationId xmlns:a16="http://schemas.microsoft.com/office/drawing/2014/main" id="{6C871F60-4E5A-449A-B6D8-1F58C12EE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3182795B-2BFA-4D7B-BE85-701A73E25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810B9E5C-2AE2-4B4E-916F-F954F2AA8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9" name="Content Placeholder 8" descr="A graph of data and a graph of data&#10;&#10;Description automatically generated with medium confidence">
            <a:extLst>
              <a:ext uri="{FF2B5EF4-FFF2-40B4-BE49-F238E27FC236}">
                <a16:creationId xmlns:a16="http://schemas.microsoft.com/office/drawing/2014/main" id="{19883D8C-D1EA-9810-E598-F8BFE2BC692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44706" y="358589"/>
            <a:ext cx="7930793" cy="2744540"/>
          </a:xfrm>
          <a:prstGeom prst="rect">
            <a:avLst/>
          </a:prstGeom>
        </p:spPr>
      </p:pic>
      <p:pic>
        <p:nvPicPr>
          <p:cNvPr id="11" name="Picture 10" descr="A graph of data analysis&#10;&#10;Description automatically generated with medium confidence">
            <a:extLst>
              <a:ext uri="{FF2B5EF4-FFF2-40B4-BE49-F238E27FC236}">
                <a16:creationId xmlns:a16="http://schemas.microsoft.com/office/drawing/2014/main" id="{1E02A062-6840-E2C9-57E4-E3D4F31800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4923" y="3580730"/>
            <a:ext cx="8062915" cy="2744540"/>
          </a:xfrm>
          <a:prstGeom prst="rect">
            <a:avLst/>
          </a:prstGeom>
        </p:spPr>
      </p:pic>
    </p:spTree>
    <p:extLst>
      <p:ext uri="{BB962C8B-B14F-4D97-AF65-F5344CB8AC3E}">
        <p14:creationId xmlns:p14="http://schemas.microsoft.com/office/powerpoint/2010/main" val="2386773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F49230B-339B-7CEF-11CC-F3B288531841}"/>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Intertopic</a:t>
            </a:r>
            <a:r>
              <a:rPr lang="en-US" dirty="0">
                <a:latin typeface="Times New Roman" panose="02020603050405020304" pitchFamily="18" charset="0"/>
                <a:cs typeface="Times New Roman" panose="02020603050405020304" pitchFamily="18" charset="0"/>
              </a:rPr>
              <a:t> distance graph</a:t>
            </a:r>
          </a:p>
        </p:txBody>
      </p:sp>
      <p:sp>
        <p:nvSpPr>
          <p:cNvPr id="8" name="Content Placeholder 7">
            <a:extLst>
              <a:ext uri="{FF2B5EF4-FFF2-40B4-BE49-F238E27FC236}">
                <a16:creationId xmlns:a16="http://schemas.microsoft.com/office/drawing/2014/main" id="{59E27E55-11F3-A0D7-0F02-0C648F5C165C}"/>
              </a:ext>
            </a:extLst>
          </p:cNvPr>
          <p:cNvSpPr>
            <a:spLocks noGrp="1"/>
          </p:cNvSpPr>
          <p:nvPr>
            <p:ph sz="half" idx="1"/>
          </p:nvPr>
        </p:nvSpPr>
        <p:spPr>
          <a:xfrm>
            <a:off x="677334" y="2160589"/>
            <a:ext cx="2646891" cy="3880772"/>
          </a:xfrm>
        </p:spPr>
        <p:txBody>
          <a:bodyPr/>
          <a:lstStyle/>
          <a:p>
            <a:r>
              <a:rPr lang="en-US" sz="1800" dirty="0" err="1">
                <a:latin typeface="Times New Roman" panose="02020603050405020304" pitchFamily="18" charset="0"/>
                <a:cs typeface="Times New Roman" panose="02020603050405020304" pitchFamily="18" charset="0"/>
              </a:rPr>
              <a:t>Intertopic</a:t>
            </a:r>
            <a:r>
              <a:rPr lang="en-US" sz="1800" dirty="0">
                <a:latin typeface="Times New Roman" panose="02020603050405020304" pitchFamily="18" charset="0"/>
                <a:cs typeface="Times New Roman" panose="02020603050405020304" pitchFamily="18" charset="0"/>
              </a:rPr>
              <a:t> distance graph is used to visualize the distance between different clusters. Each cluster is represented as a point or dot.</a:t>
            </a:r>
          </a:p>
          <a:p>
            <a:endParaRPr lang="en-US" dirty="0"/>
          </a:p>
        </p:txBody>
      </p:sp>
      <p:pic>
        <p:nvPicPr>
          <p:cNvPr id="10" name="Content Placeholder 9" descr="A screenshot of a computer screen&#10;&#10;Description automatically generated">
            <a:extLst>
              <a:ext uri="{FF2B5EF4-FFF2-40B4-BE49-F238E27FC236}">
                <a16:creationId xmlns:a16="http://schemas.microsoft.com/office/drawing/2014/main" id="{3E2EFD82-B161-88D4-8B37-8796894D9C74}"/>
              </a:ext>
            </a:extLst>
          </p:cNvPr>
          <p:cNvPicPr>
            <a:picLocks noGrp="1" noChangeAspect="1"/>
          </p:cNvPicPr>
          <p:nvPr>
            <p:ph sz="half" idx="2"/>
          </p:nvPr>
        </p:nvPicPr>
        <p:blipFill rotWithShape="1">
          <a:blip r:embed="rId2"/>
          <a:srcRect l="17487" r="18692" b="-1"/>
          <a:stretch/>
        </p:blipFill>
        <p:spPr>
          <a:xfrm>
            <a:off x="3667760" y="1635760"/>
            <a:ext cx="5606242" cy="4754880"/>
          </a:xfrm>
          <a:prstGeom prst="rect">
            <a:avLst/>
          </a:prstGeom>
        </p:spPr>
      </p:pic>
    </p:spTree>
    <p:extLst>
      <p:ext uri="{BB962C8B-B14F-4D97-AF65-F5344CB8AC3E}">
        <p14:creationId xmlns:p14="http://schemas.microsoft.com/office/powerpoint/2010/main" val="1172534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A5289-2F93-5B56-4FE8-022C84B6DD08}"/>
              </a:ext>
            </a:extLst>
          </p:cNvPr>
          <p:cNvSpPr>
            <a:spLocks noGrp="1"/>
          </p:cNvSpPr>
          <p:nvPr>
            <p:ph type="title"/>
          </p:nvPr>
        </p:nvSpPr>
        <p:spPr>
          <a:xfrm>
            <a:off x="677334" y="609600"/>
            <a:ext cx="8596668" cy="972065"/>
          </a:xfrm>
        </p:spPr>
        <p:txBody>
          <a:bodyPr/>
          <a:lstStyle/>
          <a:p>
            <a:r>
              <a:rPr lang="en-US" dirty="0">
                <a:latin typeface="Times New Roman" panose="02020603050405020304" pitchFamily="18" charset="0"/>
                <a:cs typeface="Times New Roman" panose="02020603050405020304" pitchFamily="18" charset="0"/>
              </a:rPr>
              <a:t>Companies with most Job openings</a:t>
            </a:r>
          </a:p>
        </p:txBody>
      </p:sp>
      <p:pic>
        <p:nvPicPr>
          <p:cNvPr id="4" name="Content Placeholder 4" descr="A graph of a company opening&#10;&#10;Description automatically generated">
            <a:extLst>
              <a:ext uri="{FF2B5EF4-FFF2-40B4-BE49-F238E27FC236}">
                <a16:creationId xmlns:a16="http://schemas.microsoft.com/office/drawing/2014/main" id="{94E06613-C816-2269-E951-E98FA6284961}"/>
              </a:ext>
            </a:extLst>
          </p:cNvPr>
          <p:cNvPicPr>
            <a:picLocks noGrp="1" noChangeAspect="1"/>
          </p:cNvPicPr>
          <p:nvPr>
            <p:ph idx="1"/>
          </p:nvPr>
        </p:nvPicPr>
        <p:blipFill>
          <a:blip r:embed="rId2"/>
          <a:stretch>
            <a:fillRect/>
          </a:stretch>
        </p:blipFill>
        <p:spPr>
          <a:xfrm>
            <a:off x="963613" y="1766807"/>
            <a:ext cx="8428360" cy="4481593"/>
          </a:xfrm>
          <a:prstGeom prst="rect">
            <a:avLst/>
          </a:prstGeom>
        </p:spPr>
      </p:pic>
    </p:spTree>
    <p:extLst>
      <p:ext uri="{BB962C8B-B14F-4D97-AF65-F5344CB8AC3E}">
        <p14:creationId xmlns:p14="http://schemas.microsoft.com/office/powerpoint/2010/main" val="1632073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895C0-D097-E769-EA69-9DAC7215663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Top 10 locations with most no of Job Openings</a:t>
            </a:r>
          </a:p>
        </p:txBody>
      </p:sp>
      <p:pic>
        <p:nvPicPr>
          <p:cNvPr id="4" name="Content Placeholder 4" descr="A graph of a number of jobs&#10;&#10;Description automatically generated">
            <a:extLst>
              <a:ext uri="{FF2B5EF4-FFF2-40B4-BE49-F238E27FC236}">
                <a16:creationId xmlns:a16="http://schemas.microsoft.com/office/drawing/2014/main" id="{5921EF6B-29E2-CFD2-38D4-EC0F61C886FA}"/>
              </a:ext>
            </a:extLst>
          </p:cNvPr>
          <p:cNvPicPr>
            <a:picLocks noGrp="1" noChangeAspect="1"/>
          </p:cNvPicPr>
          <p:nvPr>
            <p:ph idx="1"/>
          </p:nvPr>
        </p:nvPicPr>
        <p:blipFill>
          <a:blip r:embed="rId2"/>
          <a:stretch>
            <a:fillRect/>
          </a:stretch>
        </p:blipFill>
        <p:spPr>
          <a:xfrm>
            <a:off x="847726" y="2160588"/>
            <a:ext cx="8596668" cy="4087812"/>
          </a:xfrm>
          <a:prstGeom prst="rect">
            <a:avLst/>
          </a:prstGeom>
        </p:spPr>
      </p:pic>
    </p:spTree>
    <p:extLst>
      <p:ext uri="{BB962C8B-B14F-4D97-AF65-F5344CB8AC3E}">
        <p14:creationId xmlns:p14="http://schemas.microsoft.com/office/powerpoint/2010/main" val="2956778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88841-E239-53BB-2D9F-4F2B2CBD62B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Top 10 Locations With Highest no of Job Openings And Its Associated Roles</a:t>
            </a:r>
          </a:p>
        </p:txBody>
      </p:sp>
      <p:pic>
        <p:nvPicPr>
          <p:cNvPr id="4" name="Content Placeholder 4" descr="A graph with colorful squares&#10;&#10;Description automatically generated">
            <a:extLst>
              <a:ext uri="{FF2B5EF4-FFF2-40B4-BE49-F238E27FC236}">
                <a16:creationId xmlns:a16="http://schemas.microsoft.com/office/drawing/2014/main" id="{05E34596-D8FE-076B-6D13-F16ADEBD1285}"/>
              </a:ext>
            </a:extLst>
          </p:cNvPr>
          <p:cNvPicPr>
            <a:picLocks noGrp="1" noChangeAspect="1"/>
          </p:cNvPicPr>
          <p:nvPr>
            <p:ph idx="1"/>
          </p:nvPr>
        </p:nvPicPr>
        <p:blipFill>
          <a:blip r:embed="rId2"/>
          <a:stretch>
            <a:fillRect/>
          </a:stretch>
        </p:blipFill>
        <p:spPr>
          <a:xfrm>
            <a:off x="589280" y="2160588"/>
            <a:ext cx="8880184" cy="4219892"/>
          </a:xfrm>
          <a:prstGeom prst="rect">
            <a:avLst/>
          </a:prstGeom>
        </p:spPr>
      </p:pic>
    </p:spTree>
    <p:extLst>
      <p:ext uri="{BB962C8B-B14F-4D97-AF65-F5344CB8AC3E}">
        <p14:creationId xmlns:p14="http://schemas.microsoft.com/office/powerpoint/2010/main" val="1550473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91F76-DD45-152D-103F-2B727EC8227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Challenges</a:t>
            </a:r>
          </a:p>
        </p:txBody>
      </p:sp>
      <p:sp>
        <p:nvSpPr>
          <p:cNvPr id="3" name="Content Placeholder 2">
            <a:extLst>
              <a:ext uri="{FF2B5EF4-FFF2-40B4-BE49-F238E27FC236}">
                <a16:creationId xmlns:a16="http://schemas.microsoft.com/office/drawing/2014/main" id="{3185D61E-4FC8-7E73-6D2A-231E73036210}"/>
              </a:ext>
            </a:extLst>
          </p:cNvPr>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Collection of live big data related jobs is a big challenge. Almost all the websites blocked us from web-scraping.</a:t>
            </a:r>
          </a:p>
          <a:p>
            <a:r>
              <a:rPr lang="en-US" sz="1800" dirty="0">
                <a:latin typeface="Times New Roman" panose="02020603050405020304" pitchFamily="18" charset="0"/>
                <a:cs typeface="Times New Roman" panose="02020603050405020304" pitchFamily="18" charset="0"/>
              </a:rPr>
              <a:t>With the help of </a:t>
            </a:r>
            <a:r>
              <a:rPr lang="en-US" sz="1800" dirty="0" err="1">
                <a:latin typeface="Times New Roman" panose="02020603050405020304" pitchFamily="18" charset="0"/>
                <a:cs typeface="Times New Roman" panose="02020603050405020304" pitchFamily="18" charset="0"/>
              </a:rPr>
              <a:t>Apify</a:t>
            </a:r>
            <a:r>
              <a:rPr lang="en-US" sz="1800" dirty="0">
                <a:latin typeface="Times New Roman" panose="02020603050405020304" pitchFamily="18" charset="0"/>
                <a:cs typeface="Times New Roman" panose="02020603050405020304" pitchFamily="18" charset="0"/>
              </a:rPr>
              <a:t> API, we were able to collect 10k jobs from Indeed, Dice and Glassdoor. Another 11k from </a:t>
            </a:r>
            <a:r>
              <a:rPr lang="en-US" sz="1800" dirty="0" err="1">
                <a:latin typeface="Times New Roman" panose="02020603050405020304" pitchFamily="18" charset="0"/>
                <a:cs typeface="Times New Roman" panose="02020603050405020304" pitchFamily="18" charset="0"/>
              </a:rPr>
              <a:t>Naukari</a:t>
            </a:r>
            <a:r>
              <a:rPr lang="en-US" sz="1800" dirty="0">
                <a:latin typeface="Times New Roman" panose="02020603050405020304" pitchFamily="18" charset="0"/>
                <a:cs typeface="Times New Roman" panose="02020603050405020304" pitchFamily="18" charset="0"/>
              </a:rPr>
              <a:t> and Kaggle.</a:t>
            </a:r>
          </a:p>
          <a:p>
            <a:r>
              <a:rPr lang="en-US" sz="1800" dirty="0">
                <a:latin typeface="Times New Roman" panose="02020603050405020304" pitchFamily="18" charset="0"/>
                <a:cs typeface="Times New Roman" panose="02020603050405020304" pitchFamily="18" charset="0"/>
              </a:rPr>
              <a:t>The Idea of </a:t>
            </a:r>
            <a:r>
              <a:rPr lang="en-US" sz="1800" dirty="0" err="1">
                <a:latin typeface="Times New Roman" panose="02020603050405020304" pitchFamily="18" charset="0"/>
                <a:cs typeface="Times New Roman" panose="02020603050405020304" pitchFamily="18" charset="0"/>
              </a:rPr>
              <a:t>BERTopic</a:t>
            </a:r>
            <a:r>
              <a:rPr lang="en-US" sz="1800" dirty="0">
                <a:latin typeface="Times New Roman" panose="02020603050405020304" pitchFamily="18" charset="0"/>
                <a:cs typeface="Times New Roman" panose="02020603050405020304" pitchFamily="18" charset="0"/>
              </a:rPr>
              <a:t> is itself a huge challenge, We came across this topic in a </a:t>
            </a:r>
            <a:r>
              <a:rPr lang="en-US" sz="1800" dirty="0" err="1">
                <a:latin typeface="Times New Roman" panose="02020603050405020304" pitchFamily="18" charset="0"/>
                <a:cs typeface="Times New Roman" panose="02020603050405020304" pitchFamily="18" charset="0"/>
              </a:rPr>
              <a:t>youtube</a:t>
            </a:r>
            <a:r>
              <a:rPr lang="en-US" sz="1800" dirty="0">
                <a:latin typeface="Times New Roman" panose="02020603050405020304" pitchFamily="18" charset="0"/>
                <a:cs typeface="Times New Roman" panose="02020603050405020304" pitchFamily="18" charset="0"/>
              </a:rPr>
              <a:t> video from Dr. William.</a:t>
            </a:r>
          </a:p>
        </p:txBody>
      </p:sp>
    </p:spTree>
    <p:extLst>
      <p:ext uri="{BB962C8B-B14F-4D97-AF65-F5344CB8AC3E}">
        <p14:creationId xmlns:p14="http://schemas.microsoft.com/office/powerpoint/2010/main" val="387927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1B556-AC27-32FC-65D3-6791F3CEDD1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Limitations</a:t>
            </a:r>
          </a:p>
        </p:txBody>
      </p:sp>
      <p:sp>
        <p:nvSpPr>
          <p:cNvPr id="3" name="Content Placeholder 2">
            <a:extLst>
              <a:ext uri="{FF2B5EF4-FFF2-40B4-BE49-F238E27FC236}">
                <a16:creationId xmlns:a16="http://schemas.microsoft.com/office/drawing/2014/main" id="{064B4C7B-133A-A43B-0B6B-55243B2725C0}"/>
              </a:ext>
            </a:extLst>
          </p:cNvPr>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A notable drawback of employing </a:t>
            </a:r>
            <a:r>
              <a:rPr lang="en-US" sz="1800" dirty="0" err="1">
                <a:latin typeface="Times New Roman" panose="02020603050405020304" pitchFamily="18" charset="0"/>
                <a:cs typeface="Times New Roman" panose="02020603050405020304" pitchFamily="18" charset="0"/>
              </a:rPr>
              <a:t>BERTopic</a:t>
            </a:r>
            <a:r>
              <a:rPr lang="en-US" sz="1800" dirty="0">
                <a:latin typeface="Times New Roman" panose="02020603050405020304" pitchFamily="18" charset="0"/>
                <a:cs typeface="Times New Roman" panose="02020603050405020304" pitchFamily="18" charset="0"/>
              </a:rPr>
              <a:t> is the considerable time it consumes for document processing. This challenge intensifies with the expansion of the dataset size, making it increasingly demanding.</a:t>
            </a:r>
          </a:p>
          <a:p>
            <a:pPr marL="0" indent="0">
              <a:buNone/>
            </a:pPr>
            <a:endParaRPr lang="en-US" dirty="0"/>
          </a:p>
        </p:txBody>
      </p:sp>
    </p:spTree>
    <p:extLst>
      <p:ext uri="{BB962C8B-B14F-4D97-AF65-F5344CB8AC3E}">
        <p14:creationId xmlns:p14="http://schemas.microsoft.com/office/powerpoint/2010/main" val="572203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14D08-04D4-4BD7-E8C8-79D809B33A4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Statement</a:t>
            </a:r>
            <a:endParaRPr lang="en-US" dirty="0"/>
          </a:p>
        </p:txBody>
      </p:sp>
      <p:sp>
        <p:nvSpPr>
          <p:cNvPr id="3" name="Content Placeholder 2">
            <a:extLst>
              <a:ext uri="{FF2B5EF4-FFF2-40B4-BE49-F238E27FC236}">
                <a16:creationId xmlns:a16="http://schemas.microsoft.com/office/drawing/2014/main" id="{F33E13B9-5B3A-BD3A-9679-B1CB082A17E8}"/>
              </a:ext>
            </a:extLst>
          </p:cNvPr>
          <p:cNvSpPr>
            <a:spLocks noGrp="1"/>
          </p:cNvSpPr>
          <p:nvPr>
            <p:ph idx="1"/>
          </p:nvPr>
        </p:nvSpPr>
        <p:spPr>
          <a:xfrm>
            <a:off x="677334" y="1653962"/>
            <a:ext cx="8596668" cy="3880773"/>
          </a:xfrm>
        </p:spPr>
        <p:txBody>
          <a:bodyPr>
            <a:normAutofit/>
          </a:bodyPr>
          <a:lstStyle/>
          <a:p>
            <a:r>
              <a:rPr lang="en-US" dirty="0">
                <a:latin typeface="Times New Roman" panose="02020603050405020304" pitchFamily="18" charset="0"/>
                <a:cs typeface="Times New Roman" panose="02020603050405020304" pitchFamily="18" charset="0"/>
              </a:rPr>
              <a:t>The primary goal of this project to analyze large datasets from real online job postings, with the main goal of improving recruitment strategies for Big Data job roles in the HR department.</a:t>
            </a:r>
          </a:p>
          <a:p>
            <a:pPr marL="0" indent="0">
              <a:buNone/>
            </a:pPr>
            <a:r>
              <a:rPr lang="en-US" sz="1800" b="1" dirty="0">
                <a:solidFill>
                  <a:schemeClr val="accent1"/>
                </a:solidFill>
                <a:latin typeface="Times New Roman" panose="02020603050405020304" pitchFamily="18" charset="0"/>
                <a:cs typeface="Times New Roman" panose="02020603050405020304" pitchFamily="18" charset="0"/>
              </a:rPr>
              <a:t>Project Objectives:</a:t>
            </a:r>
          </a:p>
          <a:p>
            <a:r>
              <a:rPr lang="en-US" sz="1800" dirty="0">
                <a:latin typeface="Times New Roman" panose="02020603050405020304" pitchFamily="18" charset="0"/>
                <a:cs typeface="Times New Roman" panose="02020603050405020304" pitchFamily="18" charset="0"/>
              </a:rPr>
              <a:t>Identify distinct job families within the real online job postings of Big Data from the provided dataset.</a:t>
            </a:r>
          </a:p>
          <a:p>
            <a:r>
              <a:rPr lang="en-US" sz="1800" dirty="0">
                <a:latin typeface="Times New Roman" panose="02020603050405020304" pitchFamily="18" charset="0"/>
                <a:cs typeface="Times New Roman" panose="02020603050405020304" pitchFamily="18" charset="0"/>
              </a:rPr>
              <a:t>Uncover </a:t>
            </a:r>
            <a:r>
              <a:rPr lang="en-US" dirty="0">
                <a:latin typeface="Times New Roman" panose="02020603050405020304" pitchFamily="18" charset="0"/>
                <a:cs typeface="Times New Roman" panose="02020603050405020304" pitchFamily="18" charset="0"/>
              </a:rPr>
              <a:t>similar</a:t>
            </a:r>
            <a:r>
              <a:rPr lang="en-US" sz="1800" dirty="0">
                <a:latin typeface="Times New Roman" panose="02020603050405020304" pitchFamily="18" charset="0"/>
                <a:cs typeface="Times New Roman" panose="02020603050405020304" pitchFamily="18" charset="0"/>
              </a:rPr>
              <a:t> groups of Big Data skills that hold significant value for companies.</a:t>
            </a:r>
          </a:p>
          <a:p>
            <a:r>
              <a:rPr lang="en-US" sz="1800" dirty="0">
                <a:latin typeface="Times New Roman" panose="02020603050405020304" pitchFamily="18" charset="0"/>
                <a:cs typeface="Times New Roman" panose="02020603050405020304" pitchFamily="18" charset="0"/>
              </a:rPr>
              <a:t>Detail the competency levels necessary for each Big Data skill set within each job family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2665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7CE2CB-1347-995D-3C1E-877BFD48580E}"/>
              </a:ext>
            </a:extLst>
          </p:cNvPr>
          <p:cNvSpPr>
            <a:spLocks noGrp="1"/>
          </p:cNvSpPr>
          <p:nvPr>
            <p:ph type="title"/>
          </p:nvPr>
        </p:nvSpPr>
        <p:spPr>
          <a:xfrm>
            <a:off x="677335" y="1171574"/>
            <a:ext cx="8596668" cy="3838576"/>
          </a:xfrm>
        </p:spPr>
        <p:txBody>
          <a:bodyPr>
            <a:normAutofit/>
          </a:bodyPr>
          <a:lstStyle/>
          <a:p>
            <a:pPr algn="ctr"/>
            <a:r>
              <a:rPr lang="en-US" sz="9600" dirty="0">
                <a:latin typeface="Times New Roman" panose="02020603050405020304" pitchFamily="18" charset="0"/>
                <a:cs typeface="Times New Roman" panose="02020603050405020304" pitchFamily="18" charset="0"/>
              </a:rPr>
              <a:t>THANK</a:t>
            </a:r>
            <a:r>
              <a:rPr lang="en-US" sz="9600" dirty="0"/>
              <a:t> YOU</a:t>
            </a:r>
          </a:p>
        </p:txBody>
      </p:sp>
    </p:spTree>
    <p:extLst>
      <p:ext uri="{BB962C8B-B14F-4D97-AF65-F5344CB8AC3E}">
        <p14:creationId xmlns:p14="http://schemas.microsoft.com/office/powerpoint/2010/main" val="3280289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322C0-8302-A743-C53B-E1C57DBC731E}"/>
              </a:ext>
            </a:extLst>
          </p:cNvPr>
          <p:cNvSpPr>
            <a:spLocks noGrp="1"/>
          </p:cNvSpPr>
          <p:nvPr>
            <p:ph type="title"/>
          </p:nvPr>
        </p:nvSpPr>
        <p:spPr/>
        <p:txBody>
          <a:bodyPr/>
          <a:lstStyle/>
          <a:p>
            <a:r>
              <a:rPr lang="en-US" dirty="0"/>
              <a:t>Data </a:t>
            </a:r>
            <a:r>
              <a:rPr lang="en-US" dirty="0">
                <a:latin typeface="Times New Roman" panose="02020603050405020304" pitchFamily="18" charset="0"/>
                <a:cs typeface="Times New Roman" panose="02020603050405020304" pitchFamily="18" charset="0"/>
              </a:rPr>
              <a:t>Set and Pre-Processing</a:t>
            </a:r>
            <a:endParaRPr lang="en-US" dirty="0"/>
          </a:p>
        </p:txBody>
      </p:sp>
      <p:sp>
        <p:nvSpPr>
          <p:cNvPr id="3" name="Content Placeholder 2">
            <a:extLst>
              <a:ext uri="{FF2B5EF4-FFF2-40B4-BE49-F238E27FC236}">
                <a16:creationId xmlns:a16="http://schemas.microsoft.com/office/drawing/2014/main" id="{17B19625-86A0-BE7B-C9FA-3A5EDDF7D4CA}"/>
              </a:ext>
            </a:extLst>
          </p:cNvPr>
          <p:cNvSpPr>
            <a:spLocks noGrp="1"/>
          </p:cNvSpPr>
          <p:nvPr>
            <p:ph idx="1"/>
          </p:nvPr>
        </p:nvSpPr>
        <p:spPr>
          <a:xfrm>
            <a:off x="677334" y="1532239"/>
            <a:ext cx="8596668" cy="4509124"/>
          </a:xfrm>
        </p:spPr>
        <p:txBody>
          <a:bodyPr>
            <a:normAutofit/>
          </a:bodyPr>
          <a:lstStyle/>
          <a:p>
            <a:pPr marL="0" indent="0">
              <a:buNone/>
            </a:pPr>
            <a:r>
              <a:rPr lang="en-US" dirty="0">
                <a:solidFill>
                  <a:schemeClr val="accent1"/>
                </a:solidFill>
                <a:latin typeface="Times New Roman" panose="02020603050405020304" pitchFamily="18" charset="0"/>
                <a:ea typeface="+mj-ea"/>
                <a:cs typeface="Times New Roman" panose="02020603050405020304" pitchFamily="18" charset="0"/>
              </a:rPr>
              <a:t>Dataset:</a:t>
            </a:r>
          </a:p>
          <a:p>
            <a:r>
              <a:rPr lang="en-US" dirty="0">
                <a:latin typeface="Times New Roman" panose="02020603050405020304" pitchFamily="18" charset="0"/>
                <a:cs typeface="Times New Roman" panose="02020603050405020304" pitchFamily="18" charset="0"/>
              </a:rPr>
              <a:t>We have collected more than 21000 big data jobs from various sources like APIFY API (Glassdoor and Indeed Web scraper), Kaggle and </a:t>
            </a:r>
            <a:r>
              <a:rPr lang="en-US" dirty="0" err="1">
                <a:latin typeface="Times New Roman" panose="02020603050405020304" pitchFamily="18" charset="0"/>
                <a:cs typeface="Times New Roman" panose="02020603050405020304" pitchFamily="18" charset="0"/>
              </a:rPr>
              <a:t>Naukari</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Each dataset has different attributes from one another with some common attributes like, Role, </a:t>
            </a:r>
            <a:r>
              <a:rPr lang="en-US" dirty="0" err="1">
                <a:latin typeface="Times New Roman" panose="02020603050405020304" pitchFamily="18" charset="0"/>
                <a:cs typeface="Times New Roman" panose="02020603050405020304" pitchFamily="18" charset="0"/>
              </a:rPr>
              <a:t>Job_Description</a:t>
            </a:r>
            <a:r>
              <a:rPr lang="en-US" dirty="0">
                <a:latin typeface="Times New Roman" panose="02020603050405020304" pitchFamily="18" charset="0"/>
                <a:cs typeface="Times New Roman" panose="02020603050405020304" pitchFamily="18" charset="0"/>
              </a:rPr>
              <a:t>, Skills, Location and Company.</a:t>
            </a:r>
          </a:p>
          <a:p>
            <a:pPr marL="0" indent="0">
              <a:buNone/>
            </a:pPr>
            <a:r>
              <a:rPr lang="en-US" dirty="0">
                <a:solidFill>
                  <a:schemeClr val="accent1"/>
                </a:solidFill>
                <a:latin typeface="Times New Roman" panose="02020603050405020304" pitchFamily="18" charset="0"/>
                <a:ea typeface="+mj-ea"/>
                <a:cs typeface="Times New Roman" panose="02020603050405020304" pitchFamily="18" charset="0"/>
              </a:rPr>
              <a:t>Pre-Processing:</a:t>
            </a:r>
          </a:p>
          <a:p>
            <a:r>
              <a:rPr lang="en-US" dirty="0">
                <a:latin typeface="Times New Roman" panose="02020603050405020304" pitchFamily="18" charset="0"/>
                <a:cs typeface="Times New Roman" panose="02020603050405020304" pitchFamily="18" charset="0"/>
              </a:rPr>
              <a:t>The only required preprocessing steps for our data involve removing stop words, null values and punctuation; no additional preprocessing is necessary as the data set does not contain much text.</a:t>
            </a:r>
          </a:p>
          <a:p>
            <a:r>
              <a:rPr lang="en-US" dirty="0">
                <a:latin typeface="Times New Roman" panose="02020603050405020304" pitchFamily="18" charset="0"/>
                <a:cs typeface="Times New Roman" panose="02020603050405020304" pitchFamily="18" charset="0"/>
              </a:rPr>
              <a:t>All the four datasets have been merged into single dataset after trimming the unwanted columns like </a:t>
            </a:r>
            <a:r>
              <a:rPr lang="en-US" dirty="0" err="1">
                <a:latin typeface="Times New Roman" panose="02020603050405020304" pitchFamily="18" charset="0"/>
                <a:cs typeface="Times New Roman" panose="02020603050405020304" pitchFamily="18" charset="0"/>
              </a:rPr>
              <a:t>Company_URL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Experience_Level</a:t>
            </a:r>
            <a:r>
              <a:rPr lang="en-US" dirty="0">
                <a:latin typeface="Times New Roman" panose="02020603050405020304" pitchFamily="18" charset="0"/>
                <a:cs typeface="Times New Roman" panose="02020603050405020304" pitchFamily="18" charset="0"/>
              </a:rPr>
              <a:t>, Salary, </a:t>
            </a:r>
            <a:r>
              <a:rPr lang="en-US" dirty="0" err="1">
                <a:latin typeface="Times New Roman" panose="02020603050405020304" pitchFamily="18" charset="0"/>
                <a:cs typeface="Times New Roman" panose="02020603050405020304" pitchFamily="18" charset="0"/>
              </a:rPr>
              <a:t>Job_type</a:t>
            </a:r>
            <a:r>
              <a:rPr lang="en-US" dirty="0">
                <a:latin typeface="Times New Roman" panose="02020603050405020304" pitchFamily="18" charset="0"/>
                <a:cs typeface="Times New Roman" panose="02020603050405020304" pitchFamily="18" charset="0"/>
              </a:rPr>
              <a:t> etc.,</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9212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2FE60-948A-ED49-3FF1-147EED46790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Identifying Big Data Job Families</a:t>
            </a:r>
          </a:p>
        </p:txBody>
      </p:sp>
      <p:sp>
        <p:nvSpPr>
          <p:cNvPr id="3" name="Content Placeholder 2">
            <a:extLst>
              <a:ext uri="{FF2B5EF4-FFF2-40B4-BE49-F238E27FC236}">
                <a16:creationId xmlns:a16="http://schemas.microsoft.com/office/drawing/2014/main" id="{C6694BB2-E088-0D05-CFC4-F82B2A8FB759}"/>
              </a:ext>
            </a:extLst>
          </p:cNvPr>
          <p:cNvSpPr>
            <a:spLocks noGrp="1"/>
          </p:cNvSpPr>
          <p:nvPr>
            <p:ph idx="1"/>
          </p:nvPr>
        </p:nvSpPr>
        <p:spPr>
          <a:xfrm>
            <a:off x="677334" y="1930400"/>
            <a:ext cx="8596668" cy="3880773"/>
          </a:xfrm>
        </p:spPr>
        <p:txBody>
          <a:bodyPr/>
          <a:lstStyle/>
          <a:p>
            <a:r>
              <a:rPr lang="en-US" dirty="0">
                <a:latin typeface="Times New Roman" panose="02020603050405020304" pitchFamily="18" charset="0"/>
                <a:cs typeface="Times New Roman" panose="02020603050405020304" pitchFamily="18" charset="0"/>
              </a:rPr>
              <a:t>We have used both K- means clustering and N grams analysis separately to identify the similar job roles in the data set.</a:t>
            </a:r>
          </a:p>
          <a:p>
            <a:r>
              <a:rPr lang="en-US" b="0" i="0" dirty="0">
                <a:solidFill>
                  <a:srgbClr val="374151"/>
                </a:solidFill>
                <a:effectLst/>
                <a:latin typeface="Times New Roman" panose="02020603050405020304" pitchFamily="18" charset="0"/>
                <a:cs typeface="Times New Roman" panose="02020603050405020304" pitchFamily="18" charset="0"/>
              </a:rPr>
              <a:t>K-means clustering efficiently groups job titles by multiple features, optimizing quantitative analysis and revealing meaningful patterns in the dataset.</a:t>
            </a:r>
          </a:p>
          <a:p>
            <a:r>
              <a:rPr lang="en-US" dirty="0">
                <a:solidFill>
                  <a:srgbClr val="374151"/>
                </a:solidFill>
                <a:latin typeface="Times New Roman" panose="02020603050405020304" pitchFamily="18" charset="0"/>
                <a:cs typeface="Times New Roman" panose="02020603050405020304" pitchFamily="18" charset="0"/>
              </a:rPr>
              <a:t>N-gram analysis is effective in extracting common phrases from job titles, revealing insights into language usage and patterns, while being simple and intuitive to implement.</a:t>
            </a:r>
          </a:p>
        </p:txBody>
      </p:sp>
    </p:spTree>
    <p:extLst>
      <p:ext uri="{BB962C8B-B14F-4D97-AF65-F5344CB8AC3E}">
        <p14:creationId xmlns:p14="http://schemas.microsoft.com/office/powerpoint/2010/main" val="172575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C3DF7-A51D-0EA7-8217-D9386A7933E5}"/>
              </a:ext>
            </a:extLst>
          </p:cNvPr>
          <p:cNvSpPr>
            <a:spLocks noGrp="1"/>
          </p:cNvSpPr>
          <p:nvPr>
            <p:ph type="title"/>
          </p:nvPr>
        </p:nvSpPr>
        <p:spPr>
          <a:xfrm>
            <a:off x="677334" y="609600"/>
            <a:ext cx="8596668" cy="922638"/>
          </a:xfrm>
        </p:spPr>
        <p:txBody>
          <a:bodyPr/>
          <a:lstStyle/>
          <a:p>
            <a:r>
              <a:rPr lang="en-US" dirty="0">
                <a:latin typeface="Times New Roman" panose="02020603050405020304" pitchFamily="18" charset="0"/>
                <a:cs typeface="Times New Roman" panose="02020603050405020304" pitchFamily="18" charset="0"/>
              </a:rPr>
              <a:t>K-means Results:</a:t>
            </a:r>
          </a:p>
        </p:txBody>
      </p:sp>
      <p:pic>
        <p:nvPicPr>
          <p:cNvPr id="4" name="Content Placeholder 3" descr="A graph of a bar graph&#10;&#10;Description automatically generated with medium confidence">
            <a:extLst>
              <a:ext uri="{FF2B5EF4-FFF2-40B4-BE49-F238E27FC236}">
                <a16:creationId xmlns:a16="http://schemas.microsoft.com/office/drawing/2014/main" id="{49430ED0-FD4E-1B1B-6E6D-3AD71B097E7E}"/>
              </a:ext>
            </a:extLst>
          </p:cNvPr>
          <p:cNvPicPr>
            <a:picLocks noGrp="1" noChangeAspect="1"/>
          </p:cNvPicPr>
          <p:nvPr>
            <p:ph idx="1"/>
          </p:nvPr>
        </p:nvPicPr>
        <p:blipFill>
          <a:blip r:embed="rId2"/>
          <a:stretch>
            <a:fillRect/>
          </a:stretch>
        </p:blipFill>
        <p:spPr>
          <a:xfrm>
            <a:off x="3886200" y="1333500"/>
            <a:ext cx="5766385" cy="4824332"/>
          </a:xfrm>
          <a:prstGeom prst="rect">
            <a:avLst/>
          </a:prstGeom>
        </p:spPr>
      </p:pic>
      <p:pic>
        <p:nvPicPr>
          <p:cNvPr id="5" name="Content Placeholder 4" descr="A white screen with black text&#10;&#10;Description automatically generated">
            <a:extLst>
              <a:ext uri="{FF2B5EF4-FFF2-40B4-BE49-F238E27FC236}">
                <a16:creationId xmlns:a16="http://schemas.microsoft.com/office/drawing/2014/main" id="{A6AADEFE-8524-1DD8-529C-5A6F80F5BA91}"/>
              </a:ext>
            </a:extLst>
          </p:cNvPr>
          <p:cNvPicPr>
            <a:picLocks noGrp="1" noChangeAspect="1"/>
          </p:cNvPicPr>
          <p:nvPr/>
        </p:nvPicPr>
        <p:blipFill>
          <a:blip r:embed="rId3"/>
          <a:stretch>
            <a:fillRect/>
          </a:stretch>
        </p:blipFill>
        <p:spPr>
          <a:xfrm>
            <a:off x="298751" y="1837198"/>
            <a:ext cx="3587449" cy="2449051"/>
          </a:xfrm>
          <a:prstGeom prst="rect">
            <a:avLst/>
          </a:prstGeom>
        </p:spPr>
      </p:pic>
    </p:spTree>
    <p:extLst>
      <p:ext uri="{BB962C8B-B14F-4D97-AF65-F5344CB8AC3E}">
        <p14:creationId xmlns:p14="http://schemas.microsoft.com/office/powerpoint/2010/main" val="1774200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90035-5A6F-C721-654C-7CE340729B4A}"/>
              </a:ext>
            </a:extLst>
          </p:cNvPr>
          <p:cNvSpPr>
            <a:spLocks noGrp="1"/>
          </p:cNvSpPr>
          <p:nvPr>
            <p:ph type="title"/>
          </p:nvPr>
        </p:nvSpPr>
        <p:spPr>
          <a:xfrm>
            <a:off x="677334" y="609600"/>
            <a:ext cx="8596668" cy="984422"/>
          </a:xfrm>
        </p:spPr>
        <p:txBody>
          <a:bodyPr/>
          <a:lstStyle/>
          <a:p>
            <a:r>
              <a:rPr lang="en-US" dirty="0">
                <a:latin typeface="Times New Roman" panose="02020603050405020304" pitchFamily="18" charset="0"/>
                <a:cs typeface="Times New Roman" panose="02020603050405020304" pitchFamily="18" charset="0"/>
              </a:rPr>
              <a:t>Bigrams Results</a:t>
            </a:r>
          </a:p>
        </p:txBody>
      </p:sp>
      <p:pic>
        <p:nvPicPr>
          <p:cNvPr id="4" name="Content Placeholder 4" descr="A blue and white bar&#10;&#10;Description automatically generated">
            <a:extLst>
              <a:ext uri="{FF2B5EF4-FFF2-40B4-BE49-F238E27FC236}">
                <a16:creationId xmlns:a16="http://schemas.microsoft.com/office/drawing/2014/main" id="{116FB37A-A34C-4F1A-0753-1E4E43B6C5C1}"/>
              </a:ext>
            </a:extLst>
          </p:cNvPr>
          <p:cNvPicPr>
            <a:picLocks noGrp="1" noChangeAspect="1"/>
          </p:cNvPicPr>
          <p:nvPr>
            <p:ph idx="1"/>
          </p:nvPr>
        </p:nvPicPr>
        <p:blipFill>
          <a:blip r:embed="rId2"/>
          <a:stretch>
            <a:fillRect/>
          </a:stretch>
        </p:blipFill>
        <p:spPr>
          <a:xfrm>
            <a:off x="400051" y="1778000"/>
            <a:ext cx="9344024" cy="4318000"/>
          </a:xfrm>
          <a:prstGeom prst="rect">
            <a:avLst/>
          </a:prstGeom>
        </p:spPr>
      </p:pic>
    </p:spTree>
    <p:extLst>
      <p:ext uri="{BB962C8B-B14F-4D97-AF65-F5344CB8AC3E}">
        <p14:creationId xmlns:p14="http://schemas.microsoft.com/office/powerpoint/2010/main" val="999989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B9263-77FB-86FA-E1AB-99E005EC905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Trigrams Results: </a:t>
            </a:r>
          </a:p>
        </p:txBody>
      </p:sp>
      <p:pic>
        <p:nvPicPr>
          <p:cNvPr id="4" name="Content Placeholder 4" descr="A blue and white striped object&#10;&#10;Description automatically generated">
            <a:extLst>
              <a:ext uri="{FF2B5EF4-FFF2-40B4-BE49-F238E27FC236}">
                <a16:creationId xmlns:a16="http://schemas.microsoft.com/office/drawing/2014/main" id="{BFD8C46E-E77E-1A2C-1575-D257C98557A7}"/>
              </a:ext>
            </a:extLst>
          </p:cNvPr>
          <p:cNvPicPr>
            <a:picLocks noGrp="1" noChangeAspect="1"/>
          </p:cNvPicPr>
          <p:nvPr>
            <p:ph idx="1"/>
          </p:nvPr>
        </p:nvPicPr>
        <p:blipFill>
          <a:blip r:embed="rId2"/>
          <a:stretch>
            <a:fillRect/>
          </a:stretch>
        </p:blipFill>
        <p:spPr>
          <a:xfrm>
            <a:off x="390525" y="1285875"/>
            <a:ext cx="9277350" cy="5438775"/>
          </a:xfrm>
          <a:prstGeom prst="rect">
            <a:avLst/>
          </a:prstGeom>
        </p:spPr>
      </p:pic>
    </p:spTree>
    <p:extLst>
      <p:ext uri="{BB962C8B-B14F-4D97-AF65-F5344CB8AC3E}">
        <p14:creationId xmlns:p14="http://schemas.microsoft.com/office/powerpoint/2010/main" val="1667426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3825E-FEB6-72E2-A936-98CDE2507819}"/>
              </a:ext>
            </a:extLst>
          </p:cNvPr>
          <p:cNvSpPr>
            <a:spLocks noGrp="1"/>
          </p:cNvSpPr>
          <p:nvPr>
            <p:ph type="title"/>
          </p:nvPr>
        </p:nvSpPr>
        <p:spPr>
          <a:xfrm>
            <a:off x="659405" y="285216"/>
            <a:ext cx="2938468" cy="3889833"/>
          </a:xfrm>
        </p:spPr>
        <p:txBody>
          <a:bodyPr anchor="ctr">
            <a:normAutofit/>
          </a:bodyPr>
          <a:lstStyle/>
          <a:p>
            <a:r>
              <a:rPr lang="en-US" dirty="0">
                <a:latin typeface="Times New Roman" panose="02020603050405020304" pitchFamily="18" charset="0"/>
                <a:cs typeface="Times New Roman" panose="02020603050405020304" pitchFamily="18" charset="0"/>
              </a:rPr>
              <a:t>Homogeneous Skill Analysis using TF-IDF</a:t>
            </a:r>
          </a:p>
        </p:txBody>
      </p:sp>
      <p:sp>
        <p:nvSpPr>
          <p:cNvPr id="3" name="Content Placeholder 2">
            <a:extLst>
              <a:ext uri="{FF2B5EF4-FFF2-40B4-BE49-F238E27FC236}">
                <a16:creationId xmlns:a16="http://schemas.microsoft.com/office/drawing/2014/main" id="{B8C4EDF1-D88F-3272-9B80-5F3723AF7B90}"/>
              </a:ext>
            </a:extLst>
          </p:cNvPr>
          <p:cNvSpPr>
            <a:spLocks noGrp="1"/>
          </p:cNvSpPr>
          <p:nvPr>
            <p:ph idx="1"/>
          </p:nvPr>
        </p:nvSpPr>
        <p:spPr>
          <a:xfrm>
            <a:off x="3828959" y="966715"/>
            <a:ext cx="5424112" cy="3208334"/>
          </a:xfrm>
        </p:spPr>
        <p:txBody>
          <a:bodyPr>
            <a:normAutofit/>
          </a:bodyPr>
          <a:lstStyle/>
          <a:p>
            <a:pPr>
              <a:lnSpc>
                <a:spcPct val="90000"/>
              </a:lnSpc>
            </a:pPr>
            <a:r>
              <a:rPr lang="en-US" dirty="0">
                <a:latin typeface="Times New Roman" panose="02020603050405020304" pitchFamily="18" charset="0"/>
                <a:cs typeface="Times New Roman" panose="02020603050405020304" pitchFamily="18" charset="0"/>
              </a:rPr>
              <a:t>Goal is to identify and rank the most relevant skills across all jobs in the dataset.</a:t>
            </a:r>
          </a:p>
          <a:p>
            <a:pPr>
              <a:lnSpc>
                <a:spcPct val="90000"/>
              </a:lnSpc>
            </a:pPr>
            <a:r>
              <a:rPr lang="en-US" b="0" i="0" dirty="0">
                <a:effectLst/>
                <a:latin typeface="Times New Roman" panose="02020603050405020304" pitchFamily="18" charset="0"/>
                <a:cs typeface="Times New Roman" panose="02020603050405020304" pitchFamily="18" charset="0"/>
              </a:rPr>
              <a:t>We have used TF-IDF to identify important words in a document (Skills Column) by considering both their frequency in the document and their rarity across the entire document collection.</a:t>
            </a:r>
          </a:p>
          <a:p>
            <a:pPr>
              <a:lnSpc>
                <a:spcPct val="90000"/>
              </a:lnSpc>
            </a:pPr>
            <a:r>
              <a:rPr lang="en-US" dirty="0">
                <a:latin typeface="Times New Roman" panose="02020603050405020304" pitchFamily="18" charset="0"/>
                <a:cs typeface="Times New Roman" panose="02020603050405020304" pitchFamily="18" charset="0"/>
              </a:rPr>
              <a:t>It involves, TF-IDF Vectorization, Sum TF-IDF Values, Get Feature Names, Flatten Array, Create Data Frame, Remove Common Words.</a:t>
            </a:r>
          </a:p>
          <a:p>
            <a:pPr>
              <a:lnSpc>
                <a:spcPct val="90000"/>
              </a:lnSpc>
            </a:pPr>
            <a:r>
              <a:rPr lang="en-US" dirty="0">
                <a:latin typeface="Times New Roman" panose="02020603050405020304" pitchFamily="18" charset="0"/>
                <a:cs typeface="Times New Roman" panose="02020603050405020304" pitchFamily="18" charset="0"/>
              </a:rPr>
              <a:t>Here, removing common words like data, engineering etc., is to obtain the effective result.</a:t>
            </a:r>
          </a:p>
          <a:p>
            <a:pPr>
              <a:lnSpc>
                <a:spcPct val="90000"/>
              </a:lnSpc>
            </a:pPr>
            <a:endParaRPr lang="en-US" dirty="0"/>
          </a:p>
        </p:txBody>
      </p:sp>
      <p:pic>
        <p:nvPicPr>
          <p:cNvPr id="5" name="Picture 4">
            <a:extLst>
              <a:ext uri="{FF2B5EF4-FFF2-40B4-BE49-F238E27FC236}">
                <a16:creationId xmlns:a16="http://schemas.microsoft.com/office/drawing/2014/main" id="{5BBF35EA-FD41-BF40-90BA-C9956991A9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902" y="4532161"/>
            <a:ext cx="8833439" cy="1658573"/>
          </a:xfrm>
          <a:prstGeom prst="rect">
            <a:avLst/>
          </a:prstGeom>
        </p:spPr>
      </p:pic>
    </p:spTree>
    <p:extLst>
      <p:ext uri="{BB962C8B-B14F-4D97-AF65-F5344CB8AC3E}">
        <p14:creationId xmlns:p14="http://schemas.microsoft.com/office/powerpoint/2010/main" val="2675360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88E41-441B-ED9D-1AE1-FFE4E886FC6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Homogeneous Skills</a:t>
            </a:r>
          </a:p>
        </p:txBody>
      </p:sp>
      <p:pic>
        <p:nvPicPr>
          <p:cNvPr id="11" name="Content Placeholder 8" descr="A screenshot of a computer&#10;&#10;Description automatically generated">
            <a:extLst>
              <a:ext uri="{FF2B5EF4-FFF2-40B4-BE49-F238E27FC236}">
                <a16:creationId xmlns:a16="http://schemas.microsoft.com/office/drawing/2014/main" id="{7A052455-F396-87EC-C254-477AF7122DE9}"/>
              </a:ext>
            </a:extLst>
          </p:cNvPr>
          <p:cNvPicPr>
            <a:picLocks noGrp="1" noChangeAspect="1"/>
          </p:cNvPicPr>
          <p:nvPr>
            <p:ph sz="half" idx="1"/>
          </p:nvPr>
        </p:nvPicPr>
        <p:blipFill>
          <a:blip r:embed="rId2"/>
          <a:stretch>
            <a:fillRect/>
          </a:stretch>
        </p:blipFill>
        <p:spPr>
          <a:xfrm>
            <a:off x="1292575" y="2160588"/>
            <a:ext cx="3155599" cy="3881437"/>
          </a:xfrm>
          <a:prstGeom prst="rect">
            <a:avLst/>
          </a:prstGeom>
        </p:spPr>
      </p:pic>
      <p:pic>
        <p:nvPicPr>
          <p:cNvPr id="12" name="Content Placeholder 11" descr="A screenshot of a computer code&#10;&#10;Description automatically generated">
            <a:extLst>
              <a:ext uri="{FF2B5EF4-FFF2-40B4-BE49-F238E27FC236}">
                <a16:creationId xmlns:a16="http://schemas.microsoft.com/office/drawing/2014/main" id="{BA9064DC-1674-924C-8FEA-F3312E2D3A7D}"/>
              </a:ext>
            </a:extLst>
          </p:cNvPr>
          <p:cNvPicPr>
            <a:picLocks noGrp="1" noChangeAspect="1"/>
          </p:cNvPicPr>
          <p:nvPr>
            <p:ph sz="half" idx="2"/>
          </p:nvPr>
        </p:nvPicPr>
        <p:blipFill>
          <a:blip r:embed="rId3"/>
          <a:stretch>
            <a:fillRect/>
          </a:stretch>
        </p:blipFill>
        <p:spPr>
          <a:xfrm>
            <a:off x="5705032" y="2160588"/>
            <a:ext cx="3362768" cy="3881437"/>
          </a:xfrm>
          <a:prstGeom prst="rect">
            <a:avLst/>
          </a:prstGeom>
        </p:spPr>
      </p:pic>
    </p:spTree>
    <p:extLst>
      <p:ext uri="{BB962C8B-B14F-4D97-AF65-F5344CB8AC3E}">
        <p14:creationId xmlns:p14="http://schemas.microsoft.com/office/powerpoint/2010/main" val="341020851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864</TotalTime>
  <Words>721</Words>
  <Application>Microsoft Macintosh PowerPoint</Application>
  <PresentationFormat>Widescreen</PresentationFormat>
  <Paragraphs>53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Söhne</vt:lpstr>
      <vt:lpstr>Times New Roman</vt:lpstr>
      <vt:lpstr>Trebuchet MS</vt:lpstr>
      <vt:lpstr>Wingdings 3</vt:lpstr>
      <vt:lpstr>Facet</vt:lpstr>
      <vt:lpstr>Analyzing Real-world Job Data with Big Data Analytics</vt:lpstr>
      <vt:lpstr>Problem Statement</vt:lpstr>
      <vt:lpstr>Data Set and Pre-Processing</vt:lpstr>
      <vt:lpstr>Identifying Big Data Job Families</vt:lpstr>
      <vt:lpstr>K-means Results:</vt:lpstr>
      <vt:lpstr>Bigrams Results</vt:lpstr>
      <vt:lpstr>Trigrams Results: </vt:lpstr>
      <vt:lpstr>Homogeneous Skill Analysis using TF-IDF</vt:lpstr>
      <vt:lpstr>Homogeneous Skills</vt:lpstr>
      <vt:lpstr>Level of Skill Competence for each Big Data Family</vt:lpstr>
      <vt:lpstr>Level of competence for each cluster</vt:lpstr>
      <vt:lpstr>Bar chart representation </vt:lpstr>
      <vt:lpstr>PowerPoint Presentation</vt:lpstr>
      <vt:lpstr>Intertopic distance graph</vt:lpstr>
      <vt:lpstr>Companies with most Job openings</vt:lpstr>
      <vt:lpstr>Top 10 locations with most no of Job Openings</vt:lpstr>
      <vt:lpstr>Top 10 Locations With Highest no of Job Openings And Its Associated Roles</vt:lpstr>
      <vt:lpstr>Challenges</vt:lpstr>
      <vt:lpstr>Limitations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Real-world Job Data with Big Data Analytics</dc:title>
  <dc:creator>Anusha R</dc:creator>
  <cp:lastModifiedBy>Parthu Reddy</cp:lastModifiedBy>
  <cp:revision>17</cp:revision>
  <dcterms:created xsi:type="dcterms:W3CDTF">2023-12-05T01:05:11Z</dcterms:created>
  <dcterms:modified xsi:type="dcterms:W3CDTF">2023-12-06T16:07:00Z</dcterms:modified>
</cp:coreProperties>
</file>