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72" r:id="rId11"/>
    <p:sldId id="273" r:id="rId12"/>
    <p:sldId id="275" r:id="rId13"/>
    <p:sldId id="264" r:id="rId14"/>
    <p:sldId id="271" r:id="rId15"/>
    <p:sldId id="265" r:id="rId16"/>
    <p:sldId id="268" r:id="rId17"/>
    <p:sldId id="269" r:id="rId18"/>
    <p:sldId id="270" r:id="rId19"/>
    <p:sldId id="267"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50" d="100"/>
          <a:sy n="50" d="100"/>
        </p:scale>
        <p:origin x="-43" y="80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247640" cy="2678938"/>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panose="020B0603020202020204"/>
                <a:cs typeface="Trebuchet MS" panose="020B0603020202020204"/>
              </a:rPr>
              <a:t>Parthasarathi D</a:t>
            </a:r>
          </a:p>
          <a:p>
            <a:pPr marL="12700">
              <a:lnSpc>
                <a:spcPct val="100000"/>
              </a:lnSpc>
              <a:spcBef>
                <a:spcPts val="130"/>
              </a:spcBef>
            </a:pPr>
            <a:r>
              <a:rPr lang="en-US" sz="2400" dirty="0">
                <a:latin typeface="Trebuchet MS" panose="020B0603020202020204"/>
                <a:cs typeface="Trebuchet MS" panose="020B0603020202020204"/>
              </a:rPr>
              <a:t>2021506060</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a:t>DATE:02/04/2024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8722360" cy="738505"/>
          </a:xfrm>
        </p:spPr>
        <p:txBody>
          <a:bodyPr wrap="square"/>
          <a:lstStyle/>
          <a:p>
            <a:r>
              <a:rPr lang="en-US"/>
              <a:t>SYSTEM REQUIREMENTS</a:t>
            </a:r>
          </a:p>
        </p:txBody>
      </p:sp>
      <p:sp>
        <p:nvSpPr>
          <p:cNvPr id="3" name="Subtitle 2"/>
          <p:cNvSpPr>
            <a:spLocks noGrp="1"/>
          </p:cNvSpPr>
          <p:nvPr>
            <p:ph type="subTitle" idx="4"/>
          </p:nvPr>
        </p:nvSpPr>
        <p:spPr>
          <a:xfrm>
            <a:off x="981710" y="1339850"/>
            <a:ext cx="9381490" cy="4215130"/>
          </a:xfrm>
        </p:spPr>
        <p:txBody>
          <a:bodyPr>
            <a:noAutofit/>
          </a:bodyPr>
          <a:lstStyle/>
          <a:p>
            <a:r>
              <a:rPr lang="en-US" sz="2400" b="1"/>
              <a:t>HARDWARE REQUIREMENTS</a:t>
            </a:r>
          </a:p>
          <a:p>
            <a:endParaRPr lang="en-US" sz="2400" b="1"/>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CPU: A multi-core processor (such as Intel Core i5 or higher) is recommended for efficient training and inference.</a:t>
            </a: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GPU (Optional): A dedicated graphics processing unit (GPU) from NVIDIA (such as GeForce GTX 1060 or higher) can significantly accelerate deep learning tasks, especially training large models like CNNs.</a:t>
            </a: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RAM: At least 8 GB of RAM is recommended for running deep learning frameworks and handling large datasets.</a:t>
            </a: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Storage: Sufficient disk space to store the dataset, trained models, and related files. SSDs are preferable for faster data access.</a:t>
            </a: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10026650" cy="738505"/>
          </a:xfrm>
        </p:spPr>
        <p:txBody>
          <a:bodyPr wrap="square"/>
          <a:lstStyle/>
          <a:p>
            <a:r>
              <a:rPr lang="en-US">
                <a:sym typeface="+mn-ea"/>
              </a:rPr>
              <a:t>SYSTEM REQUIREMENTS</a:t>
            </a:r>
            <a:endParaRPr lang="en-US"/>
          </a:p>
        </p:txBody>
      </p:sp>
      <p:sp>
        <p:nvSpPr>
          <p:cNvPr id="3" name="Subtitle 2"/>
          <p:cNvSpPr>
            <a:spLocks noGrp="1"/>
          </p:cNvSpPr>
          <p:nvPr>
            <p:ph type="subTitle" idx="4"/>
          </p:nvPr>
        </p:nvSpPr>
        <p:spPr>
          <a:xfrm>
            <a:off x="963930" y="1214120"/>
            <a:ext cx="9399270" cy="4491355"/>
          </a:xfrm>
        </p:spPr>
        <p:txBody>
          <a:bodyPr>
            <a:noAutofit/>
          </a:bodyPr>
          <a:lstStyle/>
          <a:p>
            <a:r>
              <a:rPr lang="en-US" sz="2400" b="1">
                <a:sym typeface="+mn-ea"/>
              </a:rPr>
              <a:t>SOFTWARE REQUIREMENTS</a:t>
            </a:r>
          </a:p>
          <a:p>
            <a:pPr marL="342900" indent="-342900">
              <a:buFont typeface="Arial" panose="020B0604020202020204" pitchFamily="34" charset="0"/>
              <a:buChar char="•"/>
            </a:pPr>
            <a:endParaRPr lang="en-US" sz="2400" b="1">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.Python: Python 3.x installed with essential libraries such as NumPy, pandas, and Matplotlib.</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Deep Learning Framework: TensorFlow or PyTorch for building and training the CNN model. The code provided in the project uses TensorFlow.</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Image Processing Libraries: Libraries like OpenCV and PIL (Python Imaging Library) for image pre-processing and augmentation.</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Development Environment: An integrated development environment (IDE) like Jupyter Notebook or PyCharm for coding and experimentation.</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Additional Dependencies: Libraries such as scikit-learn, seaborn, and h5py may be required for data analysis, visualization, and model serialization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2400" b="1" dirty="0">
                <a:latin typeface="Times New Roman" panose="02020603050405020304" charset="0"/>
                <a:cs typeface="Times New Roman" panose="02020603050405020304" charset="0"/>
              </a:rPr>
              <a:t>Algorithm:</a:t>
            </a:r>
          </a:p>
          <a:p>
            <a:r>
              <a:rPr lang="en-US" sz="1800" dirty="0">
                <a:latin typeface="Times New Roman" panose="02020603050405020304" charset="0"/>
                <a:cs typeface="Times New Roman" panose="02020603050405020304" charset="0"/>
              </a:rPr>
              <a:t>The project employs an InceptionV3 CNN model, adept at hierarchical feature extraction from images, ideal for image classification tasks.</a:t>
            </a:r>
          </a:p>
          <a:p>
            <a:endParaRPr lang="en-US" sz="2400" dirty="0">
              <a:latin typeface="Times New Roman" panose="02020603050405020304" charset="0"/>
              <a:cs typeface="Times New Roman" panose="02020603050405020304" charset="0"/>
            </a:endParaRPr>
          </a:p>
          <a:p>
            <a:r>
              <a:rPr lang="en-US" sz="2400" b="1" dirty="0">
                <a:latin typeface="Times New Roman" panose="02020603050405020304" charset="0"/>
                <a:cs typeface="Times New Roman" panose="02020603050405020304" charset="0"/>
              </a:rPr>
              <a:t>Deployment</a:t>
            </a:r>
            <a:r>
              <a:rPr lang="en-US" sz="2400" dirty="0">
                <a:latin typeface="Times New Roman" panose="02020603050405020304" charset="0"/>
                <a:cs typeface="Times New Roman" panose="02020603050405020304" charset="0"/>
              </a:rPr>
              <a:t>:</a:t>
            </a:r>
          </a:p>
          <a:p>
            <a:r>
              <a:rPr lang="en-US" sz="2000" dirty="0">
                <a:latin typeface="Times New Roman" panose="02020603050405020304" charset="0"/>
                <a:cs typeface="Times New Roman" panose="02020603050405020304" charset="0"/>
              </a:rPr>
              <a:t>The trained CNN model can be deployed across diverse environments like local machines, cloud platforms (Google Cloud, AWS, Azure), and edge devices (Raspberry Pi, NVIDIA Jetson), serialized in HDF5 format for easy sharing and storage.</a:t>
            </a:r>
          </a:p>
          <a:p>
            <a:endParaRPr lang="en-US" sz="2400" dirty="0">
              <a:latin typeface="Times New Roman" panose="02020603050405020304" charset="0"/>
              <a:cs typeface="Times New Roman" panose="02020603050405020304" charset="0"/>
            </a:endParaRPr>
          </a:p>
          <a:p>
            <a:r>
              <a:rPr lang="en-US" sz="2400" b="1" dirty="0">
                <a:latin typeface="Times New Roman" panose="02020603050405020304" charset="0"/>
                <a:cs typeface="Times New Roman" panose="02020603050405020304" charset="0"/>
              </a:rPr>
              <a:t>Evaluation:</a:t>
            </a:r>
          </a:p>
          <a:p>
            <a:r>
              <a:rPr lang="en-US" sz="2000" dirty="0">
                <a:latin typeface="Times New Roman" panose="02020603050405020304" charset="0"/>
                <a:cs typeface="Times New Roman" panose="02020603050405020304" charset="0"/>
              </a:rPr>
              <a:t>Utilizing split datasets for training, validation, and testing, the project evaluates the CNN model's performance using metrics like accuracy, precision, recall, and F1-score, offering insights into its classification capabilities</a:t>
            </a:r>
            <a:r>
              <a:rPr lang="en-US" sz="2400" dirty="0">
                <a:latin typeface="Times New Roman" panose="02020603050405020304" charset="0"/>
                <a:cs typeface="Times New Roman" panose="02020603050405020304" charset="0"/>
              </a:rPr>
              <a:t>.</a:t>
            </a:r>
          </a:p>
          <a:p>
            <a:endParaRPr lang="en-US" sz="2400" dirty="0">
              <a:latin typeface="Times New Roman" panose="02020603050405020304" charset="0"/>
              <a:cs typeface="Times New Roman" panose="02020603050405020304" charset="0"/>
            </a:endParaRPr>
          </a:p>
          <a:p>
            <a:r>
              <a:rPr lang="en-US" sz="2400" b="1" dirty="0">
                <a:latin typeface="Times New Roman" panose="02020603050405020304" charset="0"/>
                <a:cs typeface="Times New Roman" panose="02020603050405020304" charset="0"/>
              </a:rPr>
              <a:t>Prediction:</a:t>
            </a:r>
          </a:p>
          <a:p>
            <a:r>
              <a:rPr lang="en-US" sz="2000" dirty="0">
                <a:latin typeface="Times New Roman" panose="02020603050405020304" charset="0"/>
                <a:cs typeface="Times New Roman" panose="02020603050405020304" charset="0"/>
              </a:rPr>
              <a:t>After training and evaluation, the project enables real-time prediction of Indian dishes from images, providing users with instant classification results along with confidence scores for each prediction.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The model architecture consists of multiple layers, including Flatten, Dense, and Dropout layers.</a:t>
            </a: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The Flatten layer reshapes the input data to a 1D array before passing it to the fully connected Dense layers.</a:t>
            </a: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Dense layers with </a:t>
            </a:r>
            <a:r>
              <a:rPr lang="en-US" sz="2400" dirty="0" err="1">
                <a:latin typeface="Times New Roman" panose="02020603050405020304" charset="0"/>
                <a:cs typeface="Times New Roman" panose="02020603050405020304" charset="0"/>
              </a:rPr>
              <a:t>LeakyReLU</a:t>
            </a:r>
            <a:r>
              <a:rPr lang="en-US" sz="2400" dirty="0">
                <a:latin typeface="Times New Roman" panose="02020603050405020304" charset="0"/>
                <a:cs typeface="Times New Roman" panose="02020603050405020304" charset="0"/>
              </a:rPr>
              <a:t> activation functions introduce non-linearity to the model, enabling it to learn complex patterns in the data.</a:t>
            </a: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Dropout layers help prevent overfitting by randomly dropping a fraction of input units during training.</a:t>
            </a: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The model is compiled with categorical cross-entropy loss and RMSprop optimizer for training.</a:t>
            </a: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Training, validation, and testing are performed using preprocessed bottleneck features and corresponding labels.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4540" cy="738505"/>
          </a:xfrm>
        </p:spPr>
        <p:txBody>
          <a:bodyPr/>
          <a:lstStyle/>
          <a:p>
            <a:r>
              <a:rPr spc="-10" dirty="0">
                <a:sym typeface="+mn-ea"/>
              </a:rPr>
              <a:t>MODELLING</a:t>
            </a:r>
            <a:endParaRPr lang="en-US"/>
          </a:p>
        </p:txBody>
      </p:sp>
      <p:sp>
        <p:nvSpPr>
          <p:cNvPr id="4" name="Text Box 3"/>
          <p:cNvSpPr txBox="1"/>
          <p:nvPr/>
        </p:nvSpPr>
        <p:spPr>
          <a:xfrm>
            <a:off x="727075" y="1392555"/>
            <a:ext cx="8416925" cy="4882515"/>
          </a:xfrm>
          <a:prstGeom prst="rect">
            <a:avLst/>
          </a:prstGeom>
          <a:noFill/>
        </p:spPr>
        <p:txBody>
          <a:bodyPr wrap="square" rtlCol="0" anchor="t">
            <a:noAutofit/>
          </a:bodyPr>
          <a:lstStyle/>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sym typeface="+mn-ea"/>
              </a:rPr>
              <a:t>This Project utilizes the InceptionV3 architecture, a pre-trained deep learning model known for its exceptional performance in image recognition tasks. </a:t>
            </a:r>
            <a:endParaRPr lang="en-US" sz="28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sym typeface="+mn-ea"/>
              </a:rPr>
              <a:t>InceptionV3 is capable of extracting intricate features from images, enabling accurate classification of complex objects. </a:t>
            </a:r>
            <a:endParaRPr lang="en-US" sz="28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sym typeface="+mn-ea"/>
              </a:rPr>
              <a:t>The model is fine-tuned on a dataset comprising various types of animals to adapt it specifically to the task of animal classification.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10" name="Text Box 9"/>
          <p:cNvSpPr txBox="1"/>
          <p:nvPr/>
        </p:nvSpPr>
        <p:spPr>
          <a:xfrm>
            <a:off x="990600" y="1749583"/>
            <a:ext cx="6805295" cy="4476115"/>
          </a:xfrm>
          <a:prstGeom prst="rect">
            <a:avLst/>
          </a:prstGeom>
          <a:noFill/>
        </p:spPr>
        <p:txBody>
          <a:bodyPr wrap="square" rtlCol="0" anchor="t">
            <a:noAutofit/>
          </a:bodyPr>
          <a:lstStyle/>
          <a:p>
            <a:pPr marL="285750" indent="-285750">
              <a:buFont typeface="Arial" panose="020B0604020202020204" pitchFamily="34" charset="0"/>
              <a:buChar char="•"/>
            </a:pPr>
            <a:r>
              <a:rPr lang="en-US" dirty="0"/>
              <a:t>The training process involves training the model for 7 epochs with the provided training data.</a:t>
            </a:r>
          </a:p>
          <a:p>
            <a:pPr marL="285750" indent="-285750">
              <a:buFont typeface="Arial" panose="020B0604020202020204" pitchFamily="34" charset="0"/>
              <a:buChar char="•"/>
            </a:pPr>
            <a:r>
              <a:rPr lang="en-US" dirty="0"/>
              <a:t>The model's performance is evaluated on separate validation and testing datasets using accuracy and loss metrics.</a:t>
            </a:r>
          </a:p>
          <a:p>
            <a:pPr marL="285750" indent="-285750">
              <a:buFont typeface="Arial" panose="020B0604020202020204" pitchFamily="34" charset="0"/>
              <a:buChar char="•"/>
            </a:pPr>
            <a:r>
              <a:rPr lang="en-US" dirty="0"/>
              <a:t>The final accuracy and loss values on the validation dataset are printed, indicating the model's performance.</a:t>
            </a:r>
          </a:p>
          <a:p>
            <a:pPr marL="285750" indent="-285750">
              <a:buFont typeface="Arial" panose="020B0604020202020204" pitchFamily="34" charset="0"/>
              <a:buChar char="•"/>
            </a:pPr>
            <a:r>
              <a:rPr lang="en-US" dirty="0"/>
              <a:t>The total time taken for model training and evaluation is recorded.</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pic>
        <p:nvPicPr>
          <p:cNvPr id="15" name="Content Placeholder 14"/>
          <p:cNvPicPr>
            <a:picLocks noGrp="1" noChangeAspect="1"/>
          </p:cNvPicPr>
          <p:nvPr>
            <p:ph sz="half" idx="2"/>
          </p:nvPr>
        </p:nvPicPr>
        <p:blipFill>
          <a:blip r:embed="rId3"/>
          <a:stretch>
            <a:fillRect/>
          </a:stretch>
        </p:blipFill>
        <p:spPr>
          <a:xfrm>
            <a:off x="609600" y="1276350"/>
            <a:ext cx="5303520" cy="4981575"/>
          </a:xfrm>
          <a:prstGeom prst="rect">
            <a:avLst/>
          </a:prstGeom>
        </p:spPr>
      </p:pic>
      <p:pic>
        <p:nvPicPr>
          <p:cNvPr id="16" name="Content Placeholder 15"/>
          <p:cNvPicPr>
            <a:picLocks noGrp="1" noChangeAspect="1"/>
          </p:cNvPicPr>
          <p:nvPr>
            <p:ph sz="half" idx="3"/>
          </p:nvPr>
        </p:nvPicPr>
        <p:blipFill>
          <a:blip r:embed="rId4"/>
          <a:stretch>
            <a:fillRect/>
          </a:stretch>
        </p:blipFill>
        <p:spPr>
          <a:xfrm>
            <a:off x="6278880" y="1243330"/>
            <a:ext cx="5303520" cy="5014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17</a:t>
            </a:fld>
            <a:endParaRPr spc="-25" dirty="0"/>
          </a:p>
        </p:txBody>
      </p:sp>
      <p:pic>
        <p:nvPicPr>
          <p:cNvPr id="25" name="Picture 24"/>
          <p:cNvPicPr>
            <a:picLocks noChangeAspect="1"/>
          </p:cNvPicPr>
          <p:nvPr/>
        </p:nvPicPr>
        <p:blipFill>
          <a:blip r:embed="rId3"/>
          <a:stretch>
            <a:fillRect/>
          </a:stretch>
        </p:blipFill>
        <p:spPr>
          <a:xfrm>
            <a:off x="1666875" y="952500"/>
            <a:ext cx="3820795" cy="5673725"/>
          </a:xfrm>
          <a:prstGeom prst="rect">
            <a:avLst/>
          </a:prstGeom>
        </p:spPr>
      </p:pic>
      <p:pic>
        <p:nvPicPr>
          <p:cNvPr id="3" name="Picture 2">
            <a:extLst>
              <a:ext uri="{FF2B5EF4-FFF2-40B4-BE49-F238E27FC236}">
                <a16:creationId xmlns:a16="http://schemas.microsoft.com/office/drawing/2014/main" id="{6E790623-0D57-3EF0-99A3-177FEE765BFD}"/>
              </a:ext>
            </a:extLst>
          </p:cNvPr>
          <p:cNvPicPr>
            <a:picLocks noChangeAspect="1"/>
          </p:cNvPicPr>
          <p:nvPr/>
        </p:nvPicPr>
        <p:blipFill>
          <a:blip r:embed="rId4"/>
          <a:stretch>
            <a:fillRect/>
          </a:stretch>
        </p:blipFill>
        <p:spPr>
          <a:xfrm>
            <a:off x="5921396" y="2013621"/>
            <a:ext cx="4401164" cy="3543795"/>
          </a:xfrm>
          <a:prstGeom prst="rect">
            <a:avLst/>
          </a:prstGeom>
        </p:spPr>
      </p:pic>
      <p:sp>
        <p:nvSpPr>
          <p:cNvPr id="7" name="Content Placeholder 6">
            <a:extLst>
              <a:ext uri="{FF2B5EF4-FFF2-40B4-BE49-F238E27FC236}">
                <a16:creationId xmlns:a16="http://schemas.microsoft.com/office/drawing/2014/main" id="{0D8AAD29-F492-39BE-26BB-1F30AF17632C}"/>
              </a:ext>
            </a:extLst>
          </p:cNvPr>
          <p:cNvSpPr>
            <a:spLocks noGrp="1"/>
          </p:cNvSpPr>
          <p:nvPr>
            <p:ph sz="half" idx="2"/>
          </p:nvPr>
        </p:nvSpPr>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RESULTS</a:t>
            </a:r>
          </a:p>
        </p:txBody>
      </p:sp>
      <p:sp>
        <p:nvSpPr>
          <p:cNvPr id="10" name="Text Box 9"/>
          <p:cNvSpPr txBox="1"/>
          <p:nvPr/>
        </p:nvSpPr>
        <p:spPr>
          <a:xfrm>
            <a:off x="4996180" y="6871970"/>
            <a:ext cx="4064000" cy="368300"/>
          </a:xfrm>
          <a:prstGeom prst="rect">
            <a:avLst/>
          </a:prstGeom>
          <a:noFill/>
        </p:spPr>
        <p:txBody>
          <a:bodyPr wrap="square" rtlCol="0">
            <a:spAutoFit/>
          </a:bodyPr>
          <a:lstStyle/>
          <a:p>
            <a:endParaRPr lang="en-US"/>
          </a:p>
        </p:txBody>
      </p:sp>
      <p:pic>
        <p:nvPicPr>
          <p:cNvPr id="13" name="Picture 12">
            <a:extLst>
              <a:ext uri="{FF2B5EF4-FFF2-40B4-BE49-F238E27FC236}">
                <a16:creationId xmlns:a16="http://schemas.microsoft.com/office/drawing/2014/main" id="{79EB94EB-2842-BD39-76DF-EEA4784F9E6B}"/>
              </a:ext>
            </a:extLst>
          </p:cNvPr>
          <p:cNvPicPr>
            <a:picLocks noChangeAspect="1"/>
          </p:cNvPicPr>
          <p:nvPr/>
        </p:nvPicPr>
        <p:blipFill>
          <a:blip r:embed="rId2"/>
          <a:stretch>
            <a:fillRect/>
          </a:stretch>
        </p:blipFill>
        <p:spPr>
          <a:xfrm>
            <a:off x="558165" y="1143000"/>
            <a:ext cx="8204835" cy="54220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19</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r>
              <a:rPr lang="en-US" sz="2400" dirty="0"/>
              <a:t>The provided code snippet showcases the implementation of a neural network model for image classification.</a:t>
            </a:r>
          </a:p>
          <a:p>
            <a:r>
              <a:rPr lang="en-US" sz="2400" dirty="0"/>
              <a:t>The project demonstrates the feasibility of using deep learning techniques for accurate classification tasks.</a:t>
            </a:r>
          </a:p>
          <a:p>
            <a:r>
              <a:rPr lang="en-US" sz="2400" dirty="0"/>
              <a:t>Further optimization and fine-tuning of the model architecture may be explored to enhance performance.</a:t>
            </a:r>
          </a:p>
          <a:p>
            <a:r>
              <a:rPr lang="en-US" sz="2400" dirty="0"/>
              <a:t>Overall, the project contributes to advancing the field of computer vision and offers practical solutions for image classification tasks.</a:t>
            </a:r>
          </a:p>
        </p:txBody>
      </p:sp>
      <p:sp>
        <p:nvSpPr>
          <p:cNvPr id="2" name="Text Box 1"/>
          <p:cNvSpPr txBox="1"/>
          <p:nvPr/>
        </p:nvSpPr>
        <p:spPr>
          <a:xfrm>
            <a:off x="914400" y="5410200"/>
            <a:ext cx="8047355" cy="923330"/>
          </a:xfrm>
          <a:prstGeom prst="rect">
            <a:avLst/>
          </a:prstGeom>
          <a:noFill/>
        </p:spPr>
        <p:txBody>
          <a:bodyPr wrap="square" rtlCol="0">
            <a:spAutoFit/>
          </a:bodyPr>
          <a:lstStyle/>
          <a:p>
            <a:r>
              <a:rPr lang="en-US" dirty="0"/>
              <a:t>:</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219200" y="2286000"/>
            <a:ext cx="6119495" cy="2359660"/>
          </a:xfrm>
          <a:prstGeom prst="rect">
            <a:avLst/>
          </a:prstGeom>
          <a:noFill/>
        </p:spPr>
        <p:txBody>
          <a:bodyPr wrap="square" rtlCol="0" anchor="t">
            <a:noAutofit/>
          </a:bodyPr>
          <a:lstStyle/>
          <a:p>
            <a:r>
              <a:rPr lang="en-US" sz="3600" b="1" dirty="0">
                <a:sym typeface="+mn-ea"/>
              </a:rPr>
              <a:t>Animal Classification Using CNN ( Deep Learning Algorithm )</a:t>
            </a:r>
            <a:endParaRPr lang="en-US" sz="3600" b="1" dirty="0"/>
          </a:p>
        </p:txBody>
      </p:sp>
      <p:sp>
        <p:nvSpPr>
          <p:cNvPr id="2" name="Text Box 1"/>
          <p:cNvSpPr txBox="1"/>
          <p:nvPr/>
        </p:nvSpPr>
        <p:spPr>
          <a:xfrm>
            <a:off x="1118870" y="4572000"/>
            <a:ext cx="7745095" cy="369332"/>
          </a:xfrm>
          <a:prstGeom prst="rect">
            <a:avLst/>
          </a:prstGeom>
          <a:noFill/>
        </p:spPr>
        <p:txBody>
          <a:bodyPr wrap="square" rtlCol="0">
            <a:spAutoFit/>
          </a:bodyPr>
          <a:lstStyle/>
          <a:p>
            <a:r>
              <a:rPr lang="en-US" b="1" dirty="0">
                <a:sym typeface="+mn-ea"/>
              </a:rPr>
              <a:t>GITHUB </a:t>
            </a:r>
            <a:r>
              <a:rPr lang="en-US" b="1" dirty="0" err="1">
                <a:sym typeface="+mn-ea"/>
              </a:rPr>
              <a:t>LINK:</a:t>
            </a:r>
            <a:r>
              <a:rPr lang="en-US" b="0" dirty="0" err="1">
                <a:sym typeface="+mn-ea"/>
              </a:rPr>
              <a:t>https</a:t>
            </a:r>
            <a:r>
              <a:rPr lang="en-US" b="0" dirty="0">
                <a:sym typeface="+mn-ea"/>
              </a:rPr>
              <a:t>://github.com/Parthasarathi-D/animal-finder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676275" y="1981200"/>
            <a:ext cx="7010400" cy="2378075"/>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Identifying and categorizing animals from images can be challenging due to the diversity and complexity of animals. Manual classification of animals is time-consuming and prone to errors, hindering the efficiency of tasks such as menu management, food blogging, and culinary education.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676275" y="1967865"/>
            <a:ext cx="6924675" cy="2921635"/>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The project involves training a neural network model to classify images into one of six predefined classes. The model is built using a convolutional neural network (CNN) architecture and trained using preprocessed image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2800" dirty="0">
                <a:latin typeface="Times New Roman" panose="02020603050405020304" charset="0"/>
                <a:cs typeface="Times New Roman" panose="02020603050405020304" charset="0"/>
              </a:rPr>
              <a:t>Train a neural network model to accurately classify images into six classes.</a:t>
            </a:r>
          </a:p>
          <a:p>
            <a:pPr marL="285750" indent="-285750">
              <a:buFont typeface="Arial" panose="020B0604020202020204" pitchFamily="34" charset="0"/>
              <a:buChar char="•"/>
            </a:pPr>
            <a:r>
              <a:rPr lang="en-US" sz="2800" dirty="0">
                <a:latin typeface="Times New Roman" panose="02020603050405020304" charset="0"/>
                <a:cs typeface="Times New Roman" panose="02020603050405020304" charset="0"/>
              </a:rPr>
              <a:t>Validate the model's performance using a separate dataset to ensure generalization.</a:t>
            </a:r>
          </a:p>
          <a:p>
            <a:pPr marL="285750" indent="-285750">
              <a:buFont typeface="Arial" panose="020B0604020202020204" pitchFamily="34" charset="0"/>
              <a:buChar char="•"/>
            </a:pPr>
            <a:r>
              <a:rPr lang="en-US" sz="2800" dirty="0">
                <a:latin typeface="Times New Roman" panose="02020603050405020304" charset="0"/>
                <a:cs typeface="Times New Roman" panose="02020603050405020304" charset="0"/>
              </a:rPr>
              <a:t>Test the trained model on a separate set of unseen data to evaluate its real-world performance.</a:t>
            </a:r>
          </a:p>
          <a:p>
            <a:pPr marL="285750" indent="-285750">
              <a:buFont typeface="Arial" panose="020B0604020202020204" pitchFamily="34" charset="0"/>
              <a:buChar char="•"/>
            </a:pPr>
            <a:r>
              <a:rPr lang="en-US" sz="2800" dirty="0">
                <a:latin typeface="Times New Roman" panose="02020603050405020304" charset="0"/>
                <a:cs typeface="Times New Roman" panose="02020603050405020304" charset="0"/>
              </a:rPr>
              <a:t>Optimize the model's architecture and hyperparameters to achieve high accuracy and robustness.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723900" y="2019300"/>
            <a:ext cx="7962900" cy="2565400"/>
          </a:xfrm>
          <a:prstGeom prst="rect">
            <a:avLst/>
          </a:prstGeom>
          <a:noFill/>
        </p:spPr>
        <p:txBody>
          <a:bodyPr wrap="square" rtlCol="0" anchor="t">
            <a:noAutofit/>
          </a:bodyPr>
          <a:lstStyle/>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Researchers and practitioners in the field of computer vision and deep learning.</a:t>
            </a: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Developers and engineers working on applications requiring image classification, such as autonomous vehicles, medical imaging, and surveillance systems.</a:t>
            </a: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Industries leveraging image recognition technology for various purposes, including marketing, e-commerce, and security.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859915"/>
            <a:ext cx="7696200" cy="4457700"/>
          </a:xfrm>
          <a:prstGeom prst="rect">
            <a:avLst/>
          </a:prstGeom>
          <a:noFill/>
        </p:spPr>
        <p:txBody>
          <a:bodyPr wrap="square" rtlCol="0" anchor="t">
            <a:noAutofit/>
          </a:bodyPr>
          <a:lstStyle/>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High Accuracy: The trained model aims to achieve high accuracy in classifying images into predefined categories.</a:t>
            </a: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Efficiency: The use of preprocessed bottleneck features and transfer learning helps in training the model efficiently, especially with limited computational resources.</a:t>
            </a: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Real-world Applicability: The trained model can be deployed in real-world scenarios to automate image classification tasks, saving time and resources.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 Box 8"/>
          <p:cNvSpPr txBox="1"/>
          <p:nvPr/>
        </p:nvSpPr>
        <p:spPr>
          <a:xfrm>
            <a:off x="2895600" y="1850390"/>
            <a:ext cx="6096000" cy="3969385"/>
          </a:xfrm>
          <a:prstGeom prst="rect">
            <a:avLst/>
          </a:prstGeom>
          <a:noFill/>
        </p:spPr>
        <p:txBody>
          <a:bodyPr wrap="square" rtlCol="0" anchor="t">
            <a:spAutoFit/>
          </a:bodyPr>
          <a:lstStyle/>
          <a:p>
            <a:r>
              <a:rPr lang="en-US" sz="2800" dirty="0">
                <a:latin typeface="Times New Roman" panose="02020603050405020304" charset="0"/>
                <a:cs typeface="Times New Roman" panose="02020603050405020304" charset="0"/>
              </a:rPr>
              <a:t>The wow factor of this project lies in its ability to accurately identify and categorize a wide range of Indian dishes, irrespective of variations in presentation or ingredients. The solution provides users with a seamless and intuitive experience, empowering them to efficiently manage, share, and explore Indian cuisine.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1083</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THE WOW IN YOUR SOLUTION</vt:lpstr>
      <vt:lpstr>SYSTEM REQUIREMENTS</vt:lpstr>
      <vt:lpstr>SYSTEM REQUIREMENTS</vt:lpstr>
      <vt:lpstr>PowerPoint Presentation</vt:lpstr>
      <vt:lpstr>MODELLING</vt:lpstr>
      <vt:lpstr>MODELLING</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Parthasarathi D</dc:creator>
  <cp:lastModifiedBy>Parthasarathi D</cp:lastModifiedBy>
  <cp:revision>7</cp:revision>
  <dcterms:created xsi:type="dcterms:W3CDTF">2024-04-01T04:29:00Z</dcterms:created>
  <dcterms:modified xsi:type="dcterms:W3CDTF">2024-04-05T06:51:44Z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2024-04-01T11:00:00Z</vt:filetime>
  </property>
  <property fmtid="{D5CDD505-2E9C-101B-9397-08002B2CF9AE}" pid="4" name="ICV">
    <vt:lpwstr>E2FF5F0B90A748C3BA5CBB8B240BD778_13</vt:lpwstr>
  </property>
  <property fmtid="{D5CDD505-2E9C-101B-9397-08002B2CF9AE}" pid="5" name="KSOProductBuildVer">
    <vt:lpwstr>1033-12.2.0.13489</vt:lpwstr>
  </property>
</Properties>
</file>