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95" r:id="rId4"/>
  </p:sldMasterIdLst>
  <p:notesMasterIdLst>
    <p:notesMasterId r:id="rId21"/>
  </p:notesMasterIdLst>
  <p:sldIdLst>
    <p:sldId id="256" r:id="rId5"/>
    <p:sldId id="2146847054" r:id="rId6"/>
    <p:sldId id="262" r:id="rId7"/>
    <p:sldId id="263" r:id="rId8"/>
    <p:sldId id="2146847060" r:id="rId9"/>
    <p:sldId id="265" r:id="rId10"/>
    <p:sldId id="2146847059" r:id="rId11"/>
    <p:sldId id="266" r:id="rId12"/>
    <p:sldId id="268" r:id="rId13"/>
    <p:sldId id="267" r:id="rId14"/>
    <p:sldId id="2146847058" r:id="rId15"/>
    <p:sldId id="2146847055" r:id="rId16"/>
    <p:sldId id="2146847056" r:id="rId17"/>
    <p:sldId id="2146847057" r:id="rId18"/>
    <p:sldId id="269" r:id="rId19"/>
    <p:sldId id="259"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216" y="-96"/>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3" Type="http://schemas.openxmlformats.org/officeDocument/2006/relationships/customXml" Target="../customXml/item3.xml" /><Relationship Id="rId21" Type="http://schemas.openxmlformats.org/officeDocument/2006/relationships/notesMaster" Target="notesMasters/notesMaster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tableStyles" Target="tableStyle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theme" Target="theme/theme1.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viewProps" Target="viewProps.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pPr/>
              <a:t>05-04-2024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pPr/>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7E254F1-4415-47BF-9E91-C5D4B9A33350}" type="slidenum">
              <a:rPr lang="en-IN" smtClean="0"/>
              <a:pPr/>
              <a:t>14</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711200" y="1371600"/>
            <a:ext cx="10468864"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30" name="Date Placeholder 29"/>
          <p:cNvSpPr>
            <a:spLocks noGrp="1"/>
          </p:cNvSpPr>
          <p:nvPr>
            <p:ph type="dt" sz="half" idx="10"/>
          </p:nvPr>
        </p:nvSpPr>
        <p:spPr/>
        <p:txBody>
          <a:bodyPr/>
          <a:lstStyle/>
          <a:p>
            <a:fld id="{ED291B17-9318-49DB-B28B-6E5994AE9581}" type="datetime1">
              <a:rPr lang="en-US" smtClean="0"/>
              <a:pPr/>
              <a:t>4/5/2024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2CED4963-E985-44C4-B8C4-FDD613B7C2F8}"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914402"/>
            <a:ext cx="2743200" cy="5211763"/>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914402"/>
            <a:ext cx="8026400" cy="5211763"/>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ED291B17-9318-49DB-B28B-6E5994AE9581}"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8DD82B9-B8EE-4375-B6FF-88FA6ABB15D9}"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AE28CEF-8249-4D80-B6E6-EB4CB5726802}"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07136" y="1316736"/>
            <a:ext cx="103632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1"/>
          </p:nvPr>
        </p:nvSpPr>
        <p:spPr>
          <a:xfrm>
            <a:off x="707136" y="2704664"/>
            <a:ext cx="103632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p:txBody>
          <a:bodyPr/>
          <a:lstStyle/>
          <a:p>
            <a:fld id="{B2497495-0637-405E-AE64-5CC7506D51F5}" type="datetime1">
              <a:rPr lang="en-US" smtClean="0"/>
              <a:pPr/>
              <a:t>4/5/2024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a:lstStyle/>
          <a:p>
            <a:r>
              <a:rPr kumimoji="0" lang="en-US"/>
              <a:t>Click to edit Master title style</a:t>
            </a:r>
          </a:p>
        </p:txBody>
      </p:sp>
      <p:sp>
        <p:nvSpPr>
          <p:cNvPr id="3" name="Content Placeholder 2"/>
          <p:cNvSpPr>
            <a:spLocks noGrp="1"/>
          </p:cNvSpPr>
          <p:nvPr>
            <p:ph sz="half" idx="1"/>
          </p:nvPr>
        </p:nvSpPr>
        <p:spPr>
          <a:xfrm>
            <a:off x="609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6197600" y="1920085"/>
            <a:ext cx="53848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7BFFD690-9426-415D-8B65-26881E07B2D4}"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0972800" cy="1143000"/>
          </a:xfrm>
        </p:spPr>
        <p:txBody>
          <a:bodyPr tIns="45720" anchor="b"/>
          <a:lstStyle>
            <a:lvl1pPr>
              <a:defRPr/>
            </a:lvl1pPr>
          </a:lstStyle>
          <a:p>
            <a:r>
              <a:rPr kumimoji="0" lang="en-US"/>
              <a:t>Click to edit Master title style</a:t>
            </a:r>
          </a:p>
        </p:txBody>
      </p:sp>
      <p:sp>
        <p:nvSpPr>
          <p:cNvPr id="3" name="Text Placeholder 2"/>
          <p:cNvSpPr>
            <a:spLocks noGrp="1"/>
          </p:cNvSpPr>
          <p:nvPr>
            <p:ph type="body" idx="1"/>
          </p:nvPr>
        </p:nvSpPr>
        <p:spPr>
          <a:xfrm>
            <a:off x="609600" y="1855248"/>
            <a:ext cx="5386917"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3368" y="1859758"/>
            <a:ext cx="5389033"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514600"/>
            <a:ext cx="5386917"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Content Placeholder 5"/>
          <p:cNvSpPr>
            <a:spLocks noGrp="1"/>
          </p:cNvSpPr>
          <p:nvPr>
            <p:ph sz="quarter" idx="4"/>
          </p:nvPr>
        </p:nvSpPr>
        <p:spPr>
          <a:xfrm>
            <a:off x="6193368" y="2514600"/>
            <a:ext cx="5389033"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04C4989A-474C-40DE-95B9-011C28B71673}" type="datetime1">
              <a:rPr lang="en-US" smtClean="0"/>
              <a:pPr/>
              <a:t>4/5/2024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704088"/>
            <a:ext cx="110744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pPr/>
              <a:t>4/5/2024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pPr/>
              <a:t>4/5/2024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514352"/>
            <a:ext cx="36576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a:t>Click to edit Master title style</a:t>
            </a:r>
          </a:p>
        </p:txBody>
      </p:sp>
      <p:sp>
        <p:nvSpPr>
          <p:cNvPr id="3" name="Text Placeholder 2"/>
          <p:cNvSpPr>
            <a:spLocks noGrp="1"/>
          </p:cNvSpPr>
          <p:nvPr>
            <p:ph type="body" idx="2"/>
          </p:nvPr>
        </p:nvSpPr>
        <p:spPr>
          <a:xfrm>
            <a:off x="914400" y="1676400"/>
            <a:ext cx="36576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a:t>Click to edit Master text styles</a:t>
            </a:r>
          </a:p>
        </p:txBody>
      </p:sp>
      <p:sp>
        <p:nvSpPr>
          <p:cNvPr id="4" name="Content Placeholder 3"/>
          <p:cNvSpPr>
            <a:spLocks noGrp="1"/>
          </p:cNvSpPr>
          <p:nvPr>
            <p:ph sz="half" idx="1"/>
          </p:nvPr>
        </p:nvSpPr>
        <p:spPr>
          <a:xfrm>
            <a:off x="4766733" y="1676400"/>
            <a:ext cx="6815667"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D82884F1-FFEA-405F-9602-3DCA865EDA4E}" type="datetime1">
              <a:rPr lang="en-US" smtClean="0"/>
              <a:pPr/>
              <a:t>4/5/2024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812800" y="1176997"/>
            <a:ext cx="2950464" cy="1582621"/>
          </a:xfrm>
        </p:spPr>
        <p:txBody>
          <a:bodyPr vert="horz" lIns="45720" tIns="45720" rIns="45720" bIns="45720" anchor="b"/>
          <a:lstStyle>
            <a:lvl1pPr algn="l">
              <a:buNone/>
              <a:defRPr sz="2000" b="1">
                <a:solidFill>
                  <a:schemeClr val="tx2"/>
                </a:solidFill>
              </a:defRPr>
            </a:lvl1pPr>
          </a:lstStyle>
          <a:p>
            <a:r>
              <a:rPr kumimoji="0" lang="en-US"/>
              <a:t>Click to edit Master title style</a:t>
            </a:r>
          </a:p>
        </p:txBody>
      </p:sp>
      <p:sp>
        <p:nvSpPr>
          <p:cNvPr id="4" name="Text Placeholder 3"/>
          <p:cNvSpPr>
            <a:spLocks noGrp="1"/>
          </p:cNvSpPr>
          <p:nvPr>
            <p:ph type="body" sz="half" idx="2"/>
          </p:nvPr>
        </p:nvSpPr>
        <p:spPr>
          <a:xfrm>
            <a:off x="812800" y="2828785"/>
            <a:ext cx="29464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pPr/>
              <a:t>4/5/2024</a:t>
            </a:fld>
            <a:endParaRPr lang="en-US"/>
          </a:p>
        </p:txBody>
      </p:sp>
      <p:sp>
        <p:nvSpPr>
          <p:cNvPr id="6" name="Footer Placeholder 5"/>
          <p:cNvSpPr>
            <a:spLocks noGrp="1"/>
          </p:cNvSpPr>
          <p:nvPr>
            <p:ph type="ftr" sz="quarter" idx="11"/>
          </p:nvPr>
        </p:nvSpPr>
        <p:spPr/>
        <p:txBody>
          <a:bodyPr/>
          <a:lstStyle/>
          <a:p>
            <a:pPr algn="l"/>
            <a:endParaRPr lang="en-US"/>
          </a:p>
        </p:txBody>
      </p:sp>
      <p:sp>
        <p:nvSpPr>
          <p:cNvPr id="7" name="Slide Number Placeholder 6"/>
          <p:cNvSpPr>
            <a:spLocks noGrp="1"/>
          </p:cNvSpPr>
          <p:nvPr>
            <p:ph type="sldNum" sz="quarter" idx="12"/>
          </p:nvPr>
        </p:nvSpPr>
        <p:spPr>
          <a:xfrm>
            <a:off x="10769600" y="6356351"/>
            <a:ext cx="812800" cy="365125"/>
          </a:xfrm>
        </p:spPr>
        <p:txBody>
          <a:bodyPr/>
          <a:lstStyle/>
          <a:p>
            <a:fld id="{3A98EE3D-8CD1-4C3F-BD1C-C98C9596463C}" type="slidenum">
              <a:rPr lang="en-US" smtClean="0"/>
              <a:pPr/>
              <a:t>‹#›</a:t>
            </a:fld>
            <a:endParaRPr lang="en-US"/>
          </a:p>
        </p:txBody>
      </p:sp>
      <p:sp>
        <p:nvSpPr>
          <p:cNvPr id="3" name="Picture Placeholder 2"/>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a:t>Click icon to add picture</a:t>
            </a:r>
            <a:endParaRPr kumimoji="0" lang="en-US" dirty="0"/>
          </a:p>
        </p:txBody>
      </p:sp>
      <p:sp>
        <p:nvSpPr>
          <p:cNvPr id="10" name="Freeform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image" Target="../media/image2.png"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609600" y="704088"/>
            <a:ext cx="10972800" cy="1143000"/>
          </a:xfrm>
          <a:prstGeom prst="rect">
            <a:avLst/>
          </a:prstGeom>
        </p:spPr>
        <p:txBody>
          <a:bodyPr vert="horz" lIns="0" rIns="0" bIns="0" anchor="b">
            <a:normAutofit/>
          </a:bodyPr>
          <a:lstStyle/>
          <a:p>
            <a:r>
              <a:rPr kumimoji="0" lang="en-US"/>
              <a:t>Click to edit Master title style</a:t>
            </a:r>
          </a:p>
        </p:txBody>
      </p:sp>
      <p:sp>
        <p:nvSpPr>
          <p:cNvPr id="30" name="Text Placeholder 29"/>
          <p:cNvSpPr>
            <a:spLocks noGrp="1"/>
          </p:cNvSpPr>
          <p:nvPr>
            <p:ph type="body" idx="1"/>
          </p:nvPr>
        </p:nvSpPr>
        <p:spPr>
          <a:xfrm>
            <a:off x="609600" y="1935480"/>
            <a:ext cx="10972800" cy="4389120"/>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0" name="Date Placeholder 9"/>
          <p:cNvSpPr>
            <a:spLocks noGrp="1"/>
          </p:cNvSpPr>
          <p:nvPr>
            <p:ph type="dt" sz="half" idx="2"/>
          </p:nvPr>
        </p:nvSpPr>
        <p:spPr>
          <a:xfrm>
            <a:off x="609600" y="6356351"/>
            <a:ext cx="2844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ED291B17-9318-49DB-B28B-6E5994AE9581}" type="datetime1">
              <a:rPr lang="en-US" smtClean="0"/>
              <a:pPr/>
              <a:t>4/5/2024</a:t>
            </a:fld>
            <a:endParaRPr lang="en-US"/>
          </a:p>
        </p:txBody>
      </p:sp>
      <p:sp>
        <p:nvSpPr>
          <p:cNvPr id="22" name="Footer Placeholder 21"/>
          <p:cNvSpPr>
            <a:spLocks noGrp="1"/>
          </p:cNvSpPr>
          <p:nvPr>
            <p:ph type="ftr" sz="quarter" idx="3"/>
          </p:nvPr>
        </p:nvSpPr>
        <p:spPr>
          <a:xfrm>
            <a:off x="3556000" y="6356351"/>
            <a:ext cx="44704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10566400" y="6356351"/>
            <a:ext cx="1016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3A98EE3D-8CD1-4C3F-BD1C-C98C9596463C}" type="slidenum">
              <a:rPr lang="en-US" smtClean="0"/>
              <a:pPr/>
              <a:t>‹#›</a:t>
            </a:fld>
            <a:endParaRPr lang="en-US"/>
          </a:p>
        </p:txBody>
      </p:sp>
      <p:grpSp>
        <p:nvGrpSpPr>
          <p:cNvPr id="2" name="Group 1"/>
          <p:cNvGrpSpPr/>
          <p:nvPr/>
        </p:nvGrpSpPr>
        <p:grpSpPr>
          <a:xfrm>
            <a:off x="-25356" y="202408"/>
            <a:ext cx="12240731"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pic>
        <p:nvPicPr>
          <p:cNvPr id="14" name="Picture 13"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4" y="6437910"/>
            <a:ext cx="1125805" cy="365126"/>
          </a:xfrm>
          <a:prstGeom prst="rect">
            <a:avLst/>
          </a:prstGeom>
        </p:spPr>
      </p:pic>
    </p:spTree>
  </p:cSld>
  <p:clrMap bg1="lt1" tx1="dk1" bg2="lt2" tx2="dk2" accent1="accent1" accent2="accent2" accent3="accent3" accent4="accent4" accent5="accent5" accent6="accent6" hlink="hlink" folHlink="folHlink"/>
  <p:sldLayoutIdLst>
    <p:sldLayoutId id="2147483896" r:id="rId1"/>
    <p:sldLayoutId id="2147483897" r:id="rId2"/>
    <p:sldLayoutId id="2147483898" r:id="rId3"/>
    <p:sldLayoutId id="2147483899" r:id="rId4"/>
    <p:sldLayoutId id="2147483900" r:id="rId5"/>
    <p:sldLayoutId id="2147483901" r:id="rId6"/>
    <p:sldLayoutId id="2147483902" r:id="rId7"/>
    <p:sldLayoutId id="2147483903" r:id="rId8"/>
    <p:sldLayoutId id="2147483904" r:id="rId9"/>
    <p:sldLayoutId id="2147483905" r:id="rId10"/>
    <p:sldLayoutId id="2147483906" r:id="rId11"/>
  </p:sldLayoutIdLst>
  <p:hf sldNum="0"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hyperlink" Target="http://www.imdb.com/" TargetMode="External"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44820" y="2178835"/>
            <a:ext cx="9144000" cy="977778"/>
          </a:xfrm>
        </p:spPr>
        <p:txBody>
          <a:bodyPr/>
          <a:lstStyle/>
          <a:p>
            <a:pPr algn="ctr"/>
            <a:r>
              <a:rPr lang="en-US" b="0" dirty="0">
                <a:solidFill>
                  <a:schemeClr val="tx1"/>
                </a:solidFill>
              </a:rPr>
              <a:t>IMDB Movie Reviews</a:t>
            </a:r>
            <a:endParaRPr lang="en-US" b="1" dirty="0">
              <a:solidFill>
                <a:schemeClr val="tx1"/>
              </a:solidFill>
              <a:latin typeface="Arial" panose="020B0604020202020204" pitchFamily="34" charset="0"/>
              <a:cs typeface="Arial" panose="020B0604020202020204" pitchFamily="34" charset="0"/>
            </a:endParaRPr>
          </a:p>
        </p:txBody>
      </p:sp>
      <p:sp>
        <p:nvSpPr>
          <p:cNvPr id="3" name="TextBox 2"/>
          <p:cNvSpPr txBox="1"/>
          <p:nvPr/>
        </p:nvSpPr>
        <p:spPr>
          <a:xfrm>
            <a:off x="-329783" y="1034327"/>
            <a:ext cx="12726648" cy="584775"/>
          </a:xfrm>
          <a:prstGeom prst="rect">
            <a:avLst/>
          </a:prstGeom>
          <a:noFill/>
        </p:spPr>
        <p:txBody>
          <a:bodyPr wrap="square" lIns="91440" tIns="45720" rIns="91440" bIns="45720" rtlCol="0" anchor="t">
            <a:spAutoFit/>
          </a:bodyPr>
          <a:lstStyle/>
          <a:p>
            <a:pPr algn="ctr"/>
            <a:r>
              <a:rPr lang="en-US" sz="3200" b="1" dirty="0">
                <a:latin typeface="Arial"/>
                <a:cs typeface="Arial"/>
              </a:rPr>
              <a:t>CAPSTONE PROJECT</a:t>
            </a:r>
          </a:p>
        </p:txBody>
      </p:sp>
      <p:sp>
        <p:nvSpPr>
          <p:cNvPr id="4" name="TextBox 3"/>
          <p:cNvSpPr txBox="1"/>
          <p:nvPr/>
        </p:nvSpPr>
        <p:spPr>
          <a:xfrm>
            <a:off x="971535" y="4057729"/>
            <a:ext cx="10748963" cy="1508105"/>
          </a:xfrm>
          <a:prstGeom prst="rect">
            <a:avLst/>
          </a:prstGeom>
          <a:noFill/>
        </p:spPr>
        <p:txBody>
          <a:bodyPr wrap="square" lIns="91440" tIns="45720" rIns="91440" bIns="45720" rtlCol="0" anchor="t">
            <a:spAutoFit/>
          </a:bodyPr>
          <a:lstStyle/>
          <a:p>
            <a:r>
              <a:rPr lang="en-US" sz="3200" b="1" dirty="0">
                <a:latin typeface="Arial" pitchFamily="34" charset="0"/>
                <a:cs typeface="Arial" pitchFamily="34" charset="0"/>
              </a:rPr>
              <a:t>Presented By:</a:t>
            </a:r>
          </a:p>
          <a:p>
            <a:r>
              <a:rPr lang="en-US" sz="2000" b="1" dirty="0">
                <a:latin typeface="Arial"/>
                <a:cs typeface="Arial"/>
              </a:rPr>
              <a:t>NAME                : </a:t>
            </a:r>
            <a:r>
              <a:rPr lang="en-US" sz="2000" b="1" dirty="0" err="1">
                <a:latin typeface="Arial"/>
                <a:cs typeface="Arial"/>
              </a:rPr>
              <a:t>B.parthasarathi</a:t>
            </a:r>
            <a:endParaRPr lang="en-US" sz="2000" b="1" dirty="0">
              <a:latin typeface="Arial"/>
              <a:cs typeface="Arial"/>
            </a:endParaRPr>
          </a:p>
          <a:p>
            <a:r>
              <a:rPr lang="en-US" sz="2000" b="1" dirty="0">
                <a:latin typeface="Arial"/>
                <a:cs typeface="Arial"/>
              </a:rPr>
              <a:t>COLLEGE         :Kings College of Engineering</a:t>
            </a:r>
          </a:p>
          <a:p>
            <a:r>
              <a:rPr lang="en-US" sz="2000" b="1" dirty="0">
                <a:latin typeface="Arial"/>
                <a:cs typeface="Arial"/>
              </a:rPr>
              <a:t>DEPARTMENT :Electrical &amp; Electronic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5" y="557232"/>
            <a:ext cx="10972800" cy="1143000"/>
          </a:xfrm>
        </p:spPr>
        <p:txBody>
          <a:bodyPr>
            <a:normAutofit/>
          </a:bodyPr>
          <a:lstStyle/>
          <a:p>
            <a:r>
              <a:rPr lang="en-US" sz="4400" b="1" dirty="0">
                <a:solidFill>
                  <a:schemeClr val="accent1"/>
                </a:solidFill>
                <a:latin typeface="Arial"/>
                <a:ea typeface="+mj-lt"/>
                <a:cs typeface="Arial"/>
              </a:rPr>
              <a:t>Result</a:t>
            </a:r>
            <a:endParaRPr lang="en-US" dirty="0"/>
          </a:p>
        </p:txBody>
      </p:sp>
      <p:sp>
        <p:nvSpPr>
          <p:cNvPr id="2" name="Content Placeholder 1">
            <a:extLst>
              <a:ext uri="{FF2B5EF4-FFF2-40B4-BE49-F238E27FC236}">
                <a16:creationId xmlns:a16="http://schemas.microsoft.com/office/drawing/2014/main" id="{D3304455-6802-6CA9-8475-2F6DD1B8D409}"/>
              </a:ext>
            </a:extLst>
          </p:cNvPr>
          <p:cNvSpPr>
            <a:spLocks noGrp="1"/>
          </p:cNvSpPr>
          <p:nvPr>
            <p:ph idx="1"/>
          </p:nvPr>
        </p:nvSpPr>
        <p:spPr>
          <a:xfrm>
            <a:off x="714392" y="1752811"/>
            <a:ext cx="11187108" cy="5848165"/>
          </a:xfrm>
        </p:spPr>
        <p:txBody>
          <a:bodyPr>
            <a:noAutofit/>
          </a:bodyPr>
          <a:lstStyle/>
          <a:p>
            <a:pPr>
              <a:buNone/>
            </a:pPr>
            <a:r>
              <a:rPr lang="en-IN" sz="1500" dirty="0"/>
              <a:t>import </a:t>
            </a:r>
            <a:r>
              <a:rPr lang="en-IN" sz="1500" dirty="0" err="1"/>
              <a:t>numpy</a:t>
            </a:r>
            <a:r>
              <a:rPr lang="en-IN" sz="1500" dirty="0"/>
              <a:t> as </a:t>
            </a:r>
            <a:r>
              <a:rPr lang="en-IN" sz="1500" dirty="0" err="1"/>
              <a:t>np</a:t>
            </a:r>
            <a:endParaRPr lang="en-IN" sz="1500" dirty="0"/>
          </a:p>
          <a:p>
            <a:pPr>
              <a:buNone/>
            </a:pPr>
            <a:r>
              <a:rPr lang="en-IN" sz="1500" dirty="0"/>
              <a:t>from </a:t>
            </a:r>
            <a:r>
              <a:rPr lang="en-IN" sz="1500" dirty="0" err="1"/>
              <a:t>tensorflow.keras.datasets</a:t>
            </a:r>
            <a:r>
              <a:rPr lang="en-IN" sz="1500" dirty="0"/>
              <a:t> import </a:t>
            </a:r>
            <a:r>
              <a:rPr lang="en-IN" sz="1500" dirty="0" err="1"/>
              <a:t>imdb</a:t>
            </a:r>
            <a:endParaRPr lang="en-IN" sz="1500" dirty="0"/>
          </a:p>
          <a:p>
            <a:pPr>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a:buNone/>
            </a:pPr>
            <a:r>
              <a:rPr lang="en-IN" sz="1500" dirty="0"/>
              <a:t>from </a:t>
            </a:r>
            <a:r>
              <a:rPr lang="en-IN" sz="1500" dirty="0" err="1"/>
              <a:t>tensorflow.keras.models</a:t>
            </a:r>
            <a:r>
              <a:rPr lang="en-IN" sz="1500" dirty="0"/>
              <a:t> import Sequential</a:t>
            </a:r>
          </a:p>
          <a:p>
            <a:pPr>
              <a:buNone/>
            </a:pPr>
            <a:r>
              <a:rPr lang="en-IN" sz="1500" dirty="0"/>
              <a:t>from </a:t>
            </a:r>
            <a:r>
              <a:rPr lang="en-IN" sz="1500" dirty="0" err="1"/>
              <a:t>tensorflow.keras.layers</a:t>
            </a:r>
            <a:r>
              <a:rPr lang="en-IN" sz="1500" dirty="0"/>
              <a:t> import Dense, Embedding, Flatten</a:t>
            </a:r>
          </a:p>
          <a:p>
            <a:pPr>
              <a:buNone/>
            </a:pPr>
            <a:endParaRPr lang="en-IN" sz="1500" dirty="0"/>
          </a:p>
          <a:p>
            <a:pPr>
              <a:buNone/>
            </a:pPr>
            <a:r>
              <a:rPr lang="en-IN" sz="1500" dirty="0"/>
              <a:t># Load the IMDB dataset</a:t>
            </a:r>
          </a:p>
          <a:p>
            <a:pPr>
              <a:buNone/>
            </a:pPr>
            <a:r>
              <a:rPr lang="en-IN" sz="1500" dirty="0" err="1"/>
              <a:t>max_features</a:t>
            </a:r>
            <a:r>
              <a:rPr lang="en-IN" sz="1500" dirty="0"/>
              <a:t> = 10000  # Consider only the top 10,000 words in the dataset</a:t>
            </a:r>
          </a:p>
          <a:p>
            <a:pPr>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a:buNone/>
            </a:pPr>
            <a:endParaRPr lang="en-IN" sz="1500" dirty="0"/>
          </a:p>
          <a:p>
            <a:pPr>
              <a:buNone/>
            </a:pPr>
            <a:r>
              <a:rPr lang="en-IN" sz="1500" dirty="0"/>
              <a:t># </a:t>
            </a:r>
            <a:r>
              <a:rPr lang="en-IN" sz="1500" dirty="0" err="1"/>
              <a:t>Preprocess</a:t>
            </a:r>
            <a:r>
              <a:rPr lang="en-IN" sz="1500" dirty="0"/>
              <a:t> the data</a:t>
            </a:r>
          </a:p>
          <a:p>
            <a:pPr>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a:buNone/>
            </a:pPr>
            <a:endParaRPr lang="en-IN" sz="1500" dirty="0"/>
          </a:p>
          <a:p>
            <a:pPr>
              <a:buNone/>
            </a:pPr>
            <a:r>
              <a:rPr lang="en-IN" sz="1500" dirty="0"/>
              <a:t># Define the model</a:t>
            </a:r>
          </a:p>
          <a:p>
            <a:pPr>
              <a:buNone/>
            </a:pPr>
            <a:r>
              <a:rPr lang="en-IN" sz="1500" dirty="0"/>
              <a:t>model = Sequential()</a:t>
            </a:r>
          </a:p>
          <a:p>
            <a:pPr>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a:buNone/>
            </a:pPr>
            <a:endParaRPr lang="en-IN" sz="1500" dirty="0"/>
          </a:p>
          <a:p>
            <a:pPr>
              <a:buNone/>
            </a:pPr>
            <a:endParaRPr lang="en-IN" sz="1500" dirty="0"/>
          </a:p>
        </p:txBody>
      </p:sp>
    </p:spTree>
    <p:extLst>
      <p:ext uri="{BB962C8B-B14F-4D97-AF65-F5344CB8AC3E}">
        <p14:creationId xmlns:p14="http://schemas.microsoft.com/office/powerpoint/2010/main" val="1483293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95337" y="1178239"/>
            <a:ext cx="10972800" cy="4389120"/>
          </a:xfrm>
        </p:spPr>
        <p:txBody>
          <a:bodyPr>
            <a:noAutofit/>
          </a:bodyPr>
          <a:lstStyle/>
          <a:p>
            <a:pPr>
              <a:buNone/>
            </a:pPr>
            <a:r>
              <a:rPr lang="en-IN" sz="1500" dirty="0" err="1"/>
              <a:t>model.add</a:t>
            </a:r>
            <a:r>
              <a:rPr lang="en-IN" sz="1500" dirty="0"/>
              <a:t>(Flatten())</a:t>
            </a:r>
          </a:p>
          <a:p>
            <a:pPr>
              <a:buNone/>
            </a:pPr>
            <a:r>
              <a:rPr lang="en-IN" sz="1500" dirty="0" err="1"/>
              <a:t>model.add</a:t>
            </a:r>
            <a:r>
              <a:rPr lang="en-IN" sz="1500" dirty="0"/>
              <a:t>(Dense(1, activation='sigmoid'))</a:t>
            </a:r>
          </a:p>
          <a:p>
            <a:pPr>
              <a:buNone/>
            </a:pPr>
            <a:r>
              <a:rPr lang="en-IN" sz="1500" dirty="0" err="1"/>
              <a:t>model.compile</a:t>
            </a:r>
            <a:r>
              <a:rPr lang="en-IN" sz="1500" dirty="0"/>
              <a:t>(optimizer='</a:t>
            </a:r>
            <a:r>
              <a:rPr lang="en-IN" sz="1500" dirty="0" err="1"/>
              <a:t>adam</a:t>
            </a:r>
            <a:r>
              <a:rPr lang="en-IN" sz="1500" dirty="0"/>
              <a:t>',</a:t>
            </a:r>
          </a:p>
          <a:p>
            <a:pPr>
              <a:buNone/>
            </a:pPr>
            <a:r>
              <a:rPr lang="en-IN" sz="1500" dirty="0"/>
              <a:t>              loss='</a:t>
            </a:r>
            <a:r>
              <a:rPr lang="en-IN" sz="1500" dirty="0" err="1"/>
              <a:t>binary_crossentropy</a:t>
            </a:r>
            <a:r>
              <a:rPr lang="en-IN" sz="1500" dirty="0"/>
              <a:t>',</a:t>
            </a:r>
          </a:p>
          <a:p>
            <a:pPr>
              <a:buNone/>
            </a:pPr>
            <a:r>
              <a:rPr lang="en-IN" sz="1500" dirty="0"/>
              <a:t>              metrics=['accuracy'])</a:t>
            </a:r>
          </a:p>
          <a:p>
            <a:pPr>
              <a:buNone/>
            </a:pPr>
            <a:endParaRPr lang="en-IN" sz="1500" dirty="0"/>
          </a:p>
          <a:p>
            <a:pPr>
              <a:buNone/>
            </a:pPr>
            <a:r>
              <a:rPr lang="en-IN" sz="1500" dirty="0"/>
              <a:t># Train the model</a:t>
            </a:r>
          </a:p>
          <a:p>
            <a:pPr>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a:buNone/>
            </a:pPr>
            <a:endParaRPr lang="en-IN" sz="1500" dirty="0"/>
          </a:p>
          <a:p>
            <a:pPr>
              <a:buNone/>
            </a:pPr>
            <a:r>
              <a:rPr lang="en-IN" sz="1500" dirty="0"/>
              <a:t># Evaluate the model</a:t>
            </a:r>
          </a:p>
          <a:p>
            <a:pPr>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a:buNone/>
            </a:pPr>
            <a:r>
              <a:rPr lang="en-IN" sz="1500" dirty="0"/>
              <a:t>print('Test Accuracy:', accuracy)</a:t>
            </a:r>
          </a:p>
          <a:p>
            <a:pPr>
              <a:buNone/>
            </a:pPr>
            <a:endParaRPr lang="en-IN" sz="1500" dirty="0"/>
          </a:p>
          <a:p>
            <a:pPr>
              <a:buNone/>
            </a:pPr>
            <a:r>
              <a:rPr lang="en-IN" sz="1500" dirty="0"/>
              <a:t># Predict the number of positive and negative reviews</a:t>
            </a:r>
          </a:p>
          <a:p>
            <a:pPr>
              <a:buNone/>
            </a:pPr>
            <a:r>
              <a:rPr lang="en-IN" sz="1500" dirty="0"/>
              <a:t>predictions = </a:t>
            </a:r>
            <a:r>
              <a:rPr lang="en-IN" sz="1500" dirty="0" err="1"/>
              <a:t>model.predict</a:t>
            </a:r>
            <a:r>
              <a:rPr lang="en-IN" sz="1500" dirty="0"/>
              <a:t>(</a:t>
            </a:r>
            <a:r>
              <a:rPr lang="en-IN" sz="1500" dirty="0" err="1"/>
              <a:t>x_test</a:t>
            </a:r>
            <a:r>
              <a:rPr lang="en-IN" sz="1500" dirty="0"/>
              <a:t>)</a:t>
            </a:r>
          </a:p>
          <a:p>
            <a:pPr>
              <a:buNone/>
            </a:pPr>
            <a:r>
              <a:rPr lang="en-IN" sz="1500" dirty="0" err="1"/>
              <a:t>positive_reviews</a:t>
            </a:r>
            <a:r>
              <a:rPr lang="en-IN" sz="1500" dirty="0"/>
              <a:t> = np.sum(predictions &gt; 0.5)</a:t>
            </a:r>
          </a:p>
          <a:p>
            <a:pPr>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a:buNone/>
            </a:pPr>
            <a:endParaRPr lang="en-IN" sz="1500" dirty="0"/>
          </a:p>
          <a:p>
            <a:pPr>
              <a:buNone/>
            </a:pPr>
            <a:r>
              <a:rPr lang="en-IN" sz="1500" dirty="0"/>
              <a:t>print("Number of positive reviews:", </a:t>
            </a:r>
            <a:r>
              <a:rPr lang="en-IN" sz="1500" dirty="0" err="1"/>
              <a:t>positive_reviews</a:t>
            </a:r>
            <a:r>
              <a:rPr lang="en-IN" sz="1500" dirty="0"/>
              <a:t>)</a:t>
            </a:r>
          </a:p>
          <a:p>
            <a:pPr>
              <a:buNone/>
            </a:pPr>
            <a:r>
              <a:rPr lang="en-IN" sz="1500" dirty="0"/>
              <a:t>print("Number of negative reviews:", </a:t>
            </a:r>
            <a:r>
              <a:rPr lang="en-IN" sz="1500" dirty="0" err="1"/>
              <a:t>negative_reviews</a:t>
            </a:r>
            <a:r>
              <a:rPr lang="en-IN" sz="1500" dirty="0"/>
              <a:t>)</a:t>
            </a:r>
            <a:endParaRPr lang="en-US" sz="15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8FBA75B4-2DD5-42EB-9397-F36BFB8BA723}"/>
              </a:ext>
            </a:extLst>
          </p:cNvPr>
          <p:cNvSpPr>
            <a:spLocks noGrp="1"/>
          </p:cNvSpPr>
          <p:nvPr>
            <p:ph type="title"/>
          </p:nvPr>
        </p:nvSpPr>
        <p:spPr>
          <a:xfrm>
            <a:off x="452432" y="804104"/>
            <a:ext cx="10972800" cy="1143000"/>
          </a:xfrm>
        </p:spPr>
        <p:txBody>
          <a:bodyPr>
            <a:normAutofit/>
          </a:bodyPr>
          <a:lstStyle/>
          <a:p>
            <a:r>
              <a:rPr lang="en-US" sz="4400" b="1" dirty="0">
                <a:solidFill>
                  <a:schemeClr val="accent1"/>
                </a:solidFill>
                <a:latin typeface="Arial"/>
                <a:ea typeface="+mj-lt"/>
                <a:cs typeface="Arial"/>
              </a:rPr>
              <a:t>Conclusion</a:t>
            </a:r>
            <a:endParaRPr lang="en-US" dirty="0"/>
          </a:p>
        </p:txBody>
      </p:sp>
      <p:sp>
        <p:nvSpPr>
          <p:cNvPr id="6" name="TextBox 5"/>
          <p:cNvSpPr txBox="1"/>
          <p:nvPr/>
        </p:nvSpPr>
        <p:spPr>
          <a:xfrm>
            <a:off x="685801" y="2357448"/>
            <a:ext cx="8715380" cy="1938992"/>
          </a:xfrm>
          <a:prstGeom prst="rect">
            <a:avLst/>
          </a:prstGeom>
          <a:noFill/>
        </p:spPr>
        <p:txBody>
          <a:bodyPr wrap="square" rtlCol="0">
            <a:spAutoFit/>
          </a:bodyPr>
          <a:lstStyle/>
          <a:p>
            <a:r>
              <a:rPr lang="en-US" sz="1500" dirty="0"/>
              <a:t>In conclusion, </a:t>
            </a:r>
            <a:r>
              <a:rPr lang="en-US" sz="1500" dirty="0" err="1"/>
              <a:t>IMDb</a:t>
            </a:r>
            <a:r>
              <a:rPr lang="en-US" sz="1500" dirty="0"/>
              <a:t> movie reviews serve as a valuable resource for audiences seeking insights into films before watching them. These reviews are contributed by a diverse range of viewers, offering varied perspectives and opinions on different aspects of the movie such as acting, plot, direction, and cinematography. While some reviews may be subjective and influenced by personal preferences, the collective consensus often provides a reliable gauge of a film's overall quality and appeal. However, it's essential for readers to approach </a:t>
            </a:r>
            <a:r>
              <a:rPr lang="en-US" sz="1500" dirty="0" err="1"/>
              <a:t>IMDb</a:t>
            </a:r>
            <a:r>
              <a:rPr lang="en-US" sz="1500" dirty="0"/>
              <a:t> reviews critically, considering the credibility of the reviewers and recognizing that individual experiences may vary. Ultimately, </a:t>
            </a:r>
            <a:r>
              <a:rPr lang="en-US" sz="1500" dirty="0" err="1"/>
              <a:t>IMDb</a:t>
            </a:r>
            <a:r>
              <a:rPr lang="en-US" sz="1500" dirty="0"/>
              <a:t> movie reviews play a significant role in informing viewers' decisions and sparking discussions about cinema.</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4">
            <a:extLst>
              <a:ext uri="{FF2B5EF4-FFF2-40B4-BE49-F238E27FC236}">
                <a16:creationId xmlns:a16="http://schemas.microsoft.com/office/drawing/2014/main" id="{3F968F13-9AC4-7120-7ACD-9F752C767D5D}"/>
              </a:ext>
            </a:extLst>
          </p:cNvPr>
          <p:cNvSpPr txBox="1">
            <a:spLocks/>
          </p:cNvSpPr>
          <p:nvPr/>
        </p:nvSpPr>
        <p:spPr>
          <a:xfrm>
            <a:off x="435667" y="1187442"/>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5" name="TextBox 4"/>
          <p:cNvSpPr txBox="1"/>
          <p:nvPr/>
        </p:nvSpPr>
        <p:spPr>
          <a:xfrm>
            <a:off x="600071" y="1914500"/>
            <a:ext cx="10801350" cy="4247317"/>
          </a:xfrm>
          <a:prstGeom prst="rect">
            <a:avLst/>
          </a:prstGeom>
          <a:noFill/>
        </p:spPr>
        <p:txBody>
          <a:bodyPr wrap="square" rtlCol="0">
            <a:spAutoFit/>
          </a:bodyPr>
          <a:lstStyle/>
          <a:p>
            <a:endParaRPr lang="en-US" sz="1500" b="1" dirty="0"/>
          </a:p>
          <a:p>
            <a:r>
              <a:rPr lang="en-US" sz="1500" b="1" dirty="0"/>
              <a:t>1.Advanced AI Analysis:</a:t>
            </a:r>
            <a:r>
              <a:rPr lang="en-US" sz="1500" dirty="0"/>
              <a:t> With advancements in artificial intelligence and natural language processing, </a:t>
            </a:r>
            <a:r>
              <a:rPr lang="en-US" sz="1500" dirty="0" err="1"/>
              <a:t>IMDb</a:t>
            </a:r>
            <a:r>
              <a:rPr lang="en-US" sz="1500" dirty="0"/>
              <a:t> could implement more sophisticated algorithms to analyze and categorize reviews. This could include sentiment analysis, identifying key themes, and even predicting the likelihood of a viewer enjoying a particular film based on their past preferences.</a:t>
            </a:r>
          </a:p>
          <a:p>
            <a:endParaRPr lang="en-US" sz="1500" dirty="0"/>
          </a:p>
          <a:p>
            <a:r>
              <a:rPr lang="en-US" sz="1500" b="1" dirty="0"/>
              <a:t>2.Personalized Recommendations:</a:t>
            </a:r>
            <a:r>
              <a:rPr lang="en-US" sz="1500" dirty="0"/>
              <a:t> </a:t>
            </a:r>
            <a:r>
              <a:rPr lang="en-US" sz="1500" dirty="0" err="1"/>
              <a:t>IMDb</a:t>
            </a:r>
            <a:r>
              <a:rPr lang="en-US" sz="1500" dirty="0"/>
              <a:t> could leverage user data and preferences to provide personalized movie recommendations based on individual tastes and viewing history. This could help users discover new films that align with their interests more effectively.</a:t>
            </a:r>
          </a:p>
          <a:p>
            <a:endParaRPr lang="en-US" sz="1500" dirty="0"/>
          </a:p>
          <a:p>
            <a:r>
              <a:rPr lang="en-US" sz="1500" b="1" dirty="0"/>
              <a:t>3.Community Engagement:</a:t>
            </a:r>
            <a:r>
              <a:rPr lang="en-US" sz="1500" dirty="0"/>
              <a:t> </a:t>
            </a:r>
            <a:r>
              <a:rPr lang="en-US" sz="1500" dirty="0" err="1"/>
              <a:t>IMDb</a:t>
            </a:r>
            <a:r>
              <a:rPr lang="en-US" sz="1500" dirty="0"/>
              <a:t> might develop features to foster even greater community engagement, such as forums for discussing movies, live chats during premieres, or collaborative review projects where users can contribute to comprehensive analyses of films.</a:t>
            </a:r>
          </a:p>
          <a:p>
            <a:endParaRPr lang="en-US" sz="1500" dirty="0"/>
          </a:p>
          <a:p>
            <a:r>
              <a:rPr lang="en-US" sz="1500" b="1" dirty="0"/>
              <a:t>4.Integration with Streaming Platforms:</a:t>
            </a:r>
            <a:r>
              <a:rPr lang="en-US" sz="1500" dirty="0"/>
              <a:t> As streaming platforms continue to dominate the entertainment landscape, </a:t>
            </a:r>
            <a:r>
              <a:rPr lang="en-US" sz="1500" dirty="0" err="1"/>
              <a:t>IMDb</a:t>
            </a:r>
            <a:r>
              <a:rPr lang="en-US" sz="1500" dirty="0"/>
              <a:t> could strengthen its integration with these platforms, allowing users to access </a:t>
            </a:r>
            <a:r>
              <a:rPr lang="en-US" sz="1500" dirty="0" err="1"/>
              <a:t>IMDb</a:t>
            </a:r>
            <a:r>
              <a:rPr lang="en-US" sz="1500" dirty="0"/>
              <a:t> reviews directly from streaming services and vice versa. This integration could also extend to personalized recommendations and </a:t>
            </a:r>
            <a:r>
              <a:rPr lang="en-US" sz="1500" dirty="0" err="1"/>
              <a:t>watchlists</a:t>
            </a:r>
            <a:r>
              <a:rPr lang="en-US" sz="1500" dirty="0"/>
              <a:t>.</a:t>
            </a:r>
          </a:p>
          <a:p>
            <a:endParaRPr lang="en-US" sz="1500" dirty="0"/>
          </a:p>
          <a:p>
            <a:endParaRPr lang="en-US" sz="15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38156" y="1649736"/>
            <a:ext cx="10972800" cy="4389120"/>
          </a:xfrm>
        </p:spPr>
        <p:txBody>
          <a:bodyPr>
            <a:normAutofit/>
          </a:bodyPr>
          <a:lstStyle/>
          <a:p>
            <a:pPr>
              <a:buNone/>
            </a:pPr>
            <a:endParaRPr lang="en-US" sz="1500" b="1" dirty="0"/>
          </a:p>
          <a:p>
            <a:pPr>
              <a:buNone/>
            </a:pPr>
            <a:r>
              <a:rPr lang="en-US" sz="1500" b="1" dirty="0"/>
              <a:t>5.Incorporation of Emerging Technologies:</a:t>
            </a:r>
            <a:r>
              <a:rPr lang="en-US" sz="1500" dirty="0"/>
              <a:t> </a:t>
            </a:r>
            <a:r>
              <a:rPr lang="en-US" sz="1500" dirty="0" err="1"/>
              <a:t>IMDb</a:t>
            </a:r>
            <a:r>
              <a:rPr lang="en-US" sz="1500" dirty="0"/>
              <a:t> could explore the incorporation of emerging technologies such as virtual reality (VR) or augmented reality (AR) to enhance the user experience. For example, users might be able to virtually "step into" scenes from a movie or interact with characters in immersive ways.</a:t>
            </a:r>
          </a:p>
          <a:p>
            <a:pPr>
              <a:buNone/>
            </a:pPr>
            <a:endParaRPr lang="en-US" sz="1500" dirty="0"/>
          </a:p>
          <a:p>
            <a:pPr>
              <a:buNone/>
            </a:pPr>
            <a:r>
              <a:rPr lang="en-US" sz="1500" b="1" dirty="0"/>
              <a:t>6.Global Expansion:</a:t>
            </a:r>
            <a:r>
              <a:rPr lang="en-US" sz="1500" dirty="0"/>
              <a:t> </a:t>
            </a:r>
            <a:r>
              <a:rPr lang="en-US" sz="1500" dirty="0" err="1"/>
              <a:t>IMDb</a:t>
            </a:r>
            <a:r>
              <a:rPr lang="en-US" sz="1500" dirty="0"/>
              <a:t> could further expand its reach globally by incorporating reviews and content from a broader range of languages and cultures. This could involve implementing translation features or partnering with local filmmakers and critics to ensure diverse perspectives are represented.</a:t>
            </a:r>
          </a:p>
          <a:p>
            <a:pPr>
              <a:buNone/>
            </a:pPr>
            <a:endParaRPr lang="en-US" sz="1500" dirty="0"/>
          </a:p>
          <a:p>
            <a:pPr>
              <a:buNone/>
            </a:pPr>
            <a:r>
              <a:rPr lang="en-US" sz="1500" b="1" dirty="0"/>
              <a:t>7.Quality Control Measures:</a:t>
            </a:r>
            <a:r>
              <a:rPr lang="en-US" sz="1500" dirty="0"/>
              <a:t> To combat fake reviews and ensure the integrity of the platform, </a:t>
            </a:r>
            <a:r>
              <a:rPr lang="en-US" sz="1500" dirty="0" err="1"/>
              <a:t>IMDb</a:t>
            </a:r>
            <a:r>
              <a:rPr lang="en-US" sz="1500" dirty="0"/>
              <a:t> might implement more robust quality control measures, such as verification processes for reviewers or algorithms to detect and remove suspicious activity.</a:t>
            </a:r>
          </a:p>
          <a:p>
            <a:pPr>
              <a:buNone/>
            </a:pPr>
            <a:endParaRPr lang="en-US" sz="1500" dirty="0"/>
          </a:p>
          <a:p>
            <a:pPr>
              <a:buNone/>
            </a:pPr>
            <a:r>
              <a:rPr lang="en-US" sz="1500" b="1" dirty="0"/>
              <a:t>8.Monetization Opportunities:</a:t>
            </a:r>
            <a:r>
              <a:rPr lang="en-US" sz="1500" dirty="0"/>
              <a:t> </a:t>
            </a:r>
            <a:r>
              <a:rPr lang="en-US" sz="1500" dirty="0" err="1"/>
              <a:t>IMDb</a:t>
            </a:r>
            <a:r>
              <a:rPr lang="en-US" sz="1500" dirty="0"/>
              <a:t> could explore additional monetization opportunities, such as premium subscription tiers offering exclusive content or features, sponsored content from filmmakers or studios, or partnerships with other entertainment-related services.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52448" y="704088"/>
            <a:ext cx="10972800" cy="1143000"/>
          </a:xfrm>
        </p:spPr>
        <p:txBody>
          <a:bodyPr>
            <a:normAutofit/>
          </a:bodyPr>
          <a:lstStyle/>
          <a:p>
            <a:r>
              <a:rPr lang="en-US" sz="4400" b="1" dirty="0">
                <a:solidFill>
                  <a:schemeClr val="accent1"/>
                </a:solidFill>
                <a:latin typeface="Arial"/>
                <a:ea typeface="+mj-lt"/>
                <a:cs typeface="Arial"/>
              </a:rPr>
              <a:t>References</a:t>
            </a:r>
            <a:endParaRPr lang="en-US" dirty="0"/>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a:xfrm>
            <a:off x="695328" y="2164088"/>
            <a:ext cx="10972800" cy="4389120"/>
          </a:xfrm>
        </p:spPr>
        <p:txBody>
          <a:bodyPr>
            <a:normAutofit/>
          </a:bodyPr>
          <a:lstStyle/>
          <a:p>
            <a:pPr>
              <a:buNone/>
            </a:pPr>
            <a:r>
              <a:rPr lang="en-US" sz="1500" b="1" dirty="0"/>
              <a:t>As an AI developed by </a:t>
            </a:r>
            <a:r>
              <a:rPr lang="en-US" sz="1500" b="1" dirty="0" err="1"/>
              <a:t>OpenAI</a:t>
            </a:r>
            <a:r>
              <a:rPr lang="en-US" sz="1500" b="1" dirty="0"/>
              <a:t>, I don't have the capability to provide real-time or dynamic links. However, you can easily access </a:t>
            </a:r>
            <a:r>
              <a:rPr lang="en-US" sz="1500" b="1" dirty="0" err="1"/>
              <a:t>IMDb</a:t>
            </a:r>
            <a:r>
              <a:rPr lang="en-US" sz="1500" b="1" dirty="0"/>
              <a:t> movie reviews for reference by following these general steps:</a:t>
            </a:r>
          </a:p>
          <a:p>
            <a:pPr>
              <a:buNone/>
            </a:pPr>
            <a:endParaRPr lang="en-US" sz="1500" b="1" dirty="0"/>
          </a:p>
          <a:p>
            <a:pPr>
              <a:buNone/>
            </a:pPr>
            <a:r>
              <a:rPr lang="en-US" sz="1500" dirty="0"/>
              <a:t>1.Go to the </a:t>
            </a:r>
            <a:r>
              <a:rPr lang="en-US" sz="1500" dirty="0" err="1"/>
              <a:t>IMDb</a:t>
            </a:r>
            <a:r>
              <a:rPr lang="en-US" sz="1500" dirty="0"/>
              <a:t> website: </a:t>
            </a:r>
            <a:r>
              <a:rPr lang="en-US" sz="1500" dirty="0">
                <a:hlinkClick r:id="rId2"/>
              </a:rPr>
              <a:t>www.imdb.com</a:t>
            </a:r>
            <a:r>
              <a:rPr lang="en-US" sz="1500" dirty="0"/>
              <a:t>.</a:t>
            </a:r>
          </a:p>
          <a:p>
            <a:pPr>
              <a:buNone/>
            </a:pPr>
            <a:r>
              <a:rPr lang="en-US" sz="1500" dirty="0"/>
              <a:t>2.Use the search bar to find the movie you're interested in.</a:t>
            </a:r>
          </a:p>
          <a:p>
            <a:pPr>
              <a:buNone/>
            </a:pPr>
            <a:r>
              <a:rPr lang="en-US" sz="1500" dirty="0"/>
              <a:t>3.Once you're on the movie's page, scroll down to find the "User Reviews" section.</a:t>
            </a:r>
          </a:p>
          <a:p>
            <a:pPr>
              <a:buNone/>
            </a:pPr>
            <a:r>
              <a:rPr lang="en-US" sz="1500" dirty="0"/>
              <a:t>4.Click on "User Reviews" to read the reviews submitted by </a:t>
            </a:r>
            <a:r>
              <a:rPr lang="en-US" sz="1500" dirty="0" err="1"/>
              <a:t>IMDb</a:t>
            </a:r>
            <a:r>
              <a:rPr lang="en-US" sz="1500" dirty="0"/>
              <a:t> users.</a:t>
            </a:r>
          </a:p>
          <a:p>
            <a:pPr>
              <a:buNone/>
            </a:pPr>
            <a:endParaRPr lang="en-US" sz="1500" dirty="0"/>
          </a:p>
          <a:p>
            <a:pPr marL="305435" indent="-305435">
              <a:buNone/>
            </a:pPr>
            <a:r>
              <a:rPr lang="en-US" sz="1600" b="1" dirty="0"/>
              <a:t>Alternatively, you can use the following URL structure to access the reviews directly:</a:t>
            </a:r>
          </a:p>
          <a:p>
            <a:pPr marL="305435" indent="-305435">
              <a:buNone/>
            </a:pPr>
            <a:endParaRPr lang="en-US" sz="1600" b="1" dirty="0"/>
          </a:p>
          <a:p>
            <a:pPr marL="305435" indent="-305435">
              <a:buNone/>
            </a:pPr>
            <a:r>
              <a:rPr lang="en-IN" sz="1500" dirty="0"/>
              <a:t>https://www.imdb.com/title/[IMDb_ID]/reviews</a:t>
            </a:r>
          </a:p>
          <a:p>
            <a:pPr marL="305435" indent="-305435">
              <a:buNone/>
            </a:pPr>
            <a:endParaRPr lang="en-IN" sz="1500" b="1" dirty="0"/>
          </a:p>
        </p:txBody>
      </p:sp>
    </p:spTree>
    <p:extLst>
      <p:ext uri="{BB962C8B-B14F-4D97-AF65-F5344CB8AC3E}">
        <p14:creationId xmlns:p14="http://schemas.microsoft.com/office/powerpoint/2010/main" val="7289502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22"/>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74"/>
            <a:ext cx="10515600" cy="1325563"/>
          </a:xfrm>
        </p:spPr>
        <p:txBody>
          <a:bodyPr/>
          <a:lstStyle/>
          <a:p>
            <a:r>
              <a:rPr lang="en-US" b="1" dirty="0">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3"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409568" y="789006"/>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09540" y="2718691"/>
            <a:ext cx="8905910" cy="1053190"/>
          </a:xfrm>
        </p:spPr>
        <p:txBody>
          <a:bodyPr>
            <a:noAutofit/>
          </a:bodyPr>
          <a:lstStyle/>
          <a:p>
            <a:pPr marL="305435" indent="-305435">
              <a:buNone/>
            </a:pPr>
            <a:r>
              <a:rPr lang="en-US" sz="1800" dirty="0"/>
              <a:t>1. Movie dataset for binary sentiment classification containing substantially more data than previous benchmark datasets. We provide a set of 25,000 highly polar movie reviews for training and 25,000 for testing. So, predict the number of positive and negative reviews using either classification or deep learning algorithms. </a:t>
            </a:r>
            <a:endParaRPr lang="en-IN" sz="18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80993" y="431807"/>
            <a:ext cx="10972800" cy="1143000"/>
          </a:xfrm>
        </p:spPr>
        <p:txBody>
          <a:bodyPr>
            <a:normAutofit/>
          </a:bodyPr>
          <a:lstStyle/>
          <a:p>
            <a:r>
              <a:rPr lang="en-US" sz="4400" b="1" dirty="0">
                <a:solidFill>
                  <a:schemeClr val="accent1"/>
                </a:solidFill>
                <a:latin typeface="Arial" panose="020B0604020202020204" pitchFamily="34" charset="0"/>
                <a:cs typeface="Arial" panose="020B0604020202020204" pitchFamily="34" charset="0"/>
              </a:rPr>
              <a:t>Proposed Solution</a:t>
            </a:r>
            <a:endParaRPr lang="en-US" sz="4400" dirty="0"/>
          </a:p>
        </p:txBody>
      </p:sp>
      <p:sp>
        <p:nvSpPr>
          <p:cNvPr id="4" name="TextBox 3"/>
          <p:cNvSpPr txBox="1"/>
          <p:nvPr/>
        </p:nvSpPr>
        <p:spPr>
          <a:xfrm>
            <a:off x="542924" y="1828825"/>
            <a:ext cx="11372848" cy="3785652"/>
          </a:xfrm>
          <a:prstGeom prst="rect">
            <a:avLst/>
          </a:prstGeom>
          <a:noFill/>
        </p:spPr>
        <p:txBody>
          <a:bodyPr wrap="square" rtlCol="0">
            <a:spAutoFit/>
          </a:bodyPr>
          <a:lstStyle/>
          <a:p>
            <a:pPr marL="342900" indent="-342900"/>
            <a:endParaRPr lang="en-US" sz="1500" b="1" dirty="0"/>
          </a:p>
          <a:p>
            <a:pPr marL="342900" indent="-342900"/>
            <a:r>
              <a:rPr lang="en-US" sz="1500" b="1" dirty="0"/>
              <a:t>1.Title: "</a:t>
            </a:r>
            <a:r>
              <a:rPr lang="en-US" sz="1500" b="1" dirty="0" err="1"/>
              <a:t>Cineflix</a:t>
            </a:r>
            <a:r>
              <a:rPr lang="en-US" sz="1500" b="1" dirty="0"/>
              <a:t>: A Game-Changer in Streaming"</a:t>
            </a:r>
            <a:r>
              <a:rPr lang="en-US" sz="1500" dirty="0"/>
              <a:t> </a:t>
            </a:r>
            <a:r>
              <a:rPr lang="en-US" sz="1500" i="1" dirty="0"/>
              <a:t>Rating: 9/10</a:t>
            </a:r>
            <a:endParaRPr lang="en-US" sz="1500" dirty="0"/>
          </a:p>
          <a:p>
            <a:pPr marL="342900" indent="-342900"/>
            <a:r>
              <a:rPr lang="en-US" sz="1500" dirty="0"/>
              <a:t>"</a:t>
            </a:r>
            <a:r>
              <a:rPr lang="en-US" sz="1500" dirty="0" err="1"/>
              <a:t>Cineflix</a:t>
            </a:r>
            <a:r>
              <a:rPr lang="en-US" sz="1500" dirty="0"/>
              <a:t> is the streaming service we've been waiting for! With its vast library of classic and contemporary films, intuitive interface, and affordable pricing, it's a game-changer in the world of entertainment. Say goodbye to endless scrolling and hello to quality movie nights. Highly recommended!“</a:t>
            </a:r>
          </a:p>
          <a:p>
            <a:pPr marL="342900" indent="-342900"/>
            <a:endParaRPr lang="en-US" sz="1500" dirty="0"/>
          </a:p>
          <a:p>
            <a:pPr marL="342900" indent="-342900"/>
            <a:r>
              <a:rPr lang="en-US" sz="1500" b="1" dirty="0"/>
              <a:t>2.Title: "A Breath of Fresh Air"</a:t>
            </a:r>
            <a:r>
              <a:rPr lang="en-US" sz="1500" dirty="0"/>
              <a:t> </a:t>
            </a:r>
            <a:r>
              <a:rPr lang="en-US" sz="1500" i="1" dirty="0"/>
              <a:t>Rating: 10/10</a:t>
            </a:r>
            <a:endParaRPr lang="en-US" sz="1500" dirty="0"/>
          </a:p>
          <a:p>
            <a:pPr marL="342900" indent="-342900"/>
            <a:r>
              <a:rPr lang="en-US" sz="1500" dirty="0"/>
              <a:t>"</a:t>
            </a:r>
            <a:r>
              <a:rPr lang="en-US" sz="1500" dirty="0" err="1"/>
              <a:t>Cineflix</a:t>
            </a:r>
            <a:r>
              <a:rPr lang="en-US" sz="1500" dirty="0"/>
              <a:t> has redefined the streaming experience. Finally, a platform that puts the focus back on the movies themselves. The </a:t>
            </a:r>
            <a:r>
              <a:rPr lang="en-US" sz="1500" dirty="0" err="1"/>
              <a:t>curated</a:t>
            </a:r>
            <a:r>
              <a:rPr lang="en-US" sz="1500" dirty="0"/>
              <a:t> collections and personalized recommendations make it easy to discover new favorites. Plus, the absence of annoying ads is a huge plus. </a:t>
            </a:r>
            <a:r>
              <a:rPr lang="en-US" sz="1500" dirty="0" err="1"/>
              <a:t>Cineflix</a:t>
            </a:r>
            <a:r>
              <a:rPr lang="en-US" sz="1500" dirty="0"/>
              <a:t> has my full endorsement!“</a:t>
            </a:r>
          </a:p>
          <a:p>
            <a:pPr marL="342900" indent="-342900"/>
            <a:endParaRPr lang="en-US" sz="1500" dirty="0"/>
          </a:p>
          <a:p>
            <a:pPr marL="342900" indent="-342900"/>
            <a:r>
              <a:rPr lang="en-US" sz="1500" b="1" dirty="0"/>
              <a:t>3.Title: "</a:t>
            </a:r>
            <a:r>
              <a:rPr lang="en-US" sz="1500" b="1" dirty="0" err="1"/>
              <a:t>Cineflix</a:t>
            </a:r>
            <a:r>
              <a:rPr lang="en-US" sz="1500" b="1" dirty="0"/>
              <a:t>: Where Variety Meets Quality"</a:t>
            </a:r>
            <a:r>
              <a:rPr lang="en-US" sz="1500" dirty="0"/>
              <a:t> </a:t>
            </a:r>
            <a:r>
              <a:rPr lang="en-US" sz="1500" i="1" dirty="0"/>
              <a:t>Rating: 8/10</a:t>
            </a:r>
            <a:endParaRPr lang="en-US" sz="1500" dirty="0"/>
          </a:p>
          <a:p>
            <a:pPr marL="342900" indent="-342900"/>
            <a:r>
              <a:rPr lang="en-US" sz="1500" dirty="0"/>
              <a:t>"</a:t>
            </a:r>
            <a:r>
              <a:rPr lang="en-US" sz="1500" dirty="0" err="1"/>
              <a:t>Cineflix</a:t>
            </a:r>
            <a:r>
              <a:rPr lang="en-US" sz="1500" dirty="0"/>
              <a:t> offers an impressive selection of movies spanning various genres and eras. From Hollywood blockbusters to indie gems, there's something for everyone. While the interface could use some minor improvements, the overall experience is top-notch. With its commitment to quality and diversity, </a:t>
            </a:r>
            <a:r>
              <a:rPr lang="en-US" sz="1500" dirty="0" err="1"/>
              <a:t>Cineflix</a:t>
            </a:r>
            <a:r>
              <a:rPr lang="en-US" sz="1500" dirty="0"/>
              <a:t> has become my go-to streaming service.“</a:t>
            </a:r>
          </a:p>
          <a:p>
            <a:pPr marL="342900" indent="-342900"/>
            <a:endParaRPr lang="en-US" sz="15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3888" y="1721160"/>
            <a:ext cx="10972800" cy="4389120"/>
          </a:xfrm>
        </p:spPr>
        <p:txBody>
          <a:bodyPr>
            <a:normAutofit/>
          </a:bodyPr>
          <a:lstStyle/>
          <a:p>
            <a:pPr marL="342900" indent="-342900">
              <a:buNone/>
            </a:pPr>
            <a:endParaRPr lang="en-US" sz="1500" b="1" dirty="0"/>
          </a:p>
          <a:p>
            <a:pPr marL="342900" indent="-342900">
              <a:buNone/>
            </a:pPr>
            <a:endParaRPr lang="en-US" sz="1500" b="1" dirty="0"/>
          </a:p>
          <a:p>
            <a:pPr marL="342900" indent="-342900">
              <a:buNone/>
            </a:pPr>
            <a:r>
              <a:rPr lang="en-US" sz="1500" b="1" dirty="0"/>
              <a:t>4.Title: "</a:t>
            </a:r>
            <a:r>
              <a:rPr lang="en-US" sz="1500" b="1" dirty="0" err="1"/>
              <a:t>Cineflix</a:t>
            </a:r>
            <a:r>
              <a:rPr lang="en-US" sz="1500" b="1" dirty="0"/>
              <a:t>: Worth Every Penny"</a:t>
            </a:r>
            <a:r>
              <a:rPr lang="en-US" sz="1500" dirty="0"/>
              <a:t> </a:t>
            </a:r>
            <a:r>
              <a:rPr lang="en-US" sz="1500" i="1" dirty="0"/>
              <a:t>Rating: 9/10</a:t>
            </a:r>
            <a:endParaRPr lang="en-US" sz="1500" dirty="0"/>
          </a:p>
          <a:p>
            <a:pPr marL="342900" indent="-342900">
              <a:buNone/>
            </a:pPr>
            <a:r>
              <a:rPr lang="en-US" sz="1500" dirty="0"/>
              <a:t>"At first, I was skeptical about trying yet another streaming service. However, </a:t>
            </a:r>
            <a:r>
              <a:rPr lang="en-US" sz="1500" dirty="0" err="1"/>
              <a:t>Cineflix</a:t>
            </a:r>
            <a:r>
              <a:rPr lang="en-US" sz="1500" dirty="0"/>
              <a:t> exceeded all my expectations. The subscription fee is reasonable considering the quality of content and the absence of pesky ads. Whether you're a </a:t>
            </a:r>
            <a:r>
              <a:rPr lang="en-US" sz="1500" dirty="0" err="1"/>
              <a:t>cinephile</a:t>
            </a:r>
            <a:r>
              <a:rPr lang="en-US" sz="1500" dirty="0"/>
              <a:t> or just looking for something to watch on a lazy Sunday afternoon, </a:t>
            </a:r>
            <a:r>
              <a:rPr lang="en-US" sz="1500" dirty="0" err="1"/>
              <a:t>Cineflix</a:t>
            </a:r>
            <a:r>
              <a:rPr lang="en-US" sz="1500" dirty="0"/>
              <a:t> delivers. It's definitely worth every penny!“</a:t>
            </a:r>
          </a:p>
          <a:p>
            <a:pPr marL="342900" indent="-342900">
              <a:buNone/>
            </a:pPr>
            <a:endParaRPr lang="en-US" sz="1500" dirty="0"/>
          </a:p>
          <a:p>
            <a:pPr marL="342900" indent="-342900">
              <a:buNone/>
            </a:pPr>
            <a:r>
              <a:rPr lang="en-US" sz="1500" b="1" dirty="0"/>
              <a:t>5.Title: "</a:t>
            </a:r>
            <a:r>
              <a:rPr lang="en-US" sz="1500" b="1" dirty="0" err="1"/>
              <a:t>Cineflix</a:t>
            </a:r>
            <a:r>
              <a:rPr lang="en-US" sz="1500" b="1" dirty="0"/>
              <a:t> Delivers on Its Promise"</a:t>
            </a:r>
            <a:r>
              <a:rPr lang="en-US" sz="1500" dirty="0"/>
              <a:t> </a:t>
            </a:r>
            <a:r>
              <a:rPr lang="en-US" sz="1500" i="1" dirty="0"/>
              <a:t>Rating: 9/10</a:t>
            </a:r>
            <a:endParaRPr lang="en-US" sz="1500" dirty="0"/>
          </a:p>
          <a:p>
            <a:pPr marL="342900" indent="-342900">
              <a:buNone/>
            </a:pPr>
            <a:r>
              <a:rPr lang="en-US" sz="1500" dirty="0"/>
              <a:t>"</a:t>
            </a:r>
            <a:r>
              <a:rPr lang="en-US" sz="1500" dirty="0" err="1"/>
              <a:t>Cineflix</a:t>
            </a:r>
            <a:r>
              <a:rPr lang="en-US" sz="1500" dirty="0"/>
              <a:t> has become my go-to destination for movie nights with friends and family. The platform's user-friendly interface makes it easy to find and stream our favorite films. The addition of exclusive content and original productions only adds to its appeal. With </a:t>
            </a:r>
            <a:r>
              <a:rPr lang="en-US" sz="1500" dirty="0" err="1"/>
              <a:t>Cineflix</a:t>
            </a:r>
            <a:r>
              <a:rPr lang="en-US" sz="1500" dirty="0"/>
              <a:t>, movie-watching has never been more convenient or enjoyable."</a:t>
            </a:r>
          </a:p>
          <a:p>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66872" y="1119788"/>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614386" y="1700225"/>
            <a:ext cx="11087077" cy="4543431"/>
          </a:xfrm>
        </p:spPr>
        <p:txBody>
          <a:bodyPr>
            <a:noAutofit/>
          </a:bodyPr>
          <a:lstStyle/>
          <a:p>
            <a:pPr>
              <a:buNone/>
            </a:pPr>
            <a:endParaRPr lang="en-US" sz="1500" b="1" dirty="0"/>
          </a:p>
          <a:p>
            <a:pPr>
              <a:buNone/>
            </a:pPr>
            <a:r>
              <a:rPr lang="en-US" sz="1500" b="1" dirty="0"/>
              <a:t>1.Title: "Mind-Blowing Concept, Stellar Execution"</a:t>
            </a:r>
            <a:r>
              <a:rPr lang="en-US" sz="1500" dirty="0"/>
              <a:t> </a:t>
            </a:r>
            <a:r>
              <a:rPr lang="en-US" sz="1500" i="1" dirty="0"/>
              <a:t>Rating: 9/10</a:t>
            </a:r>
            <a:endParaRPr lang="en-US" sz="1500" dirty="0"/>
          </a:p>
          <a:p>
            <a:pPr>
              <a:buNone/>
            </a:pPr>
            <a:r>
              <a:rPr lang="en-US" sz="1500" dirty="0"/>
              <a:t>"System Approach is a cinematic masterpiece that challenges the boundaries of conventional storytelling. Its intricate plot, coupled with stellar performances, keeps you on the edge of your seat from start to finish. The way it delves into complex systems theory while maintaining a gripping narrative is truly commendable. A must-watch for anyone who appreciates thought-provoking cinema.“</a:t>
            </a:r>
          </a:p>
          <a:p>
            <a:pPr>
              <a:buNone/>
            </a:pPr>
            <a:endParaRPr lang="en-US" sz="1500" dirty="0"/>
          </a:p>
          <a:p>
            <a:pPr>
              <a:buNone/>
            </a:pPr>
            <a:r>
              <a:rPr lang="en-US" sz="1500" b="1" dirty="0"/>
              <a:t>2.Title: "A Thoughtful Exploration of Interconnectedness"</a:t>
            </a:r>
            <a:r>
              <a:rPr lang="en-US" sz="1500" dirty="0"/>
              <a:t> </a:t>
            </a:r>
            <a:r>
              <a:rPr lang="en-US" sz="1500" i="1" dirty="0"/>
              <a:t>Rating: 8/10</a:t>
            </a:r>
            <a:endParaRPr lang="en-US" sz="1500" dirty="0"/>
          </a:p>
          <a:p>
            <a:pPr>
              <a:buNone/>
            </a:pPr>
            <a:r>
              <a:rPr lang="en-US" sz="1500" dirty="0"/>
              <a:t>"System Approach offers a unique perspective on the interconnected nature of our world. Through its multi-layered storytelling and compelling characters, it highlights the ripple effects of our actions and decisions. While it may require some level of patience to fully grasp its nuances, the payoff is well worth it. Thought-provoking and intellectually stimulating, this film stays with you long after the credits roll.“</a:t>
            </a:r>
          </a:p>
          <a:p>
            <a:pPr>
              <a:buNone/>
            </a:pPr>
            <a:endParaRPr lang="en-US" sz="1500" dirty="0"/>
          </a:p>
          <a:p>
            <a:pPr>
              <a:buNone/>
            </a:pPr>
            <a:r>
              <a:rPr lang="en-US" sz="1500" b="1" dirty="0"/>
              <a:t>3.Title: "Brilliantly Crafted, Intellectually Stimulating"</a:t>
            </a:r>
            <a:r>
              <a:rPr lang="en-US" sz="1500" dirty="0"/>
              <a:t> </a:t>
            </a:r>
            <a:r>
              <a:rPr lang="en-US" sz="1500" i="1" dirty="0"/>
              <a:t>Rating: 10/10</a:t>
            </a:r>
            <a:endParaRPr lang="en-US" sz="1500" dirty="0"/>
          </a:p>
          <a:p>
            <a:pPr>
              <a:buNone/>
            </a:pPr>
            <a:r>
              <a:rPr lang="en-US" sz="1500" dirty="0"/>
              <a:t>"System Approach is a triumph of storytelling and intellect. Its seamless integration of complex concepts with engaging narratives is a testament to the filmmakers' skill and vision. Each scene is meticulously crafted to convey a deeper message about the interconnectedness of systems in our lives. This is cinema at its finest—a film that challenges and inspires in equal measure."</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1024" y="1778312"/>
            <a:ext cx="10972800" cy="4389120"/>
          </a:xfrm>
        </p:spPr>
        <p:txBody>
          <a:bodyPr>
            <a:normAutofit/>
          </a:bodyPr>
          <a:lstStyle/>
          <a:p>
            <a:pPr>
              <a:buNone/>
            </a:pPr>
            <a:endParaRPr lang="en-US" sz="1500" b="1" dirty="0"/>
          </a:p>
          <a:p>
            <a:pPr>
              <a:buNone/>
            </a:pPr>
            <a:r>
              <a:rPr lang="en-US" sz="1500" b="1" dirty="0"/>
              <a:t>4.Title: "A Cinematic Journey into Complexity"</a:t>
            </a:r>
            <a:r>
              <a:rPr lang="en-US" sz="1500" dirty="0"/>
              <a:t> </a:t>
            </a:r>
            <a:r>
              <a:rPr lang="en-US" sz="1500" i="1" dirty="0"/>
              <a:t>Rating: 7/10</a:t>
            </a:r>
            <a:endParaRPr lang="en-US" sz="1500" dirty="0"/>
          </a:p>
          <a:p>
            <a:pPr>
              <a:buNone/>
            </a:pPr>
            <a:r>
              <a:rPr lang="en-US" sz="1500" dirty="0"/>
              <a:t>"System Approach offers an intriguing exploration of complexity theory and its relevance to our everyday lives. While the subject matter may be dense for some viewers, the film does an admirable job of making it accessible through compelling storytelling. However, there are moments where the pacing feels sluggish, and certain plot threads could have been more tightly woven. Nonetheless, it's a thought-provoking journey worth taking.“</a:t>
            </a:r>
          </a:p>
          <a:p>
            <a:pPr>
              <a:buNone/>
            </a:pPr>
            <a:endParaRPr lang="en-US" sz="1500" dirty="0"/>
          </a:p>
          <a:p>
            <a:pPr>
              <a:buNone/>
            </a:pPr>
            <a:r>
              <a:rPr lang="en-US" sz="1500" b="1" dirty="0"/>
              <a:t>5.Title: "Intriguing Premise, Mixed Execution"</a:t>
            </a:r>
            <a:r>
              <a:rPr lang="en-US" sz="1500" dirty="0"/>
              <a:t> </a:t>
            </a:r>
            <a:r>
              <a:rPr lang="en-US" sz="1500" i="1" dirty="0"/>
              <a:t>Rating: 6/10</a:t>
            </a:r>
            <a:endParaRPr lang="en-US" sz="1500" dirty="0"/>
          </a:p>
          <a:p>
            <a:pPr>
              <a:buNone/>
            </a:pPr>
            <a:r>
              <a:rPr lang="en-US" sz="1500" dirty="0"/>
              <a:t>"System Approach presents a fascinating premise that promises to delve into the intricacies of systems theory. While the film has its moments of brilliance, particularly in its visual storytelling and thematic depth, it ultimately falls short in its execution. The pacing feels uneven at times, and certain plot developments lack coherence. Despite its flaws, System Approach remains an ambitious endeavor that sparks interesting conversations about the nature of interconnected systems."</a:t>
            </a:r>
          </a:p>
          <a:p>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52416" y="428640"/>
            <a:ext cx="10972800" cy="1143000"/>
          </a:xfrm>
        </p:spPr>
        <p:txBody>
          <a:bodyPr>
            <a:normAutofit/>
          </a:bodyPr>
          <a:lstStyle/>
          <a:p>
            <a:r>
              <a:rPr lang="en-US" sz="4400" b="1" dirty="0">
                <a:solidFill>
                  <a:schemeClr val="accent1"/>
                </a:solidFill>
                <a:latin typeface="Arial"/>
                <a:ea typeface="+mj-lt"/>
                <a:cs typeface="Arial"/>
              </a:rPr>
              <a:t>Algorithm &amp; Deployment</a:t>
            </a:r>
            <a:endParaRPr lang="en-US" dirty="0"/>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99785" y="1678116"/>
            <a:ext cx="11401727" cy="5237061"/>
          </a:xfrm>
        </p:spPr>
        <p:txBody>
          <a:bodyPr>
            <a:noAutofit/>
          </a:bodyPr>
          <a:lstStyle/>
          <a:p>
            <a:pPr marL="305435" indent="-305435">
              <a:buNone/>
            </a:pPr>
            <a:r>
              <a:rPr lang="en-IN" sz="1500" dirty="0"/>
              <a:t>import </a:t>
            </a:r>
            <a:r>
              <a:rPr lang="en-IN" sz="1500" dirty="0" err="1"/>
              <a:t>numpy</a:t>
            </a:r>
            <a:r>
              <a:rPr lang="en-IN" sz="1500" dirty="0"/>
              <a:t> as </a:t>
            </a:r>
            <a:r>
              <a:rPr lang="en-IN" sz="1500" dirty="0" err="1"/>
              <a:t>np</a:t>
            </a:r>
            <a:endParaRPr lang="en-IN" sz="1500" dirty="0"/>
          </a:p>
          <a:p>
            <a:pPr marL="305435" indent="-305435">
              <a:buNone/>
            </a:pPr>
            <a:r>
              <a:rPr lang="en-IN" sz="1500" dirty="0"/>
              <a:t>from </a:t>
            </a:r>
            <a:r>
              <a:rPr lang="en-IN" sz="1500" dirty="0" err="1"/>
              <a:t>tensorflow.keras.datasets</a:t>
            </a:r>
            <a:r>
              <a:rPr lang="en-IN" sz="1500" dirty="0"/>
              <a:t> import </a:t>
            </a:r>
            <a:r>
              <a:rPr lang="en-IN" sz="1500" dirty="0" err="1"/>
              <a:t>imdb</a:t>
            </a:r>
            <a:endParaRPr lang="en-IN" sz="1500" dirty="0"/>
          </a:p>
          <a:p>
            <a:pPr marL="305435" indent="-305435">
              <a:buNone/>
            </a:pPr>
            <a:r>
              <a:rPr lang="en-IN" sz="1500" dirty="0"/>
              <a:t>from </a:t>
            </a:r>
            <a:r>
              <a:rPr lang="en-IN" sz="1500" dirty="0" err="1"/>
              <a:t>tensorflow.keras.preprocessing.sequence</a:t>
            </a:r>
            <a:r>
              <a:rPr lang="en-IN" sz="1500" dirty="0"/>
              <a:t> import </a:t>
            </a:r>
            <a:r>
              <a:rPr lang="en-IN" sz="1500" dirty="0" err="1"/>
              <a:t>pad_sequences</a:t>
            </a:r>
            <a:endParaRPr lang="en-IN" sz="1500" dirty="0"/>
          </a:p>
          <a:p>
            <a:pPr marL="305435" indent="-305435">
              <a:buNone/>
            </a:pPr>
            <a:r>
              <a:rPr lang="en-IN" sz="1500" dirty="0"/>
              <a:t>from </a:t>
            </a:r>
            <a:r>
              <a:rPr lang="en-IN" sz="1500" dirty="0" err="1"/>
              <a:t>tensorflow.keras.models</a:t>
            </a:r>
            <a:r>
              <a:rPr lang="en-IN" sz="1500" dirty="0"/>
              <a:t> import Sequential</a:t>
            </a:r>
          </a:p>
          <a:p>
            <a:pPr marL="305435" indent="-305435">
              <a:buNone/>
            </a:pPr>
            <a:r>
              <a:rPr lang="en-IN" sz="1500" dirty="0"/>
              <a:t>from </a:t>
            </a:r>
            <a:r>
              <a:rPr lang="en-IN" sz="1500" dirty="0" err="1"/>
              <a:t>tensorflow.keras.layers</a:t>
            </a:r>
            <a:r>
              <a:rPr lang="en-IN" sz="1500" dirty="0"/>
              <a:t> import Dense, Embedding, Flatten</a:t>
            </a:r>
          </a:p>
          <a:p>
            <a:pPr marL="305435" indent="-305435">
              <a:buNone/>
            </a:pPr>
            <a:endParaRPr lang="en-IN" sz="1500" dirty="0"/>
          </a:p>
          <a:p>
            <a:pPr marL="305435" indent="-305435">
              <a:buNone/>
            </a:pPr>
            <a:r>
              <a:rPr lang="en-IN" sz="1500" dirty="0"/>
              <a:t># Load the IMDB dataset</a:t>
            </a:r>
          </a:p>
          <a:p>
            <a:pPr marL="305435" indent="-305435">
              <a:buNone/>
            </a:pPr>
            <a:r>
              <a:rPr lang="en-IN" sz="1500" dirty="0" err="1"/>
              <a:t>max_features</a:t>
            </a:r>
            <a:r>
              <a:rPr lang="en-IN" sz="1500" dirty="0"/>
              <a:t> = 10000  # Consider only the top 10,000 words in the dataset</a:t>
            </a:r>
          </a:p>
          <a:p>
            <a:pPr marL="305435" indent="-305435">
              <a:buNone/>
            </a:pPr>
            <a:r>
              <a:rPr lang="en-IN" sz="1500" dirty="0" err="1"/>
              <a:t>maxlen</a:t>
            </a:r>
            <a:r>
              <a:rPr lang="en-IN" sz="1500" dirty="0"/>
              <a:t> = 100  # Cut texts after this number of words (among the </a:t>
            </a:r>
            <a:r>
              <a:rPr lang="en-IN" sz="1500" dirty="0" err="1"/>
              <a:t>max_features</a:t>
            </a:r>
            <a:r>
              <a:rPr lang="en-IN" sz="1500" dirty="0"/>
              <a:t> most common words)</a:t>
            </a:r>
          </a:p>
          <a:p>
            <a:pPr marL="305435" indent="-305435">
              <a:buNone/>
            </a:pPr>
            <a:r>
              <a:rPr lang="en-IN" sz="1500" dirty="0"/>
              <a:t>(</a:t>
            </a:r>
            <a:r>
              <a:rPr lang="en-IN" sz="1500" dirty="0" err="1"/>
              <a:t>x_train</a:t>
            </a:r>
            <a:r>
              <a:rPr lang="en-IN" sz="1500" dirty="0"/>
              <a:t>, </a:t>
            </a:r>
            <a:r>
              <a:rPr lang="en-IN" sz="1500" dirty="0" err="1"/>
              <a:t>y_train</a:t>
            </a:r>
            <a:r>
              <a:rPr lang="en-IN" sz="1500" dirty="0"/>
              <a:t>), (</a:t>
            </a:r>
            <a:r>
              <a:rPr lang="en-IN" sz="1500" dirty="0" err="1"/>
              <a:t>x_test</a:t>
            </a:r>
            <a:r>
              <a:rPr lang="en-IN" sz="1500" dirty="0"/>
              <a:t>, </a:t>
            </a:r>
            <a:r>
              <a:rPr lang="en-IN" sz="1500" dirty="0" err="1"/>
              <a:t>y_test</a:t>
            </a:r>
            <a:r>
              <a:rPr lang="en-IN" sz="1500" dirty="0"/>
              <a:t>) = </a:t>
            </a:r>
            <a:r>
              <a:rPr lang="en-IN" sz="1500" dirty="0" err="1"/>
              <a:t>imdb.load_data</a:t>
            </a:r>
            <a:r>
              <a:rPr lang="en-IN" sz="1500" dirty="0"/>
              <a:t>(</a:t>
            </a:r>
            <a:r>
              <a:rPr lang="en-IN" sz="1500" dirty="0" err="1"/>
              <a:t>num_words</a:t>
            </a:r>
            <a:r>
              <a:rPr lang="en-IN" sz="1500" dirty="0"/>
              <a:t>=</a:t>
            </a:r>
            <a:r>
              <a:rPr lang="en-IN" sz="1500" dirty="0" err="1"/>
              <a:t>max_features</a:t>
            </a:r>
            <a:r>
              <a:rPr lang="en-IN" sz="1500" dirty="0"/>
              <a:t>)</a:t>
            </a:r>
          </a:p>
          <a:p>
            <a:pPr marL="305435" indent="-305435">
              <a:buNone/>
            </a:pPr>
            <a:endParaRPr lang="en-IN" sz="1500" dirty="0"/>
          </a:p>
          <a:p>
            <a:pPr marL="305435" indent="-305435">
              <a:buNone/>
            </a:pPr>
            <a:r>
              <a:rPr lang="en-IN" sz="1500" dirty="0"/>
              <a:t># </a:t>
            </a:r>
            <a:r>
              <a:rPr lang="en-IN" sz="1500" dirty="0" err="1"/>
              <a:t>Preprocess</a:t>
            </a:r>
            <a:r>
              <a:rPr lang="en-IN" sz="1500" dirty="0"/>
              <a:t> the data</a:t>
            </a:r>
          </a:p>
          <a:p>
            <a:pPr marL="305435" indent="-305435">
              <a:buNone/>
            </a:pPr>
            <a:r>
              <a:rPr lang="en-IN" sz="1500" dirty="0" err="1"/>
              <a:t>x_train</a:t>
            </a:r>
            <a:r>
              <a:rPr lang="en-IN" sz="1500" dirty="0"/>
              <a:t> = </a:t>
            </a:r>
            <a:r>
              <a:rPr lang="en-IN" sz="1500" dirty="0" err="1"/>
              <a:t>pad_sequences</a:t>
            </a:r>
            <a:r>
              <a:rPr lang="en-IN" sz="1500" dirty="0"/>
              <a:t>(</a:t>
            </a:r>
            <a:r>
              <a:rPr lang="en-IN" sz="1500" dirty="0" err="1"/>
              <a:t>x_train</a:t>
            </a:r>
            <a:r>
              <a:rPr lang="en-IN" sz="1500" dirty="0"/>
              <a:t>, </a:t>
            </a:r>
            <a:r>
              <a:rPr lang="en-IN" sz="1500" dirty="0" err="1"/>
              <a:t>maxlen</a:t>
            </a:r>
            <a:r>
              <a:rPr lang="en-IN" sz="1500" dirty="0"/>
              <a:t>=</a:t>
            </a:r>
            <a:r>
              <a:rPr lang="en-IN" sz="1500" dirty="0" err="1"/>
              <a:t>maxlen</a:t>
            </a:r>
            <a:r>
              <a:rPr lang="en-IN" sz="1500" dirty="0"/>
              <a:t>)</a:t>
            </a:r>
          </a:p>
          <a:p>
            <a:pPr marL="305435" indent="-305435">
              <a:buNone/>
            </a:pPr>
            <a:r>
              <a:rPr lang="en-IN" sz="1500" dirty="0" err="1"/>
              <a:t>x_test</a:t>
            </a:r>
            <a:r>
              <a:rPr lang="en-IN" sz="1500" dirty="0"/>
              <a:t> = </a:t>
            </a:r>
            <a:r>
              <a:rPr lang="en-IN" sz="1500" dirty="0" err="1"/>
              <a:t>pad_sequences</a:t>
            </a:r>
            <a:r>
              <a:rPr lang="en-IN" sz="1500" dirty="0"/>
              <a:t>(</a:t>
            </a:r>
            <a:r>
              <a:rPr lang="en-IN" sz="1500" dirty="0" err="1"/>
              <a:t>x_test</a:t>
            </a:r>
            <a:r>
              <a:rPr lang="en-IN" sz="1500" dirty="0"/>
              <a:t>, </a:t>
            </a:r>
            <a:r>
              <a:rPr lang="en-IN" sz="1500" dirty="0" err="1"/>
              <a:t>maxlen</a:t>
            </a:r>
            <a:r>
              <a:rPr lang="en-IN" sz="1500" dirty="0"/>
              <a:t>=</a:t>
            </a:r>
            <a:r>
              <a:rPr lang="en-IN" sz="1500" dirty="0" err="1"/>
              <a:t>maxlen</a:t>
            </a:r>
            <a:r>
              <a:rPr lang="en-IN" sz="1500" dirty="0"/>
              <a:t>)</a:t>
            </a:r>
          </a:p>
          <a:p>
            <a:pPr marL="305435" indent="-305435">
              <a:buNone/>
            </a:pPr>
            <a:endParaRPr lang="en-IN" sz="1500" dirty="0"/>
          </a:p>
          <a:p>
            <a:pPr marL="305435" indent="-305435">
              <a:buNone/>
            </a:pPr>
            <a:r>
              <a:rPr lang="en-IN" sz="1500" dirty="0"/>
              <a:t># Define the model</a:t>
            </a:r>
          </a:p>
          <a:p>
            <a:pPr marL="305435" indent="-305435">
              <a:buNone/>
            </a:pPr>
            <a:r>
              <a:rPr lang="en-IN" sz="1500" dirty="0"/>
              <a:t>model = Sequential()</a:t>
            </a:r>
          </a:p>
          <a:p>
            <a:pPr marL="305435" indent="-305435">
              <a:buNone/>
            </a:pPr>
            <a:r>
              <a:rPr lang="en-IN" sz="1500" dirty="0" err="1"/>
              <a:t>model.add</a:t>
            </a:r>
            <a:r>
              <a:rPr lang="en-IN" sz="1500" dirty="0"/>
              <a:t>(Embedding(</a:t>
            </a:r>
            <a:r>
              <a:rPr lang="en-IN" sz="1500" dirty="0" err="1"/>
              <a:t>max_features</a:t>
            </a:r>
            <a:r>
              <a:rPr lang="en-IN" sz="1500" dirty="0"/>
              <a:t>, 32, </a:t>
            </a:r>
            <a:r>
              <a:rPr lang="en-IN" sz="1500" dirty="0" err="1"/>
              <a:t>input_length</a:t>
            </a:r>
            <a:r>
              <a:rPr lang="en-IN" sz="1500" dirty="0"/>
              <a:t>=</a:t>
            </a:r>
            <a:r>
              <a:rPr lang="en-IN" sz="1500" dirty="0" err="1"/>
              <a:t>maxlen</a:t>
            </a:r>
            <a:r>
              <a:rPr lang="en-IN" sz="1500" dirty="0"/>
              <a:t>))</a:t>
            </a:r>
          </a:p>
          <a:p>
            <a:pPr marL="305435" indent="-305435">
              <a:buNone/>
            </a:pPr>
            <a:endParaRPr lang="en-IN" sz="1500" dirty="0"/>
          </a:p>
          <a:p>
            <a:pPr marL="305435" indent="-305435">
              <a:buNone/>
            </a:pPr>
            <a:endParaRPr lang="en-IN" sz="1500" dirty="0"/>
          </a:p>
          <a:p>
            <a:pPr marL="305435" indent="-305435">
              <a:buNone/>
            </a:pPr>
            <a:endParaRPr lang="en-IN" sz="1500" dirty="0"/>
          </a:p>
        </p:txBody>
      </p:sp>
    </p:spTree>
    <p:extLst>
      <p:ext uri="{BB962C8B-B14F-4D97-AF65-F5344CB8AC3E}">
        <p14:creationId xmlns:p14="http://schemas.microsoft.com/office/powerpoint/2010/main" val="41545087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652467" y="849643"/>
            <a:ext cx="10972800" cy="5808332"/>
          </a:xfrm>
        </p:spPr>
        <p:txBody>
          <a:bodyPr>
            <a:noAutofit/>
          </a:bodyPr>
          <a:lstStyle/>
          <a:p>
            <a:pPr marL="305435" indent="-305435">
              <a:buNone/>
            </a:pPr>
            <a:endParaRPr lang="en-IN" sz="1500" dirty="0"/>
          </a:p>
          <a:p>
            <a:pPr marL="305435" indent="-305435">
              <a:buNone/>
            </a:pPr>
            <a:r>
              <a:rPr lang="en-IN" sz="1500" dirty="0" err="1"/>
              <a:t>model.add</a:t>
            </a:r>
            <a:r>
              <a:rPr lang="en-IN" sz="1500" dirty="0"/>
              <a:t>(Flatten())</a:t>
            </a:r>
          </a:p>
          <a:p>
            <a:pPr marL="305435" indent="-305435">
              <a:buNone/>
            </a:pPr>
            <a:r>
              <a:rPr lang="en-IN" sz="1500" dirty="0" err="1"/>
              <a:t>model.add</a:t>
            </a:r>
            <a:r>
              <a:rPr lang="en-IN" sz="1500" dirty="0"/>
              <a:t>(Dense(1, activation='sigmoid'))</a:t>
            </a:r>
          </a:p>
          <a:p>
            <a:pPr marL="305435" indent="-305435">
              <a:buNone/>
            </a:pPr>
            <a:r>
              <a:rPr lang="en-IN" sz="1500" dirty="0" err="1"/>
              <a:t>model.compile</a:t>
            </a:r>
            <a:r>
              <a:rPr lang="en-IN" sz="1500" dirty="0"/>
              <a:t>(optimizer='</a:t>
            </a:r>
            <a:r>
              <a:rPr lang="en-IN" sz="1500" dirty="0" err="1"/>
              <a:t>adam</a:t>
            </a:r>
            <a:r>
              <a:rPr lang="en-IN" sz="1500" dirty="0"/>
              <a:t>',</a:t>
            </a:r>
          </a:p>
          <a:p>
            <a:pPr marL="305435" indent="-305435">
              <a:buNone/>
            </a:pPr>
            <a:r>
              <a:rPr lang="en-IN" sz="1500" dirty="0"/>
              <a:t>              loss='</a:t>
            </a:r>
            <a:r>
              <a:rPr lang="en-IN" sz="1500" dirty="0" err="1"/>
              <a:t>binary_crossentropy</a:t>
            </a:r>
            <a:r>
              <a:rPr lang="en-IN" sz="1500" dirty="0"/>
              <a:t>',</a:t>
            </a:r>
          </a:p>
          <a:p>
            <a:pPr marL="305435" indent="-305435">
              <a:buNone/>
            </a:pPr>
            <a:r>
              <a:rPr lang="en-IN" sz="1500" dirty="0"/>
              <a:t>              metrics=['accuracy'])</a:t>
            </a:r>
          </a:p>
          <a:p>
            <a:pPr marL="305435" indent="-305435">
              <a:buNone/>
            </a:pPr>
            <a:endParaRPr lang="en-IN" sz="1500" dirty="0"/>
          </a:p>
          <a:p>
            <a:pPr marL="305435" indent="-305435">
              <a:buNone/>
            </a:pPr>
            <a:r>
              <a:rPr lang="en-IN" sz="1500" dirty="0"/>
              <a:t># Train the model</a:t>
            </a:r>
          </a:p>
          <a:p>
            <a:pPr marL="305435" indent="-305435">
              <a:buNone/>
            </a:pPr>
            <a:r>
              <a:rPr lang="en-IN" sz="1500" dirty="0"/>
              <a:t>model.fit(</a:t>
            </a:r>
            <a:r>
              <a:rPr lang="en-IN" sz="1500" dirty="0" err="1"/>
              <a:t>x_train</a:t>
            </a:r>
            <a:r>
              <a:rPr lang="en-IN" sz="1500" dirty="0"/>
              <a:t>, </a:t>
            </a:r>
            <a:r>
              <a:rPr lang="en-IN" sz="1500" dirty="0" err="1"/>
              <a:t>y_train</a:t>
            </a:r>
            <a:r>
              <a:rPr lang="en-IN" sz="1500" dirty="0"/>
              <a:t>, epochs=10, </a:t>
            </a:r>
            <a:r>
              <a:rPr lang="en-IN" sz="1500" dirty="0" err="1"/>
              <a:t>batch_size</a:t>
            </a:r>
            <a:r>
              <a:rPr lang="en-IN" sz="1500" dirty="0"/>
              <a:t>=32, </a:t>
            </a:r>
            <a:r>
              <a:rPr lang="en-IN" sz="1500" dirty="0" err="1"/>
              <a:t>validation_split</a:t>
            </a:r>
            <a:r>
              <a:rPr lang="en-IN" sz="1500" dirty="0"/>
              <a:t>=0.2)</a:t>
            </a:r>
          </a:p>
          <a:p>
            <a:pPr marL="305435" indent="-305435">
              <a:buNone/>
            </a:pPr>
            <a:endParaRPr lang="en-IN" sz="1500" dirty="0"/>
          </a:p>
          <a:p>
            <a:pPr marL="305435" indent="-305435">
              <a:buNone/>
            </a:pPr>
            <a:r>
              <a:rPr lang="en-IN" sz="1500" dirty="0"/>
              <a:t># Evaluate the model</a:t>
            </a:r>
          </a:p>
          <a:p>
            <a:pPr marL="305435" indent="-305435">
              <a:buNone/>
            </a:pPr>
            <a:r>
              <a:rPr lang="en-IN" sz="1500" dirty="0"/>
              <a:t>loss, accuracy = </a:t>
            </a:r>
            <a:r>
              <a:rPr lang="en-IN" sz="1500" dirty="0" err="1"/>
              <a:t>model.evaluate</a:t>
            </a:r>
            <a:r>
              <a:rPr lang="en-IN" sz="1500" dirty="0"/>
              <a:t>(</a:t>
            </a:r>
            <a:r>
              <a:rPr lang="en-IN" sz="1500" dirty="0" err="1"/>
              <a:t>x_test</a:t>
            </a:r>
            <a:r>
              <a:rPr lang="en-IN" sz="1500" dirty="0"/>
              <a:t>, </a:t>
            </a:r>
            <a:r>
              <a:rPr lang="en-IN" sz="1500" dirty="0" err="1"/>
              <a:t>y_test</a:t>
            </a:r>
            <a:r>
              <a:rPr lang="en-IN" sz="1500" dirty="0"/>
              <a:t>)</a:t>
            </a:r>
          </a:p>
          <a:p>
            <a:pPr marL="305435" indent="-305435">
              <a:buNone/>
            </a:pPr>
            <a:r>
              <a:rPr lang="en-IN" sz="1500" dirty="0"/>
              <a:t>print('Test Accuracy:', accuracy)</a:t>
            </a:r>
          </a:p>
          <a:p>
            <a:pPr marL="305435" indent="-305435">
              <a:buNone/>
            </a:pPr>
            <a:endParaRPr lang="en-IN" sz="1500" dirty="0"/>
          </a:p>
          <a:p>
            <a:pPr marL="305435" indent="-305435">
              <a:buNone/>
            </a:pPr>
            <a:r>
              <a:rPr lang="en-IN" sz="1500" dirty="0"/>
              <a:t># Predict the number of positive and negative reviews</a:t>
            </a:r>
          </a:p>
          <a:p>
            <a:pPr marL="305435" indent="-305435">
              <a:buNone/>
            </a:pPr>
            <a:r>
              <a:rPr lang="en-IN" sz="1500" dirty="0"/>
              <a:t>predictions = </a:t>
            </a:r>
            <a:r>
              <a:rPr lang="en-IN" sz="1500" dirty="0" err="1"/>
              <a:t>model.predict</a:t>
            </a:r>
            <a:r>
              <a:rPr lang="en-IN" sz="1500" dirty="0"/>
              <a:t>(</a:t>
            </a:r>
            <a:r>
              <a:rPr lang="en-IN" sz="1500" dirty="0" err="1"/>
              <a:t>x_test</a:t>
            </a:r>
            <a:r>
              <a:rPr lang="en-IN" sz="1500" dirty="0"/>
              <a:t>)</a:t>
            </a:r>
          </a:p>
          <a:p>
            <a:pPr marL="305435" indent="-305435">
              <a:buNone/>
            </a:pPr>
            <a:r>
              <a:rPr lang="en-IN" sz="1500" dirty="0" err="1"/>
              <a:t>positive_reviews</a:t>
            </a:r>
            <a:r>
              <a:rPr lang="en-IN" sz="1500" dirty="0"/>
              <a:t> = np.sum(predictions &gt; 0.5)</a:t>
            </a:r>
          </a:p>
          <a:p>
            <a:pPr marL="305435" indent="-305435">
              <a:buNone/>
            </a:pPr>
            <a:r>
              <a:rPr lang="en-IN" sz="1500" dirty="0" err="1"/>
              <a:t>negative_reviews</a:t>
            </a:r>
            <a:r>
              <a:rPr lang="en-IN" sz="1500" dirty="0"/>
              <a:t> = </a:t>
            </a:r>
            <a:r>
              <a:rPr lang="en-IN" sz="1500" dirty="0" err="1"/>
              <a:t>len</a:t>
            </a:r>
            <a:r>
              <a:rPr lang="en-IN" sz="1500" dirty="0"/>
              <a:t>(predictions) - </a:t>
            </a:r>
            <a:r>
              <a:rPr lang="en-IN" sz="1500" dirty="0" err="1"/>
              <a:t>positive_reviews</a:t>
            </a:r>
            <a:endParaRPr lang="en-IN" sz="1500" dirty="0"/>
          </a:p>
          <a:p>
            <a:pPr marL="305435" indent="-305435">
              <a:buNone/>
            </a:pPr>
            <a:endParaRPr lang="en-IN" sz="1500" dirty="0"/>
          </a:p>
          <a:p>
            <a:pPr marL="305435" indent="-305435">
              <a:buNone/>
            </a:pPr>
            <a:r>
              <a:rPr lang="en-IN" sz="1500" dirty="0"/>
              <a:t>print("Number of positive reviews:", </a:t>
            </a:r>
            <a:r>
              <a:rPr lang="en-IN" sz="1500" dirty="0" err="1"/>
              <a:t>positive_reviews</a:t>
            </a:r>
            <a:r>
              <a:rPr lang="en-IN" sz="1500" dirty="0"/>
              <a:t>)</a:t>
            </a:r>
          </a:p>
          <a:p>
            <a:pPr marL="305435" indent="-305435">
              <a:buNone/>
            </a:pPr>
            <a:r>
              <a:rPr lang="en-IN" sz="1500" dirty="0"/>
              <a:t>print("Number of negative reviews:", </a:t>
            </a:r>
            <a:r>
              <a:rPr lang="en-IN" sz="1500" dirty="0" err="1"/>
              <a:t>negative_reviews</a:t>
            </a:r>
            <a:r>
              <a:rPr lang="en-IN" sz="1500" dirty="0"/>
              <a:t>)</a:t>
            </a:r>
          </a:p>
          <a:p>
            <a:pPr marL="305435" indent="-305435">
              <a:buNone/>
            </a:pPr>
            <a:endParaRPr lang="en-IN" sz="1500" dirty="0"/>
          </a:p>
        </p:txBody>
      </p:sp>
    </p:spTree>
    <p:extLst>
      <p:ext uri="{BB962C8B-B14F-4D97-AF65-F5344CB8AC3E}">
        <p14:creationId xmlns:p14="http://schemas.microsoft.com/office/powerpoint/2010/main" val="318331512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http://schemas.microsoft.com/office/2006/metadata/contentType"/>
    <ds:schemaRef ds:uri="http://schemas.microsoft.com/office/2006/metadata/properties/metaAttributes"/>
    <ds:schemaRef ds:uri="http://www.w3.org/2000/xmlns/"/>
    <ds:schemaRef ds:uri="http://www.w3.org/2001/XMLSchema"/>
    <ds:schemaRef ds:uri="9162bd5b-4ed9-4da3-b376-05204580ba3f"/>
    <ds:schemaRef ds:uri="c0fa2617-96bd-425d-8578-e93563fe37c5"/>
  </ds:schemaRefs>
</ds:datastoreItem>
</file>

<file path=customXml/itemProps3.xml><?xml version="1.0" encoding="utf-8"?>
<ds:datastoreItem xmlns:ds="http://schemas.openxmlformats.org/officeDocument/2006/customXml" ds:itemID="{8D289AE2-D2AE-49D1-AFAC-3A79F6794255}">
  <ds:schemaRefs>
    <ds:schemaRef ds:uri="http://schemas.microsoft.com/office/2006/metadata/properties"/>
    <ds:schemaRef ds:uri="http://www.w3.org/2000/xmlns/"/>
    <ds:schemaRef ds:uri="9162bd5b-4ed9-4da3-b376-05204580ba3f"/>
    <ds:schemaRef ds:uri="http://www.w3.org/2001/XMLSchema-instance"/>
  </ds:schemaRefs>
</ds:datastoreItem>
</file>

<file path=docProps/app.xml><?xml version="1.0" encoding="utf-8"?>
<Properties xmlns="http://schemas.openxmlformats.org/officeDocument/2006/extended-properties" xmlns:vt="http://schemas.openxmlformats.org/officeDocument/2006/docPropsVTypes">
  <Template>Flow</Template>
  <TotalTime>128</TotalTime>
  <Words>1850</Words>
  <Application>Microsoft Office PowerPoint</Application>
  <PresentationFormat>Widescreen</PresentationFormat>
  <Paragraphs>163</Paragraphs>
  <Slides>16</Slides>
  <Notes>1</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Flow</vt:lpstr>
      <vt:lpstr>IMDB Movie Reviews</vt:lpstr>
      <vt:lpstr>OUTLINE</vt:lpstr>
      <vt:lpstr>Problem Statement</vt:lpstr>
      <vt:lpstr>Proposed Solution</vt:lpstr>
      <vt:lpstr>PowerPoint Presentation</vt:lpstr>
      <vt:lpstr>System  Approach</vt:lpstr>
      <vt:lpstr>PowerPoint Presentation</vt:lpstr>
      <vt:lpstr>Algorithm &amp; Deployment</vt:lpstr>
      <vt:lpstr>PowerPoint Presentation</vt:lpstr>
      <vt:lpstr>Result</vt:lpstr>
      <vt:lpstr>PowerPoint Presentation</vt:lpstr>
      <vt:lpstr>Conclusion</vt:lpstr>
      <vt:lpstr>PowerPoint Presentation</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918667543919</cp:lastModifiedBy>
  <cp:revision>40</cp:revision>
  <dcterms:created xsi:type="dcterms:W3CDTF">2021-05-26T16:50:10Z</dcterms:created>
  <dcterms:modified xsi:type="dcterms:W3CDTF">2024-04-04T23:07:07Z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