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6"/>
  </p:notesMasterIdLst>
  <p:sldIdLst>
    <p:sldId id="256" r:id="rId3"/>
    <p:sldId id="257" r:id="rId4"/>
    <p:sldId id="258" r:id="rId5"/>
    <p:sldId id="259" r:id="rId7"/>
    <p:sldId id="260" r:id="rId8"/>
    <p:sldId id="261" r:id="rId9"/>
  </p:sldIdLst>
  <p:sldSz cx="18288000" cy="10287000"/>
  <p:notesSz cx="6858000" cy="9144000"/>
  <p:embeddedFontLst>
    <p:embeddedFont>
      <p:font typeface="Canva Sans Bold" panose="020B0803030501040103"/>
      <p:bold r:id="rId13"/>
    </p:embeddedFont>
    <p:embeddedFont>
      <p:font typeface="Calibri" panose="020F0502020204030204" charset="0"/>
      <p:regular r:id="rId14"/>
      <p:bold r:id="rId15"/>
      <p:italic r:id="rId16"/>
      <p:boldItalic r:id="rId17"/>
    </p:embeddedFont>
    <p:embeddedFont>
      <p:font typeface="Arial Narrow" panose="020B0606020202030204" charset="0"/>
      <p:regular r:id="rId18"/>
      <p:bold r:id="rId19"/>
      <p:italic r:id="rId20"/>
      <p:boldItalic r:id="rId21"/>
    </p:embeddedFont>
    <p:embeddedFont>
      <p:font typeface="Bookman Old Style" panose="02050604050505020204" charset="0"/>
      <p:regular r:id="rId22"/>
      <p:bold r:id="rId23"/>
      <p:italic r:id="rId24"/>
    </p:embeddedFont>
    <p:embeddedFont>
      <p:font typeface="Californian FB" panose="0207040306080B030204" charset="0"/>
      <p:regular r:id="rId25"/>
      <p:bold r:id="rId26"/>
      <p:italic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showGuides="1">
      <p:cViewPr varScale="1">
        <p:scale>
          <a:sx n="52" d="100"/>
          <a:sy n="52" d="100"/>
        </p:scale>
        <p:origin x="85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font" Target="fonts/font15.fntdata"/><Relationship Id="rId26" Type="http://schemas.openxmlformats.org/officeDocument/2006/relationships/font" Target="fonts/font14.fntdata"/><Relationship Id="rId25" Type="http://schemas.openxmlformats.org/officeDocument/2006/relationships/font" Target="fonts/font13.fntdata"/><Relationship Id="rId24" Type="http://schemas.openxmlformats.org/officeDocument/2006/relationships/font" Target="fonts/font12.fntdata"/><Relationship Id="rId23" Type="http://schemas.openxmlformats.org/officeDocument/2006/relationships/font" Target="fonts/font11.fntdata"/><Relationship Id="rId22" Type="http://schemas.openxmlformats.org/officeDocument/2006/relationships/font" Target="fonts/font10.fntdata"/><Relationship Id="rId21" Type="http://schemas.openxmlformats.org/officeDocument/2006/relationships/font" Target="fonts/font9.fntdata"/><Relationship Id="rId20" Type="http://schemas.openxmlformats.org/officeDocument/2006/relationships/font" Target="fonts/font8.fntdata"/><Relationship Id="rId2" Type="http://schemas.openxmlformats.org/officeDocument/2006/relationships/theme" Target="theme/theme1.xml"/><Relationship Id="rId19" Type="http://schemas.openxmlformats.org/officeDocument/2006/relationships/font" Target="fonts/font7.fntdata"/><Relationship Id="rId18" Type="http://schemas.openxmlformats.org/officeDocument/2006/relationships/font" Target="fonts/font6.fntdata"/><Relationship Id="rId17" Type="http://schemas.openxmlformats.org/officeDocument/2006/relationships/font" Target="fonts/font5.fntdata"/><Relationship Id="rId16" Type="http://schemas.openxmlformats.org/officeDocument/2006/relationships/font" Target="fonts/font4.fntdata"/><Relationship Id="rId15" Type="http://schemas.openxmlformats.org/officeDocument/2006/relationships/font" Target="fonts/font3.fntdata"/><Relationship Id="rId14" Type="http://schemas.openxmlformats.org/officeDocument/2006/relationships/font" Target="fonts/font2.fntdata"/><Relationship Id="rId13" Type="http://schemas.openxmlformats.org/officeDocument/2006/relationships/font" Target="fonts/font1.fntdata"/><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40536"/>
            <a:ext cx="19466292" cy="1444619"/>
            <a:chOff x="0" y="0"/>
            <a:chExt cx="5126925" cy="380476"/>
          </a:xfrm>
        </p:grpSpPr>
        <p:sp>
          <p:nvSpPr>
            <p:cNvPr id="3" name="Freeform 3"/>
            <p:cNvSpPr/>
            <p:nvPr/>
          </p:nvSpPr>
          <p:spPr>
            <a:xfrm>
              <a:off x="0" y="0"/>
              <a:ext cx="5126925" cy="380476"/>
            </a:xfrm>
            <a:custGeom>
              <a:avLst/>
              <a:gdLst/>
              <a:ahLst/>
              <a:cxnLst/>
              <a:rect l="l" t="t" r="r" b="b"/>
              <a:pathLst>
                <a:path w="5126925" h="380476">
                  <a:moveTo>
                    <a:pt x="0" y="0"/>
                  </a:moveTo>
                  <a:lnTo>
                    <a:pt x="5126925" y="0"/>
                  </a:lnTo>
                  <a:lnTo>
                    <a:pt x="5126925" y="380476"/>
                  </a:lnTo>
                  <a:lnTo>
                    <a:pt x="0" y="380476"/>
                  </a:lnTo>
                  <a:close/>
                </a:path>
              </a:pathLst>
            </a:custGeom>
            <a:solidFill>
              <a:srgbClr val="FF914D">
                <a:alpha val="21961"/>
              </a:srgbClr>
            </a:solidFill>
          </p:spPr>
        </p:sp>
        <p:sp>
          <p:nvSpPr>
            <p:cNvPr id="4" name="TextBox 4"/>
            <p:cNvSpPr txBox="1"/>
            <p:nvPr/>
          </p:nvSpPr>
          <p:spPr>
            <a:xfrm>
              <a:off x="0" y="-38100"/>
              <a:ext cx="5126925" cy="418576"/>
            </a:xfrm>
            <a:prstGeom prst="rect">
              <a:avLst/>
            </a:prstGeom>
          </p:spPr>
          <p:txBody>
            <a:bodyPr lIns="50800" tIns="50800" rIns="50800" bIns="50800" rtlCol="0" anchor="ctr"/>
            <a:lstStyle/>
            <a:p>
              <a:pPr algn="ctr">
                <a:lnSpc>
                  <a:spcPts val="2660"/>
                </a:lnSpc>
                <a:spcBef>
                  <a:spcPct val="0"/>
                </a:spcBef>
              </a:pPr>
            </a:p>
          </p:txBody>
        </p:sp>
      </p:grpSp>
      <p:grpSp>
        <p:nvGrpSpPr>
          <p:cNvPr id="5" name="Group 5"/>
          <p:cNvGrpSpPr/>
          <p:nvPr/>
        </p:nvGrpSpPr>
        <p:grpSpPr>
          <a:xfrm>
            <a:off x="-134141" y="9258300"/>
            <a:ext cx="19466292" cy="1028700"/>
            <a:chOff x="0" y="0"/>
            <a:chExt cx="5126925" cy="270933"/>
          </a:xfrm>
        </p:grpSpPr>
        <p:sp>
          <p:nvSpPr>
            <p:cNvPr id="6" name="Freeform 6"/>
            <p:cNvSpPr/>
            <p:nvPr/>
          </p:nvSpPr>
          <p:spPr>
            <a:xfrm>
              <a:off x="0" y="0"/>
              <a:ext cx="5126925" cy="270933"/>
            </a:xfrm>
            <a:custGeom>
              <a:avLst/>
              <a:gdLst/>
              <a:ahLst/>
              <a:cxnLst/>
              <a:rect l="l" t="t" r="r" b="b"/>
              <a:pathLst>
                <a:path w="5126925" h="270933">
                  <a:moveTo>
                    <a:pt x="0" y="0"/>
                  </a:moveTo>
                  <a:lnTo>
                    <a:pt x="5126925" y="0"/>
                  </a:lnTo>
                  <a:lnTo>
                    <a:pt x="5126925" y="270933"/>
                  </a:lnTo>
                  <a:lnTo>
                    <a:pt x="0" y="270933"/>
                  </a:lnTo>
                  <a:close/>
                </a:path>
              </a:pathLst>
            </a:custGeom>
            <a:solidFill>
              <a:srgbClr val="00BF63">
                <a:alpha val="21961"/>
              </a:srgbClr>
            </a:solidFill>
          </p:spPr>
        </p:sp>
        <p:sp>
          <p:nvSpPr>
            <p:cNvPr id="7" name="TextBox 7"/>
            <p:cNvSpPr txBox="1"/>
            <p:nvPr/>
          </p:nvSpPr>
          <p:spPr>
            <a:xfrm>
              <a:off x="0" y="-38100"/>
              <a:ext cx="5126925" cy="309033"/>
            </a:xfrm>
            <a:prstGeom prst="rect">
              <a:avLst/>
            </a:prstGeom>
          </p:spPr>
          <p:txBody>
            <a:bodyPr lIns="50800" tIns="50800" rIns="50800" bIns="50800" rtlCol="0" anchor="ctr"/>
            <a:lstStyle/>
            <a:p>
              <a:pPr algn="ctr">
                <a:lnSpc>
                  <a:spcPts val="2660"/>
                </a:lnSpc>
                <a:spcBef>
                  <a:spcPct val="0"/>
                </a:spcBef>
              </a:pPr>
            </a:p>
          </p:txBody>
        </p:sp>
      </p:grpSp>
      <p:sp>
        <p:nvSpPr>
          <p:cNvPr id="8" name="Freeform 8"/>
          <p:cNvSpPr/>
          <p:nvPr/>
        </p:nvSpPr>
        <p:spPr>
          <a:xfrm>
            <a:off x="4406150" y="2720056"/>
            <a:ext cx="8887661" cy="4846888"/>
          </a:xfrm>
          <a:custGeom>
            <a:avLst/>
            <a:gdLst/>
            <a:ahLst/>
            <a:cxnLst/>
            <a:rect l="l" t="t" r="r" b="b"/>
            <a:pathLst>
              <a:path w="8887661" h="4846888">
                <a:moveTo>
                  <a:pt x="0" y="0"/>
                </a:moveTo>
                <a:lnTo>
                  <a:pt x="8887661" y="0"/>
                </a:lnTo>
                <a:lnTo>
                  <a:pt x="8887661" y="4846888"/>
                </a:lnTo>
                <a:lnTo>
                  <a:pt x="0" y="4846888"/>
                </a:lnTo>
                <a:lnTo>
                  <a:pt x="0" y="0"/>
                </a:lnTo>
                <a:close/>
              </a:path>
            </a:pathLst>
          </a:custGeom>
          <a:blipFill>
            <a:blip r:embed="rId1">
              <a:alphaModFix amt="18000"/>
            </a:blip>
            <a:stretch>
              <a:fillRect t="-43105" b="-40263"/>
            </a:stretch>
          </a:blipFill>
        </p:spPr>
      </p:sp>
      <p:sp>
        <p:nvSpPr>
          <p:cNvPr id="9" name="Freeform 9"/>
          <p:cNvSpPr/>
          <p:nvPr/>
        </p:nvSpPr>
        <p:spPr>
          <a:xfrm>
            <a:off x="15881104" y="74416"/>
            <a:ext cx="2170765" cy="1102611"/>
          </a:xfrm>
          <a:custGeom>
            <a:avLst/>
            <a:gdLst/>
            <a:ahLst/>
            <a:cxnLst/>
            <a:rect l="l" t="t" r="r" b="b"/>
            <a:pathLst>
              <a:path w="2170765" h="1102611">
                <a:moveTo>
                  <a:pt x="0" y="0"/>
                </a:moveTo>
                <a:lnTo>
                  <a:pt x="2170765" y="0"/>
                </a:lnTo>
                <a:lnTo>
                  <a:pt x="2170765" y="1102610"/>
                </a:lnTo>
                <a:lnTo>
                  <a:pt x="0" y="1102610"/>
                </a:lnTo>
                <a:lnTo>
                  <a:pt x="0" y="0"/>
                </a:lnTo>
                <a:close/>
              </a:path>
            </a:pathLst>
          </a:custGeom>
          <a:blipFill>
            <a:blip r:embed="rId2"/>
            <a:stretch>
              <a:fillRect/>
            </a:stretch>
          </a:blipFill>
        </p:spPr>
      </p:sp>
      <p:sp>
        <p:nvSpPr>
          <p:cNvPr id="10" name="TextBox 10"/>
          <p:cNvSpPr txBox="1"/>
          <p:nvPr/>
        </p:nvSpPr>
        <p:spPr>
          <a:xfrm>
            <a:off x="492604" y="263525"/>
            <a:ext cx="15388500" cy="765175"/>
          </a:xfrm>
          <a:prstGeom prst="rect">
            <a:avLst/>
          </a:prstGeom>
        </p:spPr>
        <p:txBody>
          <a:bodyPr lIns="0" tIns="0" rIns="0" bIns="0" rtlCol="0" anchor="t">
            <a:spAutoFit/>
          </a:bodyPr>
          <a:lstStyle/>
          <a:p>
            <a:pPr algn="l">
              <a:lnSpc>
                <a:spcPts val="5600"/>
              </a:lnSpc>
              <a:spcBef>
                <a:spcPct val="0"/>
              </a:spcBef>
            </a:pPr>
            <a:r>
              <a:rPr lang="en-US" sz="4000">
                <a:solidFill>
                  <a:srgbClr val="5271FF"/>
                </a:solidFill>
                <a:latin typeface="Chunk Five" panose="00000500000000000000"/>
                <a:ea typeface="Chunk Five" panose="00000500000000000000"/>
                <a:cs typeface="Chunk Five" panose="00000500000000000000"/>
                <a:sym typeface="Chunk Five" panose="00000500000000000000"/>
              </a:rPr>
              <a:t>Viksit Bharat Young Leaders Dialogue, 2025  </a:t>
            </a:r>
            <a:endParaRPr lang="en-US" sz="4000">
              <a:solidFill>
                <a:srgbClr val="5271FF"/>
              </a:solidFill>
              <a:latin typeface="Chunk Five" panose="00000500000000000000"/>
              <a:ea typeface="Chunk Five" panose="00000500000000000000"/>
              <a:cs typeface="Chunk Five" panose="00000500000000000000"/>
              <a:sym typeface="Chunk Five" panose="00000500000000000000"/>
            </a:endParaRPr>
          </a:p>
        </p:txBody>
      </p:sp>
      <p:sp>
        <p:nvSpPr>
          <p:cNvPr id="12" name="Text Box 11"/>
          <p:cNvSpPr txBox="1"/>
          <p:nvPr/>
        </p:nvSpPr>
        <p:spPr>
          <a:xfrm>
            <a:off x="9525" y="1567180"/>
            <a:ext cx="18278475" cy="7691755"/>
          </a:xfrm>
          <a:prstGeom prst="rect">
            <a:avLst/>
          </a:prstGeom>
          <a:noFill/>
        </p:spPr>
        <p:txBody>
          <a:bodyPr wrap="square" rtlCol="0">
            <a:noAutofit/>
          </a:bodyPr>
          <a:p>
            <a:pPr algn="ctr"/>
            <a:r>
              <a:rPr lang="en-US" altLang="en-US" sz="4000" b="1">
                <a:latin typeface="Bookman Old Style" panose="02050604050505020204" charset="0"/>
                <a:cs typeface="Bookman Old Style" panose="02050604050505020204" charset="0"/>
              </a:rPr>
              <a:t>EMPOWERING WOMEN AND IMPROVING SOCIAL INDICATORS</a:t>
            </a:r>
            <a:endParaRPr lang="en-US" altLang="en-US" sz="4000" b="1">
              <a:latin typeface="Bookman Old Style" panose="02050604050505020204" charset="0"/>
              <a:cs typeface="Bookman Old Style" panose="02050604050505020204" charset="0"/>
            </a:endParaRPr>
          </a:p>
          <a:p>
            <a:pPr algn="ctr"/>
            <a:endParaRPr lang="en-US" altLang="en-US" sz="3600"/>
          </a:p>
          <a:p>
            <a:pPr algn="ctr"/>
            <a:r>
              <a:rPr lang="en-US" altLang="en-US" sz="3600">
                <a:latin typeface="Bookman Old Style" panose="02050604050505020204" charset="0"/>
                <a:cs typeface="Bookman Old Style" panose="02050604050505020204" charset="0"/>
              </a:rPr>
              <a:t>THEME:</a:t>
            </a:r>
            <a:r>
              <a:rPr lang="en-US" altLang="en-US" sz="3600"/>
              <a:t> </a:t>
            </a:r>
            <a:r>
              <a:rPr lang="en-US" altLang="en-US" sz="3600" b="1">
                <a:latin typeface="Bookman Old Style" panose="02050604050505020204" charset="0"/>
                <a:cs typeface="Bookman Old Style" panose="02050604050505020204" charset="0"/>
              </a:rPr>
              <a:t>"Equality Empowers Progress"</a:t>
            </a:r>
            <a:endParaRPr lang="en-US" altLang="en-US" sz="3600"/>
          </a:p>
          <a:p>
            <a:pPr algn="ctr"/>
            <a:r>
              <a:rPr lang="en-US" altLang="en-US" sz="3600"/>
              <a:t>This theme highlights the connection between gender equality and overall societal development in a concise and memorable way</a:t>
            </a:r>
            <a:endParaRPr lang="en-US" altLang="en-US" sz="3600"/>
          </a:p>
          <a:p>
            <a:pPr algn="ctr"/>
            <a:endParaRPr lang="en-US" altLang="en-US" sz="3600"/>
          </a:p>
          <a:p>
            <a:pPr algn="l"/>
            <a:endParaRPr lang="en-US" altLang="en-US" sz="2800">
              <a:latin typeface="Bookman Old Style" panose="02050604050505020204" charset="0"/>
              <a:cs typeface="Bookman Old Style" panose="02050604050505020204" charset="0"/>
            </a:endParaRPr>
          </a:p>
          <a:p>
            <a:pPr algn="l"/>
            <a:endParaRPr lang="en-US" altLang="en-US" sz="2800">
              <a:latin typeface="Bookman Old Style" panose="02050604050505020204" charset="0"/>
              <a:cs typeface="Bookman Old Style" panose="02050604050505020204" charset="0"/>
            </a:endParaRPr>
          </a:p>
          <a:p>
            <a:pPr algn="l"/>
            <a:r>
              <a:rPr lang="en-US" altLang="en-US" sz="2800">
                <a:latin typeface="Bookman Old Style" panose="02050604050505020204" charset="0"/>
                <a:cs typeface="Bookman Old Style" panose="02050604050505020204" charset="0"/>
              </a:rPr>
              <a:t>NAME OF THE PARTICIPANT:</a:t>
            </a:r>
            <a:endParaRPr lang="en-US" altLang="en-US" sz="2800">
              <a:latin typeface="Bookman Old Style" panose="02050604050505020204" charset="0"/>
              <a:cs typeface="Bookman Old Style" panose="02050604050505020204" charset="0"/>
            </a:endParaRPr>
          </a:p>
          <a:p>
            <a:pPr algn="l"/>
            <a:endParaRPr lang="en-US" altLang="en-US" sz="2800">
              <a:latin typeface="Bookman Old Style" panose="02050604050505020204" charset="0"/>
              <a:cs typeface="Bookman Old Style" panose="02050604050505020204" charset="0"/>
            </a:endParaRPr>
          </a:p>
          <a:p>
            <a:pPr algn="l"/>
            <a:r>
              <a:rPr lang="en-US" altLang="en-US" sz="2800" b="1">
                <a:latin typeface="Bookman Old Style" panose="02050604050505020204" charset="0"/>
                <a:cs typeface="Bookman Old Style" panose="02050604050505020204" charset="0"/>
              </a:rPr>
              <a:t>Partha Sarathi Behuria</a:t>
            </a:r>
            <a:endParaRPr lang="en-US" altLang="en-US" sz="2800" b="1">
              <a:latin typeface="Bookman Old Style" panose="02050604050505020204" charset="0"/>
              <a:cs typeface="Bookman Old Style" panose="02050604050505020204" charset="0"/>
            </a:endParaRPr>
          </a:p>
          <a:p>
            <a:pPr algn="l"/>
            <a:endParaRPr lang="en-US" altLang="en-US" sz="2800" b="1">
              <a:latin typeface="Bookman Old Style" panose="02050604050505020204" charset="0"/>
              <a:cs typeface="Bookman Old Style" panose="02050604050505020204" charset="0"/>
            </a:endParaRPr>
          </a:p>
          <a:p>
            <a:pPr algn="l"/>
            <a:r>
              <a:rPr lang="en-US" altLang="en-US" sz="2800" b="1">
                <a:latin typeface="Californian FB" panose="0207040306080B030204" charset="0"/>
                <a:cs typeface="Californian FB" panose="0207040306080B030204" charset="0"/>
              </a:rPr>
              <a:t>Intern at DV Analytics (Practicing Data Science and Data Analysis)</a:t>
            </a:r>
            <a:endParaRPr lang="en-US" altLang="en-US" sz="2800" b="1">
              <a:latin typeface="Californian FB" panose="0207040306080B030204" charset="0"/>
              <a:cs typeface="Californian FB" panose="0207040306080B030204" charset="0"/>
            </a:endParaRPr>
          </a:p>
          <a:p>
            <a:pPr algn="l"/>
            <a:r>
              <a:rPr lang="en-US" altLang="en-US" sz="2800" b="1">
                <a:latin typeface="Californian FB" panose="0207040306080B030204" charset="0"/>
                <a:cs typeface="Californian FB" panose="0207040306080B030204" charset="0"/>
              </a:rPr>
              <a:t>MBA Graduate, Utkal University (Batch 2024)</a:t>
            </a:r>
            <a:endParaRPr lang="en-US" altLang="en-US" sz="2800" b="1">
              <a:latin typeface="Californian FB" panose="0207040306080B030204" charset="0"/>
              <a:cs typeface="Californian FB" panose="0207040306080B030204" charset="0"/>
            </a:endParaRPr>
          </a:p>
          <a:p>
            <a:pPr algn="l"/>
            <a:r>
              <a:rPr lang="en-US" altLang="en-US" sz="2800" b="1">
                <a:latin typeface="Californian FB" panose="0207040306080B030204" charset="0"/>
                <a:cs typeface="Californian FB" panose="0207040306080B030204" charset="0"/>
              </a:rPr>
              <a:t>B.Sc. Botany Honors, Berhampur University (Batch 2020)</a:t>
            </a:r>
            <a:endParaRPr lang="en-US" altLang="en-US" sz="2800" b="1">
              <a:latin typeface="Californian FB" panose="0207040306080B030204" charset="0"/>
              <a:cs typeface="Californian FB" panose="0207040306080B030204" charset="0"/>
            </a:endParaRPr>
          </a:p>
        </p:txBody>
      </p:sp>
      <p:pic>
        <p:nvPicPr>
          <p:cNvPr id="13" name="Picture 12" descr="women logo 2"/>
          <p:cNvPicPr>
            <a:picLocks noChangeAspect="1"/>
          </p:cNvPicPr>
          <p:nvPr/>
        </p:nvPicPr>
        <p:blipFill>
          <a:blip r:embed="rId3"/>
          <a:stretch>
            <a:fillRect/>
          </a:stretch>
        </p:blipFill>
        <p:spPr>
          <a:xfrm>
            <a:off x="12573000" y="3928110"/>
            <a:ext cx="4264660" cy="518541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40536"/>
            <a:ext cx="19466292" cy="1444619"/>
            <a:chOff x="0" y="0"/>
            <a:chExt cx="5126925" cy="380476"/>
          </a:xfrm>
        </p:grpSpPr>
        <p:sp>
          <p:nvSpPr>
            <p:cNvPr id="3" name="Freeform 3"/>
            <p:cNvSpPr/>
            <p:nvPr/>
          </p:nvSpPr>
          <p:spPr>
            <a:xfrm>
              <a:off x="0" y="0"/>
              <a:ext cx="5126925" cy="380476"/>
            </a:xfrm>
            <a:custGeom>
              <a:avLst/>
              <a:gdLst/>
              <a:ahLst/>
              <a:cxnLst/>
              <a:rect l="l" t="t" r="r" b="b"/>
              <a:pathLst>
                <a:path w="5126925" h="380476">
                  <a:moveTo>
                    <a:pt x="0" y="0"/>
                  </a:moveTo>
                  <a:lnTo>
                    <a:pt x="5126925" y="0"/>
                  </a:lnTo>
                  <a:lnTo>
                    <a:pt x="5126925" y="380476"/>
                  </a:lnTo>
                  <a:lnTo>
                    <a:pt x="0" y="380476"/>
                  </a:lnTo>
                  <a:close/>
                </a:path>
              </a:pathLst>
            </a:custGeom>
            <a:solidFill>
              <a:srgbClr val="FF914D">
                <a:alpha val="21961"/>
              </a:srgbClr>
            </a:solidFill>
          </p:spPr>
        </p:sp>
        <p:sp>
          <p:nvSpPr>
            <p:cNvPr id="4" name="TextBox 4"/>
            <p:cNvSpPr txBox="1"/>
            <p:nvPr/>
          </p:nvSpPr>
          <p:spPr>
            <a:xfrm>
              <a:off x="0" y="-38100"/>
              <a:ext cx="5126925" cy="418576"/>
            </a:xfrm>
            <a:prstGeom prst="rect">
              <a:avLst/>
            </a:prstGeom>
          </p:spPr>
          <p:txBody>
            <a:bodyPr lIns="50800" tIns="50800" rIns="50800" bIns="50800" rtlCol="0" anchor="ctr"/>
            <a:lstStyle/>
            <a:p>
              <a:pPr algn="ctr">
                <a:lnSpc>
                  <a:spcPts val="2660"/>
                </a:lnSpc>
                <a:spcBef>
                  <a:spcPct val="0"/>
                </a:spcBef>
              </a:pPr>
            </a:p>
          </p:txBody>
        </p:sp>
      </p:grpSp>
      <p:grpSp>
        <p:nvGrpSpPr>
          <p:cNvPr id="5" name="Group 5"/>
          <p:cNvGrpSpPr/>
          <p:nvPr/>
        </p:nvGrpSpPr>
        <p:grpSpPr>
          <a:xfrm>
            <a:off x="-134141" y="9258300"/>
            <a:ext cx="19466292" cy="1028700"/>
            <a:chOff x="0" y="0"/>
            <a:chExt cx="5126925" cy="270933"/>
          </a:xfrm>
        </p:grpSpPr>
        <p:sp>
          <p:nvSpPr>
            <p:cNvPr id="6" name="Freeform 6"/>
            <p:cNvSpPr/>
            <p:nvPr/>
          </p:nvSpPr>
          <p:spPr>
            <a:xfrm>
              <a:off x="0" y="0"/>
              <a:ext cx="5126925" cy="270933"/>
            </a:xfrm>
            <a:custGeom>
              <a:avLst/>
              <a:gdLst/>
              <a:ahLst/>
              <a:cxnLst/>
              <a:rect l="l" t="t" r="r" b="b"/>
              <a:pathLst>
                <a:path w="5126925" h="270933">
                  <a:moveTo>
                    <a:pt x="0" y="0"/>
                  </a:moveTo>
                  <a:lnTo>
                    <a:pt x="5126925" y="0"/>
                  </a:lnTo>
                  <a:lnTo>
                    <a:pt x="5126925" y="270933"/>
                  </a:lnTo>
                  <a:lnTo>
                    <a:pt x="0" y="270933"/>
                  </a:lnTo>
                  <a:close/>
                </a:path>
              </a:pathLst>
            </a:custGeom>
            <a:solidFill>
              <a:srgbClr val="00BF63">
                <a:alpha val="21961"/>
              </a:srgbClr>
            </a:solidFill>
          </p:spPr>
        </p:sp>
        <p:sp>
          <p:nvSpPr>
            <p:cNvPr id="7" name="TextBox 7"/>
            <p:cNvSpPr txBox="1"/>
            <p:nvPr/>
          </p:nvSpPr>
          <p:spPr>
            <a:xfrm>
              <a:off x="0" y="-38100"/>
              <a:ext cx="5126925" cy="309033"/>
            </a:xfrm>
            <a:prstGeom prst="rect">
              <a:avLst/>
            </a:prstGeom>
          </p:spPr>
          <p:txBody>
            <a:bodyPr lIns="50800" tIns="50800" rIns="50800" bIns="50800" rtlCol="0" anchor="ctr"/>
            <a:lstStyle/>
            <a:p>
              <a:pPr algn="ctr">
                <a:lnSpc>
                  <a:spcPts val="2660"/>
                </a:lnSpc>
                <a:spcBef>
                  <a:spcPct val="0"/>
                </a:spcBef>
              </a:pPr>
            </a:p>
          </p:txBody>
        </p:sp>
      </p:grpSp>
      <p:sp>
        <p:nvSpPr>
          <p:cNvPr id="8" name="Freeform 8"/>
          <p:cNvSpPr/>
          <p:nvPr/>
        </p:nvSpPr>
        <p:spPr>
          <a:xfrm>
            <a:off x="4406150" y="2720056"/>
            <a:ext cx="8887661" cy="4846888"/>
          </a:xfrm>
          <a:custGeom>
            <a:avLst/>
            <a:gdLst/>
            <a:ahLst/>
            <a:cxnLst/>
            <a:rect l="l" t="t" r="r" b="b"/>
            <a:pathLst>
              <a:path w="8887661" h="4846888">
                <a:moveTo>
                  <a:pt x="0" y="0"/>
                </a:moveTo>
                <a:lnTo>
                  <a:pt x="8887661" y="0"/>
                </a:lnTo>
                <a:lnTo>
                  <a:pt x="8887661" y="4846888"/>
                </a:lnTo>
                <a:lnTo>
                  <a:pt x="0" y="4846888"/>
                </a:lnTo>
                <a:lnTo>
                  <a:pt x="0" y="0"/>
                </a:lnTo>
                <a:close/>
              </a:path>
            </a:pathLst>
          </a:custGeom>
          <a:blipFill>
            <a:blip r:embed="rId1">
              <a:alphaModFix amt="18000"/>
            </a:blip>
            <a:stretch>
              <a:fillRect t="-43105" b="-40263"/>
            </a:stretch>
          </a:blipFill>
        </p:spPr>
      </p:sp>
      <p:sp>
        <p:nvSpPr>
          <p:cNvPr id="9" name="Freeform 9"/>
          <p:cNvSpPr/>
          <p:nvPr/>
        </p:nvSpPr>
        <p:spPr>
          <a:xfrm>
            <a:off x="15881104" y="74416"/>
            <a:ext cx="2170765" cy="1102611"/>
          </a:xfrm>
          <a:custGeom>
            <a:avLst/>
            <a:gdLst/>
            <a:ahLst/>
            <a:cxnLst/>
            <a:rect l="l" t="t" r="r" b="b"/>
            <a:pathLst>
              <a:path w="2170765" h="1102611">
                <a:moveTo>
                  <a:pt x="0" y="0"/>
                </a:moveTo>
                <a:lnTo>
                  <a:pt x="2170765" y="0"/>
                </a:lnTo>
                <a:lnTo>
                  <a:pt x="2170765" y="1102610"/>
                </a:lnTo>
                <a:lnTo>
                  <a:pt x="0" y="1102610"/>
                </a:lnTo>
                <a:lnTo>
                  <a:pt x="0" y="0"/>
                </a:lnTo>
                <a:close/>
              </a:path>
            </a:pathLst>
          </a:custGeom>
          <a:blipFill>
            <a:blip r:embed="rId2"/>
            <a:stretch>
              <a:fillRect/>
            </a:stretch>
          </a:blipFill>
        </p:spPr>
      </p:sp>
      <p:sp>
        <p:nvSpPr>
          <p:cNvPr id="10" name="TextBox 10"/>
          <p:cNvSpPr txBox="1"/>
          <p:nvPr/>
        </p:nvSpPr>
        <p:spPr>
          <a:xfrm>
            <a:off x="492604" y="263525"/>
            <a:ext cx="15388500" cy="765175"/>
          </a:xfrm>
          <a:prstGeom prst="rect">
            <a:avLst/>
          </a:prstGeom>
        </p:spPr>
        <p:txBody>
          <a:bodyPr lIns="0" tIns="0" rIns="0" bIns="0" rtlCol="0" anchor="t">
            <a:spAutoFit/>
          </a:bodyPr>
          <a:lstStyle/>
          <a:p>
            <a:pPr algn="l">
              <a:lnSpc>
                <a:spcPts val="5600"/>
              </a:lnSpc>
              <a:spcBef>
                <a:spcPct val="0"/>
              </a:spcBef>
            </a:pPr>
            <a:r>
              <a:rPr lang="en-US" sz="4000">
                <a:solidFill>
                  <a:srgbClr val="5271FF"/>
                </a:solidFill>
                <a:latin typeface="Chunk Five" panose="00000500000000000000"/>
                <a:ea typeface="Chunk Five" panose="00000500000000000000"/>
                <a:cs typeface="Chunk Five" panose="00000500000000000000"/>
                <a:sym typeface="Chunk Five" panose="00000500000000000000"/>
              </a:rPr>
              <a:t>Viksit Bharat Young Leaders Dialogue, 2025  </a:t>
            </a:r>
            <a:endParaRPr lang="en-US" sz="4000">
              <a:solidFill>
                <a:srgbClr val="5271FF"/>
              </a:solidFill>
              <a:latin typeface="Chunk Five" panose="00000500000000000000"/>
              <a:ea typeface="Chunk Five" panose="00000500000000000000"/>
              <a:cs typeface="Chunk Five" panose="00000500000000000000"/>
              <a:sym typeface="Chunk Five" panose="00000500000000000000"/>
            </a:endParaRPr>
          </a:p>
        </p:txBody>
      </p:sp>
      <p:sp>
        <p:nvSpPr>
          <p:cNvPr id="11" name="TextBox 11"/>
          <p:cNvSpPr txBox="1"/>
          <p:nvPr/>
        </p:nvSpPr>
        <p:spPr>
          <a:xfrm>
            <a:off x="0" y="1562100"/>
            <a:ext cx="18291175" cy="1076960"/>
          </a:xfrm>
          <a:prstGeom prst="rect">
            <a:avLst/>
          </a:prstGeom>
        </p:spPr>
        <p:txBody>
          <a:bodyPr wrap="square" lIns="0" tIns="0" rIns="0" bIns="0" rtlCol="0" anchor="t">
            <a:spAutoFit/>
          </a:bodyPr>
          <a:lstStyle/>
          <a:p>
            <a:pPr marL="647700" lvl="1" indent="0" algn="ctr">
              <a:lnSpc>
                <a:spcPts val="8400"/>
              </a:lnSpc>
              <a:buNone/>
            </a:pPr>
            <a:r>
              <a:rPr lang="en-US" sz="6000" b="1" u="sng">
                <a:solidFill>
                  <a:srgbClr val="000000"/>
                </a:solidFill>
                <a:latin typeface="Arial Narrow" panose="020B0606020202030204" charset="0"/>
                <a:ea typeface="Canva Sans Bold" panose="020B0803030501040103"/>
                <a:cs typeface="Arial Narrow" panose="020B0606020202030204" charset="0"/>
                <a:sym typeface="Canva Sans Bold" panose="020B0803030501040103"/>
              </a:rPr>
              <a:t>Understanding Of The Topic </a:t>
            </a:r>
            <a:endParaRPr lang="en-US" sz="6000" b="1" u="sng">
              <a:solidFill>
                <a:srgbClr val="000000"/>
              </a:solidFill>
              <a:latin typeface="Arial Narrow" panose="020B0606020202030204" charset="0"/>
              <a:ea typeface="Canva Sans Bold" panose="020B0803030501040103"/>
              <a:cs typeface="Arial Narrow" panose="020B0606020202030204" charset="0"/>
              <a:sym typeface="Canva Sans Bold" panose="020B0803030501040103"/>
            </a:endParaRPr>
          </a:p>
        </p:txBody>
      </p:sp>
      <p:sp>
        <p:nvSpPr>
          <p:cNvPr id="12" name="Text Box 11"/>
          <p:cNvSpPr txBox="1"/>
          <p:nvPr/>
        </p:nvSpPr>
        <p:spPr>
          <a:xfrm>
            <a:off x="344805" y="3037205"/>
            <a:ext cx="17562195" cy="6739255"/>
          </a:xfrm>
          <a:prstGeom prst="rect">
            <a:avLst/>
          </a:prstGeom>
          <a:noFill/>
        </p:spPr>
        <p:txBody>
          <a:bodyPr wrap="square" rtlCol="0">
            <a:spAutoFit/>
          </a:bodyPr>
          <a:p>
            <a:pPr algn="ctr"/>
            <a:r>
              <a:rPr sz="4800" b="1">
                <a:latin typeface="Californian FB" panose="0207040306080B030204" charset="0"/>
                <a:cs typeface="Californian FB" panose="0207040306080B030204" charset="0"/>
                <a:sym typeface="+mn-ea"/>
              </a:rPr>
              <a:t>Empowering women is a transformative strategy that drives sustainable development. When women are given equal opportunities in education, employment, and leadership, they contribute significantly to societal growth. Social indicators such as literacy rates, maternal health, and gender equality are critical metrics for evaluating progress. Empowering women uplifts communities by ensuring better health, education, and economic outcomes.</a:t>
            </a:r>
            <a:endParaRPr sz="4800" b="1">
              <a:latin typeface="Californian FB" panose="0207040306080B030204" charset="0"/>
              <a:cs typeface="Californian FB" panose="0207040306080B030204" charset="0"/>
              <a:sym typeface="+mn-ea"/>
            </a:endParaRPr>
          </a:p>
          <a:p>
            <a:pPr algn="ctr"/>
            <a:endParaRPr lang="en-US" sz="4800" b="1">
              <a:latin typeface="Californian FB" panose="0207040306080B030204" charset="0"/>
              <a:cs typeface="Californian FB" panose="0207040306080B030204" charset="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40536"/>
            <a:ext cx="19466292" cy="1444619"/>
            <a:chOff x="0" y="0"/>
            <a:chExt cx="5126925" cy="380476"/>
          </a:xfrm>
        </p:grpSpPr>
        <p:sp>
          <p:nvSpPr>
            <p:cNvPr id="3" name="Freeform 3"/>
            <p:cNvSpPr/>
            <p:nvPr/>
          </p:nvSpPr>
          <p:spPr>
            <a:xfrm>
              <a:off x="0" y="0"/>
              <a:ext cx="5126925" cy="380476"/>
            </a:xfrm>
            <a:custGeom>
              <a:avLst/>
              <a:gdLst/>
              <a:ahLst/>
              <a:cxnLst/>
              <a:rect l="l" t="t" r="r" b="b"/>
              <a:pathLst>
                <a:path w="5126925" h="380476">
                  <a:moveTo>
                    <a:pt x="0" y="0"/>
                  </a:moveTo>
                  <a:lnTo>
                    <a:pt x="5126925" y="0"/>
                  </a:lnTo>
                  <a:lnTo>
                    <a:pt x="5126925" y="380476"/>
                  </a:lnTo>
                  <a:lnTo>
                    <a:pt x="0" y="380476"/>
                  </a:lnTo>
                  <a:close/>
                </a:path>
              </a:pathLst>
            </a:custGeom>
            <a:solidFill>
              <a:srgbClr val="FF914D">
                <a:alpha val="21961"/>
              </a:srgbClr>
            </a:solidFill>
          </p:spPr>
        </p:sp>
        <p:sp>
          <p:nvSpPr>
            <p:cNvPr id="4" name="TextBox 4"/>
            <p:cNvSpPr txBox="1"/>
            <p:nvPr/>
          </p:nvSpPr>
          <p:spPr>
            <a:xfrm>
              <a:off x="0" y="-38100"/>
              <a:ext cx="5126925" cy="418576"/>
            </a:xfrm>
            <a:prstGeom prst="rect">
              <a:avLst/>
            </a:prstGeom>
          </p:spPr>
          <p:txBody>
            <a:bodyPr lIns="50800" tIns="50800" rIns="50800" bIns="50800" rtlCol="0" anchor="ctr"/>
            <a:lstStyle/>
            <a:p>
              <a:pPr algn="ctr">
                <a:lnSpc>
                  <a:spcPts val="2660"/>
                </a:lnSpc>
                <a:spcBef>
                  <a:spcPct val="0"/>
                </a:spcBef>
              </a:pPr>
            </a:p>
          </p:txBody>
        </p:sp>
      </p:grpSp>
      <p:grpSp>
        <p:nvGrpSpPr>
          <p:cNvPr id="5" name="Group 5"/>
          <p:cNvGrpSpPr/>
          <p:nvPr/>
        </p:nvGrpSpPr>
        <p:grpSpPr>
          <a:xfrm>
            <a:off x="-134141" y="9258300"/>
            <a:ext cx="19466292" cy="1028700"/>
            <a:chOff x="0" y="0"/>
            <a:chExt cx="5126925" cy="270933"/>
          </a:xfrm>
        </p:grpSpPr>
        <p:sp>
          <p:nvSpPr>
            <p:cNvPr id="6" name="Freeform 6"/>
            <p:cNvSpPr/>
            <p:nvPr/>
          </p:nvSpPr>
          <p:spPr>
            <a:xfrm>
              <a:off x="0" y="0"/>
              <a:ext cx="5126925" cy="270933"/>
            </a:xfrm>
            <a:custGeom>
              <a:avLst/>
              <a:gdLst/>
              <a:ahLst/>
              <a:cxnLst/>
              <a:rect l="l" t="t" r="r" b="b"/>
              <a:pathLst>
                <a:path w="5126925" h="270933">
                  <a:moveTo>
                    <a:pt x="0" y="0"/>
                  </a:moveTo>
                  <a:lnTo>
                    <a:pt x="5126925" y="0"/>
                  </a:lnTo>
                  <a:lnTo>
                    <a:pt x="5126925" y="270933"/>
                  </a:lnTo>
                  <a:lnTo>
                    <a:pt x="0" y="270933"/>
                  </a:lnTo>
                  <a:close/>
                </a:path>
              </a:pathLst>
            </a:custGeom>
            <a:solidFill>
              <a:srgbClr val="00BF63">
                <a:alpha val="21961"/>
              </a:srgbClr>
            </a:solidFill>
          </p:spPr>
        </p:sp>
        <p:sp>
          <p:nvSpPr>
            <p:cNvPr id="7" name="TextBox 7"/>
            <p:cNvSpPr txBox="1"/>
            <p:nvPr/>
          </p:nvSpPr>
          <p:spPr>
            <a:xfrm>
              <a:off x="0" y="-38100"/>
              <a:ext cx="5126925" cy="309033"/>
            </a:xfrm>
            <a:prstGeom prst="rect">
              <a:avLst/>
            </a:prstGeom>
          </p:spPr>
          <p:txBody>
            <a:bodyPr lIns="50800" tIns="50800" rIns="50800" bIns="50800" rtlCol="0" anchor="ctr"/>
            <a:lstStyle/>
            <a:p>
              <a:pPr algn="ctr">
                <a:lnSpc>
                  <a:spcPts val="2660"/>
                </a:lnSpc>
                <a:spcBef>
                  <a:spcPct val="0"/>
                </a:spcBef>
              </a:pPr>
            </a:p>
          </p:txBody>
        </p:sp>
      </p:grpSp>
      <p:sp>
        <p:nvSpPr>
          <p:cNvPr id="8" name="Freeform 8"/>
          <p:cNvSpPr/>
          <p:nvPr/>
        </p:nvSpPr>
        <p:spPr>
          <a:xfrm>
            <a:off x="4406150" y="2720056"/>
            <a:ext cx="8887661" cy="4846888"/>
          </a:xfrm>
          <a:custGeom>
            <a:avLst/>
            <a:gdLst/>
            <a:ahLst/>
            <a:cxnLst/>
            <a:rect l="l" t="t" r="r" b="b"/>
            <a:pathLst>
              <a:path w="8887661" h="4846888">
                <a:moveTo>
                  <a:pt x="0" y="0"/>
                </a:moveTo>
                <a:lnTo>
                  <a:pt x="8887661" y="0"/>
                </a:lnTo>
                <a:lnTo>
                  <a:pt x="8887661" y="4846888"/>
                </a:lnTo>
                <a:lnTo>
                  <a:pt x="0" y="4846888"/>
                </a:lnTo>
                <a:lnTo>
                  <a:pt x="0" y="0"/>
                </a:lnTo>
                <a:close/>
              </a:path>
            </a:pathLst>
          </a:custGeom>
          <a:blipFill>
            <a:blip r:embed="rId1">
              <a:alphaModFix amt="18000"/>
            </a:blip>
            <a:stretch>
              <a:fillRect t="-43105" b="-40263"/>
            </a:stretch>
          </a:blipFill>
        </p:spPr>
      </p:sp>
      <p:sp>
        <p:nvSpPr>
          <p:cNvPr id="9" name="Freeform 9"/>
          <p:cNvSpPr/>
          <p:nvPr/>
        </p:nvSpPr>
        <p:spPr>
          <a:xfrm>
            <a:off x="15881104" y="74416"/>
            <a:ext cx="2170765" cy="1102611"/>
          </a:xfrm>
          <a:custGeom>
            <a:avLst/>
            <a:gdLst/>
            <a:ahLst/>
            <a:cxnLst/>
            <a:rect l="l" t="t" r="r" b="b"/>
            <a:pathLst>
              <a:path w="2170765" h="1102611">
                <a:moveTo>
                  <a:pt x="0" y="0"/>
                </a:moveTo>
                <a:lnTo>
                  <a:pt x="2170765" y="0"/>
                </a:lnTo>
                <a:lnTo>
                  <a:pt x="2170765" y="1102610"/>
                </a:lnTo>
                <a:lnTo>
                  <a:pt x="0" y="1102610"/>
                </a:lnTo>
                <a:lnTo>
                  <a:pt x="0" y="0"/>
                </a:lnTo>
                <a:close/>
              </a:path>
            </a:pathLst>
          </a:custGeom>
          <a:blipFill>
            <a:blip r:embed="rId2"/>
            <a:stretch>
              <a:fillRect/>
            </a:stretch>
          </a:blipFill>
        </p:spPr>
      </p:sp>
      <p:sp>
        <p:nvSpPr>
          <p:cNvPr id="10" name="TextBox 10"/>
          <p:cNvSpPr txBox="1"/>
          <p:nvPr/>
        </p:nvSpPr>
        <p:spPr>
          <a:xfrm>
            <a:off x="-76200" y="1333500"/>
            <a:ext cx="18321655" cy="972820"/>
          </a:xfrm>
          <a:prstGeom prst="rect">
            <a:avLst/>
          </a:prstGeom>
        </p:spPr>
        <p:txBody>
          <a:bodyPr wrap="square" lIns="0" tIns="0" rIns="0" bIns="0" rtlCol="0" anchor="t">
            <a:noAutofit/>
          </a:bodyPr>
          <a:lstStyle/>
          <a:p>
            <a:pPr marL="647700" lvl="1" indent="0" algn="ctr">
              <a:lnSpc>
                <a:spcPts val="8400"/>
              </a:lnSpc>
              <a:buNone/>
            </a:pPr>
            <a:r>
              <a:rPr lang="en-US" sz="6000" b="1" u="sng">
                <a:solidFill>
                  <a:srgbClr val="000000"/>
                </a:solidFill>
                <a:latin typeface="Arial Narrow" panose="020B0606020202030204" charset="0"/>
                <a:ea typeface="Canva Sans Bold" panose="020B0803030501040103"/>
                <a:cs typeface="Arial Narrow" panose="020B0606020202030204" charset="0"/>
                <a:sym typeface="Canva Sans Bold" panose="020B0803030501040103"/>
              </a:rPr>
              <a:t>Describe the  Vision For the Theme - Long term goal </a:t>
            </a:r>
            <a:endParaRPr lang="en-US" sz="6000" b="1" u="sng">
              <a:solidFill>
                <a:srgbClr val="000000"/>
              </a:solidFill>
              <a:latin typeface="Arial Narrow" panose="020B0606020202030204" charset="0"/>
              <a:ea typeface="Canva Sans Bold" panose="020B0803030501040103"/>
              <a:cs typeface="Arial Narrow" panose="020B0606020202030204" charset="0"/>
              <a:sym typeface="Canva Sans Bold" panose="020B0803030501040103"/>
            </a:endParaRPr>
          </a:p>
          <a:p>
            <a:pPr marL="1295400" lvl="1" indent="-647700" algn="ctr">
              <a:lnSpc>
                <a:spcPts val="8400"/>
              </a:lnSpc>
              <a:buFont typeface="Arial" panose="020B0604020202020204"/>
              <a:buChar char="•"/>
            </a:pPr>
            <a:endParaRPr lang="en-US" sz="6000" b="1" u="sng">
              <a:solidFill>
                <a:srgbClr val="000000"/>
              </a:solidFill>
              <a:latin typeface="Arial Narrow" panose="020B0606020202030204" charset="0"/>
              <a:ea typeface="Canva Sans Bold" panose="020B0803030501040103"/>
              <a:cs typeface="Arial Narrow" panose="020B0606020202030204" charset="0"/>
              <a:sym typeface="Canva Sans Bold" panose="020B0803030501040103"/>
            </a:endParaRPr>
          </a:p>
        </p:txBody>
      </p:sp>
      <p:sp>
        <p:nvSpPr>
          <p:cNvPr id="11" name="TextBox 11"/>
          <p:cNvSpPr txBox="1"/>
          <p:nvPr/>
        </p:nvSpPr>
        <p:spPr>
          <a:xfrm>
            <a:off x="492604" y="162171"/>
            <a:ext cx="15388500" cy="765175"/>
          </a:xfrm>
          <a:prstGeom prst="rect">
            <a:avLst/>
          </a:prstGeom>
        </p:spPr>
        <p:txBody>
          <a:bodyPr lIns="0" tIns="0" rIns="0" bIns="0" rtlCol="0" anchor="t">
            <a:spAutoFit/>
          </a:bodyPr>
          <a:lstStyle/>
          <a:p>
            <a:pPr algn="l">
              <a:lnSpc>
                <a:spcPts val="5600"/>
              </a:lnSpc>
              <a:spcBef>
                <a:spcPct val="0"/>
              </a:spcBef>
            </a:pPr>
            <a:r>
              <a:rPr lang="en-US" sz="4000">
                <a:solidFill>
                  <a:srgbClr val="5271FF"/>
                </a:solidFill>
                <a:latin typeface="Chunk Five" panose="00000500000000000000"/>
                <a:ea typeface="Chunk Five" panose="00000500000000000000"/>
                <a:cs typeface="Chunk Five" panose="00000500000000000000"/>
                <a:sym typeface="Chunk Five" panose="00000500000000000000"/>
              </a:rPr>
              <a:t>Viksit Bharat Young Leaders Dialogue, 2025  </a:t>
            </a:r>
            <a:endParaRPr lang="en-US" sz="4000">
              <a:solidFill>
                <a:srgbClr val="5271FF"/>
              </a:solidFill>
              <a:latin typeface="Chunk Five" panose="00000500000000000000"/>
              <a:ea typeface="Chunk Five" panose="00000500000000000000"/>
              <a:cs typeface="Chunk Five" panose="00000500000000000000"/>
              <a:sym typeface="Chunk Five" panose="00000500000000000000"/>
            </a:endParaRPr>
          </a:p>
        </p:txBody>
      </p:sp>
      <p:sp>
        <p:nvSpPr>
          <p:cNvPr id="12" name="Text Box 11"/>
          <p:cNvSpPr txBox="1"/>
          <p:nvPr/>
        </p:nvSpPr>
        <p:spPr>
          <a:xfrm flipV="1">
            <a:off x="3505200" y="2323465"/>
            <a:ext cx="5989955" cy="76200"/>
          </a:xfrm>
          <a:prstGeom prst="rect">
            <a:avLst/>
          </a:prstGeom>
          <a:noFill/>
        </p:spPr>
        <p:txBody>
          <a:bodyPr wrap="square" rtlCol="0">
            <a:noAutofit/>
          </a:bodyPr>
          <a:p>
            <a:endParaRPr lang="en-US"/>
          </a:p>
        </p:txBody>
      </p:sp>
      <p:sp>
        <p:nvSpPr>
          <p:cNvPr id="13" name="Text Box 12"/>
          <p:cNvSpPr txBox="1"/>
          <p:nvPr/>
        </p:nvSpPr>
        <p:spPr>
          <a:xfrm>
            <a:off x="344805" y="2861310"/>
            <a:ext cx="17562195" cy="6000750"/>
          </a:xfrm>
          <a:prstGeom prst="rect">
            <a:avLst/>
          </a:prstGeom>
          <a:noFill/>
        </p:spPr>
        <p:txBody>
          <a:bodyPr wrap="square" rtlCol="0">
            <a:spAutoFit/>
          </a:bodyPr>
          <a:p>
            <a:pPr algn="ctr"/>
            <a:r>
              <a:rPr sz="4800" b="1">
                <a:latin typeface="Californian FB" panose="0207040306080B030204" charset="0"/>
                <a:cs typeface="Californian FB" panose="0207040306080B030204" charset="0"/>
                <a:sym typeface="+mn-ea"/>
              </a:rPr>
              <a:t>Our vision is to create a society where gender equality is the norm. The long-term goal includes: achieving 100% literacy for girls to ensure access to education for all, closing the gender pay gap to establish financial equity, and ensuring equal representation in leadership roles across sectors. By incorporating gender empowerment into policy frameworks, we aim to enhance national socio-economic development.</a:t>
            </a:r>
            <a:endParaRPr sz="4800" b="1">
              <a:latin typeface="Californian FB" panose="0207040306080B030204" charset="0"/>
              <a:cs typeface="Californian FB" panose="0207040306080B030204" charset="0"/>
              <a:sym typeface="+mn-ea"/>
            </a:endParaRPr>
          </a:p>
          <a:p>
            <a:pPr algn="ctr"/>
            <a:endParaRPr lang="en-US" sz="4800" b="1">
              <a:latin typeface="Californian FB" panose="0207040306080B030204" charset="0"/>
              <a:cs typeface="Californian FB" panose="0207040306080B030204" charset="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40536"/>
            <a:ext cx="19466292" cy="1444619"/>
            <a:chOff x="0" y="0"/>
            <a:chExt cx="5126925" cy="380476"/>
          </a:xfrm>
        </p:grpSpPr>
        <p:sp>
          <p:nvSpPr>
            <p:cNvPr id="3" name="Freeform 3"/>
            <p:cNvSpPr/>
            <p:nvPr/>
          </p:nvSpPr>
          <p:spPr>
            <a:xfrm>
              <a:off x="0" y="0"/>
              <a:ext cx="5126925" cy="380476"/>
            </a:xfrm>
            <a:custGeom>
              <a:avLst/>
              <a:gdLst/>
              <a:ahLst/>
              <a:cxnLst/>
              <a:rect l="l" t="t" r="r" b="b"/>
              <a:pathLst>
                <a:path w="5126925" h="380476">
                  <a:moveTo>
                    <a:pt x="0" y="0"/>
                  </a:moveTo>
                  <a:lnTo>
                    <a:pt x="5126925" y="0"/>
                  </a:lnTo>
                  <a:lnTo>
                    <a:pt x="5126925" y="380476"/>
                  </a:lnTo>
                  <a:lnTo>
                    <a:pt x="0" y="380476"/>
                  </a:lnTo>
                  <a:close/>
                </a:path>
              </a:pathLst>
            </a:custGeom>
            <a:solidFill>
              <a:srgbClr val="FF914D">
                <a:alpha val="21961"/>
              </a:srgbClr>
            </a:solidFill>
          </p:spPr>
        </p:sp>
        <p:sp>
          <p:nvSpPr>
            <p:cNvPr id="4" name="TextBox 4"/>
            <p:cNvSpPr txBox="1"/>
            <p:nvPr/>
          </p:nvSpPr>
          <p:spPr>
            <a:xfrm>
              <a:off x="0" y="-38100"/>
              <a:ext cx="5126925" cy="418576"/>
            </a:xfrm>
            <a:prstGeom prst="rect">
              <a:avLst/>
            </a:prstGeom>
          </p:spPr>
          <p:txBody>
            <a:bodyPr lIns="50800" tIns="50800" rIns="50800" bIns="50800" rtlCol="0" anchor="ctr"/>
            <a:lstStyle/>
            <a:p>
              <a:pPr algn="ctr">
                <a:lnSpc>
                  <a:spcPts val="2660"/>
                </a:lnSpc>
                <a:spcBef>
                  <a:spcPct val="0"/>
                </a:spcBef>
              </a:pPr>
            </a:p>
          </p:txBody>
        </p:sp>
      </p:grpSp>
      <p:grpSp>
        <p:nvGrpSpPr>
          <p:cNvPr id="5" name="Group 5"/>
          <p:cNvGrpSpPr/>
          <p:nvPr/>
        </p:nvGrpSpPr>
        <p:grpSpPr>
          <a:xfrm>
            <a:off x="-134141" y="9258300"/>
            <a:ext cx="19466292" cy="1028700"/>
            <a:chOff x="0" y="0"/>
            <a:chExt cx="5126925" cy="270933"/>
          </a:xfrm>
        </p:grpSpPr>
        <p:sp>
          <p:nvSpPr>
            <p:cNvPr id="6" name="Freeform 6"/>
            <p:cNvSpPr/>
            <p:nvPr/>
          </p:nvSpPr>
          <p:spPr>
            <a:xfrm>
              <a:off x="0" y="0"/>
              <a:ext cx="5126925" cy="270933"/>
            </a:xfrm>
            <a:custGeom>
              <a:avLst/>
              <a:gdLst/>
              <a:ahLst/>
              <a:cxnLst/>
              <a:rect l="l" t="t" r="r" b="b"/>
              <a:pathLst>
                <a:path w="5126925" h="270933">
                  <a:moveTo>
                    <a:pt x="0" y="0"/>
                  </a:moveTo>
                  <a:lnTo>
                    <a:pt x="5126925" y="0"/>
                  </a:lnTo>
                  <a:lnTo>
                    <a:pt x="5126925" y="270933"/>
                  </a:lnTo>
                  <a:lnTo>
                    <a:pt x="0" y="270933"/>
                  </a:lnTo>
                  <a:close/>
                </a:path>
              </a:pathLst>
            </a:custGeom>
            <a:solidFill>
              <a:srgbClr val="00BF63">
                <a:alpha val="21961"/>
              </a:srgbClr>
            </a:solidFill>
          </p:spPr>
        </p:sp>
        <p:sp>
          <p:nvSpPr>
            <p:cNvPr id="7" name="TextBox 7"/>
            <p:cNvSpPr txBox="1"/>
            <p:nvPr/>
          </p:nvSpPr>
          <p:spPr>
            <a:xfrm>
              <a:off x="0" y="-38100"/>
              <a:ext cx="5126925" cy="309033"/>
            </a:xfrm>
            <a:prstGeom prst="rect">
              <a:avLst/>
            </a:prstGeom>
          </p:spPr>
          <p:txBody>
            <a:bodyPr lIns="50800" tIns="50800" rIns="50800" bIns="50800" rtlCol="0" anchor="ctr"/>
            <a:lstStyle/>
            <a:p>
              <a:pPr algn="ctr">
                <a:lnSpc>
                  <a:spcPts val="2660"/>
                </a:lnSpc>
                <a:spcBef>
                  <a:spcPct val="0"/>
                </a:spcBef>
              </a:pPr>
            </a:p>
          </p:txBody>
        </p:sp>
      </p:grpSp>
      <p:sp>
        <p:nvSpPr>
          <p:cNvPr id="8" name="Freeform 8"/>
          <p:cNvSpPr/>
          <p:nvPr/>
        </p:nvSpPr>
        <p:spPr>
          <a:xfrm>
            <a:off x="4406150" y="2720056"/>
            <a:ext cx="8887661" cy="4846888"/>
          </a:xfrm>
          <a:custGeom>
            <a:avLst/>
            <a:gdLst/>
            <a:ahLst/>
            <a:cxnLst/>
            <a:rect l="l" t="t" r="r" b="b"/>
            <a:pathLst>
              <a:path w="8887661" h="4846888">
                <a:moveTo>
                  <a:pt x="0" y="0"/>
                </a:moveTo>
                <a:lnTo>
                  <a:pt x="8887661" y="0"/>
                </a:lnTo>
                <a:lnTo>
                  <a:pt x="8887661" y="4846888"/>
                </a:lnTo>
                <a:lnTo>
                  <a:pt x="0" y="4846888"/>
                </a:lnTo>
                <a:lnTo>
                  <a:pt x="0" y="0"/>
                </a:lnTo>
                <a:close/>
              </a:path>
            </a:pathLst>
          </a:custGeom>
          <a:blipFill>
            <a:blip r:embed="rId1">
              <a:alphaModFix amt="18000"/>
            </a:blip>
            <a:stretch>
              <a:fillRect t="-43105" b="-40263"/>
            </a:stretch>
          </a:blipFill>
        </p:spPr>
      </p:sp>
      <p:sp>
        <p:nvSpPr>
          <p:cNvPr id="9" name="Freeform 9"/>
          <p:cNvSpPr/>
          <p:nvPr/>
        </p:nvSpPr>
        <p:spPr>
          <a:xfrm>
            <a:off x="15881104" y="74416"/>
            <a:ext cx="2170765" cy="1102611"/>
          </a:xfrm>
          <a:custGeom>
            <a:avLst/>
            <a:gdLst/>
            <a:ahLst/>
            <a:cxnLst/>
            <a:rect l="l" t="t" r="r" b="b"/>
            <a:pathLst>
              <a:path w="2170765" h="1102611">
                <a:moveTo>
                  <a:pt x="0" y="0"/>
                </a:moveTo>
                <a:lnTo>
                  <a:pt x="2170765" y="0"/>
                </a:lnTo>
                <a:lnTo>
                  <a:pt x="2170765" y="1102610"/>
                </a:lnTo>
                <a:lnTo>
                  <a:pt x="0" y="1102610"/>
                </a:lnTo>
                <a:lnTo>
                  <a:pt x="0" y="0"/>
                </a:lnTo>
                <a:close/>
              </a:path>
            </a:pathLst>
          </a:custGeom>
          <a:blipFill>
            <a:blip r:embed="rId2"/>
            <a:stretch>
              <a:fillRect/>
            </a:stretch>
          </a:blipFill>
        </p:spPr>
      </p:sp>
      <p:sp>
        <p:nvSpPr>
          <p:cNvPr id="10" name="TextBox 10"/>
          <p:cNvSpPr txBox="1"/>
          <p:nvPr/>
        </p:nvSpPr>
        <p:spPr>
          <a:xfrm>
            <a:off x="0" y="254000"/>
            <a:ext cx="12396034" cy="774700"/>
          </a:xfrm>
          <a:prstGeom prst="rect">
            <a:avLst/>
          </a:prstGeom>
        </p:spPr>
        <p:txBody>
          <a:bodyPr lIns="0" tIns="0" rIns="0" bIns="0" rtlCol="0" anchor="t">
            <a:spAutoFit/>
          </a:bodyPr>
          <a:lstStyle/>
          <a:p>
            <a:pPr algn="ctr">
              <a:lnSpc>
                <a:spcPts val="5600"/>
              </a:lnSpc>
              <a:spcBef>
                <a:spcPct val="0"/>
              </a:spcBef>
            </a:pPr>
            <a:r>
              <a:rPr lang="en-US" sz="4000">
                <a:solidFill>
                  <a:srgbClr val="5271FF"/>
                </a:solidFill>
                <a:latin typeface="Chunk Five" panose="00000500000000000000"/>
                <a:ea typeface="Chunk Five" panose="00000500000000000000"/>
                <a:cs typeface="Chunk Five" panose="00000500000000000000"/>
                <a:sym typeface="Chunk Five" panose="00000500000000000000"/>
              </a:rPr>
              <a:t>Viksit Bharat Young Leaders Dialogue, 2025  </a:t>
            </a:r>
            <a:endParaRPr lang="en-US" sz="4000">
              <a:solidFill>
                <a:srgbClr val="5271FF"/>
              </a:solidFill>
              <a:latin typeface="Chunk Five" panose="00000500000000000000"/>
              <a:ea typeface="Chunk Five" panose="00000500000000000000"/>
              <a:cs typeface="Chunk Five" panose="00000500000000000000"/>
              <a:sym typeface="Chunk Five" panose="00000500000000000000"/>
            </a:endParaRPr>
          </a:p>
        </p:txBody>
      </p:sp>
      <p:sp>
        <p:nvSpPr>
          <p:cNvPr id="11" name="TextBox 11"/>
          <p:cNvSpPr txBox="1"/>
          <p:nvPr/>
        </p:nvSpPr>
        <p:spPr>
          <a:xfrm>
            <a:off x="-64135" y="1485900"/>
            <a:ext cx="18351500" cy="2362835"/>
          </a:xfrm>
          <a:prstGeom prst="rect">
            <a:avLst/>
          </a:prstGeom>
        </p:spPr>
        <p:txBody>
          <a:bodyPr wrap="square" lIns="0" tIns="0" rIns="0" bIns="0" rtlCol="0" anchor="t">
            <a:noAutofit/>
          </a:bodyPr>
          <a:lstStyle/>
          <a:p>
            <a:pPr indent="0" algn="ctr">
              <a:lnSpc>
                <a:spcPts val="8400"/>
              </a:lnSpc>
              <a:buNone/>
            </a:pPr>
            <a:r>
              <a:rPr lang="en-US" sz="6000" b="1" u="sng">
                <a:solidFill>
                  <a:srgbClr val="000000"/>
                </a:solidFill>
                <a:latin typeface="Arial Narrow" panose="020B0606020202030204" charset="0"/>
                <a:ea typeface="Canva Sans Bold" panose="020B0803030501040103"/>
                <a:cs typeface="Arial Narrow" panose="020B0606020202030204" charset="0"/>
                <a:sym typeface="Canva Sans Bold" panose="020B0803030501040103"/>
              </a:rPr>
              <a:t>Problem Statement </a:t>
            </a:r>
            <a:endParaRPr lang="en-US" sz="6000" b="1" u="sng">
              <a:solidFill>
                <a:srgbClr val="000000"/>
              </a:solidFill>
              <a:latin typeface="Arial Narrow" panose="020B0606020202030204" charset="0"/>
              <a:ea typeface="Canva Sans Bold" panose="020B0803030501040103"/>
              <a:cs typeface="Arial Narrow" panose="020B0606020202030204" charset="0"/>
              <a:sym typeface="Canva Sans Bold" panose="020B0803030501040103"/>
            </a:endParaRPr>
          </a:p>
          <a:p>
            <a:pPr marL="647700" lvl="1" indent="0" algn="ctr">
              <a:lnSpc>
                <a:spcPts val="8400"/>
              </a:lnSpc>
              <a:buNone/>
            </a:pPr>
            <a:r>
              <a:rPr lang="en-US" sz="6000" b="1" u="sng">
                <a:solidFill>
                  <a:srgbClr val="000000"/>
                </a:solidFill>
                <a:latin typeface="Arial Narrow" panose="020B0606020202030204" charset="0"/>
                <a:ea typeface="Canva Sans Bold" panose="020B0803030501040103"/>
                <a:cs typeface="Arial Narrow" panose="020B0606020202030204" charset="0"/>
                <a:sym typeface="Canva Sans Bold" panose="020B0803030501040103"/>
              </a:rPr>
              <a:t>Identification and definition of the problem</a:t>
            </a:r>
            <a:r>
              <a:rPr lang="en-US" sz="6000" b="1">
                <a:solidFill>
                  <a:srgbClr val="000000"/>
                </a:solidFill>
                <a:latin typeface="Canva Sans Bold" panose="020B0803030501040103"/>
                <a:ea typeface="Canva Sans Bold" panose="020B0803030501040103"/>
                <a:cs typeface="Canva Sans Bold" panose="020B0803030501040103"/>
                <a:sym typeface="Canva Sans Bold" panose="020B0803030501040103"/>
              </a:rPr>
              <a:t> </a:t>
            </a:r>
            <a:endParaRPr lang="en-US" sz="6000" b="1">
              <a:solidFill>
                <a:srgbClr val="000000"/>
              </a:solidFill>
              <a:latin typeface="Canva Sans Bold" panose="020B0803030501040103"/>
              <a:ea typeface="Canva Sans Bold" panose="020B0803030501040103"/>
              <a:cs typeface="Canva Sans Bold" panose="020B0803030501040103"/>
              <a:sym typeface="Canva Sans Bold" panose="020B0803030501040103"/>
            </a:endParaRPr>
          </a:p>
          <a:p>
            <a:pPr algn="just">
              <a:lnSpc>
                <a:spcPts val="8400"/>
              </a:lnSpc>
            </a:pPr>
            <a:endParaRPr lang="en-US" sz="6000" b="1">
              <a:solidFill>
                <a:srgbClr val="000000"/>
              </a:solidFill>
              <a:latin typeface="Canva Sans Bold" panose="020B0803030501040103"/>
              <a:ea typeface="Canva Sans Bold" panose="020B0803030501040103"/>
              <a:cs typeface="Canva Sans Bold" panose="020B0803030501040103"/>
              <a:sym typeface="Canva Sans Bold" panose="020B0803030501040103"/>
            </a:endParaRPr>
          </a:p>
          <a:p>
            <a:pPr algn="just">
              <a:lnSpc>
                <a:spcPts val="8400"/>
              </a:lnSpc>
            </a:pPr>
            <a:endParaRPr lang="en-US" sz="6000" b="1">
              <a:solidFill>
                <a:srgbClr val="000000"/>
              </a:solidFill>
              <a:latin typeface="Canva Sans Bold" panose="020B0803030501040103"/>
              <a:ea typeface="Canva Sans Bold" panose="020B0803030501040103"/>
              <a:cs typeface="Canva Sans Bold" panose="020B0803030501040103"/>
              <a:sym typeface="Canva Sans Bold" panose="020B0803030501040103"/>
            </a:endParaRPr>
          </a:p>
          <a:p>
            <a:pPr algn="just">
              <a:lnSpc>
                <a:spcPts val="8400"/>
              </a:lnSpc>
            </a:pPr>
            <a:endParaRPr lang="en-US" sz="6000" b="1">
              <a:solidFill>
                <a:srgbClr val="000000"/>
              </a:solidFill>
              <a:latin typeface="Canva Sans Bold" panose="020B0803030501040103"/>
              <a:ea typeface="Canva Sans Bold" panose="020B0803030501040103"/>
              <a:cs typeface="Canva Sans Bold" panose="020B0803030501040103"/>
              <a:sym typeface="Canva Sans Bold" panose="020B0803030501040103"/>
            </a:endParaRPr>
          </a:p>
        </p:txBody>
      </p:sp>
      <p:sp>
        <p:nvSpPr>
          <p:cNvPr id="12" name="Text Box 11"/>
          <p:cNvSpPr txBox="1"/>
          <p:nvPr/>
        </p:nvSpPr>
        <p:spPr>
          <a:xfrm>
            <a:off x="344805" y="3899535"/>
            <a:ext cx="17562195" cy="5015865"/>
          </a:xfrm>
          <a:prstGeom prst="rect">
            <a:avLst/>
          </a:prstGeom>
          <a:noFill/>
        </p:spPr>
        <p:txBody>
          <a:bodyPr wrap="square" rtlCol="0">
            <a:spAutoFit/>
          </a:bodyPr>
          <a:p>
            <a:pPr algn="ctr"/>
            <a:r>
              <a:rPr sz="4000" b="1">
                <a:latin typeface="Californian FB" panose="0207040306080B030204" charset="0"/>
                <a:cs typeface="Californian FB" panose="0207040306080B030204" charset="0"/>
                <a:sym typeface="+mn-ea"/>
              </a:rPr>
              <a:t>Despite significant advancements, gender inequality remains a pressing issue. Challenges include limited access to education, especially in rural areas, inadequate healthcare services resulting in high maternal mortality rates, and workplace discrimination, including unequal pay and limited opportunities for career growth. Cultural norms often perpetuate these inequalities, restricting women’s ability to achieve their potential. Addressing these barriers is essential for inclusive development.</a:t>
            </a:r>
            <a:endParaRPr sz="4000" b="1">
              <a:latin typeface="Californian FB" panose="0207040306080B030204" charset="0"/>
              <a:cs typeface="Californian FB" panose="0207040306080B030204" charset="0"/>
              <a:sym typeface="+mn-ea"/>
            </a:endParaRPr>
          </a:p>
          <a:p>
            <a:pPr algn="ctr"/>
            <a:endParaRPr lang="en-US" sz="4000" b="1">
              <a:latin typeface="Californian FB" panose="0207040306080B030204" charset="0"/>
              <a:cs typeface="Californian FB" panose="0207040306080B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40536"/>
            <a:ext cx="19466292" cy="1444619"/>
            <a:chOff x="0" y="0"/>
            <a:chExt cx="5126925" cy="380476"/>
          </a:xfrm>
        </p:grpSpPr>
        <p:sp>
          <p:nvSpPr>
            <p:cNvPr id="3" name="Freeform 3"/>
            <p:cNvSpPr/>
            <p:nvPr/>
          </p:nvSpPr>
          <p:spPr>
            <a:xfrm>
              <a:off x="0" y="0"/>
              <a:ext cx="5126925" cy="380476"/>
            </a:xfrm>
            <a:custGeom>
              <a:avLst/>
              <a:gdLst/>
              <a:ahLst/>
              <a:cxnLst/>
              <a:rect l="l" t="t" r="r" b="b"/>
              <a:pathLst>
                <a:path w="5126925" h="380476">
                  <a:moveTo>
                    <a:pt x="0" y="0"/>
                  </a:moveTo>
                  <a:lnTo>
                    <a:pt x="5126925" y="0"/>
                  </a:lnTo>
                  <a:lnTo>
                    <a:pt x="5126925" y="380476"/>
                  </a:lnTo>
                  <a:lnTo>
                    <a:pt x="0" y="380476"/>
                  </a:lnTo>
                  <a:close/>
                </a:path>
              </a:pathLst>
            </a:custGeom>
            <a:solidFill>
              <a:srgbClr val="FF914D">
                <a:alpha val="21961"/>
              </a:srgbClr>
            </a:solidFill>
          </p:spPr>
        </p:sp>
        <p:sp>
          <p:nvSpPr>
            <p:cNvPr id="4" name="TextBox 4"/>
            <p:cNvSpPr txBox="1"/>
            <p:nvPr/>
          </p:nvSpPr>
          <p:spPr>
            <a:xfrm>
              <a:off x="0" y="-38100"/>
              <a:ext cx="5126925" cy="418576"/>
            </a:xfrm>
            <a:prstGeom prst="rect">
              <a:avLst/>
            </a:prstGeom>
          </p:spPr>
          <p:txBody>
            <a:bodyPr lIns="50800" tIns="50800" rIns="50800" bIns="50800" rtlCol="0" anchor="ctr"/>
            <a:lstStyle/>
            <a:p>
              <a:pPr algn="ctr">
                <a:lnSpc>
                  <a:spcPts val="2660"/>
                </a:lnSpc>
                <a:spcBef>
                  <a:spcPct val="0"/>
                </a:spcBef>
              </a:pPr>
            </a:p>
          </p:txBody>
        </p:sp>
      </p:grpSp>
      <p:grpSp>
        <p:nvGrpSpPr>
          <p:cNvPr id="5" name="Group 5"/>
          <p:cNvGrpSpPr/>
          <p:nvPr/>
        </p:nvGrpSpPr>
        <p:grpSpPr>
          <a:xfrm>
            <a:off x="-134141" y="9258300"/>
            <a:ext cx="19466292" cy="1028700"/>
            <a:chOff x="0" y="0"/>
            <a:chExt cx="5126925" cy="270933"/>
          </a:xfrm>
        </p:grpSpPr>
        <p:sp>
          <p:nvSpPr>
            <p:cNvPr id="6" name="Freeform 6"/>
            <p:cNvSpPr/>
            <p:nvPr/>
          </p:nvSpPr>
          <p:spPr>
            <a:xfrm>
              <a:off x="0" y="0"/>
              <a:ext cx="5126925" cy="270933"/>
            </a:xfrm>
            <a:custGeom>
              <a:avLst/>
              <a:gdLst/>
              <a:ahLst/>
              <a:cxnLst/>
              <a:rect l="l" t="t" r="r" b="b"/>
              <a:pathLst>
                <a:path w="5126925" h="270933">
                  <a:moveTo>
                    <a:pt x="0" y="0"/>
                  </a:moveTo>
                  <a:lnTo>
                    <a:pt x="5126925" y="0"/>
                  </a:lnTo>
                  <a:lnTo>
                    <a:pt x="5126925" y="270933"/>
                  </a:lnTo>
                  <a:lnTo>
                    <a:pt x="0" y="270933"/>
                  </a:lnTo>
                  <a:close/>
                </a:path>
              </a:pathLst>
            </a:custGeom>
            <a:solidFill>
              <a:srgbClr val="00BF63">
                <a:alpha val="21961"/>
              </a:srgbClr>
            </a:solidFill>
          </p:spPr>
        </p:sp>
        <p:sp>
          <p:nvSpPr>
            <p:cNvPr id="7" name="TextBox 7"/>
            <p:cNvSpPr txBox="1"/>
            <p:nvPr/>
          </p:nvSpPr>
          <p:spPr>
            <a:xfrm>
              <a:off x="0" y="-38100"/>
              <a:ext cx="5126925" cy="309033"/>
            </a:xfrm>
            <a:prstGeom prst="rect">
              <a:avLst/>
            </a:prstGeom>
          </p:spPr>
          <p:txBody>
            <a:bodyPr lIns="50800" tIns="50800" rIns="50800" bIns="50800" rtlCol="0" anchor="ctr"/>
            <a:lstStyle/>
            <a:p>
              <a:pPr algn="ctr">
                <a:lnSpc>
                  <a:spcPts val="2660"/>
                </a:lnSpc>
                <a:spcBef>
                  <a:spcPct val="0"/>
                </a:spcBef>
              </a:pPr>
            </a:p>
          </p:txBody>
        </p:sp>
      </p:grpSp>
      <p:sp>
        <p:nvSpPr>
          <p:cNvPr id="8" name="Freeform 8"/>
          <p:cNvSpPr/>
          <p:nvPr/>
        </p:nvSpPr>
        <p:spPr>
          <a:xfrm>
            <a:off x="4406150" y="2720056"/>
            <a:ext cx="8887661" cy="4846888"/>
          </a:xfrm>
          <a:custGeom>
            <a:avLst/>
            <a:gdLst/>
            <a:ahLst/>
            <a:cxnLst/>
            <a:rect l="l" t="t" r="r" b="b"/>
            <a:pathLst>
              <a:path w="8887661" h="4846888">
                <a:moveTo>
                  <a:pt x="0" y="0"/>
                </a:moveTo>
                <a:lnTo>
                  <a:pt x="8887661" y="0"/>
                </a:lnTo>
                <a:lnTo>
                  <a:pt x="8887661" y="4846888"/>
                </a:lnTo>
                <a:lnTo>
                  <a:pt x="0" y="4846888"/>
                </a:lnTo>
                <a:lnTo>
                  <a:pt x="0" y="0"/>
                </a:lnTo>
                <a:close/>
              </a:path>
            </a:pathLst>
          </a:custGeom>
          <a:blipFill>
            <a:blip r:embed="rId1">
              <a:alphaModFix amt="18000"/>
            </a:blip>
            <a:stretch>
              <a:fillRect t="-43105" b="-40263"/>
            </a:stretch>
          </a:blipFill>
        </p:spPr>
      </p:sp>
      <p:sp>
        <p:nvSpPr>
          <p:cNvPr id="9" name="Freeform 9"/>
          <p:cNvSpPr/>
          <p:nvPr/>
        </p:nvSpPr>
        <p:spPr>
          <a:xfrm>
            <a:off x="15881104" y="74416"/>
            <a:ext cx="2170765" cy="1102611"/>
          </a:xfrm>
          <a:custGeom>
            <a:avLst/>
            <a:gdLst/>
            <a:ahLst/>
            <a:cxnLst/>
            <a:rect l="l" t="t" r="r" b="b"/>
            <a:pathLst>
              <a:path w="2170765" h="1102611">
                <a:moveTo>
                  <a:pt x="0" y="0"/>
                </a:moveTo>
                <a:lnTo>
                  <a:pt x="2170765" y="0"/>
                </a:lnTo>
                <a:lnTo>
                  <a:pt x="2170765" y="1102610"/>
                </a:lnTo>
                <a:lnTo>
                  <a:pt x="0" y="1102610"/>
                </a:lnTo>
                <a:lnTo>
                  <a:pt x="0" y="0"/>
                </a:lnTo>
                <a:close/>
              </a:path>
            </a:pathLst>
          </a:custGeom>
          <a:blipFill>
            <a:blip r:embed="rId2"/>
            <a:stretch>
              <a:fillRect/>
            </a:stretch>
          </a:blipFill>
        </p:spPr>
      </p:sp>
      <p:sp>
        <p:nvSpPr>
          <p:cNvPr id="10" name="TextBox 10"/>
          <p:cNvSpPr txBox="1"/>
          <p:nvPr/>
        </p:nvSpPr>
        <p:spPr>
          <a:xfrm>
            <a:off x="0" y="254000"/>
            <a:ext cx="12396034" cy="774700"/>
          </a:xfrm>
          <a:prstGeom prst="rect">
            <a:avLst/>
          </a:prstGeom>
        </p:spPr>
        <p:txBody>
          <a:bodyPr lIns="0" tIns="0" rIns="0" bIns="0" rtlCol="0" anchor="t">
            <a:spAutoFit/>
          </a:bodyPr>
          <a:lstStyle/>
          <a:p>
            <a:pPr algn="ctr">
              <a:lnSpc>
                <a:spcPts val="5600"/>
              </a:lnSpc>
              <a:spcBef>
                <a:spcPct val="0"/>
              </a:spcBef>
            </a:pPr>
            <a:r>
              <a:rPr lang="en-US" sz="4000">
                <a:solidFill>
                  <a:srgbClr val="5271FF"/>
                </a:solidFill>
                <a:latin typeface="Chunk Five" panose="00000500000000000000"/>
                <a:ea typeface="Chunk Five" panose="00000500000000000000"/>
                <a:cs typeface="Chunk Five" panose="00000500000000000000"/>
                <a:sym typeface="Chunk Five" panose="00000500000000000000"/>
              </a:rPr>
              <a:t>Viksit Bharat Young Leaders Dialogue, 2025  </a:t>
            </a:r>
            <a:endParaRPr lang="en-US" sz="4000">
              <a:solidFill>
                <a:srgbClr val="5271FF"/>
              </a:solidFill>
              <a:latin typeface="Chunk Five" panose="00000500000000000000"/>
              <a:ea typeface="Chunk Five" panose="00000500000000000000"/>
              <a:cs typeface="Chunk Five" panose="00000500000000000000"/>
              <a:sym typeface="Chunk Five" panose="00000500000000000000"/>
            </a:endParaRPr>
          </a:p>
        </p:txBody>
      </p:sp>
      <p:sp>
        <p:nvSpPr>
          <p:cNvPr id="11" name="TextBox 11"/>
          <p:cNvSpPr txBox="1"/>
          <p:nvPr/>
        </p:nvSpPr>
        <p:spPr>
          <a:xfrm>
            <a:off x="22225" y="1409700"/>
            <a:ext cx="18265775" cy="2417445"/>
          </a:xfrm>
          <a:prstGeom prst="rect">
            <a:avLst/>
          </a:prstGeom>
        </p:spPr>
        <p:txBody>
          <a:bodyPr wrap="square" lIns="0" tIns="0" rIns="0" bIns="0" rtlCol="0" anchor="t">
            <a:noAutofit/>
          </a:bodyPr>
          <a:lstStyle/>
          <a:p>
            <a:pPr indent="0" algn="ctr">
              <a:lnSpc>
                <a:spcPts val="8400"/>
              </a:lnSpc>
              <a:buNone/>
            </a:pPr>
            <a:r>
              <a:rPr lang="en-US" sz="6000" b="1" u="sng">
                <a:solidFill>
                  <a:srgbClr val="000000"/>
                </a:solidFill>
                <a:latin typeface="Arial Narrow" panose="020B0606020202030204" charset="0"/>
                <a:ea typeface="Canva Sans Bold" panose="020B0803030501040103"/>
                <a:cs typeface="Arial Narrow" panose="020B0606020202030204" charset="0"/>
                <a:sym typeface="Canva Sans Bold" panose="020B0803030501040103"/>
              </a:rPr>
              <a:t>Way Forward </a:t>
            </a:r>
            <a:endParaRPr lang="en-US" sz="6000" b="1" u="sng">
              <a:solidFill>
                <a:srgbClr val="000000"/>
              </a:solidFill>
              <a:latin typeface="Arial Narrow" panose="020B0606020202030204" charset="0"/>
              <a:ea typeface="Canva Sans Bold" panose="020B0803030501040103"/>
              <a:cs typeface="Arial Narrow" panose="020B0606020202030204" charset="0"/>
              <a:sym typeface="Canva Sans Bold" panose="020B0803030501040103"/>
            </a:endParaRPr>
          </a:p>
          <a:p>
            <a:pPr marL="647700" lvl="1" indent="0" algn="ctr">
              <a:lnSpc>
                <a:spcPts val="8400"/>
              </a:lnSpc>
              <a:buNone/>
            </a:pPr>
            <a:r>
              <a:rPr lang="en-US" sz="6000" b="1" u="sng">
                <a:solidFill>
                  <a:srgbClr val="000000"/>
                </a:solidFill>
                <a:latin typeface="Arial Narrow" panose="020B0606020202030204" charset="0"/>
                <a:ea typeface="Canva Sans Bold" panose="020B0803030501040103"/>
                <a:cs typeface="Arial Narrow" panose="020B0606020202030204" charset="0"/>
                <a:sym typeface="Canva Sans Bold" panose="020B0803030501040103"/>
              </a:rPr>
              <a:t>Means to resolve it</a:t>
            </a:r>
            <a:r>
              <a:rPr lang="en-US" sz="6000" b="1">
                <a:solidFill>
                  <a:srgbClr val="000000"/>
                </a:solidFill>
                <a:latin typeface="Canva Sans Bold" panose="020B0803030501040103"/>
                <a:ea typeface="Canva Sans Bold" panose="020B0803030501040103"/>
                <a:cs typeface="Canva Sans Bold" panose="020B0803030501040103"/>
                <a:sym typeface="Canva Sans Bold" panose="020B0803030501040103"/>
              </a:rPr>
              <a:t>  </a:t>
            </a:r>
            <a:endParaRPr lang="en-US" sz="6000" b="1">
              <a:solidFill>
                <a:srgbClr val="000000"/>
              </a:solidFill>
              <a:latin typeface="Canva Sans Bold" panose="020B0803030501040103"/>
              <a:ea typeface="Canva Sans Bold" panose="020B0803030501040103"/>
              <a:cs typeface="Canva Sans Bold" panose="020B0803030501040103"/>
              <a:sym typeface="Canva Sans Bold" panose="020B0803030501040103"/>
            </a:endParaRPr>
          </a:p>
          <a:p>
            <a:pPr algn="just">
              <a:lnSpc>
                <a:spcPts val="8400"/>
              </a:lnSpc>
            </a:pPr>
            <a:endParaRPr lang="en-US" sz="6000" b="1">
              <a:solidFill>
                <a:srgbClr val="000000"/>
              </a:solidFill>
              <a:latin typeface="Canva Sans Bold" panose="020B0803030501040103"/>
              <a:ea typeface="Canva Sans Bold" panose="020B0803030501040103"/>
              <a:cs typeface="Canva Sans Bold" panose="020B0803030501040103"/>
              <a:sym typeface="Canva Sans Bold" panose="020B0803030501040103"/>
            </a:endParaRPr>
          </a:p>
          <a:p>
            <a:pPr algn="just">
              <a:lnSpc>
                <a:spcPts val="8400"/>
              </a:lnSpc>
            </a:pPr>
            <a:endParaRPr lang="en-US" sz="6000" b="1">
              <a:solidFill>
                <a:srgbClr val="000000"/>
              </a:solidFill>
              <a:latin typeface="Canva Sans Bold" panose="020B0803030501040103"/>
              <a:ea typeface="Canva Sans Bold" panose="020B0803030501040103"/>
              <a:cs typeface="Canva Sans Bold" panose="020B0803030501040103"/>
              <a:sym typeface="Canva Sans Bold" panose="020B0803030501040103"/>
            </a:endParaRPr>
          </a:p>
          <a:p>
            <a:pPr algn="just">
              <a:lnSpc>
                <a:spcPts val="8400"/>
              </a:lnSpc>
            </a:pPr>
            <a:endParaRPr lang="en-US" sz="6000" b="1">
              <a:solidFill>
                <a:srgbClr val="000000"/>
              </a:solidFill>
              <a:latin typeface="Canva Sans Bold" panose="020B0803030501040103"/>
              <a:ea typeface="Canva Sans Bold" panose="020B0803030501040103"/>
              <a:cs typeface="Canva Sans Bold" panose="020B0803030501040103"/>
              <a:sym typeface="Canva Sans Bold" panose="020B0803030501040103"/>
            </a:endParaRPr>
          </a:p>
        </p:txBody>
      </p:sp>
      <p:sp>
        <p:nvSpPr>
          <p:cNvPr id="12" name="Text Box 11"/>
          <p:cNvSpPr txBox="1"/>
          <p:nvPr/>
        </p:nvSpPr>
        <p:spPr>
          <a:xfrm>
            <a:off x="297180" y="3691890"/>
            <a:ext cx="17686020" cy="5785485"/>
          </a:xfrm>
          <a:prstGeom prst="rect">
            <a:avLst/>
          </a:prstGeom>
          <a:noFill/>
        </p:spPr>
        <p:txBody>
          <a:bodyPr wrap="square" rtlCol="0">
            <a:spAutoFit/>
          </a:bodyPr>
          <a:p>
            <a:pPr marL="457200" indent="-457200">
              <a:buFont typeface="Arial" panose="020B0604020202020204" pitchFamily="34" charset="0"/>
              <a:buChar char="•"/>
            </a:pPr>
            <a:r>
              <a:rPr sz="3200" b="1">
                <a:latin typeface="Californian FB" panose="0207040306080B030204" charset="0"/>
                <a:cs typeface="Californian FB" panose="0207040306080B030204" charset="0"/>
                <a:sym typeface="+mn-ea"/>
              </a:rPr>
              <a:t>Education: </a:t>
            </a:r>
            <a:r>
              <a:rPr sz="3000" b="1">
                <a:latin typeface="Californian FB" panose="0207040306080B030204" charset="0"/>
                <a:cs typeface="Californian FB" panose="0207040306080B030204" charset="0"/>
                <a:sym typeface="+mn-ea"/>
              </a:rPr>
              <a:t>Promote STEM education and provide scholarships to increase participation in science and technology. Expand initiatives to ensure all girls complete primary and secondary education.</a:t>
            </a:r>
            <a:endParaRPr sz="3000" b="1">
              <a:latin typeface="Californian FB" panose="0207040306080B030204" charset="0"/>
              <a:cs typeface="Californian FB" panose="0207040306080B030204" charset="0"/>
              <a:sym typeface="+mn-ea"/>
            </a:endParaRPr>
          </a:p>
          <a:p>
            <a:pPr marL="457200" indent="-457200">
              <a:buFont typeface="Arial" panose="020B0604020202020204" pitchFamily="34" charset="0"/>
              <a:buChar char="•"/>
            </a:pPr>
            <a:endParaRPr sz="3200" b="1">
              <a:latin typeface="Californian FB" panose="0207040306080B030204" charset="0"/>
              <a:cs typeface="Californian FB" panose="0207040306080B030204" charset="0"/>
              <a:sym typeface="+mn-ea"/>
            </a:endParaRPr>
          </a:p>
          <a:p>
            <a:pPr marL="457200" indent="-457200">
              <a:buFont typeface="Arial" panose="020B0604020202020204" pitchFamily="34" charset="0"/>
              <a:buChar char="•"/>
            </a:pPr>
            <a:r>
              <a:rPr sz="3200" b="1">
                <a:latin typeface="Californian FB" panose="0207040306080B030204" charset="0"/>
                <a:cs typeface="Californian FB" panose="0207040306080B030204" charset="0"/>
                <a:sym typeface="+mn-ea"/>
              </a:rPr>
              <a:t>Healthcare:</a:t>
            </a:r>
            <a:r>
              <a:rPr sz="3000" b="1">
                <a:latin typeface="Californian FB" panose="0207040306080B030204" charset="0"/>
                <a:cs typeface="Californian FB" panose="0207040306080B030204" charset="0"/>
                <a:sym typeface="+mn-ea"/>
              </a:rPr>
              <a:t> Improve accessibility to maternal healthcare and establish free or subsidized services for women in need.</a:t>
            </a:r>
            <a:endParaRPr sz="3000" b="1">
              <a:latin typeface="Californian FB" panose="0207040306080B030204" charset="0"/>
              <a:cs typeface="Californian FB" panose="0207040306080B030204" charset="0"/>
              <a:sym typeface="+mn-ea"/>
            </a:endParaRPr>
          </a:p>
          <a:p>
            <a:pPr marL="457200" indent="-457200">
              <a:buFont typeface="Arial" panose="020B0604020202020204" pitchFamily="34" charset="0"/>
              <a:buChar char="•"/>
            </a:pPr>
            <a:endParaRPr sz="3000" b="1">
              <a:latin typeface="Californian FB" panose="0207040306080B030204" charset="0"/>
              <a:cs typeface="Californian FB" panose="0207040306080B030204" charset="0"/>
              <a:sym typeface="+mn-ea"/>
            </a:endParaRPr>
          </a:p>
          <a:p>
            <a:pPr marL="457200" indent="-457200">
              <a:buFont typeface="Arial" panose="020B0604020202020204" pitchFamily="34" charset="0"/>
              <a:buChar char="•"/>
            </a:pPr>
            <a:r>
              <a:rPr sz="3200" b="1">
                <a:latin typeface="Californian FB" panose="0207040306080B030204" charset="0"/>
                <a:cs typeface="Californian FB" panose="0207040306080B030204" charset="0"/>
                <a:sym typeface="+mn-ea"/>
              </a:rPr>
              <a:t>Economy: </a:t>
            </a:r>
            <a:r>
              <a:rPr sz="3000" b="1">
                <a:latin typeface="Californian FB" panose="0207040306080B030204" charset="0"/>
                <a:cs typeface="Californian FB" panose="0207040306080B030204" charset="0"/>
                <a:sym typeface="+mn-ea"/>
              </a:rPr>
              <a:t>Create opportunities for women entrepreneurs by offering financial support, skill training, and mentorship programs.</a:t>
            </a:r>
            <a:endParaRPr sz="3000" b="1">
              <a:latin typeface="Californian FB" panose="0207040306080B030204" charset="0"/>
              <a:cs typeface="Californian FB" panose="0207040306080B030204" charset="0"/>
              <a:sym typeface="+mn-ea"/>
            </a:endParaRPr>
          </a:p>
          <a:p>
            <a:pPr marL="457200" indent="-457200">
              <a:buFont typeface="Arial" panose="020B0604020202020204" pitchFamily="34" charset="0"/>
              <a:buChar char="•"/>
            </a:pPr>
            <a:endParaRPr sz="3000" b="1">
              <a:latin typeface="Californian FB" panose="0207040306080B030204" charset="0"/>
              <a:cs typeface="Californian FB" panose="0207040306080B030204" charset="0"/>
              <a:sym typeface="+mn-ea"/>
            </a:endParaRPr>
          </a:p>
          <a:p>
            <a:pPr marL="457200" indent="-457200">
              <a:buFont typeface="Arial" panose="020B0604020202020204" pitchFamily="34" charset="0"/>
              <a:buChar char="•"/>
            </a:pPr>
            <a:r>
              <a:rPr sz="3200" b="1">
                <a:latin typeface="Californian FB" panose="0207040306080B030204" charset="0"/>
                <a:cs typeface="Californian FB" panose="0207040306080B030204" charset="0"/>
                <a:sym typeface="+mn-ea"/>
              </a:rPr>
              <a:t>Community:</a:t>
            </a:r>
            <a:r>
              <a:rPr sz="3000" b="1">
                <a:latin typeface="Californian FB" panose="0207040306080B030204" charset="0"/>
                <a:cs typeface="Californian FB" panose="0207040306080B030204" charset="0"/>
                <a:sym typeface="+mn-ea"/>
              </a:rPr>
              <a:t> Conduct awareness campaigns to challenge stereotypes, advocate for gender-sensitive policies, and promote shared responsibilities in households.</a:t>
            </a:r>
            <a:endParaRPr sz="3000" b="1">
              <a:latin typeface="Californian FB" panose="0207040306080B030204" charset="0"/>
              <a:cs typeface="Californian FB" panose="0207040306080B030204" charset="0"/>
              <a:sym typeface="+mn-ea"/>
            </a:endParaRPr>
          </a:p>
          <a:p>
            <a:pPr marL="457200" indent="-457200">
              <a:buFont typeface="Arial" panose="020B0604020202020204" pitchFamily="34" charset="0"/>
              <a:buChar char="•"/>
            </a:pPr>
            <a:endParaRPr lang="en-US" sz="3000" b="1">
              <a:latin typeface="Californian FB" panose="0207040306080B030204" charset="0"/>
              <a:cs typeface="Californian FB" panose="0207040306080B030204" charset="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40536"/>
            <a:ext cx="19466292" cy="1444619"/>
            <a:chOff x="0" y="0"/>
            <a:chExt cx="5126925" cy="380476"/>
          </a:xfrm>
        </p:grpSpPr>
        <p:sp>
          <p:nvSpPr>
            <p:cNvPr id="3" name="Freeform 3"/>
            <p:cNvSpPr/>
            <p:nvPr/>
          </p:nvSpPr>
          <p:spPr>
            <a:xfrm>
              <a:off x="0" y="0"/>
              <a:ext cx="5126925" cy="380476"/>
            </a:xfrm>
            <a:custGeom>
              <a:avLst/>
              <a:gdLst/>
              <a:ahLst/>
              <a:cxnLst/>
              <a:rect l="l" t="t" r="r" b="b"/>
              <a:pathLst>
                <a:path w="5126925" h="380476">
                  <a:moveTo>
                    <a:pt x="0" y="0"/>
                  </a:moveTo>
                  <a:lnTo>
                    <a:pt x="5126925" y="0"/>
                  </a:lnTo>
                  <a:lnTo>
                    <a:pt x="5126925" y="380476"/>
                  </a:lnTo>
                  <a:lnTo>
                    <a:pt x="0" y="380476"/>
                  </a:lnTo>
                  <a:close/>
                </a:path>
              </a:pathLst>
            </a:custGeom>
            <a:solidFill>
              <a:srgbClr val="FF914D">
                <a:alpha val="21961"/>
              </a:srgbClr>
            </a:solidFill>
          </p:spPr>
        </p:sp>
        <p:sp>
          <p:nvSpPr>
            <p:cNvPr id="4" name="TextBox 4"/>
            <p:cNvSpPr txBox="1"/>
            <p:nvPr/>
          </p:nvSpPr>
          <p:spPr>
            <a:xfrm>
              <a:off x="0" y="-38100"/>
              <a:ext cx="5126925" cy="418576"/>
            </a:xfrm>
            <a:prstGeom prst="rect">
              <a:avLst/>
            </a:prstGeom>
          </p:spPr>
          <p:txBody>
            <a:bodyPr lIns="50800" tIns="50800" rIns="50800" bIns="50800" rtlCol="0" anchor="ctr"/>
            <a:lstStyle/>
            <a:p>
              <a:pPr algn="ctr">
                <a:lnSpc>
                  <a:spcPts val="2660"/>
                </a:lnSpc>
                <a:spcBef>
                  <a:spcPct val="0"/>
                </a:spcBef>
              </a:pPr>
            </a:p>
          </p:txBody>
        </p:sp>
      </p:grpSp>
      <p:grpSp>
        <p:nvGrpSpPr>
          <p:cNvPr id="5" name="Group 5"/>
          <p:cNvGrpSpPr/>
          <p:nvPr/>
        </p:nvGrpSpPr>
        <p:grpSpPr>
          <a:xfrm>
            <a:off x="-134141" y="9258300"/>
            <a:ext cx="19466292" cy="1028700"/>
            <a:chOff x="0" y="0"/>
            <a:chExt cx="5126925" cy="270933"/>
          </a:xfrm>
        </p:grpSpPr>
        <p:sp>
          <p:nvSpPr>
            <p:cNvPr id="6" name="Freeform 6"/>
            <p:cNvSpPr/>
            <p:nvPr/>
          </p:nvSpPr>
          <p:spPr>
            <a:xfrm>
              <a:off x="0" y="0"/>
              <a:ext cx="5126925" cy="270933"/>
            </a:xfrm>
            <a:custGeom>
              <a:avLst/>
              <a:gdLst/>
              <a:ahLst/>
              <a:cxnLst/>
              <a:rect l="l" t="t" r="r" b="b"/>
              <a:pathLst>
                <a:path w="5126925" h="270933">
                  <a:moveTo>
                    <a:pt x="0" y="0"/>
                  </a:moveTo>
                  <a:lnTo>
                    <a:pt x="5126925" y="0"/>
                  </a:lnTo>
                  <a:lnTo>
                    <a:pt x="5126925" y="270933"/>
                  </a:lnTo>
                  <a:lnTo>
                    <a:pt x="0" y="270933"/>
                  </a:lnTo>
                  <a:close/>
                </a:path>
              </a:pathLst>
            </a:custGeom>
            <a:solidFill>
              <a:srgbClr val="00BF63">
                <a:alpha val="21961"/>
              </a:srgbClr>
            </a:solidFill>
          </p:spPr>
        </p:sp>
        <p:sp>
          <p:nvSpPr>
            <p:cNvPr id="7" name="TextBox 7"/>
            <p:cNvSpPr txBox="1"/>
            <p:nvPr/>
          </p:nvSpPr>
          <p:spPr>
            <a:xfrm>
              <a:off x="0" y="-38100"/>
              <a:ext cx="5126925" cy="309033"/>
            </a:xfrm>
            <a:prstGeom prst="rect">
              <a:avLst/>
            </a:prstGeom>
          </p:spPr>
          <p:txBody>
            <a:bodyPr lIns="50800" tIns="50800" rIns="50800" bIns="50800" rtlCol="0" anchor="ctr"/>
            <a:lstStyle/>
            <a:p>
              <a:pPr algn="ctr">
                <a:lnSpc>
                  <a:spcPts val="2660"/>
                </a:lnSpc>
                <a:spcBef>
                  <a:spcPct val="0"/>
                </a:spcBef>
              </a:pPr>
            </a:p>
          </p:txBody>
        </p:sp>
      </p:grpSp>
      <p:sp>
        <p:nvSpPr>
          <p:cNvPr id="8" name="Freeform 8"/>
          <p:cNvSpPr/>
          <p:nvPr/>
        </p:nvSpPr>
        <p:spPr>
          <a:xfrm>
            <a:off x="4406150" y="2720056"/>
            <a:ext cx="8887661" cy="4846888"/>
          </a:xfrm>
          <a:custGeom>
            <a:avLst/>
            <a:gdLst/>
            <a:ahLst/>
            <a:cxnLst/>
            <a:rect l="l" t="t" r="r" b="b"/>
            <a:pathLst>
              <a:path w="8887661" h="4846888">
                <a:moveTo>
                  <a:pt x="0" y="0"/>
                </a:moveTo>
                <a:lnTo>
                  <a:pt x="8887661" y="0"/>
                </a:lnTo>
                <a:lnTo>
                  <a:pt x="8887661" y="4846888"/>
                </a:lnTo>
                <a:lnTo>
                  <a:pt x="0" y="4846888"/>
                </a:lnTo>
                <a:lnTo>
                  <a:pt x="0" y="0"/>
                </a:lnTo>
                <a:close/>
              </a:path>
            </a:pathLst>
          </a:custGeom>
          <a:blipFill>
            <a:blip r:embed="rId1">
              <a:alphaModFix amt="18000"/>
            </a:blip>
            <a:stretch>
              <a:fillRect t="-43105" b="-40263"/>
            </a:stretch>
          </a:blipFill>
        </p:spPr>
      </p:sp>
      <p:sp>
        <p:nvSpPr>
          <p:cNvPr id="9" name="Freeform 9"/>
          <p:cNvSpPr/>
          <p:nvPr/>
        </p:nvSpPr>
        <p:spPr>
          <a:xfrm>
            <a:off x="15881104" y="74416"/>
            <a:ext cx="2170765" cy="1102611"/>
          </a:xfrm>
          <a:custGeom>
            <a:avLst/>
            <a:gdLst/>
            <a:ahLst/>
            <a:cxnLst/>
            <a:rect l="l" t="t" r="r" b="b"/>
            <a:pathLst>
              <a:path w="2170765" h="1102611">
                <a:moveTo>
                  <a:pt x="0" y="0"/>
                </a:moveTo>
                <a:lnTo>
                  <a:pt x="2170765" y="0"/>
                </a:lnTo>
                <a:lnTo>
                  <a:pt x="2170765" y="1102610"/>
                </a:lnTo>
                <a:lnTo>
                  <a:pt x="0" y="1102610"/>
                </a:lnTo>
                <a:lnTo>
                  <a:pt x="0" y="0"/>
                </a:lnTo>
                <a:close/>
              </a:path>
            </a:pathLst>
          </a:custGeom>
          <a:blipFill>
            <a:blip r:embed="rId2"/>
            <a:stretch>
              <a:fillRect/>
            </a:stretch>
          </a:blipFill>
        </p:spPr>
      </p:sp>
      <p:sp>
        <p:nvSpPr>
          <p:cNvPr id="10" name="TextBox 10"/>
          <p:cNvSpPr txBox="1"/>
          <p:nvPr/>
        </p:nvSpPr>
        <p:spPr>
          <a:xfrm>
            <a:off x="0" y="254000"/>
            <a:ext cx="12396034" cy="774700"/>
          </a:xfrm>
          <a:prstGeom prst="rect">
            <a:avLst/>
          </a:prstGeom>
        </p:spPr>
        <p:txBody>
          <a:bodyPr lIns="0" tIns="0" rIns="0" bIns="0" rtlCol="0" anchor="t">
            <a:spAutoFit/>
          </a:bodyPr>
          <a:lstStyle/>
          <a:p>
            <a:pPr algn="ctr">
              <a:lnSpc>
                <a:spcPts val="5600"/>
              </a:lnSpc>
              <a:spcBef>
                <a:spcPct val="0"/>
              </a:spcBef>
            </a:pPr>
            <a:r>
              <a:rPr lang="en-US" sz="4000">
                <a:solidFill>
                  <a:srgbClr val="5271FF"/>
                </a:solidFill>
                <a:latin typeface="Chunk Five" panose="00000500000000000000"/>
                <a:ea typeface="Chunk Five" panose="00000500000000000000"/>
                <a:cs typeface="Chunk Five" panose="00000500000000000000"/>
                <a:sym typeface="Chunk Five" panose="00000500000000000000"/>
              </a:rPr>
              <a:t>Viksit Bharat Young Leaders Dialogue, 2025  </a:t>
            </a:r>
            <a:endParaRPr lang="en-US" sz="4000">
              <a:solidFill>
                <a:srgbClr val="5271FF"/>
              </a:solidFill>
              <a:latin typeface="Chunk Five" panose="00000500000000000000"/>
              <a:ea typeface="Chunk Five" panose="00000500000000000000"/>
              <a:cs typeface="Chunk Five" panose="00000500000000000000"/>
              <a:sym typeface="Chunk Five" panose="00000500000000000000"/>
            </a:endParaRPr>
          </a:p>
        </p:txBody>
      </p:sp>
      <p:sp>
        <p:nvSpPr>
          <p:cNvPr id="11" name="TextBox 11"/>
          <p:cNvSpPr txBox="1"/>
          <p:nvPr/>
        </p:nvSpPr>
        <p:spPr>
          <a:xfrm>
            <a:off x="0" y="1443990"/>
            <a:ext cx="18272760" cy="1136015"/>
          </a:xfrm>
          <a:prstGeom prst="rect">
            <a:avLst/>
          </a:prstGeom>
        </p:spPr>
        <p:txBody>
          <a:bodyPr wrap="square" lIns="0" tIns="0" rIns="0" bIns="0" rtlCol="0" anchor="t">
            <a:noAutofit/>
          </a:bodyPr>
          <a:lstStyle/>
          <a:p>
            <a:pPr algn="ctr">
              <a:lnSpc>
                <a:spcPts val="8400"/>
              </a:lnSpc>
            </a:pPr>
            <a:r>
              <a:rPr lang="en-US" sz="6000" b="1" u="sng">
                <a:solidFill>
                  <a:srgbClr val="000000"/>
                </a:solidFill>
                <a:latin typeface="Arial Narrow" panose="020B0606020202030204" charset="0"/>
                <a:ea typeface="Canva Sans Bold" panose="020B0803030501040103"/>
                <a:cs typeface="Arial Narrow" panose="020B0606020202030204" charset="0"/>
                <a:sym typeface="Canva Sans Bold" panose="020B0803030501040103"/>
              </a:rPr>
              <a:t>Conclusion </a:t>
            </a:r>
            <a:endParaRPr lang="en-US" sz="6000" b="1" u="sng">
              <a:solidFill>
                <a:srgbClr val="000000"/>
              </a:solidFill>
              <a:latin typeface="Arial Narrow" panose="020B0606020202030204" charset="0"/>
              <a:ea typeface="Canva Sans Bold" panose="020B0803030501040103"/>
              <a:cs typeface="Arial Narrow" panose="020B0606020202030204" charset="0"/>
              <a:sym typeface="Canva Sans Bold" panose="020B0803030501040103"/>
            </a:endParaRPr>
          </a:p>
          <a:p>
            <a:pPr algn="just">
              <a:lnSpc>
                <a:spcPts val="8400"/>
              </a:lnSpc>
            </a:pPr>
            <a:endParaRPr lang="en-US" sz="6000" b="1">
              <a:solidFill>
                <a:srgbClr val="000000"/>
              </a:solidFill>
              <a:latin typeface="Canva Sans Bold" panose="020B0803030501040103"/>
              <a:ea typeface="Canva Sans Bold" panose="020B0803030501040103"/>
              <a:cs typeface="Canva Sans Bold" panose="020B0803030501040103"/>
              <a:sym typeface="Canva Sans Bold" panose="020B0803030501040103"/>
            </a:endParaRPr>
          </a:p>
          <a:p>
            <a:pPr algn="just">
              <a:lnSpc>
                <a:spcPts val="8400"/>
              </a:lnSpc>
            </a:pPr>
            <a:endParaRPr lang="en-US" sz="6000" b="1">
              <a:solidFill>
                <a:srgbClr val="000000"/>
              </a:solidFill>
              <a:latin typeface="Canva Sans Bold" panose="020B0803030501040103"/>
              <a:ea typeface="Canva Sans Bold" panose="020B0803030501040103"/>
              <a:cs typeface="Canva Sans Bold" panose="020B0803030501040103"/>
              <a:sym typeface="Canva Sans Bold" panose="020B0803030501040103"/>
            </a:endParaRPr>
          </a:p>
          <a:p>
            <a:pPr algn="just">
              <a:lnSpc>
                <a:spcPts val="8400"/>
              </a:lnSpc>
            </a:pPr>
            <a:endParaRPr lang="en-US" sz="6000" b="1">
              <a:solidFill>
                <a:srgbClr val="000000"/>
              </a:solidFill>
              <a:latin typeface="Canva Sans Bold" panose="020B0803030501040103"/>
              <a:ea typeface="Canva Sans Bold" panose="020B0803030501040103"/>
              <a:cs typeface="Canva Sans Bold" panose="020B0803030501040103"/>
              <a:sym typeface="Canva Sans Bold" panose="020B0803030501040103"/>
            </a:endParaRPr>
          </a:p>
        </p:txBody>
      </p:sp>
      <p:sp>
        <p:nvSpPr>
          <p:cNvPr id="12" name="Text Box 11"/>
          <p:cNvSpPr txBox="1"/>
          <p:nvPr/>
        </p:nvSpPr>
        <p:spPr>
          <a:xfrm>
            <a:off x="264795" y="2829560"/>
            <a:ext cx="17718405" cy="6000750"/>
          </a:xfrm>
          <a:prstGeom prst="rect">
            <a:avLst/>
          </a:prstGeom>
          <a:noFill/>
        </p:spPr>
        <p:txBody>
          <a:bodyPr wrap="square" rtlCol="0">
            <a:spAutoFit/>
          </a:bodyPr>
          <a:p>
            <a:pPr algn="ctr"/>
            <a:r>
              <a:rPr sz="4800" b="1">
                <a:latin typeface="Californian FB" panose="0207040306080B030204" charset="0"/>
                <a:cs typeface="Californian FB" panose="0207040306080B030204" charset="0"/>
                <a:sym typeface="+mn-ea"/>
              </a:rPr>
              <a:t>Empowering women is not only a moral obligation but also an economic necessity. When women are supported, they become key contributors to social and economic progress. By addressing systemic barriers, fostering education, and ensuring equal opportunities, we pave the way for a society where everyone can thrive. Together, let us commit to creating a progressive, balanced nation that values the contributions of every individual.</a:t>
            </a:r>
            <a:endParaRPr sz="4800" b="1">
              <a:latin typeface="Californian FB" panose="0207040306080B030204" charset="0"/>
              <a:cs typeface="Californian FB" panose="0207040306080B030204" charset="0"/>
              <a:sym typeface="+mn-ea"/>
            </a:endParaRPr>
          </a:p>
          <a:p>
            <a:pPr algn="ctr"/>
            <a:endParaRPr lang="en-US" sz="4800" b="1">
              <a:latin typeface="Californian FB" panose="0207040306080B030204" charset="0"/>
              <a:cs typeface="Californian FB" panose="0207040306080B030204" charset="0"/>
              <a:sym typeface="+mn-e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3234</Words>
  <Application>WPS Presentation</Application>
  <PresentationFormat>Custom</PresentationFormat>
  <Paragraphs>70</Paragraphs>
  <Slides>6</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6</vt:i4>
      </vt:variant>
    </vt:vector>
  </HeadingPairs>
  <TitlesOfParts>
    <vt:vector size="21" baseType="lpstr">
      <vt:lpstr>Arial</vt:lpstr>
      <vt:lpstr>SimSun</vt:lpstr>
      <vt:lpstr>Wingdings</vt:lpstr>
      <vt:lpstr>Chunk Five</vt:lpstr>
      <vt:lpstr>Arial</vt:lpstr>
      <vt:lpstr>Canva Sans Bold</vt:lpstr>
      <vt:lpstr>Microsoft YaHei</vt:lpstr>
      <vt:lpstr>Arial Unicode MS</vt:lpstr>
      <vt:lpstr>Calibri</vt:lpstr>
      <vt:lpstr>Arial Narrow</vt:lpstr>
      <vt:lpstr>Bookman Old Style</vt:lpstr>
      <vt:lpstr>Californian FB</vt:lpstr>
      <vt:lpstr>Calibri</vt:lpstr>
      <vt:lpstr>Arial Rounded MT Bold</vt:lpstr>
      <vt:lpstr>Office Theme</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Viksit Bharat Young Leaders Dialogue</dc:title>
  <dc:creator/>
  <cp:lastModifiedBy>Unmesha Muduli</cp:lastModifiedBy>
  <cp:revision>3</cp:revision>
  <dcterms:created xsi:type="dcterms:W3CDTF">2006-08-16T00:00:00Z</dcterms:created>
  <dcterms:modified xsi:type="dcterms:W3CDTF">2024-12-25T05:47:03Z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E5678DDB7DA64CF39153CC6B303577D0_12</vt:lpwstr>
  </property>
  <property fmtid="{D5CDD505-2E9C-101B-9397-08002B2CF9AE}" pid="3" name="KSOProductBuildVer">
    <vt:lpwstr>1033-12.2.0.19307</vt:lpwstr>
  </property>
</Properties>
</file>