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-6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143" y="2532193"/>
            <a:ext cx="90030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501465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Call by Value </a:t>
            </a:r>
            <a:r>
              <a:rPr lang="en-US" sz="2800" b="1" dirty="0" err="1"/>
              <a:t>vs</a:t>
            </a:r>
            <a:r>
              <a:rPr lang="en-US" sz="2800" b="1" dirty="0"/>
              <a:t> Call by Reference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733" y="1368202"/>
            <a:ext cx="6768752" cy="21236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 by Value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of the variable is passed to the function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b="1" dirty="0"/>
              <a:t>Original value remains unchanged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b="1" dirty="0" smtClean="0"/>
              <a:t>Safe</a:t>
            </a:r>
            <a:r>
              <a:rPr lang="en-US" dirty="0"/>
              <a:t>, but memory-inefficient for large </a:t>
            </a:r>
            <a:r>
              <a:rPr lang="en-US" dirty="0" smtClean="0"/>
              <a:t>data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75805" y="3888482"/>
            <a:ext cx="380369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void update(</a:t>
            </a:r>
            <a:r>
              <a:rPr lang="en-US" sz="2800" b="1" dirty="0" err="1"/>
              <a:t>int</a:t>
            </a:r>
            <a:r>
              <a:rPr lang="en-US" sz="2800" b="1" dirty="0"/>
              <a:t> age) {</a:t>
            </a:r>
          </a:p>
          <a:p>
            <a:r>
              <a:rPr lang="en-US" sz="2800" b="1" dirty="0"/>
              <a:t>    age = 30;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8294" y="3888482"/>
            <a:ext cx="5429040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main() {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int</a:t>
            </a:r>
            <a:r>
              <a:rPr lang="en-US" sz="2800" b="1" dirty="0"/>
              <a:t> a = 25;</a:t>
            </a:r>
          </a:p>
          <a:p>
            <a:r>
              <a:rPr lang="en-US" sz="2800" b="1" dirty="0"/>
              <a:t>    update(a);       // </a:t>
            </a:r>
            <a:r>
              <a:rPr lang="en-US" sz="2800" b="1" dirty="0" smtClean="0"/>
              <a:t>a is still 25</a:t>
            </a:r>
            <a:endParaRPr lang="en-US" sz="2800" b="1" dirty="0"/>
          </a:p>
          <a:p>
            <a:r>
              <a:rPr lang="en-US" sz="2800" b="1" dirty="0"/>
              <a:t>    </a:t>
            </a:r>
            <a:r>
              <a:rPr lang="en-US" sz="2800" b="1" dirty="0" err="1"/>
              <a:t>cout</a:t>
            </a:r>
            <a:r>
              <a:rPr lang="en-US" sz="2800" b="1" dirty="0"/>
              <a:t> &lt;&lt; a;       // Output: </a:t>
            </a:r>
            <a:r>
              <a:rPr lang="en-US" sz="2800" b="1" dirty="0" smtClean="0"/>
              <a:t>25</a:t>
            </a:r>
            <a:endParaRPr lang="en-US" sz="2800" b="1" dirty="0"/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1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Call by Value </a:t>
            </a:r>
            <a:r>
              <a:rPr lang="en-US" sz="2800" b="1" dirty="0" err="1"/>
              <a:t>vs</a:t>
            </a:r>
            <a:r>
              <a:rPr lang="en-US" sz="2800" b="1" dirty="0"/>
              <a:t> Call by Reference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733" y="1368202"/>
            <a:ext cx="6768752" cy="24622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Call by </a:t>
            </a:r>
            <a:r>
              <a:rPr lang="en-IN" b="1" dirty="0" smtClean="0">
                <a:solidFill>
                  <a:srgbClr val="FF0000"/>
                </a:solidFill>
              </a:rPr>
              <a:t>Reference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reference (address)</a:t>
            </a:r>
            <a:r>
              <a:rPr lang="en-US" dirty="0"/>
              <a:t> of the variable is passed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b="1" dirty="0"/>
              <a:t>Function can modify</a:t>
            </a:r>
            <a:r>
              <a:rPr lang="en-US" dirty="0"/>
              <a:t> the original value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 smtClean="0"/>
              <a:t>Useful </a:t>
            </a:r>
            <a:r>
              <a:rPr lang="en-US" dirty="0"/>
              <a:t>when changes must reflect back</a:t>
            </a:r>
          </a:p>
          <a:p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75805" y="3888482"/>
            <a:ext cx="380369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void update(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&amp;age</a:t>
            </a:r>
            <a:r>
              <a:rPr lang="en-US" sz="2800" b="1" dirty="0"/>
              <a:t>) {</a:t>
            </a:r>
          </a:p>
          <a:p>
            <a:r>
              <a:rPr lang="en-US" sz="2800" b="1" dirty="0"/>
              <a:t>    age = 30;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1605" y="3866202"/>
            <a:ext cx="5883312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main() {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int</a:t>
            </a:r>
            <a:r>
              <a:rPr lang="en-US" sz="2800" b="1" dirty="0"/>
              <a:t> a = 25;</a:t>
            </a:r>
          </a:p>
          <a:p>
            <a:r>
              <a:rPr lang="en-US" sz="2800" b="1" dirty="0"/>
              <a:t>    update(a);       // Now a becomes 30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cout</a:t>
            </a:r>
            <a:r>
              <a:rPr lang="en-US" sz="2800" b="1" dirty="0"/>
              <a:t> &lt;&lt; a;       // Output: 30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3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Recursion (Advanced Concept)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733" y="1114002"/>
            <a:ext cx="9865096" cy="20712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 function that </a:t>
            </a:r>
            <a:r>
              <a:rPr lang="en-US" b="1" dirty="0"/>
              <a:t>calls itself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Used to </a:t>
            </a:r>
            <a:r>
              <a:rPr lang="en-US" b="1" dirty="0"/>
              <a:t>solve complex problems</a:t>
            </a:r>
            <a:r>
              <a:rPr lang="en-US" dirty="0"/>
              <a:t> by breaking them into smaller sub-problems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Must have a </a:t>
            </a:r>
            <a:r>
              <a:rPr lang="en-US" b="1" dirty="0"/>
              <a:t>base condition</a:t>
            </a:r>
            <a:r>
              <a:rPr lang="en-US" dirty="0"/>
              <a:t> to stop recursion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If base condition is missing → </a:t>
            </a:r>
            <a:r>
              <a:rPr lang="en-US" b="1" dirty="0"/>
              <a:t>infinite loop / stack overflow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773" y="3744466"/>
            <a:ext cx="7704856" cy="310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factorial(</a:t>
            </a:r>
            <a:r>
              <a:rPr lang="en-US" sz="2800" b="1" dirty="0" err="1"/>
              <a:t>int</a:t>
            </a:r>
            <a:r>
              <a:rPr lang="en-US" sz="2800" b="1" dirty="0"/>
              <a:t> n) {</a:t>
            </a:r>
          </a:p>
          <a:p>
            <a:r>
              <a:rPr lang="en-US" sz="2800" b="1" dirty="0"/>
              <a:t>   </a:t>
            </a:r>
            <a:r>
              <a:rPr lang="en-US" sz="2800" b="1" dirty="0" smtClean="0"/>
              <a:t>       </a:t>
            </a:r>
            <a:r>
              <a:rPr lang="en-US" sz="2800" b="1" dirty="0"/>
              <a:t>if (n == 0) </a:t>
            </a:r>
            <a:r>
              <a:rPr lang="en-US" sz="2800" b="1" dirty="0" smtClean="0"/>
              <a:t>{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return </a:t>
            </a:r>
            <a:r>
              <a:rPr lang="en-US" sz="2800" b="1" dirty="0"/>
              <a:t>1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        }        </a:t>
            </a:r>
            <a:r>
              <a:rPr lang="en-US" sz="2800" b="1" dirty="0"/>
              <a:t>// Base </a:t>
            </a:r>
            <a:r>
              <a:rPr lang="en-US" sz="2800" b="1" dirty="0" smtClean="0"/>
              <a:t>case</a:t>
            </a:r>
          </a:p>
          <a:p>
            <a:endParaRPr lang="en-US" sz="2800" b="1" dirty="0"/>
          </a:p>
          <a:p>
            <a:r>
              <a:rPr lang="en-US" sz="2800" b="1" dirty="0"/>
              <a:t>    return n * factorial(n - 1); </a:t>
            </a:r>
            <a:r>
              <a:rPr lang="en-US" sz="2800" b="1" dirty="0" smtClean="0"/>
              <a:t>  // </a:t>
            </a:r>
            <a:r>
              <a:rPr lang="en-US" sz="2800" b="1" dirty="0"/>
              <a:t>Recursive call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8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Tips to Remember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733" y="1114002"/>
            <a:ext cx="9865096" cy="20712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Always </a:t>
            </a:r>
            <a:r>
              <a:rPr lang="en-US" dirty="0"/>
              <a:t>declare functions before main()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meaningful names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Keep functions short and to the point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Test each function separately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773" y="3534366"/>
            <a:ext cx="9865096" cy="3477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Practice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</a:p>
          <a:p>
            <a:pPr marL="101269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Write a function to find square of a number</a:t>
            </a:r>
          </a:p>
          <a:p>
            <a:pPr marL="101269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Create a function to print even numbers</a:t>
            </a:r>
          </a:p>
          <a:p>
            <a:pPr marL="101269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Create a function to find largest of 3 numbers</a:t>
            </a:r>
          </a:p>
          <a:p>
            <a:pPr marL="1012698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Recursive function for factorial</a:t>
            </a:r>
          </a:p>
        </p:txBody>
      </p:sp>
    </p:spTree>
    <p:extLst>
      <p:ext uri="{BB962C8B-B14F-4D97-AF65-F5344CB8AC3E}">
        <p14:creationId xmlns:p14="http://schemas.microsoft.com/office/powerpoint/2010/main" val="1670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66" y="459590"/>
            <a:ext cx="46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Function?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2963" y="1047643"/>
            <a:ext cx="1112429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/>
              <a:t>A </a:t>
            </a:r>
            <a:r>
              <a:rPr lang="en-US" b="1" dirty="0"/>
              <a:t>block of code that performs a specific task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Executes only when called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Can take inputs (parameters)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Can return an output (return value)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Helps to avoid code repetition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Makes code modular and readable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/>
              <a:t>Supports top-down </a:t>
            </a:r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23809" y="5171408"/>
            <a:ext cx="615462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add</a:t>
            </a:r>
            <a:r>
              <a:rPr lang="en-US" sz="2800" dirty="0" smtClean="0"/>
              <a:t> 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{</a:t>
            </a:r>
          </a:p>
          <a:p>
            <a:r>
              <a:rPr lang="en-US" sz="2800" dirty="0"/>
              <a:t>    return a + b;</a:t>
            </a:r>
          </a:p>
          <a:p>
            <a:r>
              <a:rPr lang="en-US" sz="2800" dirty="0"/>
              <a:t>}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23809" y="4752350"/>
            <a:ext cx="2770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66" y="459590"/>
            <a:ext cx="46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Use Functions?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2963" y="851274"/>
            <a:ext cx="111242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itchFamily="2" charset="2"/>
              <a:buChar char="v"/>
            </a:pPr>
            <a:r>
              <a:rPr lang="en-US" b="1" dirty="0" smtClean="0"/>
              <a:t>Avoids </a:t>
            </a:r>
            <a:r>
              <a:rPr lang="en-US" b="1" dirty="0"/>
              <a:t>writing the same code again and again</a:t>
            </a:r>
          </a:p>
          <a:p>
            <a:pPr marL="342900" indent="-342900">
              <a:lnSpc>
                <a:spcPct val="300000"/>
              </a:lnSpc>
              <a:buFont typeface="Wingdings" pitchFamily="2" charset="2"/>
              <a:buChar char="v"/>
            </a:pPr>
            <a:r>
              <a:rPr lang="en-US" b="1" dirty="0"/>
              <a:t>Breaks the big program into smaller parts</a:t>
            </a:r>
          </a:p>
          <a:p>
            <a:pPr marL="342900" indent="-342900">
              <a:lnSpc>
                <a:spcPct val="300000"/>
              </a:lnSpc>
              <a:buFont typeface="Wingdings" pitchFamily="2" charset="2"/>
              <a:buChar char="v"/>
            </a:pPr>
            <a:r>
              <a:rPr lang="en-US" b="1" dirty="0"/>
              <a:t>Makes code easy to read and debug</a:t>
            </a:r>
          </a:p>
          <a:p>
            <a:pPr marL="342900" indent="-342900">
              <a:lnSpc>
                <a:spcPct val="300000"/>
              </a:lnSpc>
              <a:buFont typeface="Wingdings" pitchFamily="2" charset="2"/>
              <a:buChar char="v"/>
            </a:pPr>
            <a:r>
              <a:rPr lang="en-US" b="1" dirty="0"/>
              <a:t>Promotes 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558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66" y="459590"/>
            <a:ext cx="46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Types </a:t>
            </a:r>
            <a:r>
              <a:rPr lang="en-IN" sz="2800" b="1" dirty="0"/>
              <a:t>of Functions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489" y="1080170"/>
            <a:ext cx="6339970" cy="26019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Library Functions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000" b="1" dirty="0"/>
              <a:t>Built-in, provided by C++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000" b="1" dirty="0"/>
              <a:t>Ready to use – just include the correct header file</a:t>
            </a:r>
          </a:p>
          <a:p>
            <a:r>
              <a:rPr lang="en-US" sz="2400" b="1" dirty="0"/>
              <a:t>Example:</a:t>
            </a:r>
          </a:p>
          <a:p>
            <a:pPr lvl="1"/>
            <a:r>
              <a:rPr lang="en-US" sz="2400" b="1" dirty="0" err="1"/>
              <a:t>sqrt</a:t>
            </a:r>
            <a:r>
              <a:rPr lang="en-US" sz="2400" b="1" dirty="0"/>
              <a:t>() – Finds square root</a:t>
            </a:r>
          </a:p>
          <a:p>
            <a:pPr lvl="1"/>
            <a:r>
              <a:rPr lang="en-US" sz="2400" b="1" dirty="0" err="1"/>
              <a:t>strlen</a:t>
            </a:r>
            <a:r>
              <a:rPr lang="en-US" sz="2400" b="1" dirty="0"/>
              <a:t>() – Finds string length</a:t>
            </a:r>
          </a:p>
          <a:p>
            <a:pPr lvl="1"/>
            <a:r>
              <a:rPr lang="en-US" sz="2400" b="1" dirty="0" err="1"/>
              <a:t>pow</a:t>
            </a:r>
            <a:r>
              <a:rPr lang="en-US" sz="2400" b="1" dirty="0"/>
              <a:t>(), abs(), </a:t>
            </a:r>
            <a:r>
              <a:rPr lang="en-US" sz="2400" b="1" dirty="0" err="1"/>
              <a:t>toupper</a:t>
            </a:r>
            <a:r>
              <a:rPr lang="en-US" sz="2400" b="1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489" y="4032498"/>
            <a:ext cx="6339970" cy="2881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User-defined </a:t>
            </a:r>
            <a:r>
              <a:rPr lang="en-US" sz="2400" b="1" dirty="0">
                <a:solidFill>
                  <a:srgbClr val="FF0000"/>
                </a:solidFill>
              </a:rPr>
              <a:t>Functions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000" b="1" dirty="0"/>
              <a:t>Created by the programmer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000" b="1" dirty="0"/>
              <a:t>Used to perform specific/custom tasks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000" b="1" dirty="0"/>
              <a:t>Increases code reusability and clarity</a:t>
            </a:r>
          </a:p>
          <a:p>
            <a:r>
              <a:rPr lang="en-US" sz="2400" b="1" dirty="0"/>
              <a:t>Example: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add(</a:t>
            </a:r>
            <a:r>
              <a:rPr lang="en-US" sz="2400" b="1" dirty="0" err="1"/>
              <a:t>int</a:t>
            </a:r>
            <a:r>
              <a:rPr lang="en-US" sz="2400" b="1" dirty="0"/>
              <a:t> a, </a:t>
            </a:r>
            <a:r>
              <a:rPr lang="en-US" sz="2400" b="1" dirty="0" err="1"/>
              <a:t>int</a:t>
            </a:r>
            <a:r>
              <a:rPr lang="en-US" sz="2400" b="1" dirty="0"/>
              <a:t> b) </a:t>
            </a:r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	return </a:t>
            </a:r>
            <a:r>
              <a:rPr lang="en-US" sz="2400" b="1" dirty="0"/>
              <a:t>a + b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5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66" y="459590"/>
            <a:ext cx="46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Library Functions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50343"/>
              </p:ext>
            </p:extLst>
          </p:nvPr>
        </p:nvGraphicFramePr>
        <p:xfrm>
          <a:off x="1331789" y="1080170"/>
          <a:ext cx="9649071" cy="55985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0240"/>
                <a:gridCol w="4968552"/>
                <a:gridCol w="2520279"/>
              </a:tblGrid>
              <a:tr h="269672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rgbClr val="C00000"/>
                          </a:solidFill>
                        </a:rPr>
                        <a:t>Function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rgbClr val="C00000"/>
                          </a:solidFill>
                        </a:rPr>
                        <a:t>Purpose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rgbClr val="C00000"/>
                          </a:solidFill>
                        </a:rPr>
                        <a:t>Header File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sqrt(x)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Finds square root of x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&lt;cmath&gt;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pow(x, y)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Raises x to power y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&lt;cmath&gt;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abs(x)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Returns absolute value of x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&lt;cstdlib&gt;</a:t>
                      </a:r>
                    </a:p>
                  </a:txBody>
                  <a:tcPr marL="56137" marR="56137" marT="28069" marB="28069" anchor="ctr"/>
                </a:tc>
              </a:tr>
              <a:tr h="483170">
                <a:tc>
                  <a:txBody>
                    <a:bodyPr/>
                    <a:lstStyle/>
                    <a:p>
                      <a:r>
                        <a:rPr lang="en-IN" sz="1600" b="1"/>
                        <a:t>ceil(x)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Rounds x up to nearest integer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&lt;cmath&gt;</a:t>
                      </a:r>
                    </a:p>
                  </a:txBody>
                  <a:tcPr marL="56137" marR="56137" marT="28069" marB="28069" anchor="ctr"/>
                </a:tc>
              </a:tr>
              <a:tr h="483170">
                <a:tc>
                  <a:txBody>
                    <a:bodyPr/>
                    <a:lstStyle/>
                    <a:p>
                      <a:r>
                        <a:rPr lang="en-IN" sz="1600" b="1"/>
                        <a:t>floor(x)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Rounds x down to nearest integer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&lt;cmath&gt;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max(a, b)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Returns maximum of a and b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&lt;algorithm&gt;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min(a, b)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Returns minimum of a and b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&lt;algorithm&gt;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strlen(s)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Returns length of string s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&lt;cstring&gt;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strcpy(a, b)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Copies string b to a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&lt;cstring&gt;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strcmp(a, b)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Compares two strings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&lt;cstring&gt;</a:t>
                      </a:r>
                    </a:p>
                  </a:txBody>
                  <a:tcPr marL="56137" marR="56137" marT="28069" marB="28069" anchor="ctr"/>
                </a:tc>
              </a:tr>
              <a:tr h="483170">
                <a:tc>
                  <a:txBody>
                    <a:bodyPr/>
                    <a:lstStyle/>
                    <a:p>
                      <a:r>
                        <a:rPr lang="en-IN" sz="1600" b="1"/>
                        <a:t>toupper(c)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Converts character to uppercase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&lt;cctype&gt;</a:t>
                      </a:r>
                    </a:p>
                  </a:txBody>
                  <a:tcPr marL="56137" marR="56137" marT="28069" marB="28069" anchor="ctr"/>
                </a:tc>
              </a:tr>
              <a:tr h="483170">
                <a:tc>
                  <a:txBody>
                    <a:bodyPr/>
                    <a:lstStyle/>
                    <a:p>
                      <a:r>
                        <a:rPr lang="en-IN" sz="1600" b="1"/>
                        <a:t>tolower(c)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Converts character to lowercase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&lt;cctype&gt;</a:t>
                      </a:r>
                    </a:p>
                  </a:txBody>
                  <a:tcPr marL="56137" marR="56137" marT="28069" marB="28069" anchor="ctr"/>
                </a:tc>
              </a:tr>
              <a:tr h="269672">
                <a:tc>
                  <a:txBody>
                    <a:bodyPr/>
                    <a:lstStyle/>
                    <a:p>
                      <a:r>
                        <a:rPr lang="en-IN" sz="1600" b="1"/>
                        <a:t>rand()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Generates a random number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&lt;cstdlib&gt;</a:t>
                      </a:r>
                    </a:p>
                  </a:txBody>
                  <a:tcPr marL="56137" marR="56137" marT="28069" marB="28069" anchor="ctr"/>
                </a:tc>
              </a:tr>
              <a:tr h="483170">
                <a:tc>
                  <a:txBody>
                    <a:bodyPr/>
                    <a:lstStyle/>
                    <a:p>
                      <a:r>
                        <a:rPr lang="en-IN" sz="1600" b="1"/>
                        <a:t>srand(seed)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Sets seed for random number generator</a:t>
                      </a:r>
                    </a:p>
                  </a:txBody>
                  <a:tcPr marL="56137" marR="56137" marT="28069" marB="28069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&lt;</a:t>
                      </a:r>
                      <a:r>
                        <a:rPr lang="en-IN" sz="1600" b="1" dirty="0" err="1"/>
                        <a:t>cstdlib</a:t>
                      </a:r>
                      <a:r>
                        <a:rPr lang="en-IN" sz="1600" b="1" dirty="0"/>
                        <a:t>&gt;</a:t>
                      </a:r>
                    </a:p>
                  </a:txBody>
                  <a:tcPr marL="56137" marR="56137" marT="28069" marB="2806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880" y="950670"/>
            <a:ext cx="633997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Parts of a Function</a:t>
            </a:r>
          </a:p>
          <a:p>
            <a:r>
              <a:rPr lang="en-US" sz="2400" b="1" dirty="0" smtClean="0"/>
              <a:t>Declaration</a:t>
            </a:r>
            <a:r>
              <a:rPr lang="en-US" sz="2400" dirty="0" smtClean="0"/>
              <a:t> – Tells compiler about the function</a:t>
            </a:r>
          </a:p>
          <a:p>
            <a:r>
              <a:rPr lang="en-US" sz="2400" b="1" dirty="0" smtClean="0"/>
              <a:t>Definition</a:t>
            </a:r>
            <a:r>
              <a:rPr lang="en-US" sz="2400" dirty="0" smtClean="0"/>
              <a:t> – Actual code block</a:t>
            </a:r>
          </a:p>
          <a:p>
            <a:r>
              <a:rPr lang="en-US" sz="2400" b="1" dirty="0" smtClean="0"/>
              <a:t>Calling</a:t>
            </a:r>
            <a:r>
              <a:rPr lang="en-US" sz="2400" dirty="0" smtClean="0"/>
              <a:t> – When function is used in main()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36880" y="2736354"/>
            <a:ext cx="2040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Function Syntax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702" y="3456434"/>
            <a:ext cx="994870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return_type</a:t>
            </a: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b="1" dirty="0" err="1" smtClean="0">
                <a:solidFill>
                  <a:srgbClr val="0070C0"/>
                </a:solidFill>
              </a:rPr>
              <a:t>function_name</a:t>
            </a:r>
            <a:r>
              <a:rPr lang="en-US" sz="3200" dirty="0" smtClean="0"/>
              <a:t> (</a:t>
            </a:r>
            <a:r>
              <a:rPr lang="en-US" sz="3200" b="1" dirty="0" err="1">
                <a:solidFill>
                  <a:srgbClr val="FF0000"/>
                </a:solidFill>
              </a:rPr>
              <a:t>parameter_list</a:t>
            </a:r>
            <a:r>
              <a:rPr lang="en-US" sz="3200" dirty="0"/>
              <a:t>) {</a:t>
            </a:r>
          </a:p>
          <a:p>
            <a:r>
              <a:rPr lang="en-US" sz="3200" dirty="0"/>
              <a:t>    </a:t>
            </a:r>
            <a:r>
              <a:rPr lang="en-US" sz="3200" b="1" dirty="0"/>
              <a:t>// code to execute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702" y="5328642"/>
            <a:ext cx="615632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add(</a:t>
            </a:r>
            <a:r>
              <a:rPr lang="en-US" sz="2800" b="1" dirty="0" err="1"/>
              <a:t>int</a:t>
            </a:r>
            <a:r>
              <a:rPr lang="en-US" sz="2800" b="1" dirty="0"/>
              <a:t> a, </a:t>
            </a:r>
            <a:r>
              <a:rPr lang="en-US" sz="2800" b="1" dirty="0" err="1"/>
              <a:t>int</a:t>
            </a:r>
            <a:r>
              <a:rPr lang="en-US" sz="2800" b="1" dirty="0"/>
              <a:t> b) {</a:t>
            </a:r>
          </a:p>
          <a:p>
            <a:r>
              <a:rPr lang="en-US" sz="2800" b="1" dirty="0"/>
              <a:t>    return a + b;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17" y="230448"/>
            <a:ext cx="4134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User-defined Functions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879" y="523991"/>
            <a:ext cx="995594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Function </a:t>
            </a:r>
            <a:r>
              <a:rPr lang="en-IN" sz="2800" b="1" dirty="0" smtClean="0">
                <a:solidFill>
                  <a:srgbClr val="FF0000"/>
                </a:solidFill>
              </a:rPr>
              <a:t>Declaration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sz="2400" b="1" dirty="0" smtClean="0"/>
              <a:t>Tells </a:t>
            </a:r>
            <a:r>
              <a:rPr lang="en-US" sz="2400" b="1" dirty="0"/>
              <a:t>compiler about function name, return type, and parameters</a:t>
            </a:r>
            <a:br>
              <a:rPr lang="en-US" sz="2400" b="1" dirty="0"/>
            </a:br>
            <a:r>
              <a:rPr lang="en-US" sz="2400" b="1" dirty="0"/>
              <a:t>Example:</a:t>
            </a:r>
          </a:p>
          <a:p>
            <a:r>
              <a:rPr lang="en-US" sz="2400" b="1" dirty="0" smtClean="0"/>
              <a:t>	   	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add(</a:t>
            </a:r>
            <a:r>
              <a:rPr lang="en-US" sz="2400" b="1" dirty="0" err="1"/>
              <a:t>int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878" y="2952378"/>
            <a:ext cx="9955949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Function </a:t>
            </a:r>
            <a:r>
              <a:rPr lang="en-US" sz="2800" b="1" dirty="0">
                <a:solidFill>
                  <a:srgbClr val="FF0000"/>
                </a:solidFill>
              </a:rPr>
              <a:t>Definition</a:t>
            </a:r>
          </a:p>
          <a:p>
            <a:pPr marL="1012698" lvl="1" indent="-457200">
              <a:buFont typeface="Arial" pitchFamily="34" charset="0"/>
              <a:buChar char="•"/>
            </a:pPr>
            <a:r>
              <a:rPr lang="en-US" sz="2800" b="1" dirty="0"/>
              <a:t>Has the full code of the function</a:t>
            </a:r>
            <a:br>
              <a:rPr lang="en-US" sz="2800" b="1" dirty="0"/>
            </a:br>
            <a:r>
              <a:rPr lang="en-US" sz="2800" b="1" dirty="0"/>
              <a:t>Example:</a:t>
            </a:r>
          </a:p>
          <a:p>
            <a:pPr lvl="2"/>
            <a:r>
              <a:rPr lang="en-US" sz="2800" b="1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/>
              <a:t>add(</a:t>
            </a:r>
            <a:r>
              <a:rPr lang="en-US" sz="2800" b="1" dirty="0" err="1"/>
              <a:t>int</a:t>
            </a:r>
            <a:r>
              <a:rPr lang="en-US" sz="2800" b="1" dirty="0"/>
              <a:t> a, </a:t>
            </a:r>
            <a:r>
              <a:rPr lang="en-US" sz="2800" b="1" dirty="0" err="1"/>
              <a:t>int</a:t>
            </a:r>
            <a:r>
              <a:rPr lang="en-US" sz="2800" b="1" dirty="0"/>
              <a:t> b) { </a:t>
            </a:r>
            <a:endParaRPr lang="en-US" sz="2800" b="1" dirty="0" smtClean="0"/>
          </a:p>
          <a:p>
            <a:pPr lvl="2"/>
            <a:r>
              <a:rPr lang="en-US" sz="2800" b="1" dirty="0"/>
              <a:t>	</a:t>
            </a:r>
            <a:r>
              <a:rPr lang="en-US" sz="2800" b="1" dirty="0" smtClean="0"/>
              <a:t>	return </a:t>
            </a:r>
            <a:r>
              <a:rPr lang="en-US" sz="2800" b="1" dirty="0"/>
              <a:t>a + b; </a:t>
            </a:r>
            <a:endParaRPr lang="en-US" sz="2800" b="1" dirty="0" smtClean="0"/>
          </a:p>
          <a:p>
            <a:pPr lvl="2"/>
            <a:r>
              <a:rPr lang="en-US" sz="2800" b="1" dirty="0"/>
              <a:t>	</a:t>
            </a:r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37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499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Function Call</a:t>
            </a:r>
          </a:p>
          <a:p>
            <a:pPr marL="1012698" lvl="1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400" dirty="0"/>
              <a:t>Used to </a:t>
            </a:r>
            <a:r>
              <a:rPr lang="en-US" sz="2400" b="1" dirty="0"/>
              <a:t>run/execute</a:t>
            </a:r>
            <a:r>
              <a:rPr lang="en-US" sz="2400" dirty="0"/>
              <a:t> a function</a:t>
            </a:r>
          </a:p>
          <a:p>
            <a:pPr marL="1012698" lvl="1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400" dirty="0"/>
              <a:t>Function must be </a:t>
            </a:r>
            <a:r>
              <a:rPr lang="en-US" sz="2400" b="1" dirty="0"/>
              <a:t>called from main()</a:t>
            </a:r>
            <a:r>
              <a:rPr lang="en-US" sz="2400" dirty="0"/>
              <a:t> or another function</a:t>
            </a:r>
          </a:p>
          <a:p>
            <a:pPr marL="1012698" lvl="1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400" dirty="0"/>
              <a:t>Call happens using the </a:t>
            </a:r>
            <a:r>
              <a:rPr lang="en-US" sz="2400" b="1" dirty="0"/>
              <a:t>function name and arguments (if any)</a:t>
            </a:r>
            <a:endParaRPr lang="en-US" sz="2400" dirty="0"/>
          </a:p>
          <a:p>
            <a:pPr marL="1012698" lvl="1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400" dirty="0"/>
              <a:t>Order of execution depends on the </a:t>
            </a:r>
            <a:r>
              <a:rPr lang="en-US" sz="2400" b="1" dirty="0"/>
              <a:t>call, not position in code</a:t>
            </a:r>
            <a:endParaRPr lang="en-US" sz="2400" dirty="0"/>
          </a:p>
          <a:p>
            <a:pPr marL="1012698" lvl="1" indent="-45720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2400" dirty="0"/>
              <a:t>Function can be called </a:t>
            </a:r>
            <a:r>
              <a:rPr lang="en-US" sz="2400" b="1" dirty="0"/>
              <a:t>multiple times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717" y="590782"/>
            <a:ext cx="103691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Function </a:t>
            </a:r>
            <a:r>
              <a:rPr lang="en-US" sz="2800" b="1" dirty="0" smtClean="0">
                <a:solidFill>
                  <a:srgbClr val="FF0000"/>
                </a:solidFill>
              </a:rPr>
              <a:t>Call  Example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733" y="1368202"/>
            <a:ext cx="561662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// Function to add two numbers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add(</a:t>
            </a:r>
            <a:r>
              <a:rPr lang="en-IN" b="1" dirty="0" err="1" smtClean="0"/>
              <a:t>int</a:t>
            </a:r>
            <a:r>
              <a:rPr lang="en-IN" b="1" dirty="0" smtClean="0"/>
              <a:t> a, </a:t>
            </a:r>
            <a:r>
              <a:rPr lang="en-IN" b="1" dirty="0" err="1" smtClean="0"/>
              <a:t>int</a:t>
            </a:r>
            <a:r>
              <a:rPr lang="en-IN" b="1" dirty="0" smtClean="0"/>
              <a:t> b) {</a:t>
            </a:r>
          </a:p>
          <a:p>
            <a:r>
              <a:rPr lang="en-IN" b="1" dirty="0" smtClean="0"/>
              <a:t>    return a + b;</a:t>
            </a:r>
          </a:p>
          <a:p>
            <a:r>
              <a:rPr lang="en-IN" b="1" dirty="0" smtClean="0"/>
              <a:t>}</a:t>
            </a:r>
          </a:p>
          <a:p>
            <a:r>
              <a:rPr lang="en-IN" dirty="0" smtClean="0"/>
              <a:t>// </a:t>
            </a:r>
            <a:r>
              <a:rPr lang="en-IN" dirty="0"/>
              <a:t>Function to print a welcome message</a:t>
            </a:r>
          </a:p>
          <a:p>
            <a:r>
              <a:rPr lang="en-IN" b="1" dirty="0"/>
              <a:t>void welcome() {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"Welcome to Function Demo!\n";</a:t>
            </a:r>
          </a:p>
          <a:p>
            <a:r>
              <a:rPr lang="en-IN" b="1" dirty="0"/>
              <a:t>}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732390" y="1383099"/>
            <a:ext cx="489654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main() </a:t>
            </a:r>
            <a:r>
              <a:rPr lang="en-IN" dirty="0" smtClean="0"/>
              <a:t>{</a:t>
            </a:r>
          </a:p>
          <a:p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IN" dirty="0"/>
              <a:t>// Function </a:t>
            </a:r>
            <a:r>
              <a:rPr lang="en-IN" dirty="0" smtClean="0"/>
              <a:t>call</a:t>
            </a:r>
            <a:endParaRPr lang="en-IN" dirty="0"/>
          </a:p>
          <a:p>
            <a:r>
              <a:rPr lang="en-IN" b="1" dirty="0"/>
              <a:t>    welcome(); </a:t>
            </a:r>
            <a:endParaRPr lang="en-IN" b="1" dirty="0" smtClean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// </a:t>
            </a:r>
            <a:r>
              <a:rPr lang="en-IN" dirty="0"/>
              <a:t>Function call with </a:t>
            </a:r>
            <a:r>
              <a:rPr lang="en-IN" dirty="0" smtClean="0"/>
              <a:t>return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sum = </a:t>
            </a:r>
            <a:r>
              <a:rPr lang="en-IN" b="1" dirty="0"/>
              <a:t>add(10, 20); </a:t>
            </a:r>
            <a:endParaRPr lang="en-IN" b="1" dirty="0" smtClean="0"/>
          </a:p>
          <a:p>
            <a:endParaRPr lang="en-IN" dirty="0" smtClean="0"/>
          </a:p>
          <a:p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/>
              <a:t>&lt;&lt; "Sum = " &lt;&lt; sum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8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825</Words>
  <Application>Microsoft Office PowerPoint</Application>
  <PresentationFormat>Custom</PresentationFormat>
  <Paragraphs>186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24</cp:revision>
  <dcterms:created xsi:type="dcterms:W3CDTF">2025-07-29T13:25:04Z</dcterms:created>
  <dcterms:modified xsi:type="dcterms:W3CDTF">2025-08-02T11:55:22Z</dcterms:modified>
</cp:coreProperties>
</file>