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1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70" r:id="rId18"/>
  </p:sldIdLst>
  <p:sldSz cx="12312650" cy="7200900"/>
  <p:notesSz cx="9144000" cy="6858000"/>
  <p:defaultTextStyle>
    <a:defPPr>
      <a:defRPr lang="en-US"/>
    </a:defPPr>
    <a:lvl1pPr marL="0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5498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10996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6494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21992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77490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32988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88486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43984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808" y="24"/>
      </p:cViewPr>
      <p:guideLst>
        <p:guide orient="horz" pos="2268"/>
        <p:guide pos="3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62E29-65CE-451C-92BE-C7550949F0D8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73313" y="514350"/>
            <a:ext cx="43973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4868A-97BD-45A6-B862-B712C7FA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86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4868A-97BD-45A6-B862-B712C7FAE69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73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449" y="2236948"/>
            <a:ext cx="10465753" cy="15435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6898" y="4080510"/>
            <a:ext cx="8618856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10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6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21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77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32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88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43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50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37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48120" y="333375"/>
            <a:ext cx="3490723" cy="70975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5954" y="333375"/>
            <a:ext cx="10266954" cy="70975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75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29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614" y="4627246"/>
            <a:ext cx="10465753" cy="1430179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614" y="3052050"/>
            <a:ext cx="10465753" cy="1575196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54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109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649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2199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7749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3298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8848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4398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57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5955" y="1940243"/>
            <a:ext cx="6878838" cy="549068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0004" y="1940243"/>
            <a:ext cx="6878838" cy="549068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49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633" y="288370"/>
            <a:ext cx="11081386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33" y="1611869"/>
            <a:ext cx="5440225" cy="67175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5498" indent="0">
              <a:buNone/>
              <a:defRPr sz="2400" b="1"/>
            </a:lvl2pPr>
            <a:lvl3pPr marL="1110996" indent="0">
              <a:buNone/>
              <a:defRPr sz="2200" b="1"/>
            </a:lvl3pPr>
            <a:lvl4pPr marL="1666494" indent="0">
              <a:buNone/>
              <a:defRPr sz="1900" b="1"/>
            </a:lvl4pPr>
            <a:lvl5pPr marL="2221992" indent="0">
              <a:buNone/>
              <a:defRPr sz="1900" b="1"/>
            </a:lvl5pPr>
            <a:lvl6pPr marL="2777490" indent="0">
              <a:buNone/>
              <a:defRPr sz="1900" b="1"/>
            </a:lvl6pPr>
            <a:lvl7pPr marL="3332988" indent="0">
              <a:buNone/>
              <a:defRPr sz="1900" b="1"/>
            </a:lvl7pPr>
            <a:lvl8pPr marL="3888486" indent="0">
              <a:buNone/>
              <a:defRPr sz="1900" b="1"/>
            </a:lvl8pPr>
            <a:lvl9pPr marL="4443984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33" y="2283619"/>
            <a:ext cx="5440225" cy="414885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4657" y="1611869"/>
            <a:ext cx="5442362" cy="67175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5498" indent="0">
              <a:buNone/>
              <a:defRPr sz="2400" b="1"/>
            </a:lvl2pPr>
            <a:lvl3pPr marL="1110996" indent="0">
              <a:buNone/>
              <a:defRPr sz="2200" b="1"/>
            </a:lvl3pPr>
            <a:lvl4pPr marL="1666494" indent="0">
              <a:buNone/>
              <a:defRPr sz="1900" b="1"/>
            </a:lvl4pPr>
            <a:lvl5pPr marL="2221992" indent="0">
              <a:buNone/>
              <a:defRPr sz="1900" b="1"/>
            </a:lvl5pPr>
            <a:lvl6pPr marL="2777490" indent="0">
              <a:buNone/>
              <a:defRPr sz="1900" b="1"/>
            </a:lvl6pPr>
            <a:lvl7pPr marL="3332988" indent="0">
              <a:buNone/>
              <a:defRPr sz="1900" b="1"/>
            </a:lvl7pPr>
            <a:lvl8pPr marL="3888486" indent="0">
              <a:buNone/>
              <a:defRPr sz="1900" b="1"/>
            </a:lvl8pPr>
            <a:lvl9pPr marL="4443984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4657" y="2283619"/>
            <a:ext cx="5442362" cy="414885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06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47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33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634" y="286703"/>
            <a:ext cx="4050777" cy="1220152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904" y="286704"/>
            <a:ext cx="6883113" cy="614576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634" y="1506856"/>
            <a:ext cx="4050777" cy="4925616"/>
          </a:xfrm>
        </p:spPr>
        <p:txBody>
          <a:bodyPr/>
          <a:lstStyle>
            <a:lvl1pPr marL="0" indent="0">
              <a:buNone/>
              <a:defRPr sz="1700"/>
            </a:lvl1pPr>
            <a:lvl2pPr marL="555498" indent="0">
              <a:buNone/>
              <a:defRPr sz="1500"/>
            </a:lvl2pPr>
            <a:lvl3pPr marL="1110996" indent="0">
              <a:buNone/>
              <a:defRPr sz="1200"/>
            </a:lvl3pPr>
            <a:lvl4pPr marL="1666494" indent="0">
              <a:buNone/>
              <a:defRPr sz="1100"/>
            </a:lvl4pPr>
            <a:lvl5pPr marL="2221992" indent="0">
              <a:buNone/>
              <a:defRPr sz="1100"/>
            </a:lvl5pPr>
            <a:lvl6pPr marL="2777490" indent="0">
              <a:buNone/>
              <a:defRPr sz="1100"/>
            </a:lvl6pPr>
            <a:lvl7pPr marL="3332988" indent="0">
              <a:buNone/>
              <a:defRPr sz="1100"/>
            </a:lvl7pPr>
            <a:lvl8pPr marL="3888486" indent="0">
              <a:buNone/>
              <a:defRPr sz="1100"/>
            </a:lvl8pPr>
            <a:lvl9pPr marL="4443984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16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366" y="5040630"/>
            <a:ext cx="7387590" cy="59507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13366" y="643414"/>
            <a:ext cx="7387590" cy="4320540"/>
          </a:xfrm>
        </p:spPr>
        <p:txBody>
          <a:bodyPr/>
          <a:lstStyle>
            <a:lvl1pPr marL="0" indent="0">
              <a:buNone/>
              <a:defRPr sz="3900"/>
            </a:lvl1pPr>
            <a:lvl2pPr marL="555498" indent="0">
              <a:buNone/>
              <a:defRPr sz="3400"/>
            </a:lvl2pPr>
            <a:lvl3pPr marL="1110996" indent="0">
              <a:buNone/>
              <a:defRPr sz="2900"/>
            </a:lvl3pPr>
            <a:lvl4pPr marL="1666494" indent="0">
              <a:buNone/>
              <a:defRPr sz="2400"/>
            </a:lvl4pPr>
            <a:lvl5pPr marL="2221992" indent="0">
              <a:buNone/>
              <a:defRPr sz="2400"/>
            </a:lvl5pPr>
            <a:lvl6pPr marL="2777490" indent="0">
              <a:buNone/>
              <a:defRPr sz="2400"/>
            </a:lvl6pPr>
            <a:lvl7pPr marL="3332988" indent="0">
              <a:buNone/>
              <a:defRPr sz="2400"/>
            </a:lvl7pPr>
            <a:lvl8pPr marL="3888486" indent="0">
              <a:buNone/>
              <a:defRPr sz="2400"/>
            </a:lvl8pPr>
            <a:lvl9pPr marL="4443984" indent="0">
              <a:buNone/>
              <a:defRPr sz="24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3366" y="5635705"/>
            <a:ext cx="7387590" cy="845105"/>
          </a:xfrm>
        </p:spPr>
        <p:txBody>
          <a:bodyPr/>
          <a:lstStyle>
            <a:lvl1pPr marL="0" indent="0">
              <a:buNone/>
              <a:defRPr sz="1700"/>
            </a:lvl1pPr>
            <a:lvl2pPr marL="555498" indent="0">
              <a:buNone/>
              <a:defRPr sz="1500"/>
            </a:lvl2pPr>
            <a:lvl3pPr marL="1110996" indent="0">
              <a:buNone/>
              <a:defRPr sz="1200"/>
            </a:lvl3pPr>
            <a:lvl4pPr marL="1666494" indent="0">
              <a:buNone/>
              <a:defRPr sz="1100"/>
            </a:lvl4pPr>
            <a:lvl5pPr marL="2221992" indent="0">
              <a:buNone/>
              <a:defRPr sz="1100"/>
            </a:lvl5pPr>
            <a:lvl6pPr marL="2777490" indent="0">
              <a:buNone/>
              <a:defRPr sz="1100"/>
            </a:lvl6pPr>
            <a:lvl7pPr marL="3332988" indent="0">
              <a:buNone/>
              <a:defRPr sz="1100"/>
            </a:lvl7pPr>
            <a:lvl8pPr marL="3888486" indent="0">
              <a:buNone/>
              <a:defRPr sz="1100"/>
            </a:lvl8pPr>
            <a:lvl9pPr marL="4443984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50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633" y="288370"/>
            <a:ext cx="11081386" cy="1200150"/>
          </a:xfrm>
          <a:prstGeom prst="rect">
            <a:avLst/>
          </a:prstGeom>
        </p:spPr>
        <p:txBody>
          <a:bodyPr vert="horz" lIns="111100" tIns="55550" rIns="111100" bIns="5555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33" y="1680211"/>
            <a:ext cx="11081386" cy="4752261"/>
          </a:xfrm>
          <a:prstGeom prst="rect">
            <a:avLst/>
          </a:prstGeom>
        </p:spPr>
        <p:txBody>
          <a:bodyPr vert="horz" lIns="111100" tIns="55550" rIns="111100" bIns="555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633" y="6674168"/>
            <a:ext cx="2872951" cy="383381"/>
          </a:xfrm>
          <a:prstGeom prst="rect">
            <a:avLst/>
          </a:prstGeom>
        </p:spPr>
        <p:txBody>
          <a:bodyPr vert="horz" lIns="111100" tIns="55550" rIns="111100" bIns="5555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69EC-D54A-4D2B-93D8-80E4662DD78C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6823" y="6674168"/>
            <a:ext cx="3899006" cy="383381"/>
          </a:xfrm>
          <a:prstGeom prst="rect">
            <a:avLst/>
          </a:prstGeom>
        </p:spPr>
        <p:txBody>
          <a:bodyPr vert="horz" lIns="111100" tIns="55550" rIns="111100" bIns="5555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066" y="6674168"/>
            <a:ext cx="2872951" cy="383381"/>
          </a:xfrm>
          <a:prstGeom prst="rect">
            <a:avLst/>
          </a:prstGeom>
        </p:spPr>
        <p:txBody>
          <a:bodyPr vert="horz" lIns="111100" tIns="55550" rIns="111100" bIns="5555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58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10996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6624" indent="-416624" algn="l" defTabSz="1110996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2684" indent="-347186" algn="l" defTabSz="111099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88745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44243" indent="-277749" algn="l" defTabSz="1110996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9741" indent="-277749" algn="l" defTabSz="1110996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5239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10737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66235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21733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5498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0996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6494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1992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7490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32988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88486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43984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2069" y="2532193"/>
            <a:ext cx="70750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OOP</a:t>
            </a:r>
            <a:endParaRPr lang="en-IN" sz="16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349" y="654904"/>
            <a:ext cx="3015560" cy="18982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18776" y="6431409"/>
            <a:ext cx="469387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Opentechz Pvt Ltd .</a:t>
            </a:r>
          </a:p>
          <a:p>
            <a:r>
              <a:rPr lang="en-US" b="1" dirty="0" smtClean="0"/>
              <a:t>By Parthasarathi Swain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848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7362" y="360090"/>
            <a:ext cx="5990328" cy="6543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0121" tIns="55061" rIns="110121" bIns="55061" rtlCol="0">
            <a:spAutoFit/>
          </a:bodyPr>
          <a:lstStyle/>
          <a:p>
            <a:r>
              <a:rPr lang="en-US" b="1" dirty="0" smtClean="0"/>
              <a:t>class </a:t>
            </a:r>
            <a:r>
              <a:rPr lang="en-US" b="1" dirty="0"/>
              <a:t>Student {</a:t>
            </a:r>
          </a:p>
          <a:p>
            <a:r>
              <a:rPr lang="en-US" b="1" dirty="0"/>
              <a:t>  public:</a:t>
            </a:r>
          </a:p>
          <a:p>
            <a:r>
              <a:rPr lang="en-US" b="1" dirty="0"/>
              <a:t>    string name;</a:t>
            </a:r>
          </a:p>
          <a:p>
            <a:r>
              <a:rPr lang="en-US" b="1" dirty="0"/>
              <a:t>    </a:t>
            </a:r>
            <a:r>
              <a:rPr lang="en-US" b="1" dirty="0" err="1"/>
              <a:t>int</a:t>
            </a:r>
            <a:r>
              <a:rPr lang="en-US" b="1" dirty="0"/>
              <a:t> age;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    // Default Constructor</a:t>
            </a:r>
          </a:p>
          <a:p>
            <a:r>
              <a:rPr lang="en-US" b="1" dirty="0">
                <a:solidFill>
                  <a:srgbClr val="FF0000"/>
                </a:solidFill>
              </a:rPr>
              <a:t>    Student()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</a:t>
            </a:r>
            <a:r>
              <a:rPr lang="en-US" b="1" dirty="0" err="1" smtClean="0">
                <a:solidFill>
                  <a:srgbClr val="FF0000"/>
                </a:solidFill>
              </a:rPr>
              <a:t>cout</a:t>
            </a:r>
            <a:r>
              <a:rPr lang="en-US" b="1" dirty="0" smtClean="0">
                <a:solidFill>
                  <a:srgbClr val="FF0000"/>
                </a:solidFill>
              </a:rPr>
              <a:t>&lt;&lt;“Default cons”&lt;&lt;</a:t>
            </a:r>
            <a:r>
              <a:rPr lang="en-US" b="1" dirty="0" err="1" smtClean="0">
                <a:solidFill>
                  <a:srgbClr val="FF0000"/>
                </a:solidFill>
              </a:rPr>
              <a:t>endl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}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// Parameterized Constructor</a:t>
            </a:r>
          </a:p>
          <a:p>
            <a:r>
              <a:rPr lang="en-US" b="1" dirty="0">
                <a:solidFill>
                  <a:srgbClr val="0070C0"/>
                </a:solidFill>
              </a:rPr>
              <a:t>    Student(string n, </a:t>
            </a:r>
            <a:r>
              <a:rPr lang="en-US" b="1" dirty="0" err="1">
                <a:solidFill>
                  <a:srgbClr val="0070C0"/>
                </a:solidFill>
              </a:rPr>
              <a:t>int</a:t>
            </a:r>
            <a:r>
              <a:rPr lang="en-US" b="1" dirty="0">
                <a:solidFill>
                  <a:srgbClr val="0070C0"/>
                </a:solidFill>
              </a:rPr>
              <a:t> a) {</a:t>
            </a:r>
          </a:p>
          <a:p>
            <a:r>
              <a:rPr lang="en-US" b="1" dirty="0">
                <a:solidFill>
                  <a:srgbClr val="0070C0"/>
                </a:solidFill>
              </a:rPr>
              <a:t>      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 smtClean="0">
                <a:solidFill>
                  <a:srgbClr val="0070C0"/>
                </a:solidFill>
              </a:rPr>
              <a:t>&lt;&lt;“</a:t>
            </a:r>
            <a:r>
              <a:rPr lang="en-US" b="1" dirty="0">
                <a:solidFill>
                  <a:srgbClr val="0070C0"/>
                </a:solidFill>
              </a:rPr>
              <a:t>Parameterized </a:t>
            </a:r>
            <a:r>
              <a:rPr lang="en-US" b="1" dirty="0" smtClean="0">
                <a:solidFill>
                  <a:srgbClr val="0070C0"/>
                </a:solidFill>
              </a:rPr>
              <a:t> cons</a:t>
            </a:r>
            <a:r>
              <a:rPr lang="en-US" b="1" dirty="0">
                <a:solidFill>
                  <a:srgbClr val="0070C0"/>
                </a:solidFill>
              </a:rPr>
              <a:t>”&lt;&lt;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    }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// Copy Constructor</a:t>
            </a:r>
          </a:p>
          <a:p>
            <a:r>
              <a:rPr lang="en-US" b="1" dirty="0">
                <a:solidFill>
                  <a:srgbClr val="00B050"/>
                </a:solidFill>
              </a:rPr>
              <a:t>    Student(</a:t>
            </a:r>
            <a:r>
              <a:rPr lang="en-US" b="1" dirty="0" err="1">
                <a:solidFill>
                  <a:srgbClr val="00B050"/>
                </a:solidFill>
              </a:rPr>
              <a:t>const</a:t>
            </a:r>
            <a:r>
              <a:rPr lang="en-US" b="1" dirty="0">
                <a:solidFill>
                  <a:srgbClr val="00B050"/>
                </a:solidFill>
              </a:rPr>
              <a:t> Student &amp;s) </a:t>
            </a:r>
            <a:r>
              <a:rPr lang="en-US" b="1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      </a:t>
            </a:r>
            <a:r>
              <a:rPr lang="en-US" b="1" dirty="0" err="1">
                <a:solidFill>
                  <a:srgbClr val="00B050"/>
                </a:solidFill>
              </a:rPr>
              <a:t>cout</a:t>
            </a:r>
            <a:r>
              <a:rPr lang="en-US" b="1" dirty="0">
                <a:solidFill>
                  <a:srgbClr val="00B050"/>
                </a:solidFill>
              </a:rPr>
              <a:t>&lt;&lt;“Parameterized  cons”&lt;&lt;</a:t>
            </a:r>
            <a:r>
              <a:rPr lang="en-US" b="1" dirty="0" err="1">
                <a:solidFill>
                  <a:srgbClr val="00B050"/>
                </a:solidFill>
              </a:rPr>
              <a:t>endl</a:t>
            </a:r>
            <a:r>
              <a:rPr lang="en-US" b="1" dirty="0" smtClean="0">
                <a:solidFill>
                  <a:srgbClr val="00B050"/>
                </a:solidFill>
              </a:rPr>
              <a:t>;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    }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 smtClean="0"/>
              <a:t>};</a:t>
            </a:r>
            <a:endParaRPr lang="en-US" b="1" dirty="0"/>
          </a:p>
          <a:p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6660381" y="1728242"/>
            <a:ext cx="554995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 main() </a:t>
            </a:r>
            <a:r>
              <a:rPr lang="en-US" b="1" dirty="0" smtClean="0"/>
              <a:t>{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// Calls Default constructor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  Student s1;             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b="1" dirty="0" smtClean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// Calls Parameterized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constructor</a:t>
            </a:r>
            <a:r>
              <a:rPr lang="en-US" b="1" dirty="0" smtClean="0">
                <a:solidFill>
                  <a:srgbClr val="0070C0"/>
                </a:solidFill>
              </a:rPr>
              <a:t>    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  Student s2("John", 20); </a:t>
            </a:r>
            <a:endParaRPr lang="en-US" b="1" dirty="0" smtClean="0">
              <a:solidFill>
                <a:srgbClr val="0070C0"/>
              </a:solidFill>
            </a:endParaRPr>
          </a:p>
          <a:p>
            <a:pPr lvl="1"/>
            <a:endParaRPr lang="en-US" b="1" dirty="0" smtClean="0"/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// Calls Copy constructor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  </a:t>
            </a:r>
            <a:r>
              <a:rPr lang="en-US" b="1" dirty="0">
                <a:solidFill>
                  <a:srgbClr val="00B050"/>
                </a:solidFill>
              </a:rPr>
              <a:t>Student s3 = s2;               </a:t>
            </a:r>
          </a:p>
          <a:p>
            <a:endParaRPr lang="en-US" b="1" dirty="0"/>
          </a:p>
          <a:p>
            <a:r>
              <a:rPr lang="en-US" b="1" dirty="0"/>
              <a:t>  return 0;</a:t>
            </a:r>
          </a:p>
          <a:p>
            <a:r>
              <a:rPr lang="en-US" b="1" dirty="0"/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72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1709" y="360090"/>
            <a:ext cx="9577064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Destructor in C++</a:t>
            </a:r>
          </a:p>
          <a:p>
            <a:pPr marL="898398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destructor</a:t>
            </a:r>
            <a:r>
              <a:rPr lang="en-US" dirty="0"/>
              <a:t> is a special function in a class.</a:t>
            </a:r>
          </a:p>
          <a:p>
            <a:pPr marL="898398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It is called </a:t>
            </a:r>
            <a:r>
              <a:rPr lang="en-US" b="1" dirty="0"/>
              <a:t>automatically when an object goes out of scope</a:t>
            </a:r>
            <a:r>
              <a:rPr lang="en-US" dirty="0"/>
              <a:t> or is deleted.</a:t>
            </a:r>
          </a:p>
          <a:p>
            <a:pPr marL="898398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Used to </a:t>
            </a:r>
            <a:r>
              <a:rPr lang="en-US" b="1" dirty="0"/>
              <a:t>free resources</a:t>
            </a:r>
            <a:r>
              <a:rPr lang="en-US" dirty="0"/>
              <a:t> (memory, files, etc.).</a:t>
            </a:r>
          </a:p>
          <a:p>
            <a:pPr marL="898398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Has the </a:t>
            </a:r>
            <a:r>
              <a:rPr lang="en-US" b="1" dirty="0"/>
              <a:t>same name as the class</a:t>
            </a:r>
            <a:r>
              <a:rPr lang="en-US" dirty="0"/>
              <a:t>, but with a </a:t>
            </a:r>
            <a:r>
              <a:rPr lang="en-US" b="1" dirty="0"/>
              <a:t>tilde (~)</a:t>
            </a:r>
            <a:r>
              <a:rPr lang="en-US" dirty="0"/>
              <a:t> before it.</a:t>
            </a:r>
          </a:p>
          <a:p>
            <a:pPr marL="898398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No return type</a:t>
            </a:r>
            <a:r>
              <a:rPr lang="en-US" dirty="0"/>
              <a:t> and </a:t>
            </a:r>
            <a:r>
              <a:rPr lang="en-US" b="1" dirty="0"/>
              <a:t>no parameters</a:t>
            </a:r>
            <a:r>
              <a:rPr lang="en-US" dirty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1043758" y="3816474"/>
            <a:ext cx="2808312" cy="11079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b="1" dirty="0"/>
              <a:t>~</a:t>
            </a:r>
            <a:r>
              <a:rPr lang="en-IN" b="1" dirty="0" err="1"/>
              <a:t>ClassName</a:t>
            </a:r>
            <a:r>
              <a:rPr lang="en-IN" b="1" dirty="0"/>
              <a:t>() {</a:t>
            </a:r>
          </a:p>
          <a:p>
            <a:r>
              <a:rPr lang="en-IN" b="1" dirty="0"/>
              <a:t>  // </a:t>
            </a:r>
            <a:r>
              <a:rPr lang="en-IN" b="1" dirty="0" err="1"/>
              <a:t>cleanup</a:t>
            </a:r>
            <a:r>
              <a:rPr lang="en-IN" b="1" dirty="0"/>
              <a:t> code</a:t>
            </a:r>
          </a:p>
          <a:p>
            <a:r>
              <a:rPr lang="en-IN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316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1709" y="360090"/>
            <a:ext cx="7272808" cy="6524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#include &lt;</a:t>
            </a:r>
            <a:r>
              <a:rPr lang="en-IN" dirty="0" err="1"/>
              <a:t>iostream</a:t>
            </a:r>
            <a:r>
              <a:rPr lang="en-IN" dirty="0"/>
              <a:t>&gt;</a:t>
            </a:r>
          </a:p>
          <a:p>
            <a:r>
              <a:rPr lang="en-IN" dirty="0"/>
              <a:t>using namespace </a:t>
            </a:r>
            <a:r>
              <a:rPr lang="en-IN" dirty="0" err="1"/>
              <a:t>std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class Student {</a:t>
            </a:r>
          </a:p>
          <a:p>
            <a:r>
              <a:rPr lang="en-IN" dirty="0"/>
              <a:t>  public:</a:t>
            </a:r>
          </a:p>
          <a:p>
            <a:r>
              <a:rPr lang="en-IN" dirty="0"/>
              <a:t>    Student() {</a:t>
            </a:r>
          </a:p>
          <a:p>
            <a:r>
              <a:rPr lang="en-IN" dirty="0"/>
              <a:t>      </a:t>
            </a:r>
            <a:r>
              <a:rPr lang="en-IN" dirty="0" err="1"/>
              <a:t>cout</a:t>
            </a:r>
            <a:r>
              <a:rPr lang="en-IN" dirty="0"/>
              <a:t> &lt;&lt; "Constructor called" &lt;&lt; 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b="1" dirty="0">
                <a:solidFill>
                  <a:srgbClr val="FF0000"/>
                </a:solidFill>
              </a:rPr>
              <a:t>    ~Student() {</a:t>
            </a:r>
          </a:p>
          <a:p>
            <a:r>
              <a:rPr lang="en-IN" b="1" dirty="0">
                <a:solidFill>
                  <a:srgbClr val="FF0000"/>
                </a:solidFill>
              </a:rPr>
              <a:t>      </a:t>
            </a:r>
            <a:r>
              <a:rPr lang="en-IN" b="1" dirty="0" err="1">
                <a:solidFill>
                  <a:srgbClr val="FF0000"/>
                </a:solidFill>
              </a:rPr>
              <a:t>cout</a:t>
            </a:r>
            <a:r>
              <a:rPr lang="en-IN" b="1" dirty="0">
                <a:solidFill>
                  <a:srgbClr val="FF0000"/>
                </a:solidFill>
              </a:rPr>
              <a:t> &lt;&lt; "Destructor called" &lt;&lt; </a:t>
            </a:r>
            <a:r>
              <a:rPr lang="en-IN" b="1" dirty="0" err="1">
                <a:solidFill>
                  <a:srgbClr val="FF0000"/>
                </a:solidFill>
              </a:rPr>
              <a:t>endl</a:t>
            </a:r>
            <a:r>
              <a:rPr lang="en-IN" b="1" dirty="0">
                <a:solidFill>
                  <a:srgbClr val="FF0000"/>
                </a:solidFill>
              </a:rPr>
              <a:t>;</a:t>
            </a:r>
          </a:p>
          <a:p>
            <a:r>
              <a:rPr lang="en-IN" b="1" dirty="0">
                <a:solidFill>
                  <a:srgbClr val="FF0000"/>
                </a:solidFill>
              </a:rPr>
              <a:t>    </a:t>
            </a:r>
            <a:r>
              <a:rPr lang="en-IN" b="1" dirty="0" smtClean="0">
                <a:solidFill>
                  <a:srgbClr val="FF0000"/>
                </a:solidFill>
              </a:rPr>
              <a:t> }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};</a:t>
            </a:r>
          </a:p>
          <a:p>
            <a:endParaRPr lang="en-IN" dirty="0"/>
          </a:p>
          <a:p>
            <a:r>
              <a:rPr lang="en-IN" dirty="0" err="1"/>
              <a:t>int</a:t>
            </a:r>
            <a:r>
              <a:rPr lang="en-IN" dirty="0"/>
              <a:t> main() {</a:t>
            </a:r>
          </a:p>
          <a:p>
            <a:r>
              <a:rPr lang="en-IN" dirty="0"/>
              <a:t>  Student s1;  // Constructor runs here</a:t>
            </a:r>
          </a:p>
          <a:p>
            <a:r>
              <a:rPr lang="en-IN" dirty="0"/>
              <a:t>  // Destructor will run automatically at the end of main</a:t>
            </a:r>
          </a:p>
          <a:p>
            <a:r>
              <a:rPr lang="en-IN" dirty="0"/>
              <a:t>  return 0;</a:t>
            </a:r>
          </a:p>
          <a:p>
            <a:r>
              <a:rPr lang="en-IN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192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1709" y="576114"/>
            <a:ext cx="9721080" cy="48320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Static Members in C++</a:t>
            </a:r>
          </a:p>
          <a:p>
            <a:endParaRPr lang="en-US" b="1" dirty="0" smtClean="0"/>
          </a:p>
          <a:p>
            <a:r>
              <a:rPr lang="en-US" b="1" dirty="0" smtClean="0"/>
              <a:t>Static </a:t>
            </a:r>
            <a:r>
              <a:rPr lang="en-US" b="1" dirty="0"/>
              <a:t>members</a:t>
            </a:r>
            <a:r>
              <a:rPr lang="en-US" dirty="0"/>
              <a:t> belong to the </a:t>
            </a:r>
            <a:r>
              <a:rPr lang="en-US" b="1" dirty="0"/>
              <a:t>class</a:t>
            </a:r>
            <a:r>
              <a:rPr lang="en-US" dirty="0"/>
              <a:t> rather than any one object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Static </a:t>
            </a:r>
            <a:r>
              <a:rPr lang="en-US" b="1" dirty="0"/>
              <a:t>Data Members: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Only </a:t>
            </a:r>
            <a:r>
              <a:rPr lang="en-US" b="1" dirty="0"/>
              <a:t>one copy</a:t>
            </a:r>
            <a:r>
              <a:rPr lang="en-US" dirty="0"/>
              <a:t> exists, shared by all objects.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Declared using the static keyword.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Must be </a:t>
            </a:r>
            <a:r>
              <a:rPr lang="en-US" b="1" dirty="0"/>
              <a:t>defined outside the class</a:t>
            </a:r>
            <a:r>
              <a:rPr lang="en-US" dirty="0" smtClean="0"/>
              <a:t>.</a:t>
            </a:r>
          </a:p>
          <a:p>
            <a:pPr marL="898398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898398" lvl="1" indent="-342900">
              <a:buFont typeface="Arial" pitchFamily="34" charset="0"/>
              <a:buChar char="•"/>
            </a:pPr>
            <a:endParaRPr lang="en-US" dirty="0"/>
          </a:p>
          <a:p>
            <a:r>
              <a:rPr lang="en-US" b="1" dirty="0" smtClean="0"/>
              <a:t>Static </a:t>
            </a:r>
            <a:r>
              <a:rPr lang="en-US" b="1" dirty="0"/>
              <a:t>Member Functions: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Can </a:t>
            </a:r>
            <a:r>
              <a:rPr lang="en-US" b="1" dirty="0"/>
              <a:t>access only static data members</a:t>
            </a:r>
            <a:r>
              <a:rPr lang="en-US" dirty="0"/>
              <a:t>.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Can be called using the class name directly.</a:t>
            </a:r>
          </a:p>
        </p:txBody>
      </p:sp>
    </p:spTree>
    <p:extLst>
      <p:ext uri="{BB962C8B-B14F-4D97-AF65-F5344CB8AC3E}">
        <p14:creationId xmlns:p14="http://schemas.microsoft.com/office/powerpoint/2010/main" val="392741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1709" y="864146"/>
            <a:ext cx="6048672" cy="5509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#include &lt;</a:t>
            </a:r>
            <a:r>
              <a:rPr lang="en-US" b="1" dirty="0" err="1">
                <a:solidFill>
                  <a:srgbClr val="FF0000"/>
                </a:solidFill>
              </a:rPr>
              <a:t>iostream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r>
              <a:rPr lang="en-US" b="1" dirty="0">
                <a:solidFill>
                  <a:srgbClr val="FF0000"/>
                </a:solidFill>
              </a:rPr>
              <a:t>using namespace </a:t>
            </a:r>
            <a:r>
              <a:rPr lang="en-US" b="1" dirty="0" err="1">
                <a:solidFill>
                  <a:srgbClr val="FF0000"/>
                </a:solidFill>
              </a:rPr>
              <a:t>std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class Student {</a:t>
            </a:r>
          </a:p>
          <a:p>
            <a:r>
              <a:rPr lang="en-US" b="1" dirty="0">
                <a:solidFill>
                  <a:srgbClr val="FF0000"/>
                </a:solidFill>
              </a:rPr>
              <a:t>  public:</a:t>
            </a:r>
          </a:p>
          <a:p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>
                <a:solidFill>
                  <a:srgbClr val="7030A0"/>
                </a:solidFill>
              </a:rPr>
              <a:t>static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count;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  Student()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count++;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}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>
                <a:solidFill>
                  <a:srgbClr val="7030A0"/>
                </a:solidFill>
              </a:rPr>
              <a:t>static</a:t>
            </a:r>
            <a:r>
              <a:rPr lang="en-US" b="1" dirty="0">
                <a:solidFill>
                  <a:srgbClr val="FF0000"/>
                </a:solidFill>
              </a:rPr>
              <a:t> void </a:t>
            </a:r>
            <a:r>
              <a:rPr lang="en-US" b="1" dirty="0" err="1">
                <a:solidFill>
                  <a:srgbClr val="FF0000"/>
                </a:solidFill>
              </a:rPr>
              <a:t>showCount</a:t>
            </a:r>
            <a:r>
              <a:rPr lang="en-US" b="1" dirty="0">
                <a:solidFill>
                  <a:srgbClr val="FF0000"/>
                </a:solidFill>
              </a:rPr>
              <a:t>()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</a:t>
            </a:r>
            <a:r>
              <a:rPr lang="en-US" b="1" dirty="0" err="1">
                <a:solidFill>
                  <a:srgbClr val="FF0000"/>
                </a:solidFill>
              </a:rPr>
              <a:t>cout</a:t>
            </a:r>
            <a:r>
              <a:rPr lang="en-US" b="1" dirty="0">
                <a:solidFill>
                  <a:srgbClr val="FF0000"/>
                </a:solidFill>
              </a:rPr>
              <a:t> &lt;&lt; "Total Students: " &lt;&lt; count &lt;&lt; </a:t>
            </a:r>
            <a:r>
              <a:rPr lang="en-US" b="1" dirty="0" err="1">
                <a:solidFill>
                  <a:srgbClr val="FF0000"/>
                </a:solidFill>
              </a:rPr>
              <a:t>endl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}</a:t>
            </a:r>
          </a:p>
          <a:p>
            <a:r>
              <a:rPr lang="en-US" b="1" dirty="0">
                <a:solidFill>
                  <a:srgbClr val="FF0000"/>
                </a:solidFill>
              </a:rPr>
              <a:t>};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32389" y="1944266"/>
            <a:ext cx="5472608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// Definition of static data member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Student::count = 0;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main() {</a:t>
            </a:r>
          </a:p>
          <a:p>
            <a:r>
              <a:rPr lang="en-US" b="1" dirty="0">
                <a:solidFill>
                  <a:srgbClr val="002060"/>
                </a:solidFill>
              </a:rPr>
              <a:t>  Student s1, s2, s3</a:t>
            </a:r>
            <a:r>
              <a:rPr lang="en-US" b="1" dirty="0" smtClean="0">
                <a:solidFill>
                  <a:srgbClr val="002060"/>
                </a:solidFill>
              </a:rPr>
              <a:t>;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// Accessing static </a:t>
            </a:r>
            <a:r>
              <a:rPr lang="en-US" b="1" dirty="0" smtClean="0">
                <a:solidFill>
                  <a:srgbClr val="FF0000"/>
                </a:solidFill>
              </a:rPr>
              <a:t>function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  Student::</a:t>
            </a:r>
            <a:r>
              <a:rPr lang="en-US" b="1" dirty="0" err="1">
                <a:solidFill>
                  <a:srgbClr val="7030A0"/>
                </a:solidFill>
              </a:rPr>
              <a:t>showCount</a:t>
            </a:r>
            <a:r>
              <a:rPr lang="en-US" b="1" dirty="0">
                <a:solidFill>
                  <a:srgbClr val="7030A0"/>
                </a:solidFill>
              </a:rPr>
              <a:t>();  </a:t>
            </a:r>
          </a:p>
          <a:p>
            <a:r>
              <a:rPr lang="en-US" b="1" dirty="0">
                <a:solidFill>
                  <a:srgbClr val="FF0000"/>
                </a:solidFill>
              </a:rPr>
              <a:t>  return 0;</a:t>
            </a:r>
          </a:p>
          <a:p>
            <a:r>
              <a:rPr lang="en-US" b="1" dirty="0">
                <a:solidFill>
                  <a:srgbClr val="FF0000"/>
                </a:solidFill>
              </a:rPr>
              <a:t>}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07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0401" y="576114"/>
            <a:ext cx="11161240" cy="5170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Encapsulation in C</a:t>
            </a:r>
            <a:r>
              <a:rPr lang="en-US" b="1" dirty="0" smtClean="0">
                <a:solidFill>
                  <a:srgbClr val="FF0000"/>
                </a:solidFill>
              </a:rPr>
              <a:t>++</a:t>
            </a:r>
          </a:p>
          <a:p>
            <a:endParaRPr lang="en-US" b="1" dirty="0"/>
          </a:p>
          <a:p>
            <a:r>
              <a:rPr lang="en-US" b="1" dirty="0"/>
              <a:t>Encapsulation</a:t>
            </a:r>
            <a:r>
              <a:rPr lang="en-US" dirty="0"/>
              <a:t> is the process of </a:t>
            </a:r>
            <a:r>
              <a:rPr lang="en-US" b="1" dirty="0"/>
              <a:t>binding data and functions</a:t>
            </a:r>
            <a:r>
              <a:rPr lang="en-US" dirty="0"/>
              <a:t> that operate on the data into a single unit — </a:t>
            </a:r>
            <a:r>
              <a:rPr lang="en-US" b="1" dirty="0"/>
              <a:t>the class</a:t>
            </a:r>
            <a:r>
              <a:rPr lang="en-US" dirty="0"/>
              <a:t>.</a:t>
            </a:r>
          </a:p>
          <a:p>
            <a:r>
              <a:rPr lang="en-US" dirty="0"/>
              <a:t>It helps in: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Protecting data from unauthorized access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Achieving data hiding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Making code more modular and </a:t>
            </a:r>
            <a:r>
              <a:rPr lang="en-US" dirty="0" smtClean="0"/>
              <a:t>secure</a:t>
            </a:r>
          </a:p>
          <a:p>
            <a:pPr marL="898398" lvl="1" indent="-342900">
              <a:buFont typeface="Arial" pitchFamily="34" charset="0"/>
              <a:buChar char="•"/>
            </a:pPr>
            <a:endParaRPr lang="en-US" dirty="0"/>
          </a:p>
          <a:p>
            <a:pPr marL="898398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898398" lvl="1" indent="-342900">
              <a:buFont typeface="Arial" pitchFamily="34" charset="0"/>
              <a:buChar char="•"/>
            </a:pPr>
            <a:endParaRPr lang="en-US" dirty="0"/>
          </a:p>
          <a:p>
            <a:r>
              <a:rPr lang="en-US" b="1" dirty="0" smtClean="0"/>
              <a:t>Real-Life </a:t>
            </a:r>
            <a:r>
              <a:rPr lang="en-US" b="1" dirty="0"/>
              <a:t>Example:</a:t>
            </a:r>
          </a:p>
          <a:p>
            <a:r>
              <a:rPr lang="en-US" dirty="0"/>
              <a:t>Think of a </a:t>
            </a:r>
            <a:r>
              <a:rPr lang="en-US" b="1" dirty="0"/>
              <a:t>bank account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You can </a:t>
            </a:r>
            <a:r>
              <a:rPr lang="en-US" b="1" dirty="0"/>
              <a:t>deposit</a:t>
            </a:r>
            <a:r>
              <a:rPr lang="en-US" dirty="0"/>
              <a:t> or </a:t>
            </a:r>
            <a:r>
              <a:rPr lang="en-US" b="1" dirty="0"/>
              <a:t>withdraw</a:t>
            </a:r>
            <a:r>
              <a:rPr lang="en-US" dirty="0"/>
              <a:t> money,</a:t>
            </a:r>
          </a:p>
          <a:p>
            <a:pPr lvl="1"/>
            <a:r>
              <a:rPr lang="en-US" dirty="0"/>
              <a:t>But you </a:t>
            </a:r>
            <a:r>
              <a:rPr lang="en-US" b="1" dirty="0"/>
              <a:t>can't directly access</a:t>
            </a:r>
            <a:r>
              <a:rPr lang="en-US" dirty="0"/>
              <a:t> the balance — it's hidden inside.</a:t>
            </a:r>
          </a:p>
        </p:txBody>
      </p:sp>
    </p:spTree>
    <p:extLst>
      <p:ext uri="{BB962C8B-B14F-4D97-AF65-F5344CB8AC3E}">
        <p14:creationId xmlns:p14="http://schemas.microsoft.com/office/powerpoint/2010/main" val="8067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0401" y="576114"/>
            <a:ext cx="4681828" cy="61863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#include &lt;</a:t>
            </a:r>
            <a:r>
              <a:rPr lang="en-US" b="1" dirty="0" err="1">
                <a:solidFill>
                  <a:srgbClr val="FF0000"/>
                </a:solidFill>
              </a:rPr>
              <a:t>iostream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r>
              <a:rPr lang="en-US" b="1" dirty="0">
                <a:solidFill>
                  <a:srgbClr val="FF0000"/>
                </a:solidFill>
              </a:rPr>
              <a:t>using namespace </a:t>
            </a:r>
            <a:r>
              <a:rPr lang="en-US" b="1" dirty="0" err="1">
                <a:solidFill>
                  <a:srgbClr val="FF0000"/>
                </a:solidFill>
              </a:rPr>
              <a:t>std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class </a:t>
            </a:r>
            <a:r>
              <a:rPr lang="en-US" b="1" dirty="0" err="1">
                <a:solidFill>
                  <a:srgbClr val="FF0000"/>
                </a:solidFill>
              </a:rPr>
              <a:t>BankAccount</a:t>
            </a:r>
            <a:r>
              <a:rPr lang="en-US" b="1" dirty="0">
                <a:solidFill>
                  <a:srgbClr val="FF0000"/>
                </a:solidFill>
              </a:rPr>
              <a:t> {</a:t>
            </a:r>
          </a:p>
          <a:p>
            <a:r>
              <a:rPr lang="en-US" b="1" dirty="0">
                <a:solidFill>
                  <a:srgbClr val="FF0000"/>
                </a:solidFill>
              </a:rPr>
              <a:t>  private:</a:t>
            </a:r>
          </a:p>
          <a:p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balance;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>
                <a:solidFill>
                  <a:srgbClr val="002060"/>
                </a:solidFill>
              </a:rPr>
              <a:t>public:</a:t>
            </a:r>
          </a:p>
          <a:p>
            <a:r>
              <a:rPr lang="en-US" b="1" dirty="0">
                <a:solidFill>
                  <a:srgbClr val="002060"/>
                </a:solidFill>
              </a:rPr>
              <a:t>    void deposit(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amount) {</a:t>
            </a:r>
          </a:p>
          <a:p>
            <a:r>
              <a:rPr lang="en-US" b="1" dirty="0">
                <a:solidFill>
                  <a:srgbClr val="002060"/>
                </a:solidFill>
              </a:rPr>
              <a:t>      if(amount &gt; 0)</a:t>
            </a:r>
          </a:p>
          <a:p>
            <a:r>
              <a:rPr lang="en-US" b="1" dirty="0">
                <a:solidFill>
                  <a:srgbClr val="002060"/>
                </a:solidFill>
              </a:rPr>
              <a:t>        balance += amount;</a:t>
            </a:r>
          </a:p>
          <a:p>
            <a:r>
              <a:rPr lang="en-US" b="1" dirty="0">
                <a:solidFill>
                  <a:srgbClr val="002060"/>
                </a:solidFill>
              </a:rPr>
              <a:t>    }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getBalance</a:t>
            </a:r>
            <a:r>
              <a:rPr lang="en-US" b="1" dirty="0">
                <a:solidFill>
                  <a:srgbClr val="002060"/>
                </a:solidFill>
              </a:rPr>
              <a:t>() {</a:t>
            </a:r>
          </a:p>
          <a:p>
            <a:r>
              <a:rPr lang="en-US" b="1" dirty="0">
                <a:solidFill>
                  <a:srgbClr val="002060"/>
                </a:solidFill>
              </a:rPr>
              <a:t>      return balance;</a:t>
            </a:r>
          </a:p>
          <a:p>
            <a:r>
              <a:rPr lang="en-US" b="1" dirty="0">
                <a:solidFill>
                  <a:srgbClr val="002060"/>
                </a:solidFill>
              </a:rPr>
              <a:t>    }</a:t>
            </a:r>
          </a:p>
          <a:p>
            <a:r>
              <a:rPr lang="en-US" b="1" dirty="0">
                <a:solidFill>
                  <a:srgbClr val="FF0000"/>
                </a:solidFill>
              </a:rPr>
              <a:t>};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69872" y="2160290"/>
            <a:ext cx="6156325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main()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 err="1">
                <a:solidFill>
                  <a:srgbClr val="FF0000"/>
                </a:solidFill>
              </a:rPr>
              <a:t>BankAccount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acc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 err="1">
                <a:solidFill>
                  <a:srgbClr val="002060"/>
                </a:solidFill>
              </a:rPr>
              <a:t>acc.deposit</a:t>
            </a:r>
            <a:r>
              <a:rPr lang="en-US" b="1" dirty="0">
                <a:solidFill>
                  <a:srgbClr val="002060"/>
                </a:solidFill>
              </a:rPr>
              <a:t>(1000</a:t>
            </a:r>
            <a:r>
              <a:rPr lang="en-US" b="1" dirty="0">
                <a:solidFill>
                  <a:srgbClr val="FF0000"/>
                </a:solidFill>
              </a:rPr>
              <a:t>);</a:t>
            </a:r>
          </a:p>
          <a:p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 err="1">
                <a:solidFill>
                  <a:srgbClr val="FF0000"/>
                </a:solidFill>
              </a:rPr>
              <a:t>cout</a:t>
            </a:r>
            <a:r>
              <a:rPr lang="en-US" b="1" dirty="0">
                <a:solidFill>
                  <a:srgbClr val="FF0000"/>
                </a:solidFill>
              </a:rPr>
              <a:t> &lt;&lt; "Balance: " &lt;&lt; </a:t>
            </a:r>
            <a:r>
              <a:rPr lang="en-US" b="1" dirty="0" err="1">
                <a:solidFill>
                  <a:srgbClr val="FF0000"/>
                </a:solidFill>
              </a:rPr>
              <a:t>acc.getBalance</a:t>
            </a:r>
            <a:r>
              <a:rPr lang="en-US" b="1" dirty="0">
                <a:solidFill>
                  <a:srgbClr val="FF0000"/>
                </a:solidFill>
              </a:rPr>
              <a:t>();  </a:t>
            </a:r>
            <a:r>
              <a:rPr lang="en-US" b="1" dirty="0" smtClean="0">
                <a:solidFill>
                  <a:srgbClr val="FF0000"/>
                </a:solidFill>
              </a:rPr>
              <a:t>//Output</a:t>
            </a:r>
            <a:r>
              <a:rPr lang="en-US" b="1" dirty="0">
                <a:solidFill>
                  <a:srgbClr val="FF0000"/>
                </a:solidFill>
              </a:rPr>
              <a:t>: 1000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return 0;</a:t>
            </a:r>
          </a:p>
          <a:p>
            <a:r>
              <a:rPr lang="en-US" b="1" dirty="0">
                <a:solidFill>
                  <a:srgbClr val="FF0000"/>
                </a:solidFill>
              </a:rPr>
              <a:t>}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06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133" y="720129"/>
            <a:ext cx="3548672" cy="24151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906" y="2808362"/>
            <a:ext cx="93447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 You</a:t>
            </a:r>
            <a:endParaRPr lang="en-IN" sz="16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8837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09" y="196708"/>
            <a:ext cx="1039849" cy="6545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1709" y="146670"/>
            <a:ext cx="11124295" cy="669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What is </a:t>
            </a:r>
            <a:r>
              <a:rPr lang="en-US" b="1" dirty="0" smtClean="0">
                <a:solidFill>
                  <a:srgbClr val="FF0000"/>
                </a:solidFill>
              </a:rPr>
              <a:t>OOP? (OOP </a:t>
            </a:r>
            <a:r>
              <a:rPr lang="en-US" b="1" dirty="0">
                <a:solidFill>
                  <a:srgbClr val="FF0000"/>
                </a:solidFill>
              </a:rPr>
              <a:t>= Object-Oriented </a:t>
            </a:r>
            <a:r>
              <a:rPr lang="en-US" b="1" dirty="0" smtClean="0">
                <a:solidFill>
                  <a:srgbClr val="FF0000"/>
                </a:solidFill>
              </a:rPr>
              <a:t>Programming)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smtClean="0"/>
              <a:t>Definition </a:t>
            </a:r>
            <a:r>
              <a:rPr lang="en-US" dirty="0" smtClean="0"/>
              <a:t>:  OOP </a:t>
            </a:r>
            <a:r>
              <a:rPr lang="en-US" dirty="0"/>
              <a:t>is a programming style where everything is represented as an </a:t>
            </a:r>
            <a:r>
              <a:rPr lang="en-US" b="1" dirty="0"/>
              <a:t>object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What is an object?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 object is a real-world entity (like a car, student, or bank account) that has</a:t>
            </a:r>
            <a:r>
              <a:rPr lang="en-US" dirty="0" smtClean="0"/>
              <a:t>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Why </a:t>
            </a:r>
            <a:r>
              <a:rPr lang="en-US" b="1" dirty="0"/>
              <a:t>OOP?</a:t>
            </a:r>
            <a:endParaRPr lang="en-US" dirty="0"/>
          </a:p>
          <a:p>
            <a:pPr marL="898398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Helps organize code around real-life things</a:t>
            </a:r>
          </a:p>
          <a:p>
            <a:pPr marL="898398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Makes code </a:t>
            </a:r>
            <a:r>
              <a:rPr lang="en-US" b="1" dirty="0"/>
              <a:t>modular</a:t>
            </a:r>
            <a:r>
              <a:rPr lang="en-US" dirty="0"/>
              <a:t> – each class handles a specific part</a:t>
            </a:r>
          </a:p>
          <a:p>
            <a:pPr marL="898398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Makes code </a:t>
            </a:r>
            <a:r>
              <a:rPr lang="en-US" b="1" dirty="0"/>
              <a:t>reusable</a:t>
            </a:r>
            <a:r>
              <a:rPr lang="en-US" dirty="0"/>
              <a:t> – write once, use again</a:t>
            </a:r>
          </a:p>
          <a:p>
            <a:pPr marL="898398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Makes code </a:t>
            </a:r>
            <a:r>
              <a:rPr lang="en-US" b="1" dirty="0"/>
              <a:t>maintainable</a:t>
            </a:r>
            <a:r>
              <a:rPr lang="en-US" dirty="0"/>
              <a:t> – easier to debug and </a:t>
            </a:r>
            <a:r>
              <a:rPr lang="en-US" dirty="0" smtClean="0"/>
              <a:t>update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Popular OOP Languages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C++</a:t>
            </a:r>
            <a:r>
              <a:rPr lang="en-US" dirty="0"/>
              <a:t> </a:t>
            </a:r>
            <a:r>
              <a:rPr lang="en-US" dirty="0" smtClean="0"/>
              <a:t>,</a:t>
            </a:r>
            <a:r>
              <a:rPr lang="en-US" b="1" dirty="0" smtClean="0"/>
              <a:t>Java</a:t>
            </a:r>
            <a:r>
              <a:rPr lang="en-US" dirty="0" smtClean="0"/>
              <a:t> ,</a:t>
            </a:r>
            <a:r>
              <a:rPr lang="en-US" b="1" dirty="0" smtClean="0"/>
              <a:t>Python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5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09" y="196708"/>
            <a:ext cx="1039849" cy="6545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693" y="523991"/>
            <a:ext cx="11124295" cy="5372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Features of Object-Oriented Programming (OOP)</a:t>
            </a:r>
          </a:p>
          <a:p>
            <a:pPr marL="898398" lvl="1" indent="-342900">
              <a:lnSpc>
                <a:spcPct val="250000"/>
              </a:lnSpc>
              <a:buFont typeface="Wingdings" pitchFamily="2" charset="2"/>
              <a:buChar char="v"/>
            </a:pPr>
            <a:r>
              <a:rPr lang="en-US" b="1" dirty="0"/>
              <a:t>Class</a:t>
            </a:r>
            <a:endParaRPr lang="en-US" dirty="0"/>
          </a:p>
          <a:p>
            <a:pPr marL="898398" lvl="1" indent="-342900">
              <a:lnSpc>
                <a:spcPct val="250000"/>
              </a:lnSpc>
              <a:buFont typeface="Wingdings" pitchFamily="2" charset="2"/>
              <a:buChar char="v"/>
            </a:pPr>
            <a:r>
              <a:rPr lang="en-US" b="1" dirty="0"/>
              <a:t>Object</a:t>
            </a:r>
            <a:endParaRPr lang="en-US" dirty="0"/>
          </a:p>
          <a:p>
            <a:pPr marL="898398" lvl="1" indent="-342900">
              <a:lnSpc>
                <a:spcPct val="250000"/>
              </a:lnSpc>
              <a:buFont typeface="Wingdings" pitchFamily="2" charset="2"/>
              <a:buChar char="v"/>
            </a:pPr>
            <a:r>
              <a:rPr lang="en-US" b="1" dirty="0"/>
              <a:t>Encapsulation</a:t>
            </a:r>
            <a:endParaRPr lang="en-US" dirty="0"/>
          </a:p>
          <a:p>
            <a:pPr marL="898398" lvl="1" indent="-342900">
              <a:lnSpc>
                <a:spcPct val="250000"/>
              </a:lnSpc>
              <a:buFont typeface="Wingdings" pitchFamily="2" charset="2"/>
              <a:buChar char="v"/>
            </a:pPr>
            <a:r>
              <a:rPr lang="en-US" b="1" dirty="0"/>
              <a:t>Abstraction</a:t>
            </a:r>
            <a:endParaRPr lang="en-US" dirty="0"/>
          </a:p>
          <a:p>
            <a:pPr marL="898398" lvl="1" indent="-342900">
              <a:lnSpc>
                <a:spcPct val="250000"/>
              </a:lnSpc>
              <a:buFont typeface="Wingdings" pitchFamily="2" charset="2"/>
              <a:buChar char="v"/>
            </a:pPr>
            <a:r>
              <a:rPr lang="en-US" b="1" dirty="0"/>
              <a:t>Inheritance</a:t>
            </a:r>
            <a:endParaRPr lang="en-US" dirty="0"/>
          </a:p>
          <a:p>
            <a:pPr marL="898398" lvl="1" indent="-342900">
              <a:lnSpc>
                <a:spcPct val="250000"/>
              </a:lnSpc>
              <a:buFont typeface="Wingdings" pitchFamily="2" charset="2"/>
              <a:buChar char="v"/>
            </a:pPr>
            <a:r>
              <a:rPr lang="en-US" b="1" dirty="0"/>
              <a:t>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4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022" y="630284"/>
            <a:ext cx="5179890" cy="461640"/>
          </a:xfrm>
          <a:prstGeom prst="rect">
            <a:avLst/>
          </a:prstGeom>
          <a:noFill/>
        </p:spPr>
        <p:txBody>
          <a:bodyPr wrap="square" lIns="110121" tIns="55061" rIns="110121" bIns="55061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What is class ?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2023" y="1440329"/>
            <a:ext cx="11548606" cy="461640"/>
          </a:xfrm>
          <a:prstGeom prst="rect">
            <a:avLst/>
          </a:prstGeom>
        </p:spPr>
        <p:txBody>
          <a:bodyPr wrap="square" lIns="110121" tIns="55061" rIns="110121" bIns="55061">
            <a:spAutoFit/>
          </a:bodyPr>
          <a:lstStyle/>
          <a:p>
            <a:r>
              <a:rPr lang="en-GB" b="1" dirty="0" smtClean="0"/>
              <a:t>A class is a user defined data type or blue print or specification or logical constructor of an object.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61352" y="2430385"/>
            <a:ext cx="9850282" cy="42701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10121" tIns="55061" rIns="110121" bIns="55061">
            <a:spAutoFit/>
          </a:bodyPr>
          <a:lstStyle/>
          <a:p>
            <a:pPr marL="412954" indent="-412954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002060"/>
                </a:solidFill>
              </a:rPr>
              <a:t>A class is user defined of an object because using class we can store multiple object.</a:t>
            </a:r>
          </a:p>
          <a:p>
            <a:pPr marL="412954" indent="-412954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002060"/>
                </a:solidFill>
              </a:rPr>
              <a:t>A class is called blue print of an object because using class we can create multiple objects of same type. </a:t>
            </a:r>
          </a:p>
          <a:p>
            <a:pPr marL="412954" indent="-412954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002060"/>
                </a:solidFill>
              </a:rPr>
              <a:t>A class is called specification of an object because it specify what an object contains.</a:t>
            </a:r>
          </a:p>
          <a:p>
            <a:pPr marL="412954" indent="-412954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002060"/>
                </a:solidFill>
              </a:rPr>
              <a:t>A class is also called logical constructor of an object because it constructs object logically(design) an object.</a:t>
            </a:r>
            <a:endParaRPr lang="en-GB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63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022" y="630284"/>
            <a:ext cx="5179890" cy="461640"/>
          </a:xfrm>
          <a:prstGeom prst="rect">
            <a:avLst/>
          </a:prstGeom>
          <a:noFill/>
        </p:spPr>
        <p:txBody>
          <a:bodyPr wrap="square" lIns="110121" tIns="55061" rIns="110121" bIns="55061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What is an Object ?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4045" y="1440329"/>
            <a:ext cx="9553176" cy="461640"/>
          </a:xfrm>
          <a:prstGeom prst="rect">
            <a:avLst/>
          </a:prstGeom>
        </p:spPr>
        <p:txBody>
          <a:bodyPr wrap="square" lIns="110121" tIns="55061" rIns="110121" bIns="55061">
            <a:spAutoFit/>
          </a:bodyPr>
          <a:lstStyle/>
          <a:p>
            <a:r>
              <a:rPr lang="en-GB" b="1" dirty="0" smtClean="0"/>
              <a:t>A object is real world things which is an instance of a class .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91519" y="3330435"/>
            <a:ext cx="9850282" cy="21390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10121" tIns="55061" rIns="110121" bIns="55061">
            <a:spAutoFit/>
          </a:bodyPr>
          <a:lstStyle/>
          <a:p>
            <a:pPr marL="412954" indent="-412954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FF0000"/>
                </a:solidFill>
              </a:rPr>
              <a:t>State: </a:t>
            </a:r>
            <a:r>
              <a:rPr lang="en-GB" b="1" dirty="0" smtClean="0"/>
              <a:t>represent data of an object.</a:t>
            </a:r>
          </a:p>
          <a:p>
            <a:pPr marL="412954" indent="-412954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FF0000"/>
                </a:solidFill>
              </a:rPr>
              <a:t>Behaviour: </a:t>
            </a:r>
            <a:r>
              <a:rPr lang="en-GB" b="1" dirty="0" smtClean="0"/>
              <a:t>represent the behaviour (functionality) of an object such as deposit, withdraw, sleep, fooding....etc</a:t>
            </a:r>
          </a:p>
          <a:p>
            <a:pPr marL="412954" indent="-412954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FF0000"/>
                </a:solidFill>
              </a:rPr>
              <a:t>Identity: </a:t>
            </a:r>
            <a:r>
              <a:rPr lang="en-GB" b="1" dirty="0" smtClean="0"/>
              <a:t>An object indentity is typically implemented a via unique ID.</a:t>
            </a:r>
            <a:endParaRPr lang="en-GB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2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022" y="630284"/>
            <a:ext cx="5179890" cy="461640"/>
          </a:xfrm>
          <a:prstGeom prst="rect">
            <a:avLst/>
          </a:prstGeom>
          <a:noFill/>
        </p:spPr>
        <p:txBody>
          <a:bodyPr wrap="square" lIns="110121" tIns="55061" rIns="110121" bIns="55061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class   object   relation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HP\Downloads\pngwing.c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840" y="1944266"/>
            <a:ext cx="5508253" cy="3384549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770459" y="0"/>
            <a:ext cx="5494110" cy="67591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10121" tIns="55061" rIns="110121" bIns="55061" rtlCol="0">
            <a:spAutoFit/>
          </a:bodyPr>
          <a:lstStyle/>
          <a:p>
            <a:r>
              <a:rPr lang="en-GB" sz="1800" b="1" dirty="0"/>
              <a:t>#include &lt;</a:t>
            </a:r>
            <a:r>
              <a:rPr lang="en-GB" sz="1800" b="1" dirty="0" err="1"/>
              <a:t>iostream</a:t>
            </a:r>
            <a:r>
              <a:rPr lang="en-GB" sz="1800" b="1" dirty="0"/>
              <a:t>&gt;</a:t>
            </a:r>
          </a:p>
          <a:p>
            <a:r>
              <a:rPr lang="en-GB" sz="1800" b="1" dirty="0"/>
              <a:t>using namespace </a:t>
            </a:r>
            <a:r>
              <a:rPr lang="en-GB" sz="1800" b="1" dirty="0" err="1"/>
              <a:t>std</a:t>
            </a:r>
            <a:r>
              <a:rPr lang="en-GB" sz="1800" b="1" dirty="0"/>
              <a:t>;</a:t>
            </a:r>
          </a:p>
          <a:p>
            <a:endParaRPr lang="en-GB" sz="1800" b="1" dirty="0"/>
          </a:p>
          <a:p>
            <a:r>
              <a:rPr lang="en-GB" sz="1800" b="1" dirty="0"/>
              <a:t>class Dog {</a:t>
            </a:r>
          </a:p>
          <a:p>
            <a:r>
              <a:rPr lang="en-GB" sz="1800" b="1" dirty="0"/>
              <a:t>  public:</a:t>
            </a:r>
          </a:p>
          <a:p>
            <a:r>
              <a:rPr lang="en-GB" sz="1800" b="1" dirty="0">
                <a:solidFill>
                  <a:srgbClr val="C00000"/>
                </a:solidFill>
              </a:rPr>
              <a:t>    string name;</a:t>
            </a:r>
          </a:p>
          <a:p>
            <a:r>
              <a:rPr lang="en-GB" sz="1800" b="1" dirty="0">
                <a:solidFill>
                  <a:srgbClr val="C00000"/>
                </a:solidFill>
              </a:rPr>
              <a:t>    string breed;</a:t>
            </a:r>
          </a:p>
          <a:p>
            <a:r>
              <a:rPr lang="en-GB" sz="1800" b="1" dirty="0">
                <a:solidFill>
                  <a:srgbClr val="C00000"/>
                </a:solidFill>
              </a:rPr>
              <a:t>    </a:t>
            </a:r>
            <a:r>
              <a:rPr lang="en-GB" sz="1800" b="1" dirty="0" err="1">
                <a:solidFill>
                  <a:srgbClr val="C00000"/>
                </a:solidFill>
              </a:rPr>
              <a:t>int</a:t>
            </a:r>
            <a:r>
              <a:rPr lang="en-GB" sz="1800" b="1" dirty="0">
                <a:solidFill>
                  <a:srgbClr val="C00000"/>
                </a:solidFill>
              </a:rPr>
              <a:t> age;</a:t>
            </a:r>
          </a:p>
          <a:p>
            <a:endParaRPr lang="en-GB" sz="1800" b="1" dirty="0"/>
          </a:p>
          <a:p>
            <a:r>
              <a:rPr lang="en-GB" sz="1800" b="1" dirty="0">
                <a:solidFill>
                  <a:srgbClr val="00B0F0"/>
                </a:solidFill>
              </a:rPr>
              <a:t>    void sleep() {</a:t>
            </a:r>
          </a:p>
          <a:p>
            <a:r>
              <a:rPr lang="en-GB" sz="1800" b="1" dirty="0">
                <a:solidFill>
                  <a:srgbClr val="00B0F0"/>
                </a:solidFill>
              </a:rPr>
              <a:t>      </a:t>
            </a:r>
            <a:r>
              <a:rPr lang="en-GB" sz="1800" b="1" dirty="0" err="1">
                <a:solidFill>
                  <a:srgbClr val="00B0F0"/>
                </a:solidFill>
              </a:rPr>
              <a:t>cout</a:t>
            </a:r>
            <a:r>
              <a:rPr lang="en-GB" sz="1800" b="1" dirty="0">
                <a:solidFill>
                  <a:srgbClr val="00B0F0"/>
                </a:solidFill>
              </a:rPr>
              <a:t> &lt;&lt; name &lt;&lt; " is sleeping." &lt;&lt; </a:t>
            </a:r>
            <a:r>
              <a:rPr lang="en-GB" sz="1800" b="1" dirty="0" err="1">
                <a:solidFill>
                  <a:srgbClr val="00B0F0"/>
                </a:solidFill>
              </a:rPr>
              <a:t>endl</a:t>
            </a:r>
            <a:r>
              <a:rPr lang="en-GB" sz="1800" b="1" dirty="0">
                <a:solidFill>
                  <a:srgbClr val="00B0F0"/>
                </a:solidFill>
              </a:rPr>
              <a:t>;</a:t>
            </a:r>
          </a:p>
          <a:p>
            <a:r>
              <a:rPr lang="en-GB" sz="1800" b="1" dirty="0">
                <a:solidFill>
                  <a:srgbClr val="00B0F0"/>
                </a:solidFill>
              </a:rPr>
              <a:t>    }</a:t>
            </a:r>
          </a:p>
          <a:p>
            <a:r>
              <a:rPr lang="en-GB" sz="1800" b="1" dirty="0"/>
              <a:t>};</a:t>
            </a:r>
          </a:p>
          <a:p>
            <a:endParaRPr lang="en-GB" sz="1800" b="1" dirty="0"/>
          </a:p>
          <a:p>
            <a:r>
              <a:rPr lang="en-GB" sz="1800" b="1" dirty="0" err="1"/>
              <a:t>int</a:t>
            </a:r>
            <a:r>
              <a:rPr lang="en-GB" sz="1800" b="1" dirty="0"/>
              <a:t> main() {</a:t>
            </a:r>
          </a:p>
          <a:p>
            <a:r>
              <a:rPr lang="en-GB" sz="1800" b="1" dirty="0"/>
              <a:t>  </a:t>
            </a:r>
            <a:r>
              <a:rPr lang="en-GB" sz="1800" b="1" dirty="0" smtClean="0"/>
              <a:t>    </a:t>
            </a:r>
            <a:r>
              <a:rPr lang="en-GB" sz="1800" b="1" dirty="0" smtClean="0">
                <a:solidFill>
                  <a:srgbClr val="C00000"/>
                </a:solidFill>
              </a:rPr>
              <a:t>Dog </a:t>
            </a:r>
            <a:r>
              <a:rPr lang="en-GB" sz="1800" b="1" dirty="0">
                <a:solidFill>
                  <a:srgbClr val="C00000"/>
                </a:solidFill>
              </a:rPr>
              <a:t>dog1;</a:t>
            </a:r>
          </a:p>
          <a:p>
            <a:pPr lvl="1"/>
            <a:r>
              <a:rPr lang="en-GB" sz="1800" b="1" dirty="0"/>
              <a:t>  dog1.name = "Tommy";</a:t>
            </a:r>
          </a:p>
          <a:p>
            <a:pPr lvl="1"/>
            <a:r>
              <a:rPr lang="en-GB" sz="1800" b="1" dirty="0"/>
              <a:t>  dog1.breed = "Labrador";</a:t>
            </a:r>
          </a:p>
          <a:p>
            <a:pPr lvl="1"/>
            <a:r>
              <a:rPr lang="en-GB" sz="1800" b="1" dirty="0"/>
              <a:t>  dog1.age = 3;</a:t>
            </a:r>
          </a:p>
          <a:p>
            <a:pPr lvl="1"/>
            <a:endParaRPr lang="en-GB" sz="1800" b="1" dirty="0" smtClean="0"/>
          </a:p>
          <a:p>
            <a:pPr lvl="1"/>
            <a:r>
              <a:rPr lang="en-GB" sz="1800" b="1" dirty="0"/>
              <a:t> </a:t>
            </a:r>
            <a:r>
              <a:rPr lang="en-GB" sz="1800" b="1" dirty="0" smtClean="0"/>
              <a:t> dog1.sleep</a:t>
            </a:r>
            <a:r>
              <a:rPr lang="en-GB" sz="1800" b="1" dirty="0"/>
              <a:t>();</a:t>
            </a:r>
          </a:p>
          <a:p>
            <a:endParaRPr lang="en-GB" sz="1800" b="1" dirty="0"/>
          </a:p>
          <a:p>
            <a:r>
              <a:rPr lang="en-GB" sz="1800" b="1" dirty="0"/>
              <a:t>  return 0;</a:t>
            </a:r>
          </a:p>
          <a:p>
            <a:r>
              <a:rPr lang="en-GB" sz="1800" b="1" dirty="0" smtClean="0"/>
              <a:t>}</a:t>
            </a:r>
            <a:endParaRPr lang="en-GB" sz="1800" b="1" dirty="0"/>
          </a:p>
        </p:txBody>
      </p:sp>
      <p:sp>
        <p:nvSpPr>
          <p:cNvPr id="10" name="Arc 9"/>
          <p:cNvSpPr/>
          <p:nvPr/>
        </p:nvSpPr>
        <p:spPr>
          <a:xfrm rot="18956275">
            <a:off x="2405913" y="2126410"/>
            <a:ext cx="5437485" cy="2804332"/>
          </a:xfrm>
          <a:prstGeom prst="arc">
            <a:avLst>
              <a:gd name="adj1" fmla="val 16200000"/>
              <a:gd name="adj2" fmla="val 2156700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110121" tIns="55061" rIns="110121" bIns="55061" rtlCol="0" anchor="ctr"/>
          <a:lstStyle/>
          <a:p>
            <a:pPr algn="ctr"/>
            <a:endParaRPr lang="en-GB"/>
          </a:p>
        </p:txBody>
      </p:sp>
      <p:sp>
        <p:nvSpPr>
          <p:cNvPr id="11" name="Arc 10"/>
          <p:cNvSpPr/>
          <p:nvPr/>
        </p:nvSpPr>
        <p:spPr>
          <a:xfrm rot="942261" flipV="1">
            <a:off x="1679620" y="2345720"/>
            <a:ext cx="5421825" cy="2785769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110121" tIns="55061" rIns="110121" bIns="55061" rtlCol="0" anchor="ctr"/>
          <a:lstStyle/>
          <a:p>
            <a:pPr algn="ctr"/>
            <a:endParaRPr lang="en-GB"/>
          </a:p>
        </p:txBody>
      </p:sp>
      <p:sp>
        <p:nvSpPr>
          <p:cNvPr id="12" name="Isosceles Triangle 11"/>
          <p:cNvSpPr/>
          <p:nvPr/>
        </p:nvSpPr>
        <p:spPr>
          <a:xfrm rot="12668734">
            <a:off x="3947646" y="2328671"/>
            <a:ext cx="445232" cy="260407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10121" tIns="55061" rIns="110121" bIns="55061" rtlCol="0" anchor="ctr"/>
          <a:lstStyle/>
          <a:p>
            <a:pPr algn="ctr"/>
            <a:endParaRPr lang="en-GB"/>
          </a:p>
        </p:txBody>
      </p:sp>
      <p:sp>
        <p:nvSpPr>
          <p:cNvPr id="13" name="Isosceles Triangle 12"/>
          <p:cNvSpPr/>
          <p:nvPr/>
        </p:nvSpPr>
        <p:spPr>
          <a:xfrm rot="2037453">
            <a:off x="6798833" y="4359374"/>
            <a:ext cx="471914" cy="245684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10121" tIns="55061" rIns="110121" bIns="55061"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17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021" y="630284"/>
            <a:ext cx="6494383" cy="4512402"/>
          </a:xfrm>
          <a:prstGeom prst="rect">
            <a:avLst/>
          </a:prstGeom>
          <a:noFill/>
        </p:spPr>
        <p:txBody>
          <a:bodyPr wrap="square" lIns="110121" tIns="55061" rIns="110121" bIns="55061" rtlCol="0">
            <a:spAutoFit/>
          </a:bodyPr>
          <a:lstStyle/>
          <a:p>
            <a:r>
              <a:rPr lang="en-US" b="1" dirty="0"/>
              <a:t>Members of a Class </a:t>
            </a:r>
          </a:p>
          <a:p>
            <a:pPr marL="898398" lvl="1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b="1" dirty="0" smtClean="0"/>
              <a:t>Data </a:t>
            </a:r>
            <a:r>
              <a:rPr lang="en-US" b="1" dirty="0"/>
              <a:t>Members (Variables / Attributes)</a:t>
            </a:r>
            <a:endParaRPr lang="en-US" dirty="0"/>
          </a:p>
          <a:p>
            <a:pPr marL="898398" lvl="1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b="1" dirty="0"/>
              <a:t>Member Functions (Methods)</a:t>
            </a:r>
            <a:endParaRPr lang="en-US" dirty="0"/>
          </a:p>
          <a:p>
            <a:pPr marL="898398" lvl="1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b="1" dirty="0"/>
              <a:t>Access </a:t>
            </a:r>
            <a:r>
              <a:rPr lang="en-US" b="1" dirty="0" err="1"/>
              <a:t>Specifiers</a:t>
            </a:r>
            <a:r>
              <a:rPr lang="en-US" dirty="0"/>
              <a:t> (public, private, protected)</a:t>
            </a:r>
          </a:p>
          <a:p>
            <a:pPr marL="898398" lvl="1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b="1" dirty="0"/>
              <a:t>Constructors</a:t>
            </a:r>
            <a:endParaRPr lang="en-US" dirty="0"/>
          </a:p>
          <a:p>
            <a:pPr marL="898398" lvl="1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b="1" dirty="0"/>
              <a:t>Destructors</a:t>
            </a:r>
            <a:endParaRPr lang="en-US" dirty="0"/>
          </a:p>
          <a:p>
            <a:pPr marL="898398" lvl="1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b="1" dirty="0"/>
              <a:t>Static </a:t>
            </a:r>
            <a:r>
              <a:rPr lang="en-US" b="1" dirty="0" smtClean="0"/>
              <a:t>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2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021" y="432098"/>
            <a:ext cx="10083672" cy="3835294"/>
          </a:xfrm>
          <a:prstGeom prst="rect">
            <a:avLst/>
          </a:prstGeom>
          <a:noFill/>
        </p:spPr>
        <p:txBody>
          <a:bodyPr wrap="square" lIns="110121" tIns="55061" rIns="110121" bIns="55061" rtlCol="0">
            <a:sp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Access </a:t>
            </a:r>
            <a:r>
              <a:rPr lang="en-US" b="1" dirty="0" err="1">
                <a:solidFill>
                  <a:srgbClr val="FF0000"/>
                </a:solidFill>
              </a:rPr>
              <a:t>Specifiers</a:t>
            </a:r>
            <a:r>
              <a:rPr lang="en-US" b="1" dirty="0">
                <a:solidFill>
                  <a:srgbClr val="FF0000"/>
                </a:solidFill>
              </a:rPr>
              <a:t> in C</a:t>
            </a:r>
            <a:r>
              <a:rPr lang="en-US" b="1" dirty="0" smtClean="0">
                <a:solidFill>
                  <a:srgbClr val="FF0000"/>
                </a:solidFill>
              </a:rPr>
              <a:t>++</a:t>
            </a:r>
          </a:p>
          <a:p>
            <a:pPr algn="just"/>
            <a:endParaRPr lang="en-US" b="1" dirty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Access </a:t>
            </a:r>
            <a:r>
              <a:rPr lang="en-US" dirty="0" err="1"/>
              <a:t>specifiers</a:t>
            </a:r>
            <a:r>
              <a:rPr lang="en-US" dirty="0"/>
              <a:t> control who can access class members (variables and functions).</a:t>
            </a:r>
          </a:p>
          <a:p>
            <a:pPr lvl="1" algn="just"/>
            <a:r>
              <a:rPr lang="en-US" b="1" dirty="0"/>
              <a:t>public</a:t>
            </a:r>
            <a:endParaRPr lang="en-US" dirty="0"/>
          </a:p>
          <a:p>
            <a:pPr marL="898398" lvl="1" indent="-342900" algn="just">
              <a:buFont typeface="Arial" pitchFamily="34" charset="0"/>
              <a:buChar char="•"/>
            </a:pPr>
            <a:r>
              <a:rPr lang="en-US" dirty="0"/>
              <a:t>Members are accessible from anywhere in the program.</a:t>
            </a:r>
          </a:p>
          <a:p>
            <a:pPr lvl="1" algn="just"/>
            <a:r>
              <a:rPr lang="en-US" b="1" dirty="0" smtClean="0"/>
              <a:t>private</a:t>
            </a:r>
            <a:endParaRPr lang="en-US" dirty="0"/>
          </a:p>
          <a:p>
            <a:pPr marL="898398" lvl="1" indent="-342900" algn="just">
              <a:buFont typeface="Arial" pitchFamily="34" charset="0"/>
              <a:buChar char="•"/>
            </a:pPr>
            <a:r>
              <a:rPr lang="en-US" dirty="0"/>
              <a:t>Members are accessible only inside the class.</a:t>
            </a:r>
          </a:p>
          <a:p>
            <a:pPr marL="898398" lvl="1" indent="-342900" algn="just">
              <a:buFont typeface="Arial" pitchFamily="34" charset="0"/>
              <a:buChar char="•"/>
            </a:pPr>
            <a:r>
              <a:rPr lang="en-US" dirty="0"/>
              <a:t>Not accessible from outside or from derived classes.</a:t>
            </a:r>
          </a:p>
          <a:p>
            <a:pPr lvl="1" algn="just"/>
            <a:r>
              <a:rPr lang="en-US" b="1" dirty="0" smtClean="0"/>
              <a:t>protected</a:t>
            </a:r>
            <a:endParaRPr lang="en-US" dirty="0"/>
          </a:p>
          <a:p>
            <a:pPr marL="898398" lvl="1" indent="-342900" algn="just">
              <a:buFont typeface="Arial" pitchFamily="34" charset="0"/>
              <a:buChar char="•"/>
            </a:pPr>
            <a:r>
              <a:rPr lang="en-US" dirty="0"/>
              <a:t>Members are accessible inside the class and in derived (child) classes.</a:t>
            </a:r>
          </a:p>
          <a:p>
            <a:pPr marL="898398" lvl="1" indent="-342900" algn="just">
              <a:buFont typeface="Arial" pitchFamily="34" charset="0"/>
              <a:buChar char="•"/>
            </a:pPr>
            <a:r>
              <a:rPr lang="en-US" dirty="0"/>
              <a:t>Not accessible from outside the class.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57" y="4355512"/>
            <a:ext cx="6406114" cy="2810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964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021" y="432098"/>
            <a:ext cx="10083672" cy="2819631"/>
          </a:xfrm>
          <a:prstGeom prst="rect">
            <a:avLst/>
          </a:prstGeom>
          <a:noFill/>
        </p:spPr>
        <p:txBody>
          <a:bodyPr wrap="square" lIns="110121" tIns="55061" rIns="110121" bIns="55061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a Constructor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</a:p>
          <a:p>
            <a:endParaRPr lang="en-US" b="1" dirty="0"/>
          </a:p>
          <a:p>
            <a:pPr marL="898398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constructor</a:t>
            </a:r>
            <a:r>
              <a:rPr lang="en-US" dirty="0"/>
              <a:t> is a special function in a class.</a:t>
            </a:r>
          </a:p>
          <a:p>
            <a:pPr marL="898398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It is </a:t>
            </a:r>
            <a:r>
              <a:rPr lang="en-US" b="1" dirty="0"/>
              <a:t>automatically called</a:t>
            </a:r>
            <a:r>
              <a:rPr lang="en-US" dirty="0"/>
              <a:t> when an object is created.</a:t>
            </a:r>
          </a:p>
          <a:p>
            <a:pPr marL="898398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It is used to </a:t>
            </a:r>
            <a:r>
              <a:rPr lang="en-US" b="1" dirty="0"/>
              <a:t>initialize object data</a:t>
            </a:r>
            <a:r>
              <a:rPr lang="en-US" dirty="0"/>
              <a:t>.</a:t>
            </a:r>
          </a:p>
          <a:p>
            <a:pPr marL="898398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constructor has the </a:t>
            </a:r>
            <a:r>
              <a:rPr lang="en-US" b="1" dirty="0"/>
              <a:t>same name as the class</a:t>
            </a:r>
            <a:r>
              <a:rPr lang="en-US" dirty="0"/>
              <a:t> and </a:t>
            </a:r>
            <a:r>
              <a:rPr lang="en-US" b="1" dirty="0"/>
              <a:t>no return type</a:t>
            </a:r>
            <a:r>
              <a:rPr lang="en-US" dirty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755725" y="3384426"/>
            <a:ext cx="1094521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Types of Constructors in C++</a:t>
            </a:r>
          </a:p>
          <a:p>
            <a:r>
              <a:rPr lang="en-US" b="1" dirty="0"/>
              <a:t>1. Default Constructor</a:t>
            </a:r>
            <a:endParaRPr lang="en-US" dirty="0"/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Takes no parameters.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Provides default values to object data</a:t>
            </a:r>
            <a:r>
              <a:rPr lang="en-US" dirty="0" smtClean="0"/>
              <a:t>.</a:t>
            </a:r>
          </a:p>
          <a:p>
            <a:pPr marL="898398" lvl="1" indent="-342900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b="1" dirty="0" smtClean="0"/>
              <a:t>2.Parameterized </a:t>
            </a:r>
            <a:r>
              <a:rPr lang="en-US" b="1" dirty="0"/>
              <a:t>Constructor</a:t>
            </a:r>
            <a:endParaRPr lang="en-US" dirty="0"/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Takes parameters to assign custom values to object data</a:t>
            </a:r>
            <a:r>
              <a:rPr lang="en-US" dirty="0" smtClean="0"/>
              <a:t>.</a:t>
            </a:r>
          </a:p>
          <a:p>
            <a:pPr marL="898398" lvl="1" indent="-342900">
              <a:buFont typeface="Arial" pitchFamily="34" charset="0"/>
              <a:buChar char="•"/>
            </a:pPr>
            <a:endParaRPr lang="en-US" dirty="0"/>
          </a:p>
          <a:p>
            <a:r>
              <a:rPr lang="en-US" b="1" dirty="0"/>
              <a:t>3. Copy Constructor</a:t>
            </a:r>
            <a:endParaRPr lang="en-US" dirty="0"/>
          </a:p>
          <a:p>
            <a:r>
              <a:rPr lang="en-US" dirty="0"/>
              <a:t>Creates a new object by copying values from an existing object.</a:t>
            </a:r>
          </a:p>
          <a:p>
            <a:pPr lvl="1"/>
            <a:endParaRPr lang="en-US" dirty="0"/>
          </a:p>
          <a:p>
            <a:pPr marL="898398" lvl="1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2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1061</Words>
  <Application>Microsoft Office PowerPoint</Application>
  <PresentationFormat>Custom</PresentationFormat>
  <Paragraphs>229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35</cp:revision>
  <dcterms:created xsi:type="dcterms:W3CDTF">2025-07-29T13:25:04Z</dcterms:created>
  <dcterms:modified xsi:type="dcterms:W3CDTF">2025-08-04T12:13:34Z</dcterms:modified>
</cp:coreProperties>
</file>