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80" r:id="rId12"/>
    <p:sldId id="282" r:id="rId13"/>
    <p:sldId id="281" r:id="rId14"/>
  </p:sldIdLst>
  <p:sldSz cx="12312650" cy="7200900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644" y="108"/>
      </p:cViewPr>
      <p:guideLst>
        <p:guide orient="horz" pos="2268"/>
        <p:guide pos="38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B62E29-65CE-451C-92BE-C7550949F0D8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73313" y="514350"/>
            <a:ext cx="4397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4868A-97BD-45A6-B862-B712C7FAE6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868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3449" y="2236948"/>
            <a:ext cx="10465753" cy="154352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6898" y="4080510"/>
            <a:ext cx="8618856" cy="18402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248120" y="333375"/>
            <a:ext cx="3490723" cy="70975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5954" y="333375"/>
            <a:ext cx="10266954" cy="70975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2614" y="4627246"/>
            <a:ext cx="10465753" cy="1430179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614" y="3052050"/>
            <a:ext cx="10465753" cy="1575196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5955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0004" y="1940243"/>
            <a:ext cx="6878838" cy="549068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11869"/>
            <a:ext cx="5440225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5633" y="2283619"/>
            <a:ext cx="5440225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657" y="1611869"/>
            <a:ext cx="5442362" cy="671750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4657" y="2283619"/>
            <a:ext cx="5442362" cy="414885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634" y="286703"/>
            <a:ext cx="4050777" cy="12201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904" y="286704"/>
            <a:ext cx="6883113" cy="614576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5634" y="1506856"/>
            <a:ext cx="4050777" cy="4925616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3366" y="5040630"/>
            <a:ext cx="7387590" cy="5950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13366" y="643414"/>
            <a:ext cx="7387590" cy="4320540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13366" y="5635705"/>
            <a:ext cx="7387590" cy="845105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5633" y="288370"/>
            <a:ext cx="11081386" cy="1200150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5633" y="1680211"/>
            <a:ext cx="11081386" cy="4752261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5633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6823" y="6674168"/>
            <a:ext cx="3899006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24066" y="6674168"/>
            <a:ext cx="2872951" cy="383381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2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28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677" y="2532193"/>
            <a:ext cx="1188132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Handling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349" y="654904"/>
            <a:ext cx="3015560" cy="18982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618776" y="6431409"/>
            <a:ext cx="4693874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How it works: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09" y="1152178"/>
            <a:ext cx="1156538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 smtClean="0">
                <a:solidFill>
                  <a:srgbClr val="002060"/>
                </a:solidFill>
              </a:rPr>
              <a:t>ofstream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>
                <a:solidFill>
                  <a:srgbClr val="002060"/>
                </a:solidFill>
              </a:rPr>
              <a:t>MyFile</a:t>
            </a:r>
            <a:r>
              <a:rPr lang="en-US" b="1" dirty="0">
                <a:solidFill>
                  <a:srgbClr val="002060"/>
                </a:solidFill>
              </a:rPr>
              <a:t>("otz.txt");</a:t>
            </a:r>
            <a:r>
              <a:rPr lang="en-US" dirty="0">
                <a:solidFill>
                  <a:srgbClr val="002060"/>
                </a:solidFill>
              </a:rPr>
              <a:t> → Creates/opens a file named otz.txt for writing.</a:t>
            </a:r>
          </a:p>
          <a:p>
            <a:pPr>
              <a:lnSpc>
                <a:spcPct val="250000"/>
              </a:lnSpc>
            </a:pPr>
            <a:r>
              <a:rPr lang="en-US" b="1" dirty="0" err="1">
                <a:solidFill>
                  <a:srgbClr val="002060"/>
                </a:solidFill>
              </a:rPr>
              <a:t>MyFile</a:t>
            </a:r>
            <a:r>
              <a:rPr lang="en-US" b="1" dirty="0">
                <a:solidFill>
                  <a:srgbClr val="002060"/>
                </a:solidFill>
              </a:rPr>
              <a:t> &lt;&lt; ...;</a:t>
            </a:r>
            <a:r>
              <a:rPr lang="en-US" dirty="0">
                <a:solidFill>
                  <a:srgbClr val="002060"/>
                </a:solidFill>
              </a:rPr>
              <a:t> → Writes text into the file.</a:t>
            </a:r>
          </a:p>
          <a:p>
            <a:pPr>
              <a:lnSpc>
                <a:spcPct val="250000"/>
              </a:lnSpc>
            </a:pPr>
            <a:r>
              <a:rPr lang="en-US" b="1" dirty="0" err="1">
                <a:solidFill>
                  <a:srgbClr val="002060"/>
                </a:solidFill>
              </a:rPr>
              <a:t>MyFile.close</a:t>
            </a:r>
            <a:r>
              <a:rPr lang="en-US" b="1" dirty="0">
                <a:solidFill>
                  <a:srgbClr val="002060"/>
                </a:solidFill>
              </a:rPr>
              <a:t>();</a:t>
            </a:r>
            <a:r>
              <a:rPr lang="en-US" dirty="0">
                <a:solidFill>
                  <a:srgbClr val="002060"/>
                </a:solidFill>
              </a:rPr>
              <a:t> → Closes the file to free resources.</a:t>
            </a:r>
          </a:p>
          <a:p>
            <a:pPr>
              <a:lnSpc>
                <a:spcPct val="250000"/>
              </a:lnSpc>
            </a:pPr>
            <a:r>
              <a:rPr lang="en-US" b="1" dirty="0">
                <a:solidFill>
                  <a:srgbClr val="FF0000"/>
                </a:solidFill>
              </a:rPr>
              <a:t>💡 </a:t>
            </a:r>
            <a:r>
              <a:rPr lang="en-US" b="1" dirty="0" smtClean="0">
                <a:solidFill>
                  <a:srgbClr val="FF0000"/>
                </a:solidFill>
              </a:rPr>
              <a:t>   If   otz.txt   does </a:t>
            </a:r>
            <a:r>
              <a:rPr lang="en-US" b="1" dirty="0">
                <a:solidFill>
                  <a:srgbClr val="FF0000"/>
                </a:solidFill>
              </a:rPr>
              <a:t>not exist, it will be created. If it exists, it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230121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Read a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595351" y="1440210"/>
            <a:ext cx="110335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To read from a file, use either the </a:t>
            </a:r>
            <a:r>
              <a:rPr lang="en-US" b="1" dirty="0" err="1"/>
              <a:t>ifstream</a:t>
            </a:r>
            <a:r>
              <a:rPr lang="en-US" b="1" dirty="0"/>
              <a:t> or </a:t>
            </a:r>
            <a:r>
              <a:rPr lang="en-US" b="1" dirty="0" err="1"/>
              <a:t>fstream</a:t>
            </a:r>
            <a:r>
              <a:rPr lang="en-US" b="1" dirty="0"/>
              <a:t> class, and the name of the file</a:t>
            </a:r>
            <a:r>
              <a:rPr lang="en-US" b="1" dirty="0" smtClean="0"/>
              <a:t>.</a:t>
            </a:r>
          </a:p>
          <a:p>
            <a:pPr algn="just"/>
            <a:endParaRPr lang="en-US" b="1" dirty="0"/>
          </a:p>
          <a:p>
            <a:pPr algn="just"/>
            <a:endParaRPr lang="en-US" b="1" dirty="0"/>
          </a:p>
          <a:p>
            <a:pPr algn="just"/>
            <a:r>
              <a:rPr lang="en-US" b="1" dirty="0"/>
              <a:t>Note that we also use a while loop together with the </a:t>
            </a:r>
            <a:r>
              <a:rPr lang="en-US" b="1" dirty="0" err="1"/>
              <a:t>getline</a:t>
            </a:r>
            <a:r>
              <a:rPr lang="en-US" b="1" dirty="0"/>
              <a:t>() function (which belongs to the </a:t>
            </a:r>
            <a:r>
              <a:rPr lang="en-US" b="1" dirty="0" err="1"/>
              <a:t>ifstream</a:t>
            </a:r>
            <a:r>
              <a:rPr lang="en-US" b="1" dirty="0"/>
              <a:t> class) to read the file line by line, and to print the content of the file:</a:t>
            </a:r>
          </a:p>
        </p:txBody>
      </p:sp>
    </p:spTree>
    <p:extLst>
      <p:ext uri="{BB962C8B-B14F-4D97-AF65-F5344CB8AC3E}">
        <p14:creationId xmlns:p14="http://schemas.microsoft.com/office/powerpoint/2010/main" val="271354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Read a File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339901" y="523991"/>
            <a:ext cx="6372349" cy="65248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&lt;iostream&gt;</a:t>
            </a:r>
          </a:p>
          <a:p>
            <a:r>
              <a:rPr lang="en-US" b="1" dirty="0"/>
              <a:t>#include &lt;</a:t>
            </a:r>
            <a:r>
              <a:rPr lang="en-US" b="1" dirty="0" err="1"/>
              <a:t>fstream</a:t>
            </a:r>
            <a:r>
              <a:rPr lang="en-US" b="1" dirty="0"/>
              <a:t>&gt;</a:t>
            </a:r>
          </a:p>
          <a:p>
            <a:r>
              <a:rPr lang="en-US" b="1" dirty="0"/>
              <a:t>#include &lt;string&gt;</a:t>
            </a:r>
          </a:p>
          <a:p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</a:p>
          <a:p>
            <a:endParaRPr lang="en-US" b="1" dirty="0"/>
          </a:p>
          <a:p>
            <a:r>
              <a:rPr lang="en-US" b="1" dirty="0" err="1"/>
              <a:t>int</a:t>
            </a:r>
            <a:r>
              <a:rPr lang="en-US" b="1" dirty="0"/>
              <a:t> main()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// Create a text string to store each line</a:t>
            </a:r>
          </a:p>
          <a:p>
            <a:r>
              <a:rPr lang="en-US" b="1" dirty="0"/>
              <a:t>    string </a:t>
            </a:r>
            <a:r>
              <a:rPr lang="en-US" b="1" dirty="0" err="1"/>
              <a:t>myText</a:t>
            </a:r>
            <a:r>
              <a:rPr lang="en-US" b="1" dirty="0" smtClean="0"/>
              <a:t>;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Open the file for reading</a:t>
            </a:r>
          </a:p>
          <a:p>
            <a:r>
              <a:rPr lang="en-US" b="1" dirty="0"/>
              <a:t>    </a:t>
            </a:r>
            <a:r>
              <a:rPr lang="en-US" b="1" dirty="0" err="1"/>
              <a:t>ifstream</a:t>
            </a:r>
            <a:r>
              <a:rPr lang="en-US" b="1" dirty="0"/>
              <a:t> </a:t>
            </a:r>
            <a:r>
              <a:rPr lang="en-US" b="1" dirty="0" err="1"/>
              <a:t>MyReadFile</a:t>
            </a:r>
            <a:r>
              <a:rPr lang="en-US" b="1" dirty="0" smtClean="0"/>
              <a:t>(“otz.txt");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Read the file line by line</a:t>
            </a:r>
          </a:p>
          <a:p>
            <a:r>
              <a:rPr lang="en-US" b="1" dirty="0"/>
              <a:t>    while (</a:t>
            </a:r>
            <a:r>
              <a:rPr lang="en-US" b="1" dirty="0" err="1"/>
              <a:t>getline</a:t>
            </a:r>
            <a:r>
              <a:rPr lang="en-US" b="1" dirty="0"/>
              <a:t>(</a:t>
            </a:r>
            <a:r>
              <a:rPr lang="en-US" b="1" dirty="0" err="1"/>
              <a:t>MyReadFile</a:t>
            </a:r>
            <a:r>
              <a:rPr lang="en-US" b="1" dirty="0"/>
              <a:t>, </a:t>
            </a:r>
            <a:r>
              <a:rPr lang="en-US" b="1" dirty="0" err="1"/>
              <a:t>myText</a:t>
            </a:r>
            <a:r>
              <a:rPr lang="en-US" b="1" dirty="0"/>
              <a:t>)) {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// Output the text from the file</a:t>
            </a:r>
          </a:p>
          <a:p>
            <a:r>
              <a:rPr lang="en-US" b="1" dirty="0"/>
              <a:t>        cout &lt;&lt; </a:t>
            </a:r>
            <a:r>
              <a:rPr lang="en-US" b="1" dirty="0" err="1"/>
              <a:t>myText</a:t>
            </a:r>
            <a:r>
              <a:rPr lang="en-US" b="1" dirty="0"/>
              <a:t> &lt;&lt; 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r>
              <a:rPr lang="en-US" b="1" dirty="0"/>
              <a:t>    </a:t>
            </a:r>
            <a:r>
              <a:rPr lang="en-US" b="1" dirty="0" smtClean="0"/>
              <a:t>}</a:t>
            </a:r>
            <a:endParaRPr lang="en-US" b="1" dirty="0"/>
          </a:p>
          <a:p>
            <a:r>
              <a:rPr lang="en-US" b="1" dirty="0">
                <a:solidFill>
                  <a:srgbClr val="FF0000"/>
                </a:solidFill>
              </a:rPr>
              <a:t>    // Close the file</a:t>
            </a:r>
          </a:p>
          <a:p>
            <a:r>
              <a:rPr lang="en-US" b="1" dirty="0"/>
              <a:t>    </a:t>
            </a:r>
            <a:r>
              <a:rPr lang="en-US" b="1" dirty="0" err="1"/>
              <a:t>MyReadFile.close</a:t>
            </a:r>
            <a:r>
              <a:rPr lang="en-US" b="1" dirty="0" smtClean="0"/>
              <a:t>();</a:t>
            </a:r>
            <a:endParaRPr lang="en-US" b="1" dirty="0"/>
          </a:p>
          <a:p>
            <a:r>
              <a:rPr lang="en-US" b="1" dirty="0"/>
              <a:t>    return 0;</a:t>
            </a:r>
          </a:p>
          <a:p>
            <a:r>
              <a:rPr lang="en-US" b="1" dirty="0"/>
              <a:t>}</a:t>
            </a:r>
          </a:p>
        </p:txBody>
      </p:sp>
      <p:sp>
        <p:nvSpPr>
          <p:cNvPr id="6" name="Snip Single Corner Rectangle 5"/>
          <p:cNvSpPr/>
          <p:nvPr/>
        </p:nvSpPr>
        <p:spPr>
          <a:xfrm>
            <a:off x="9180661" y="5153585"/>
            <a:ext cx="2880320" cy="1895269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Files can be tricky, but it is fun </a:t>
            </a:r>
            <a:r>
              <a:rPr lang="en-US" b="1" dirty="0" smtClean="0"/>
              <a:t>enough!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165352" y="4722698"/>
            <a:ext cx="1124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Otz.txt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150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How it works: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09" y="1152178"/>
            <a:ext cx="1156538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 err="1"/>
              <a:t>ifstream</a:t>
            </a:r>
            <a:r>
              <a:rPr lang="en-US" dirty="0"/>
              <a:t> opens the file for reading.</a:t>
            </a:r>
          </a:p>
          <a:p>
            <a:pPr>
              <a:lnSpc>
                <a:spcPct val="250000"/>
              </a:lnSpc>
            </a:pPr>
            <a:r>
              <a:rPr lang="en-US" b="1" dirty="0" err="1"/>
              <a:t>getline</a:t>
            </a:r>
            <a:r>
              <a:rPr lang="en-US" b="1" dirty="0"/>
              <a:t>()</a:t>
            </a:r>
            <a:r>
              <a:rPr lang="en-US" dirty="0"/>
              <a:t> reads each line into </a:t>
            </a:r>
            <a:r>
              <a:rPr lang="en-US" dirty="0" err="1"/>
              <a:t>myText</a:t>
            </a:r>
            <a:r>
              <a:rPr lang="en-US" dirty="0"/>
              <a:t>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while loop</a:t>
            </a:r>
            <a:r>
              <a:rPr lang="en-US" dirty="0"/>
              <a:t> runs until the end of the file.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cout</a:t>
            </a:r>
            <a:r>
              <a:rPr lang="en-US" dirty="0"/>
              <a:t> prints the contents line by line.</a:t>
            </a:r>
          </a:p>
          <a:p>
            <a:pPr>
              <a:lnSpc>
                <a:spcPct val="250000"/>
              </a:lnSpc>
            </a:pPr>
            <a:r>
              <a:rPr lang="en-US" b="1" dirty="0"/>
              <a:t>close()</a:t>
            </a:r>
            <a:r>
              <a:rPr lang="en-US" dirty="0"/>
              <a:t> frees the file resource.</a:t>
            </a:r>
          </a:p>
          <a:p>
            <a:pPr>
              <a:lnSpc>
                <a:spcPct val="250000"/>
              </a:lnSpc>
            </a:pPr>
            <a:r>
              <a:rPr lang="en-US" b="1" dirty="0" smtClean="0">
                <a:solidFill>
                  <a:srgbClr val="FF0000"/>
                </a:solidFill>
              </a:rPr>
              <a:t>💡   This </a:t>
            </a:r>
            <a:r>
              <a:rPr lang="en-US" b="1" dirty="0">
                <a:solidFill>
                  <a:srgbClr val="FF0000"/>
                </a:solidFill>
              </a:rPr>
              <a:t>works well for text files. For binary files, we’d use read() instead of </a:t>
            </a:r>
            <a:r>
              <a:rPr lang="en-US" b="1" dirty="0" err="1">
                <a:solidFill>
                  <a:srgbClr val="FF0000"/>
                </a:solidFill>
              </a:rPr>
              <a:t>getline</a:t>
            </a:r>
            <a:r>
              <a:rPr lang="en-US" b="1" dirty="0">
                <a:solidFill>
                  <a:srgbClr val="FF0000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4318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87772" y="1368202"/>
            <a:ext cx="2514565" cy="295232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nip Single Corner Rectangle 2"/>
          <p:cNvSpPr/>
          <p:nvPr/>
        </p:nvSpPr>
        <p:spPr>
          <a:xfrm>
            <a:off x="8388573" y="1368202"/>
            <a:ext cx="2388836" cy="2952328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619821" y="936154"/>
            <a:ext cx="28917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C++ Program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9324677" y="851274"/>
            <a:ext cx="18230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File</a:t>
            </a:r>
            <a:endParaRPr lang="en-IN" b="1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924077" y="2664346"/>
            <a:ext cx="4104458" cy="7200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924077" y="3744466"/>
            <a:ext cx="4248472" cy="829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860181" y="1728243"/>
            <a:ext cx="28917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/information</a:t>
            </a:r>
          </a:p>
          <a:p>
            <a:r>
              <a:rPr lang="en-US" b="1" dirty="0" smtClean="0"/>
              <a:t>Given to program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580260" y="3313579"/>
            <a:ext cx="22479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</a:t>
            </a:r>
            <a:endParaRPr lang="en-IN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1619821" y="5040610"/>
            <a:ext cx="10441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Input     :  </a:t>
            </a:r>
            <a:r>
              <a:rPr lang="en-US" b="1" dirty="0"/>
              <a:t>Data /</a:t>
            </a:r>
            <a:r>
              <a:rPr lang="en-US" b="1" dirty="0" smtClean="0"/>
              <a:t>information  Given </a:t>
            </a:r>
            <a:r>
              <a:rPr lang="en-US" b="1" dirty="0"/>
              <a:t>to </a:t>
            </a:r>
            <a:r>
              <a:rPr lang="en-US" b="1" dirty="0" smtClean="0"/>
              <a:t>program </a:t>
            </a:r>
          </a:p>
          <a:p>
            <a:endParaRPr lang="en-US" b="1" dirty="0"/>
          </a:p>
          <a:p>
            <a:r>
              <a:rPr lang="en-US" b="1" dirty="0" smtClean="0"/>
              <a:t>Output  : </a:t>
            </a:r>
            <a:r>
              <a:rPr lang="en-US" b="1" dirty="0"/>
              <a:t>Data /information  Given </a:t>
            </a:r>
            <a:r>
              <a:rPr lang="en-US" b="1" dirty="0" smtClean="0"/>
              <a:t>by program 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0" y="-1"/>
            <a:ext cx="5791200" cy="523991"/>
          </a:xfrm>
          <a:prstGeom prst="homePlat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Introduction To Stream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228599" y="838200"/>
            <a:ext cx="118323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Stream is a logical connection between </a:t>
            </a:r>
            <a:r>
              <a:rPr lang="en-US" sz="2400" dirty="0" err="1" smtClean="0"/>
              <a:t>c++</a:t>
            </a:r>
            <a:r>
              <a:rPr lang="en-US" sz="2400" dirty="0"/>
              <a:t> </a:t>
            </a:r>
            <a:r>
              <a:rPr lang="en-US" sz="2400" dirty="0" smtClean="0"/>
              <a:t>program </a:t>
            </a:r>
            <a:r>
              <a:rPr lang="en-US" sz="2400" dirty="0" smtClean="0"/>
              <a:t>and a file.</a:t>
            </a:r>
          </a:p>
          <a:p>
            <a:endParaRPr lang="en-US" sz="2400" dirty="0" smtClean="0"/>
          </a:p>
          <a:p>
            <a:r>
              <a:rPr lang="en-US" sz="2400" dirty="0" smtClean="0"/>
              <a:t>Stream </a:t>
            </a:r>
            <a:r>
              <a:rPr lang="en-US" sz="2400" dirty="0" smtClean="0"/>
              <a:t>can be defined as</a:t>
            </a:r>
          </a:p>
          <a:p>
            <a:r>
              <a:rPr lang="en-US" sz="2800" b="1" dirty="0" smtClean="0">
                <a:solidFill>
                  <a:srgbClr val="00B050"/>
                </a:solidFill>
              </a:rPr>
              <a:t>“ </a:t>
            </a:r>
            <a:r>
              <a:rPr lang="en-US" sz="2800" b="1" dirty="0" smtClean="0">
                <a:solidFill>
                  <a:srgbClr val="FF0000"/>
                </a:solidFill>
              </a:rPr>
              <a:t>It is a continuous flow of data between </a:t>
            </a:r>
            <a:r>
              <a:rPr lang="en-US" sz="2800" b="1" dirty="0" err="1" smtClean="0">
                <a:solidFill>
                  <a:srgbClr val="FF0000"/>
                </a:solidFill>
              </a:rPr>
              <a:t>c++</a:t>
            </a:r>
            <a:r>
              <a:rPr lang="en-US" sz="2800" b="1" dirty="0" smtClean="0">
                <a:solidFill>
                  <a:srgbClr val="FF0000"/>
                </a:solidFill>
              </a:rPr>
              <a:t> program </a:t>
            </a:r>
            <a:r>
              <a:rPr lang="en-US" sz="2800" b="1" dirty="0" smtClean="0">
                <a:solidFill>
                  <a:srgbClr val="FF0000"/>
                </a:solidFill>
              </a:rPr>
              <a:t>and persistence media </a:t>
            </a:r>
            <a:r>
              <a:rPr lang="en-US" sz="2800" b="1" dirty="0" smtClean="0">
                <a:solidFill>
                  <a:srgbClr val="00B050"/>
                </a:solidFill>
              </a:rPr>
              <a:t>“</a:t>
            </a:r>
            <a:r>
              <a:rPr lang="en-US" sz="2800" b="1" dirty="0" smtClean="0"/>
              <a:t> .</a:t>
            </a:r>
            <a:endParaRPr lang="en-US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3811012"/>
            <a:ext cx="3962400" cy="304698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 smtClean="0"/>
              <a:t>int</a:t>
            </a:r>
            <a:r>
              <a:rPr lang="en-US" sz="2400" b="1" dirty="0" smtClean="0"/>
              <a:t>  main(</a:t>
            </a:r>
            <a:endParaRPr lang="en-US" sz="2400" b="1" dirty="0" smtClean="0"/>
          </a:p>
          <a:p>
            <a:r>
              <a:rPr lang="en-US" sz="2400" b="1" dirty="0" smtClean="0"/>
              <a:t>          int a= 10;	a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int b= 20;	b</a:t>
            </a:r>
          </a:p>
          <a:p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int c= a+b;	</a:t>
            </a:r>
            <a:r>
              <a:rPr lang="en-US" sz="2400" b="1" dirty="0" smtClean="0"/>
              <a:t>c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return 0;</a:t>
            </a:r>
            <a:endParaRPr lang="en-US" sz="2400" b="1" dirty="0" smtClean="0"/>
          </a:p>
          <a:p>
            <a:r>
              <a:rPr lang="en-US" sz="2400" b="1" dirty="0"/>
              <a:t> </a:t>
            </a:r>
            <a:r>
              <a:rPr lang="en-US" sz="2400" b="1" dirty="0" smtClean="0"/>
              <a:t>  }</a:t>
            </a:r>
            <a:endParaRPr lang="en-US" sz="2400" b="1" dirty="0"/>
          </a:p>
          <a:p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315200" y="3962401"/>
            <a:ext cx="2590800" cy="2739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File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sz="3200" dirty="0" smtClean="0"/>
              <a:t>30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581400" y="4648200"/>
            <a:ext cx="685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10</a:t>
            </a:r>
            <a:endParaRPr lang="en-US" sz="2000" dirty="0"/>
          </a:p>
        </p:txBody>
      </p:sp>
      <p:sp>
        <p:nvSpPr>
          <p:cNvPr id="12" name="Oval 11"/>
          <p:cNvSpPr/>
          <p:nvPr/>
        </p:nvSpPr>
        <p:spPr>
          <a:xfrm>
            <a:off x="3581400" y="4953000"/>
            <a:ext cx="685800" cy="3048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2</a:t>
            </a:r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13" name="Oval 12"/>
          <p:cNvSpPr/>
          <p:nvPr/>
        </p:nvSpPr>
        <p:spPr>
          <a:xfrm>
            <a:off x="3581400" y="5715000"/>
            <a:ext cx="685800" cy="3810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30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4267200" y="5257800"/>
            <a:ext cx="3429000" cy="3048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191000" y="5257800"/>
            <a:ext cx="152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7620000" y="5257800"/>
            <a:ext cx="152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15" idx="6"/>
          </p:cNvCxnSpPr>
          <p:nvPr/>
        </p:nvCxnSpPr>
        <p:spPr>
          <a:xfrm>
            <a:off x="3886200" y="5410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0"/>
            <a:endCxn id="13" idx="0"/>
          </p:cNvCxnSpPr>
          <p:nvPr/>
        </p:nvCxnSpPr>
        <p:spPr>
          <a:xfrm rot="5400000" flipH="1" flipV="1">
            <a:off x="3924300" y="5715000"/>
            <a:ext cx="1588" cy="158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3" idx="0"/>
          </p:cNvCxnSpPr>
          <p:nvPr/>
        </p:nvCxnSpPr>
        <p:spPr>
          <a:xfrm rot="16200000" flipH="1">
            <a:off x="3752850" y="5543550"/>
            <a:ext cx="304800" cy="381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620000" y="5410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599" y="4724400"/>
            <a:ext cx="1766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Stream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315200" y="3505200"/>
            <a:ext cx="2590800" cy="46166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 smtClean="0"/>
              <a:t>Persistence Media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5241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557170" y="1809507"/>
            <a:ext cx="3960440" cy="47525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773194" y="1891483"/>
            <a:ext cx="345638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int</a:t>
            </a:r>
            <a:r>
              <a:rPr lang="en-US" sz="3200" b="1" dirty="0"/>
              <a:t>  main(</a:t>
            </a:r>
          </a:p>
          <a:p>
            <a:r>
              <a:rPr lang="en-US" sz="3200" b="1" dirty="0"/>
              <a:t>          </a:t>
            </a:r>
            <a:r>
              <a:rPr lang="en-US" sz="3200" b="1" dirty="0" err="1"/>
              <a:t>int</a:t>
            </a:r>
            <a:r>
              <a:rPr lang="en-US" sz="3200" b="1" dirty="0"/>
              <a:t> a= 10;	</a:t>
            </a:r>
          </a:p>
          <a:p>
            <a:r>
              <a:rPr lang="en-US" sz="3200" b="1" dirty="0"/>
              <a:t>          </a:t>
            </a:r>
            <a:r>
              <a:rPr lang="en-US" sz="3200" b="1" dirty="0" err="1"/>
              <a:t>int</a:t>
            </a:r>
            <a:r>
              <a:rPr lang="en-US" sz="3200" b="1" dirty="0"/>
              <a:t> b= 20</a:t>
            </a:r>
            <a:r>
              <a:rPr lang="en-US" sz="3200" b="1" dirty="0" smtClean="0"/>
              <a:t>;</a:t>
            </a:r>
            <a:endParaRPr lang="en-US" sz="3200" b="1" dirty="0"/>
          </a:p>
          <a:p>
            <a:endParaRPr lang="en-US" sz="3200" b="1" dirty="0"/>
          </a:p>
          <a:p>
            <a:r>
              <a:rPr lang="en-US" sz="3200" b="1" dirty="0"/>
              <a:t>          </a:t>
            </a:r>
            <a:r>
              <a:rPr lang="en-US" sz="3200" b="1" dirty="0" err="1"/>
              <a:t>int</a:t>
            </a:r>
            <a:r>
              <a:rPr lang="en-US" sz="3200" b="1" dirty="0"/>
              <a:t> c= </a:t>
            </a:r>
            <a:r>
              <a:rPr lang="en-US" sz="3200" b="1" dirty="0" err="1"/>
              <a:t>a+b</a:t>
            </a:r>
            <a:r>
              <a:rPr lang="en-US" sz="3200" b="1" dirty="0"/>
              <a:t>;	</a:t>
            </a:r>
          </a:p>
          <a:p>
            <a:r>
              <a:rPr lang="en-US" sz="3200" b="1" dirty="0"/>
              <a:t>      return 0;</a:t>
            </a:r>
          </a:p>
          <a:p>
            <a:r>
              <a:rPr lang="en-US" sz="3200" b="1" dirty="0"/>
              <a:t>   }</a:t>
            </a:r>
          </a:p>
          <a:p>
            <a:endParaRPr lang="en-US" sz="3200" b="1" dirty="0"/>
          </a:p>
          <a:p>
            <a:endParaRPr lang="en-IN" sz="3200" dirty="0"/>
          </a:p>
        </p:txBody>
      </p:sp>
      <p:sp>
        <p:nvSpPr>
          <p:cNvPr id="25" name="Freeform 16"/>
          <p:cNvSpPr/>
          <p:nvPr/>
        </p:nvSpPr>
        <p:spPr>
          <a:xfrm rot="20849652" flipH="1">
            <a:off x="7604404" y="1659630"/>
            <a:ext cx="3496305" cy="2199148"/>
          </a:xfrm>
          <a:custGeom>
            <a:avLst/>
            <a:gdLst/>
            <a:ahLst/>
            <a:cxnLst/>
            <a:rect l="l" t="t" r="r" b="b"/>
            <a:pathLst>
              <a:path w="2032703" h="1627491">
                <a:moveTo>
                  <a:pt x="0" y="0"/>
                </a:moveTo>
                <a:lnTo>
                  <a:pt x="2032703" y="0"/>
                </a:lnTo>
                <a:lnTo>
                  <a:pt x="2032703" y="1627491"/>
                </a:lnTo>
                <a:lnTo>
                  <a:pt x="0" y="16274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pic>
        <p:nvPicPr>
          <p:cNvPr id="1026" name="Picture 2" descr="C:\Users\PC\Downloads\pngimg.com - keyboard_PNG101848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5135" y="4614551"/>
            <a:ext cx="3496305" cy="158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/>
          <p:cNvSpPr/>
          <p:nvPr/>
        </p:nvSpPr>
        <p:spPr>
          <a:xfrm>
            <a:off x="4877650" y="3088329"/>
            <a:ext cx="2801594" cy="3048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805642" y="5283089"/>
            <a:ext cx="2801594" cy="304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 rot="466909">
            <a:off x="9262549" y="2027669"/>
            <a:ext cx="1368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Monitor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8729211" y="4276229"/>
            <a:ext cx="1368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Keyboard</a:t>
            </a:r>
            <a:endParaRPr lang="en-IN" sz="2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093674" y="2624146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Writing output</a:t>
            </a:r>
            <a:endParaRPr lang="en-IN" sz="2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93674" y="4841138"/>
            <a:ext cx="20162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Reading input</a:t>
            </a:r>
            <a:endParaRPr lang="en-IN" sz="2000" b="1" dirty="0"/>
          </a:p>
        </p:txBody>
      </p:sp>
      <p:cxnSp>
        <p:nvCxnSpPr>
          <p:cNvPr id="31" name="Straight Arrow Connector 30"/>
          <p:cNvCxnSpPr>
            <a:stCxn id="26" idx="1"/>
            <a:endCxn id="26" idx="3"/>
          </p:cNvCxnSpPr>
          <p:nvPr/>
        </p:nvCxnSpPr>
        <p:spPr>
          <a:xfrm>
            <a:off x="4877650" y="3240729"/>
            <a:ext cx="2801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7" idx="1"/>
          </p:cNvCxnSpPr>
          <p:nvPr/>
        </p:nvCxnSpPr>
        <p:spPr>
          <a:xfrm flipH="1">
            <a:off x="4805642" y="5435489"/>
            <a:ext cx="2801594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7" name="Rectangle 1026"/>
          <p:cNvSpPr/>
          <p:nvPr/>
        </p:nvSpPr>
        <p:spPr>
          <a:xfrm>
            <a:off x="356215" y="680775"/>
            <a:ext cx="10989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Stream is nothing but flow of data having Source and Destination 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7324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680775"/>
            <a:ext cx="10989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Stream is a class which provides operation &amp; that Operation are called function .</a:t>
            </a:r>
          </a:p>
          <a:p>
            <a:endParaRPr lang="en-US" sz="2400" b="1" dirty="0" smtClean="0"/>
          </a:p>
          <a:p>
            <a:r>
              <a:rPr lang="en-US" sz="2400" dirty="0" smtClean="0"/>
              <a:t>For doing i/o operation  </a:t>
            </a:r>
            <a:r>
              <a:rPr lang="en-US" sz="2400" dirty="0" err="1" smtClean="0"/>
              <a:t>c++</a:t>
            </a:r>
            <a:r>
              <a:rPr lang="en-US" sz="2400" dirty="0" smtClean="0"/>
              <a:t> provides :</a:t>
            </a:r>
          </a:p>
          <a:p>
            <a:endParaRPr lang="en-US" sz="2400" dirty="0"/>
          </a:p>
        </p:txBody>
      </p:sp>
      <p:sp>
        <p:nvSpPr>
          <p:cNvPr id="17" name="Freeform 4"/>
          <p:cNvSpPr/>
          <p:nvPr/>
        </p:nvSpPr>
        <p:spPr>
          <a:xfrm>
            <a:off x="6068223" y="2006680"/>
            <a:ext cx="4563725" cy="4464496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0" y="0"/>
                </a:lnTo>
                <a:lnTo>
                  <a:pt x="3497870" y="3497870"/>
                </a:lnTo>
                <a:lnTo>
                  <a:pt x="0" y="3497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6"/>
          <p:cNvSpPr/>
          <p:nvPr/>
        </p:nvSpPr>
        <p:spPr>
          <a:xfrm>
            <a:off x="1558940" y="1980962"/>
            <a:ext cx="4563725" cy="4464496"/>
          </a:xfrm>
          <a:custGeom>
            <a:avLst/>
            <a:gdLst/>
            <a:ahLst/>
            <a:cxnLst/>
            <a:rect l="l" t="t" r="r" b="b"/>
            <a:pathLst>
              <a:path w="3497870" h="3497870">
                <a:moveTo>
                  <a:pt x="0" y="0"/>
                </a:moveTo>
                <a:lnTo>
                  <a:pt x="3497870" y="0"/>
                </a:lnTo>
                <a:lnTo>
                  <a:pt x="3497870" y="3497870"/>
                </a:lnTo>
                <a:lnTo>
                  <a:pt x="0" y="34978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1"/>
          <p:cNvSpPr txBox="1"/>
          <p:nvPr/>
        </p:nvSpPr>
        <p:spPr>
          <a:xfrm>
            <a:off x="2004598" y="3646586"/>
            <a:ext cx="3672408" cy="1184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146"/>
              </a:lnSpc>
              <a:spcBef>
                <a:spcPct val="0"/>
              </a:spcBef>
            </a:pPr>
            <a:r>
              <a:rPr lang="en-US" sz="10600" dirty="0" smtClean="0">
                <a:solidFill>
                  <a:srgbClr val="FFC000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cout</a:t>
            </a:r>
            <a:endParaRPr lang="en-US" sz="10600" dirty="0">
              <a:solidFill>
                <a:srgbClr val="FFC000"/>
              </a:solidFill>
              <a:latin typeface="Computer Says No"/>
              <a:ea typeface="Computer Says No"/>
              <a:cs typeface="Computer Says No"/>
              <a:sym typeface="Computer Says No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6665452" y="3646586"/>
            <a:ext cx="3672408" cy="11846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9146"/>
              </a:lnSpc>
              <a:spcBef>
                <a:spcPct val="0"/>
              </a:spcBef>
            </a:pPr>
            <a:r>
              <a:rPr lang="en-US" sz="10600" dirty="0" err="1" smtClean="0">
                <a:solidFill>
                  <a:srgbClr val="FFC000"/>
                </a:solidFill>
                <a:latin typeface="Computer Says No"/>
                <a:ea typeface="Computer Says No"/>
                <a:cs typeface="Computer Says No"/>
                <a:sym typeface="Computer Says No"/>
              </a:rPr>
              <a:t>cin</a:t>
            </a:r>
            <a:endParaRPr lang="en-US" sz="10600" dirty="0">
              <a:solidFill>
                <a:srgbClr val="FFC000"/>
              </a:solidFill>
              <a:latin typeface="Computer Says No"/>
              <a:ea typeface="Computer Says No"/>
              <a:cs typeface="Computer Says No"/>
              <a:sym typeface="Computer Says No"/>
            </a:endParaRPr>
          </a:p>
        </p:txBody>
      </p:sp>
    </p:spTree>
    <p:extLst>
      <p:ext uri="{BB962C8B-B14F-4D97-AF65-F5344CB8AC3E}">
        <p14:creationId xmlns:p14="http://schemas.microsoft.com/office/powerpoint/2010/main" val="241374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"/>
          <p:cNvSpPr/>
          <p:nvPr/>
        </p:nvSpPr>
        <p:spPr>
          <a:xfrm>
            <a:off x="548488" y="5040610"/>
            <a:ext cx="11268770" cy="1262459"/>
          </a:xfrm>
          <a:custGeom>
            <a:avLst/>
            <a:gdLst/>
            <a:ahLst/>
            <a:cxnLst/>
            <a:rect l="l" t="t" r="r" b="b"/>
            <a:pathLst>
              <a:path w="14684628" h="7859399">
                <a:moveTo>
                  <a:pt x="0" y="0"/>
                </a:moveTo>
                <a:lnTo>
                  <a:pt x="14684627" y="0"/>
                </a:lnTo>
                <a:lnTo>
                  <a:pt x="14684627" y="7859400"/>
                </a:lnTo>
                <a:lnTo>
                  <a:pt x="0" y="785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20258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002060"/>
                </a:solidFill>
              </a:rPr>
              <a:t>Cout (Console Output)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215" y="1080170"/>
            <a:ext cx="10989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is a object type of 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Ostream class 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perform formatted and unformatted output operation.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provides data/information to standard output device like : monitor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is available inside iostream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This object uses &lt;&lt;  (insertion Operator) to perform o/p Operation.</a:t>
            </a:r>
          </a:p>
        </p:txBody>
      </p:sp>
      <p:sp>
        <p:nvSpPr>
          <p:cNvPr id="9" name="Freeform 2"/>
          <p:cNvSpPr/>
          <p:nvPr/>
        </p:nvSpPr>
        <p:spPr>
          <a:xfrm>
            <a:off x="539701" y="144021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2"/>
          <p:cNvSpPr/>
          <p:nvPr/>
        </p:nvSpPr>
        <p:spPr>
          <a:xfrm>
            <a:off x="548488" y="216029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2"/>
          <p:cNvSpPr/>
          <p:nvPr/>
        </p:nvSpPr>
        <p:spPr>
          <a:xfrm>
            <a:off x="548488" y="288037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"/>
          <p:cNvSpPr/>
          <p:nvPr/>
        </p:nvSpPr>
        <p:spPr>
          <a:xfrm>
            <a:off x="548488" y="360045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>
            <a:off x="548488" y="432053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548489" y="5040610"/>
            <a:ext cx="1126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 : </a:t>
            </a:r>
          </a:p>
          <a:p>
            <a:pPr algn="just"/>
            <a:r>
              <a:rPr lang="en-US" sz="2400" b="1" dirty="0">
                <a:solidFill>
                  <a:srgbClr val="FFC000"/>
                </a:solidFill>
              </a:rPr>
              <a:t>&lt;&lt;</a:t>
            </a:r>
            <a:r>
              <a:rPr lang="en-US" sz="2400" b="1" dirty="0"/>
              <a:t> it is a operator but it is Overloaded as a function of  Ostream class. So we can access the member function through an object of Ostream class i.e </a:t>
            </a:r>
            <a:r>
              <a:rPr lang="en-US" sz="2400" b="1" dirty="0" smtClean="0"/>
              <a:t> cout 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388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"/>
          <p:cNvSpPr/>
          <p:nvPr/>
        </p:nvSpPr>
        <p:spPr>
          <a:xfrm>
            <a:off x="548488" y="5650359"/>
            <a:ext cx="11268770" cy="1262459"/>
          </a:xfrm>
          <a:custGeom>
            <a:avLst/>
            <a:gdLst/>
            <a:ahLst/>
            <a:cxnLst/>
            <a:rect l="l" t="t" r="r" b="b"/>
            <a:pathLst>
              <a:path w="14684628" h="7859399">
                <a:moveTo>
                  <a:pt x="0" y="0"/>
                </a:moveTo>
                <a:lnTo>
                  <a:pt x="14684627" y="0"/>
                </a:lnTo>
                <a:lnTo>
                  <a:pt x="14684627" y="7859400"/>
                </a:lnTo>
                <a:lnTo>
                  <a:pt x="0" y="785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20258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rgbClr val="002060"/>
                </a:solidFill>
              </a:rPr>
              <a:t>Cin</a:t>
            </a:r>
            <a:r>
              <a:rPr lang="en-US" sz="3200" b="1" dirty="0" smtClean="0">
                <a:solidFill>
                  <a:srgbClr val="002060"/>
                </a:solidFill>
              </a:rPr>
              <a:t> (Console Input)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56215" y="1080170"/>
            <a:ext cx="10989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is a object type of </a:t>
            </a:r>
            <a:r>
              <a:rPr lang="en-US" sz="2400" b="1" dirty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iostream class .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is used for reading data from standard input device like (keyboard).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performs formatted and unformatted input Operation.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does not require any format </a:t>
            </a:r>
            <a:r>
              <a:rPr lang="en-US" sz="2400" b="1" dirty="0" err="1" smtClean="0">
                <a:solidFill>
                  <a:srgbClr val="002060"/>
                </a:solidFill>
              </a:rPr>
              <a:t>Specifiers</a:t>
            </a:r>
            <a:r>
              <a:rPr lang="en-US" sz="2400" b="1" dirty="0" smtClean="0">
                <a:solidFill>
                  <a:srgbClr val="002060"/>
                </a:solidFill>
              </a:rPr>
              <a:t> .</a:t>
            </a:r>
          </a:p>
          <a:p>
            <a:pPr lvl="1">
              <a:lnSpc>
                <a:spcPct val="200000"/>
              </a:lnSpc>
            </a:pPr>
            <a:r>
              <a:rPr lang="en-US" sz="2400" b="1" dirty="0" smtClean="0">
                <a:solidFill>
                  <a:srgbClr val="002060"/>
                </a:solidFill>
              </a:rPr>
              <a:t>It uses &gt;&gt; (Extraction Operator) to extract data from keyboard.</a:t>
            </a:r>
          </a:p>
        </p:txBody>
      </p:sp>
      <p:sp>
        <p:nvSpPr>
          <p:cNvPr id="9" name="Freeform 2"/>
          <p:cNvSpPr/>
          <p:nvPr/>
        </p:nvSpPr>
        <p:spPr>
          <a:xfrm>
            <a:off x="539701" y="144021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2"/>
          <p:cNvSpPr/>
          <p:nvPr/>
        </p:nvSpPr>
        <p:spPr>
          <a:xfrm>
            <a:off x="548488" y="216029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2"/>
          <p:cNvSpPr/>
          <p:nvPr/>
        </p:nvSpPr>
        <p:spPr>
          <a:xfrm>
            <a:off x="548488" y="288037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2"/>
          <p:cNvSpPr/>
          <p:nvPr/>
        </p:nvSpPr>
        <p:spPr>
          <a:xfrm>
            <a:off x="548488" y="360045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2"/>
          <p:cNvSpPr/>
          <p:nvPr/>
        </p:nvSpPr>
        <p:spPr>
          <a:xfrm>
            <a:off x="548488" y="4320530"/>
            <a:ext cx="360040" cy="288032"/>
          </a:xfrm>
          <a:custGeom>
            <a:avLst/>
            <a:gdLst/>
            <a:ahLst/>
            <a:cxnLst/>
            <a:rect l="l" t="t" r="r" b="b"/>
            <a:pathLst>
              <a:path w="587713" h="748246">
                <a:moveTo>
                  <a:pt x="0" y="0"/>
                </a:moveTo>
                <a:lnTo>
                  <a:pt x="587713" y="0"/>
                </a:lnTo>
                <a:lnTo>
                  <a:pt x="587713" y="748246"/>
                </a:lnTo>
                <a:lnTo>
                  <a:pt x="0" y="748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Rectangle 1"/>
          <p:cNvSpPr/>
          <p:nvPr/>
        </p:nvSpPr>
        <p:spPr>
          <a:xfrm>
            <a:off x="548489" y="5616674"/>
            <a:ext cx="112687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 : </a:t>
            </a:r>
          </a:p>
          <a:p>
            <a:pPr algn="just"/>
            <a:r>
              <a:rPr lang="en-US" sz="2400" b="1" dirty="0" smtClean="0">
                <a:solidFill>
                  <a:srgbClr val="FFC000"/>
                </a:solidFill>
              </a:rPr>
              <a:t>&gt;&gt; </a:t>
            </a:r>
            <a:r>
              <a:rPr lang="en-US" sz="2400" b="1" dirty="0" smtClean="0"/>
              <a:t>Overloaded member function of </a:t>
            </a:r>
            <a:r>
              <a:rPr lang="en-US" sz="2400" b="1" dirty="0" err="1" smtClean="0"/>
              <a:t>istream</a:t>
            </a:r>
            <a:r>
              <a:rPr lang="en-US" sz="2400" b="1" dirty="0" smtClean="0"/>
              <a:t> class 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099076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3"/>
          <p:cNvSpPr/>
          <p:nvPr/>
        </p:nvSpPr>
        <p:spPr>
          <a:xfrm>
            <a:off x="548488" y="5650359"/>
            <a:ext cx="11268770" cy="1262459"/>
          </a:xfrm>
          <a:custGeom>
            <a:avLst/>
            <a:gdLst/>
            <a:ahLst/>
            <a:cxnLst/>
            <a:rect l="l" t="t" r="r" b="b"/>
            <a:pathLst>
              <a:path w="14684628" h="7859399">
                <a:moveTo>
                  <a:pt x="0" y="0"/>
                </a:moveTo>
                <a:lnTo>
                  <a:pt x="14684627" y="0"/>
                </a:lnTo>
                <a:lnTo>
                  <a:pt x="14684627" y="7859400"/>
                </a:lnTo>
                <a:lnTo>
                  <a:pt x="0" y="7859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40000"/>
                      </a14:imgEffect>
                    </a14:imgLayer>
                  </a14:imgProps>
                </a:ex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 t="-20258"/>
            </a:stretch>
          </a:blipFill>
        </p:spPr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Introduction to File Handling in C++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1709" y="1152178"/>
            <a:ext cx="11565384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Purpose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Allows programs to store and retrieve data </a:t>
            </a:r>
            <a:r>
              <a:rPr lang="en-US" b="1" dirty="0">
                <a:solidFill>
                  <a:srgbClr val="002060"/>
                </a:solidFill>
              </a:rPr>
              <a:t>permanently</a:t>
            </a:r>
            <a:r>
              <a:rPr lang="en-US" dirty="0">
                <a:solidFill>
                  <a:srgbClr val="002060"/>
                </a:solidFill>
              </a:rPr>
              <a:t> from storage.</a:t>
            </a:r>
          </a:p>
          <a:p>
            <a:r>
              <a:rPr lang="en-US" b="1" dirty="0">
                <a:solidFill>
                  <a:srgbClr val="002060"/>
                </a:solidFill>
              </a:rPr>
              <a:t>File Types:</a:t>
            </a:r>
            <a:endParaRPr lang="en-US" dirty="0">
              <a:solidFill>
                <a:srgbClr val="002060"/>
              </a:solidFill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Text files</a:t>
            </a:r>
            <a:r>
              <a:rPr lang="en-US" dirty="0">
                <a:solidFill>
                  <a:srgbClr val="002060"/>
                </a:solidFill>
              </a:rPr>
              <a:t> → Human-readable data (e.g., .txt)</a:t>
            </a:r>
          </a:p>
          <a:p>
            <a:pPr lvl="1"/>
            <a:r>
              <a:rPr lang="en-US" b="1" dirty="0">
                <a:solidFill>
                  <a:srgbClr val="002060"/>
                </a:solidFill>
              </a:rPr>
              <a:t>Binary files</a:t>
            </a:r>
            <a:r>
              <a:rPr lang="en-US" dirty="0">
                <a:solidFill>
                  <a:srgbClr val="002060"/>
                </a:solidFill>
              </a:rPr>
              <a:t> → Data in raw binary format (e.g., .</a:t>
            </a:r>
            <a:r>
              <a:rPr lang="en-US" dirty="0" err="1">
                <a:solidFill>
                  <a:srgbClr val="002060"/>
                </a:solidFill>
              </a:rPr>
              <a:t>dat</a:t>
            </a:r>
            <a:r>
              <a:rPr lang="en-US" dirty="0" smtClean="0">
                <a:solidFill>
                  <a:srgbClr val="002060"/>
                </a:solidFill>
              </a:rPr>
              <a:t>)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Main </a:t>
            </a:r>
            <a:r>
              <a:rPr lang="en-US" b="1" dirty="0">
                <a:solidFill>
                  <a:srgbClr val="002060"/>
                </a:solidFill>
              </a:rPr>
              <a:t>Classes:</a:t>
            </a:r>
            <a:endParaRPr lang="en-US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ofstream</a:t>
            </a:r>
            <a:r>
              <a:rPr lang="en-US" dirty="0">
                <a:solidFill>
                  <a:srgbClr val="002060"/>
                </a:solidFill>
              </a:rPr>
              <a:t> → </a:t>
            </a:r>
            <a:r>
              <a:rPr lang="en-US" i="1" dirty="0">
                <a:solidFill>
                  <a:srgbClr val="002060"/>
                </a:solidFill>
              </a:rPr>
              <a:t>Output File Stream</a:t>
            </a:r>
            <a:r>
              <a:rPr lang="en-US" dirty="0">
                <a:solidFill>
                  <a:srgbClr val="002060"/>
                </a:solidFill>
              </a:rPr>
              <a:t> → Used to </a:t>
            </a:r>
            <a:r>
              <a:rPr lang="en-US" b="1" dirty="0">
                <a:solidFill>
                  <a:srgbClr val="002060"/>
                </a:solidFill>
              </a:rPr>
              <a:t>write</a:t>
            </a:r>
            <a:r>
              <a:rPr lang="en-US" dirty="0">
                <a:solidFill>
                  <a:srgbClr val="002060"/>
                </a:solidFill>
              </a:rPr>
              <a:t> to files.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ifstream</a:t>
            </a:r>
            <a:r>
              <a:rPr lang="en-US" dirty="0">
                <a:solidFill>
                  <a:srgbClr val="002060"/>
                </a:solidFill>
              </a:rPr>
              <a:t> → </a:t>
            </a:r>
            <a:r>
              <a:rPr lang="en-US" i="1" dirty="0">
                <a:solidFill>
                  <a:srgbClr val="002060"/>
                </a:solidFill>
              </a:rPr>
              <a:t>Input File Stream</a:t>
            </a:r>
            <a:r>
              <a:rPr lang="en-US" dirty="0">
                <a:solidFill>
                  <a:srgbClr val="002060"/>
                </a:solidFill>
              </a:rPr>
              <a:t> → Used to </a:t>
            </a:r>
            <a:r>
              <a:rPr lang="en-US" b="1" dirty="0">
                <a:solidFill>
                  <a:srgbClr val="002060"/>
                </a:solidFill>
              </a:rPr>
              <a:t>read</a:t>
            </a:r>
            <a:r>
              <a:rPr lang="en-US" dirty="0">
                <a:solidFill>
                  <a:srgbClr val="002060"/>
                </a:solidFill>
              </a:rPr>
              <a:t> from files.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rgbClr val="002060"/>
                </a:solidFill>
              </a:rPr>
              <a:t>fstream</a:t>
            </a:r>
            <a:r>
              <a:rPr lang="en-US" dirty="0">
                <a:solidFill>
                  <a:srgbClr val="002060"/>
                </a:solidFill>
              </a:rPr>
              <a:t> → </a:t>
            </a:r>
            <a:r>
              <a:rPr lang="en-US" i="1" dirty="0">
                <a:solidFill>
                  <a:srgbClr val="002060"/>
                </a:solidFill>
              </a:rPr>
              <a:t>File Stream</a:t>
            </a:r>
            <a:r>
              <a:rPr lang="en-US" dirty="0">
                <a:solidFill>
                  <a:srgbClr val="002060"/>
                </a:solidFill>
              </a:rPr>
              <a:t> → Used to </a:t>
            </a:r>
            <a:r>
              <a:rPr lang="en-US" b="1" dirty="0">
                <a:solidFill>
                  <a:srgbClr val="002060"/>
                </a:solidFill>
              </a:rPr>
              <a:t>read and write</a:t>
            </a:r>
            <a:r>
              <a:rPr lang="en-US" dirty="0">
                <a:solidFill>
                  <a:srgbClr val="002060"/>
                </a:solidFill>
              </a:rPr>
              <a:t> both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8489" y="5616674"/>
            <a:ext cx="112687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Note : </a:t>
            </a:r>
          </a:p>
          <a:p>
            <a:r>
              <a:rPr lang="en-US" sz="2400" dirty="0"/>
              <a:t>💡 </a:t>
            </a:r>
            <a:r>
              <a:rPr lang="en-US" sz="2400" dirty="0" smtClean="0"/>
              <a:t>  </a:t>
            </a:r>
            <a:r>
              <a:rPr lang="en-US" sz="2400" b="1" dirty="0" smtClean="0"/>
              <a:t>Tip</a:t>
            </a:r>
            <a:r>
              <a:rPr lang="en-US" sz="2400" b="1" dirty="0"/>
              <a:t>:</a:t>
            </a:r>
            <a:r>
              <a:rPr lang="en-US" sz="2400" dirty="0"/>
              <a:t> Think of a file like a notebook — </a:t>
            </a:r>
            <a:r>
              <a:rPr lang="en-US" sz="2400" b="1" dirty="0" err="1"/>
              <a:t>ofstream</a:t>
            </a:r>
            <a:r>
              <a:rPr lang="en-US" sz="2400" dirty="0"/>
              <a:t> writes in it, </a:t>
            </a:r>
            <a:r>
              <a:rPr lang="en-US" sz="2400" b="1" dirty="0" err="1"/>
              <a:t>ifstream</a:t>
            </a:r>
            <a:r>
              <a:rPr lang="en-US" sz="2400" dirty="0"/>
              <a:t> reads from it, and </a:t>
            </a:r>
            <a:r>
              <a:rPr lang="en-US" sz="2400" dirty="0" err="1"/>
              <a:t>fstream</a:t>
            </a:r>
            <a:r>
              <a:rPr lang="en-US" sz="2400" dirty="0"/>
              <a:t> does both.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611709" y="2743108"/>
            <a:ext cx="4336572" cy="43088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b="1" dirty="0"/>
              <a:t>Header File:</a:t>
            </a:r>
            <a:r>
              <a:rPr lang="en-US" dirty="0"/>
              <a:t> &lt;</a:t>
            </a:r>
            <a:r>
              <a:rPr lang="en-US" dirty="0" err="1"/>
              <a:t>fstream</a:t>
            </a:r>
            <a:r>
              <a:rPr lang="en-US" dirty="0"/>
              <a:t>&gt; (File Stream)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7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7409" y="196708"/>
            <a:ext cx="1039849" cy="654566"/>
          </a:xfrm>
          <a:prstGeom prst="rect">
            <a:avLst/>
          </a:prstGeom>
        </p:spPr>
      </p:pic>
      <p:sp>
        <p:nvSpPr>
          <p:cNvPr id="1027" name="Rectangle 1026"/>
          <p:cNvSpPr/>
          <p:nvPr/>
        </p:nvSpPr>
        <p:spPr>
          <a:xfrm>
            <a:off x="356215" y="388387"/>
            <a:ext cx="10989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Create and Write To a File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611709" y="1152178"/>
            <a:ext cx="1156538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To create a file, use either the </a:t>
            </a:r>
            <a:r>
              <a:rPr lang="en-US" b="1" dirty="0" err="1"/>
              <a:t>ofstream</a:t>
            </a:r>
            <a:r>
              <a:rPr lang="en-US" b="1" dirty="0"/>
              <a:t> or </a:t>
            </a:r>
            <a:r>
              <a:rPr lang="en-US" b="1" dirty="0" err="1"/>
              <a:t>fstream</a:t>
            </a:r>
            <a:r>
              <a:rPr lang="en-US" b="1" dirty="0"/>
              <a:t> class, and specify the name of the file.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/>
              <a:t>To write to the file, use the insertion operator (&lt;&lt;).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757" y="1932446"/>
            <a:ext cx="6624736" cy="4832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/>
              <a:t>#include &lt;iostream&gt;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#include &lt;</a:t>
            </a:r>
            <a:r>
              <a:rPr lang="en-US" b="1" dirty="0" err="1"/>
              <a:t>fstream</a:t>
            </a:r>
            <a:r>
              <a:rPr lang="en-US" b="1" dirty="0"/>
              <a:t>&gt;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using namespace </a:t>
            </a:r>
            <a:r>
              <a:rPr lang="en-US" b="1" dirty="0" err="1"/>
              <a:t>std</a:t>
            </a:r>
            <a:r>
              <a:rPr lang="en-US" b="1" dirty="0"/>
              <a:t>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int</a:t>
            </a:r>
            <a:r>
              <a:rPr lang="en-US" b="1" dirty="0"/>
              <a:t> main() {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</a:t>
            </a:r>
            <a:r>
              <a:rPr lang="en-US" b="1" dirty="0">
                <a:solidFill>
                  <a:srgbClr val="FF0000"/>
                </a:solidFill>
              </a:rPr>
              <a:t>// Create and open a text file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  </a:t>
            </a:r>
            <a:r>
              <a:rPr lang="en-US" b="1" dirty="0" err="1"/>
              <a:t>ofstream</a:t>
            </a:r>
            <a:r>
              <a:rPr lang="en-US" b="1" dirty="0"/>
              <a:t> </a:t>
            </a:r>
            <a:r>
              <a:rPr lang="en-US" b="1" dirty="0" smtClean="0"/>
              <a:t>    </a:t>
            </a:r>
            <a:r>
              <a:rPr lang="en-US" b="1" dirty="0" err="1" smtClean="0"/>
              <a:t>MyFile</a:t>
            </a:r>
            <a:r>
              <a:rPr lang="en-US" b="1" dirty="0" smtClean="0"/>
              <a:t>(“otz.txt</a:t>
            </a:r>
            <a:r>
              <a:rPr lang="en-US" b="1" dirty="0"/>
              <a:t>");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 </a:t>
            </a:r>
            <a:r>
              <a:rPr lang="en-US" b="1" dirty="0">
                <a:solidFill>
                  <a:srgbClr val="FF0000"/>
                </a:solidFill>
              </a:rPr>
              <a:t>// Write to the file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/>
              <a:t>  </a:t>
            </a:r>
            <a:r>
              <a:rPr lang="en-US" b="1" dirty="0" err="1"/>
              <a:t>MyFile</a:t>
            </a:r>
            <a:r>
              <a:rPr lang="en-US" b="1" dirty="0"/>
              <a:t> &lt;&lt; "Files can be tricky, but it is fun enough!";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>
                <a:solidFill>
                  <a:srgbClr val="FF0000"/>
                </a:solidFill>
              </a:rPr>
              <a:t>  // Close the file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  </a:t>
            </a:r>
            <a:r>
              <a:rPr lang="en-US" b="1" dirty="0" err="1"/>
              <a:t>MyFile.close</a:t>
            </a:r>
            <a:r>
              <a:rPr lang="en-US" b="1" dirty="0"/>
              <a:t>();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}</a:t>
            </a:r>
            <a:endParaRPr lang="en-IN" b="1" dirty="0"/>
          </a:p>
        </p:txBody>
      </p:sp>
      <p:sp>
        <p:nvSpPr>
          <p:cNvPr id="9" name="Snip Single Corner Rectangle 8"/>
          <p:cNvSpPr/>
          <p:nvPr/>
        </p:nvSpPr>
        <p:spPr>
          <a:xfrm>
            <a:off x="8172549" y="3168402"/>
            <a:ext cx="3816424" cy="1895268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Files can be tricky, but it is fun </a:t>
            </a:r>
            <a:r>
              <a:rPr lang="en-US" b="1" dirty="0" smtClean="0"/>
              <a:t>enough!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8172549" y="2737515"/>
            <a:ext cx="11243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Otz.txt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850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693</Words>
  <Application>Microsoft Office PowerPoint</Application>
  <PresentationFormat>Custom</PresentationFormat>
  <Paragraphs>126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53</cp:revision>
  <dcterms:created xsi:type="dcterms:W3CDTF">2025-07-29T13:25:04Z</dcterms:created>
  <dcterms:modified xsi:type="dcterms:W3CDTF">2025-08-09T07:45:29Z</dcterms:modified>
</cp:coreProperties>
</file>