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1522075" cy="7921625"/>
  <p:notesSz cx="9144000" cy="6858000"/>
  <p:defaultTextStyle>
    <a:defPPr>
      <a:defRPr lang="en-US"/>
    </a:defPPr>
    <a:lvl1pPr marL="0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5498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10996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6494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21992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77490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32988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88486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43984" algn="l" defTabSz="11109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808" y="-64"/>
      </p:cViewPr>
      <p:guideLst>
        <p:guide orient="horz" pos="2495"/>
        <p:guide pos="36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4156" y="2460839"/>
            <a:ext cx="9793764" cy="169801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8311" y="4488921"/>
            <a:ext cx="8065453" cy="202441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54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109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64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219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77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329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88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439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503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3730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525896" y="366742"/>
            <a:ext cx="3266589" cy="78079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6131" y="366742"/>
            <a:ext cx="9607730" cy="78079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754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29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0164" y="5090378"/>
            <a:ext cx="9793764" cy="1573323"/>
          </a:xfrm>
        </p:spPr>
        <p:txBody>
          <a:bodyPr anchor="t"/>
          <a:lstStyle>
            <a:lvl1pPr algn="l">
              <a:defRPr sz="49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0164" y="3357523"/>
            <a:ext cx="9793764" cy="1732855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54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109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649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2199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7749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3298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8848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4398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457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6132" y="2134438"/>
            <a:ext cx="6437159" cy="60402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55326" y="2134438"/>
            <a:ext cx="6437159" cy="60402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491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04" y="317232"/>
            <a:ext cx="10369868" cy="13202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4" y="1773198"/>
            <a:ext cx="5090917" cy="73898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5498" indent="0">
              <a:buNone/>
              <a:defRPr sz="2400" b="1"/>
            </a:lvl2pPr>
            <a:lvl3pPr marL="1110996" indent="0">
              <a:buNone/>
              <a:defRPr sz="2200" b="1"/>
            </a:lvl3pPr>
            <a:lvl4pPr marL="1666494" indent="0">
              <a:buNone/>
              <a:defRPr sz="1900" b="1"/>
            </a:lvl4pPr>
            <a:lvl5pPr marL="2221992" indent="0">
              <a:buNone/>
              <a:defRPr sz="1900" b="1"/>
            </a:lvl5pPr>
            <a:lvl6pPr marL="2777490" indent="0">
              <a:buNone/>
              <a:defRPr sz="1900" b="1"/>
            </a:lvl6pPr>
            <a:lvl7pPr marL="3332988" indent="0">
              <a:buNone/>
              <a:defRPr sz="1900" b="1"/>
            </a:lvl7pPr>
            <a:lvl8pPr marL="3888486" indent="0">
              <a:buNone/>
              <a:defRPr sz="1900" b="1"/>
            </a:lvl8pPr>
            <a:lvl9pPr marL="4443984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76104" y="2512182"/>
            <a:ext cx="5090917" cy="456410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53055" y="1773198"/>
            <a:ext cx="5092917" cy="73898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5498" indent="0">
              <a:buNone/>
              <a:defRPr sz="2400" b="1"/>
            </a:lvl2pPr>
            <a:lvl3pPr marL="1110996" indent="0">
              <a:buNone/>
              <a:defRPr sz="2200" b="1"/>
            </a:lvl3pPr>
            <a:lvl4pPr marL="1666494" indent="0">
              <a:buNone/>
              <a:defRPr sz="1900" b="1"/>
            </a:lvl4pPr>
            <a:lvl5pPr marL="2221992" indent="0">
              <a:buNone/>
              <a:defRPr sz="1900" b="1"/>
            </a:lvl5pPr>
            <a:lvl6pPr marL="2777490" indent="0">
              <a:buNone/>
              <a:defRPr sz="1900" b="1"/>
            </a:lvl6pPr>
            <a:lvl7pPr marL="3332988" indent="0">
              <a:buNone/>
              <a:defRPr sz="1900" b="1"/>
            </a:lvl7pPr>
            <a:lvl8pPr marL="3888486" indent="0">
              <a:buNone/>
              <a:defRPr sz="1900" b="1"/>
            </a:lvl8pPr>
            <a:lvl9pPr marL="4443984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53055" y="2512182"/>
            <a:ext cx="5092917" cy="4564104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064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472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33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6105" y="315398"/>
            <a:ext cx="3790683" cy="134227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811" y="315399"/>
            <a:ext cx="6441160" cy="6760887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6105" y="1657674"/>
            <a:ext cx="3790683" cy="5418612"/>
          </a:xfrm>
        </p:spPr>
        <p:txBody>
          <a:bodyPr/>
          <a:lstStyle>
            <a:lvl1pPr marL="0" indent="0">
              <a:buNone/>
              <a:defRPr sz="1700"/>
            </a:lvl1pPr>
            <a:lvl2pPr marL="555498" indent="0">
              <a:buNone/>
              <a:defRPr sz="1500"/>
            </a:lvl2pPr>
            <a:lvl3pPr marL="1110996" indent="0">
              <a:buNone/>
              <a:defRPr sz="1200"/>
            </a:lvl3pPr>
            <a:lvl4pPr marL="1666494" indent="0">
              <a:buNone/>
              <a:defRPr sz="1100"/>
            </a:lvl4pPr>
            <a:lvl5pPr marL="2221992" indent="0">
              <a:buNone/>
              <a:defRPr sz="1100"/>
            </a:lvl5pPr>
            <a:lvl6pPr marL="2777490" indent="0">
              <a:buNone/>
              <a:defRPr sz="1100"/>
            </a:lvl6pPr>
            <a:lvl7pPr marL="3332988" indent="0">
              <a:buNone/>
              <a:defRPr sz="1100"/>
            </a:lvl7pPr>
            <a:lvl8pPr marL="3888486" indent="0">
              <a:buNone/>
              <a:defRPr sz="1100"/>
            </a:lvl8pPr>
            <a:lvl9pPr marL="4443984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168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58407" y="5545137"/>
            <a:ext cx="6913245" cy="654635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58407" y="707812"/>
            <a:ext cx="6913245" cy="4752975"/>
          </a:xfrm>
        </p:spPr>
        <p:txBody>
          <a:bodyPr/>
          <a:lstStyle>
            <a:lvl1pPr marL="0" indent="0">
              <a:buNone/>
              <a:defRPr sz="3900"/>
            </a:lvl1pPr>
            <a:lvl2pPr marL="555498" indent="0">
              <a:buNone/>
              <a:defRPr sz="3400"/>
            </a:lvl2pPr>
            <a:lvl3pPr marL="1110996" indent="0">
              <a:buNone/>
              <a:defRPr sz="2900"/>
            </a:lvl3pPr>
            <a:lvl4pPr marL="1666494" indent="0">
              <a:buNone/>
              <a:defRPr sz="2400"/>
            </a:lvl4pPr>
            <a:lvl5pPr marL="2221992" indent="0">
              <a:buNone/>
              <a:defRPr sz="2400"/>
            </a:lvl5pPr>
            <a:lvl6pPr marL="2777490" indent="0">
              <a:buNone/>
              <a:defRPr sz="2400"/>
            </a:lvl6pPr>
            <a:lvl7pPr marL="3332988" indent="0">
              <a:buNone/>
              <a:defRPr sz="2400"/>
            </a:lvl7pPr>
            <a:lvl8pPr marL="3888486" indent="0">
              <a:buNone/>
              <a:defRPr sz="2400"/>
            </a:lvl8pPr>
            <a:lvl9pPr marL="4443984" indent="0">
              <a:buNone/>
              <a:defRPr sz="24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58407" y="6199772"/>
            <a:ext cx="6913245" cy="929690"/>
          </a:xfrm>
        </p:spPr>
        <p:txBody>
          <a:bodyPr/>
          <a:lstStyle>
            <a:lvl1pPr marL="0" indent="0">
              <a:buNone/>
              <a:defRPr sz="1700"/>
            </a:lvl1pPr>
            <a:lvl2pPr marL="555498" indent="0">
              <a:buNone/>
              <a:defRPr sz="1500"/>
            </a:lvl2pPr>
            <a:lvl3pPr marL="1110996" indent="0">
              <a:buNone/>
              <a:defRPr sz="1200"/>
            </a:lvl3pPr>
            <a:lvl4pPr marL="1666494" indent="0">
              <a:buNone/>
              <a:defRPr sz="1100"/>
            </a:lvl4pPr>
            <a:lvl5pPr marL="2221992" indent="0">
              <a:buNone/>
              <a:defRPr sz="1100"/>
            </a:lvl5pPr>
            <a:lvl6pPr marL="2777490" indent="0">
              <a:buNone/>
              <a:defRPr sz="1100"/>
            </a:lvl6pPr>
            <a:lvl7pPr marL="3332988" indent="0">
              <a:buNone/>
              <a:defRPr sz="1100"/>
            </a:lvl7pPr>
            <a:lvl8pPr marL="3888486" indent="0">
              <a:buNone/>
              <a:defRPr sz="1100"/>
            </a:lvl8pPr>
            <a:lvl9pPr marL="4443984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EA69EC-D54A-4D2B-93D8-80E4662DD78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505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6104" y="317232"/>
            <a:ext cx="10369868" cy="1320271"/>
          </a:xfrm>
          <a:prstGeom prst="rect">
            <a:avLst/>
          </a:prstGeom>
        </p:spPr>
        <p:txBody>
          <a:bodyPr vert="horz" lIns="111100" tIns="55550" rIns="111100" bIns="5555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6104" y="1848380"/>
            <a:ext cx="10369868" cy="5227906"/>
          </a:xfrm>
          <a:prstGeom prst="rect">
            <a:avLst/>
          </a:prstGeom>
        </p:spPr>
        <p:txBody>
          <a:bodyPr vert="horz" lIns="111100" tIns="55550" rIns="111100" bIns="5555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6104" y="7342173"/>
            <a:ext cx="2688484" cy="421753"/>
          </a:xfrm>
          <a:prstGeom prst="rect">
            <a:avLst/>
          </a:prstGeom>
        </p:spPr>
        <p:txBody>
          <a:bodyPr vert="horz" lIns="111100" tIns="55550" rIns="111100" bIns="5555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EA69EC-D54A-4D2B-93D8-80E4662DD78C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6709" y="7342173"/>
            <a:ext cx="3648657" cy="421753"/>
          </a:xfrm>
          <a:prstGeom prst="rect">
            <a:avLst/>
          </a:prstGeom>
        </p:spPr>
        <p:txBody>
          <a:bodyPr vert="horz" lIns="111100" tIns="55550" rIns="111100" bIns="5555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57487" y="7342173"/>
            <a:ext cx="2688484" cy="421753"/>
          </a:xfrm>
          <a:prstGeom prst="rect">
            <a:avLst/>
          </a:prstGeom>
        </p:spPr>
        <p:txBody>
          <a:bodyPr vert="horz" lIns="111100" tIns="55550" rIns="111100" bIns="5555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EAD4A-805D-4955-9890-2B47FA4000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58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110996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6624" indent="-416624" algn="l" defTabSz="1110996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2684" indent="-347186" algn="l" defTabSz="1110996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88745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44243" indent="-277749" algn="l" defTabSz="1110996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9741" indent="-277749" algn="l" defTabSz="1110996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5239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10737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66235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21733" indent="-277749" algn="l" defTabSz="1110996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5498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10996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6494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21992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7490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32988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88486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43984" algn="l" defTabSz="1110996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312765" y="2376636"/>
            <a:ext cx="568863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Array</a:t>
            </a:r>
            <a:endParaRPr lang="en-IN" sz="16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0877" y="720452"/>
            <a:ext cx="2821936" cy="208823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7129587" y="7152184"/>
            <a:ext cx="4392488" cy="76944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Opentechz Pvt Ltd .</a:t>
            </a:r>
          </a:p>
          <a:p>
            <a:r>
              <a:rPr lang="en-US" b="1" dirty="0" smtClean="0"/>
              <a:t>By Parthasarathi Swain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8488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09" y="216396"/>
            <a:ext cx="973082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461" y="576436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4. Reverse </a:t>
            </a:r>
            <a:r>
              <a:rPr lang="en-IN" b="1" dirty="0"/>
              <a:t>Array Print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8469" y="1296516"/>
            <a:ext cx="5759450" cy="449353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cmpd="tri">
            <a:noFill/>
          </a:ln>
        </p:spPr>
        <p:txBody>
          <a:bodyPr>
            <a:spAutoFit/>
          </a:bodyPr>
          <a:lstStyle/>
          <a:p>
            <a:r>
              <a:rPr lang="en-IN" b="1" dirty="0"/>
              <a:t>#include &lt;</a:t>
            </a:r>
            <a:r>
              <a:rPr lang="en-IN" b="1" dirty="0" err="1"/>
              <a:t>iostream</a:t>
            </a:r>
            <a:r>
              <a:rPr lang="en-IN" b="1" dirty="0"/>
              <a:t>&gt;</a:t>
            </a:r>
          </a:p>
          <a:p>
            <a:r>
              <a:rPr lang="en-IN" b="1" dirty="0"/>
              <a:t>using namespace </a:t>
            </a:r>
            <a:r>
              <a:rPr lang="en-IN" b="1" dirty="0" err="1"/>
              <a:t>std</a:t>
            </a:r>
            <a:r>
              <a:rPr lang="en-IN" b="1" dirty="0"/>
              <a:t>;</a:t>
            </a:r>
          </a:p>
          <a:p>
            <a:endParaRPr lang="en-IN" b="1" dirty="0"/>
          </a:p>
          <a:p>
            <a:r>
              <a:rPr lang="en-IN" b="1" dirty="0" err="1"/>
              <a:t>int</a:t>
            </a:r>
            <a:r>
              <a:rPr lang="en-IN" b="1" dirty="0"/>
              <a:t> main() {</a:t>
            </a:r>
          </a:p>
          <a:p>
            <a:r>
              <a:rPr lang="en-IN" b="1" dirty="0"/>
              <a:t>   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arr</a:t>
            </a:r>
            <a:r>
              <a:rPr lang="en-IN" b="1" dirty="0"/>
              <a:t>[5] = {1, 2, 3, 4, 5};</a:t>
            </a:r>
          </a:p>
          <a:p>
            <a:endParaRPr lang="en-IN" b="1" dirty="0"/>
          </a:p>
          <a:p>
            <a:r>
              <a:rPr lang="en-IN" b="1" dirty="0"/>
              <a:t>    </a:t>
            </a:r>
            <a:r>
              <a:rPr lang="en-IN" b="1" dirty="0" err="1"/>
              <a:t>cout</a:t>
            </a:r>
            <a:r>
              <a:rPr lang="en-IN" b="1" dirty="0"/>
              <a:t> &lt;&lt; "Reverse: ";</a:t>
            </a:r>
          </a:p>
          <a:p>
            <a:r>
              <a:rPr lang="en-IN" b="1" dirty="0"/>
              <a:t>    for(</a:t>
            </a:r>
            <a:r>
              <a:rPr lang="en-IN" b="1" dirty="0" err="1"/>
              <a:t>int</a:t>
            </a:r>
            <a:r>
              <a:rPr lang="en-IN" b="1" dirty="0"/>
              <a:t> i = 4; i &gt;= 0; i--) {</a:t>
            </a:r>
          </a:p>
          <a:p>
            <a:r>
              <a:rPr lang="en-IN" b="1" dirty="0"/>
              <a:t>        </a:t>
            </a:r>
            <a:r>
              <a:rPr lang="en-IN" b="1" dirty="0" err="1"/>
              <a:t>cout</a:t>
            </a:r>
            <a:r>
              <a:rPr lang="en-IN" b="1" dirty="0"/>
              <a:t> &lt;&lt; </a:t>
            </a:r>
            <a:r>
              <a:rPr lang="en-IN" b="1" dirty="0" err="1"/>
              <a:t>arr</a:t>
            </a:r>
            <a:r>
              <a:rPr lang="en-IN" b="1" dirty="0"/>
              <a:t>[i] &lt;&lt; " ";</a:t>
            </a:r>
          </a:p>
          <a:p>
            <a:r>
              <a:rPr lang="en-IN" b="1" dirty="0"/>
              <a:t>    }</a:t>
            </a:r>
          </a:p>
          <a:p>
            <a:endParaRPr lang="en-IN" b="1" dirty="0"/>
          </a:p>
          <a:p>
            <a:r>
              <a:rPr lang="en-IN" b="1" dirty="0"/>
              <a:t>    return 0;</a:t>
            </a:r>
          </a:p>
          <a:p>
            <a:r>
              <a:rPr lang="en-IN" b="1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18826" y="5330244"/>
            <a:ext cx="3456384" cy="430887"/>
          </a:xfrm>
          <a:prstGeom prst="rect">
            <a:avLst/>
          </a:prstGeom>
          <a:solidFill>
            <a:schemeClr val="tx1"/>
          </a:solidFill>
          <a:ln cmpd="tri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Reverse: 5 4 3 2 1</a:t>
            </a:r>
            <a:endParaRPr lang="en-IN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10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09" y="216396"/>
            <a:ext cx="973082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461" y="576436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5. Count </a:t>
            </a:r>
            <a:r>
              <a:rPr lang="en-US" b="1" dirty="0"/>
              <a:t>Even and Odd Elements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8469" y="1296516"/>
            <a:ext cx="6696744" cy="5509200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cmpd="tri">
            <a:noFill/>
          </a:ln>
        </p:spPr>
        <p:txBody>
          <a:bodyPr wrap="square">
            <a:spAutoFit/>
          </a:bodyPr>
          <a:lstStyle/>
          <a:p>
            <a:r>
              <a:rPr lang="en-IN" b="1" dirty="0"/>
              <a:t>#include &lt;</a:t>
            </a:r>
            <a:r>
              <a:rPr lang="en-IN" b="1" dirty="0" err="1"/>
              <a:t>iostream</a:t>
            </a:r>
            <a:r>
              <a:rPr lang="en-IN" b="1" dirty="0"/>
              <a:t>&gt;</a:t>
            </a:r>
          </a:p>
          <a:p>
            <a:r>
              <a:rPr lang="en-IN" b="1" dirty="0"/>
              <a:t>using namespace </a:t>
            </a:r>
            <a:r>
              <a:rPr lang="en-IN" b="1" dirty="0" err="1"/>
              <a:t>std</a:t>
            </a:r>
            <a:r>
              <a:rPr lang="en-IN" b="1" dirty="0"/>
              <a:t>;</a:t>
            </a:r>
          </a:p>
          <a:p>
            <a:endParaRPr lang="en-IN" b="1" dirty="0"/>
          </a:p>
          <a:p>
            <a:r>
              <a:rPr lang="en-IN" b="1" dirty="0" err="1"/>
              <a:t>int</a:t>
            </a:r>
            <a:r>
              <a:rPr lang="en-IN" b="1" dirty="0"/>
              <a:t> main() {</a:t>
            </a:r>
          </a:p>
          <a:p>
            <a:r>
              <a:rPr lang="en-IN" b="1" dirty="0"/>
              <a:t>   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arr</a:t>
            </a:r>
            <a:r>
              <a:rPr lang="en-IN" b="1" dirty="0"/>
              <a:t>[6] = {2, 5, 8, 9, 4, 11}, even = 0, odd = 0;</a:t>
            </a:r>
          </a:p>
          <a:p>
            <a:endParaRPr lang="en-IN" b="1" dirty="0"/>
          </a:p>
          <a:p>
            <a:r>
              <a:rPr lang="en-IN" b="1" dirty="0"/>
              <a:t>    for(</a:t>
            </a:r>
            <a:r>
              <a:rPr lang="en-IN" b="1" dirty="0" err="1"/>
              <a:t>int</a:t>
            </a:r>
            <a:r>
              <a:rPr lang="en-IN" b="1" dirty="0"/>
              <a:t> i = 0; i &lt; 6; i++) {</a:t>
            </a:r>
          </a:p>
          <a:p>
            <a:r>
              <a:rPr lang="en-IN" b="1" dirty="0"/>
              <a:t>        if(</a:t>
            </a:r>
            <a:r>
              <a:rPr lang="en-IN" b="1" dirty="0" err="1"/>
              <a:t>arr</a:t>
            </a:r>
            <a:r>
              <a:rPr lang="en-IN" b="1" dirty="0"/>
              <a:t>[i] % 2 == 0)</a:t>
            </a:r>
          </a:p>
          <a:p>
            <a:r>
              <a:rPr lang="en-IN" b="1" dirty="0"/>
              <a:t>            even++;</a:t>
            </a:r>
          </a:p>
          <a:p>
            <a:r>
              <a:rPr lang="en-IN" b="1" dirty="0"/>
              <a:t>        else</a:t>
            </a:r>
          </a:p>
          <a:p>
            <a:r>
              <a:rPr lang="en-IN" b="1" dirty="0"/>
              <a:t>            odd++;</a:t>
            </a:r>
          </a:p>
          <a:p>
            <a:r>
              <a:rPr lang="en-IN" b="1" dirty="0"/>
              <a:t>    }</a:t>
            </a:r>
          </a:p>
          <a:p>
            <a:endParaRPr lang="en-IN" b="1" dirty="0"/>
          </a:p>
          <a:p>
            <a:r>
              <a:rPr lang="en-IN" b="1" dirty="0"/>
              <a:t>    </a:t>
            </a:r>
            <a:r>
              <a:rPr lang="en-IN" b="1" dirty="0" err="1"/>
              <a:t>cout</a:t>
            </a:r>
            <a:r>
              <a:rPr lang="en-IN" b="1" dirty="0"/>
              <a:t> &lt;&lt; "Even = " &lt;&lt; even &lt;&lt; ", Odd = " &lt;&lt; odd;</a:t>
            </a:r>
          </a:p>
          <a:p>
            <a:r>
              <a:rPr lang="en-IN" b="1" dirty="0"/>
              <a:t>    return 0;</a:t>
            </a:r>
          </a:p>
          <a:p>
            <a:r>
              <a:rPr lang="en-IN" b="1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45213" y="6357115"/>
            <a:ext cx="3456384" cy="430887"/>
          </a:xfrm>
          <a:prstGeom prst="rect">
            <a:avLst/>
          </a:prstGeom>
          <a:solidFill>
            <a:schemeClr val="tx1"/>
          </a:solidFill>
          <a:ln cmpd="tri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Even = 3, Odd = 3</a:t>
            </a:r>
            <a:endParaRPr lang="en-IN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42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09" y="216396"/>
            <a:ext cx="973082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461" y="576436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Two-Dimensional </a:t>
            </a:r>
            <a:r>
              <a:rPr lang="en-IN" b="1" dirty="0">
                <a:solidFill>
                  <a:srgbClr val="002060"/>
                </a:solidFill>
              </a:rPr>
              <a:t>Array </a:t>
            </a:r>
            <a:r>
              <a:rPr lang="en-IN" b="1" dirty="0" smtClean="0">
                <a:solidFill>
                  <a:srgbClr val="002060"/>
                </a:solidFill>
              </a:rPr>
              <a:t>(2D</a:t>
            </a:r>
            <a:r>
              <a:rPr lang="en-IN" b="1" dirty="0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48469" y="1296516"/>
            <a:ext cx="74168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A </a:t>
            </a:r>
            <a:r>
              <a:rPr lang="en-US" b="1" dirty="0"/>
              <a:t>2D array</a:t>
            </a:r>
            <a:r>
              <a:rPr lang="en-US" dirty="0"/>
              <a:t> in C++ is an array of arrays (like a table) with </a:t>
            </a:r>
            <a:r>
              <a:rPr lang="en-US" b="1" dirty="0"/>
              <a:t>rows and columns</a:t>
            </a:r>
            <a:r>
              <a:rPr lang="en-US" dirty="0"/>
              <a:t>. It is used to store data in a matrix form.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6853" y="2903665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Declaration Only: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8469" y="4040984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Declaration with Initialization: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8469" y="5040932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Initialization in One Line: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20046" y="3456756"/>
            <a:ext cx="5677516" cy="430887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arr</a:t>
            </a:r>
            <a:r>
              <a:rPr lang="en-US" b="1" dirty="0">
                <a:solidFill>
                  <a:srgbClr val="FFFF00"/>
                </a:solidFill>
              </a:rPr>
              <a:t>[3][3]; // 3 rows, 3 columns, uninitialized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0477" y="4510856"/>
            <a:ext cx="7848872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arr</a:t>
            </a:r>
            <a:r>
              <a:rPr lang="en-US" b="1" dirty="0">
                <a:solidFill>
                  <a:srgbClr val="FFFF00"/>
                </a:solidFill>
              </a:rPr>
              <a:t>[2][2] = {{1, 2}, {3, 4}};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7938" y="5600653"/>
            <a:ext cx="5907195" cy="430887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arr</a:t>
            </a:r>
            <a:r>
              <a:rPr lang="en-US" b="1" dirty="0">
                <a:solidFill>
                  <a:srgbClr val="FFFF00"/>
                </a:solidFill>
              </a:rPr>
              <a:t>[2</a:t>
            </a:r>
            <a:r>
              <a:rPr lang="en-US" b="1" dirty="0" smtClean="0">
                <a:solidFill>
                  <a:srgbClr val="FFFF00"/>
                </a:solidFill>
              </a:rPr>
              <a:t>][1] </a:t>
            </a:r>
            <a:r>
              <a:rPr lang="en-US" b="1" dirty="0">
                <a:solidFill>
                  <a:srgbClr val="FFFF00"/>
                </a:solidFill>
              </a:rPr>
              <a:t>= {1, 2, 3, 4, 5, 6}; // row-wise filling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4089" y="1925278"/>
            <a:ext cx="2530918" cy="2387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49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09" y="216396"/>
            <a:ext cx="973082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461" y="576436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Important Points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3546" y="1296516"/>
            <a:ext cx="5170070" cy="43088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Accessed using </a:t>
            </a:r>
            <a:r>
              <a:rPr lang="en-US" b="1" dirty="0">
                <a:solidFill>
                  <a:srgbClr val="FFFF00"/>
                </a:solidFill>
              </a:rPr>
              <a:t>2 indexes</a:t>
            </a:r>
            <a:r>
              <a:rPr lang="en-US" dirty="0">
                <a:solidFill>
                  <a:srgbClr val="FFFF00"/>
                </a:solidFill>
              </a:rPr>
              <a:t>: </a:t>
            </a:r>
            <a:r>
              <a:rPr lang="en-US" dirty="0" err="1">
                <a:solidFill>
                  <a:srgbClr val="FFFF00"/>
                </a:solidFill>
              </a:rPr>
              <a:t>arr</a:t>
            </a:r>
            <a:r>
              <a:rPr lang="en-US" dirty="0">
                <a:solidFill>
                  <a:srgbClr val="FFFF00"/>
                </a:solidFill>
              </a:rPr>
              <a:t>[row][column]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3977" y="2350616"/>
            <a:ext cx="6817260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Useful for representing </a:t>
            </a:r>
            <a:r>
              <a:rPr lang="en-IN" b="1" dirty="0">
                <a:solidFill>
                  <a:srgbClr val="FFFF00"/>
                </a:solidFill>
              </a:rPr>
              <a:t>matrices</a:t>
            </a:r>
            <a:r>
              <a:rPr lang="en-IN" dirty="0">
                <a:solidFill>
                  <a:srgbClr val="FFFF00"/>
                </a:solidFill>
              </a:rPr>
              <a:t>, </a:t>
            </a:r>
            <a:r>
              <a:rPr lang="en-IN" b="1" dirty="0">
                <a:solidFill>
                  <a:srgbClr val="FFFF00"/>
                </a:solidFill>
              </a:rPr>
              <a:t>tables</a:t>
            </a:r>
            <a:r>
              <a:rPr lang="en-IN" dirty="0">
                <a:solidFill>
                  <a:srgbClr val="FFFF00"/>
                </a:solidFill>
              </a:rPr>
              <a:t>, </a:t>
            </a:r>
            <a:r>
              <a:rPr lang="en-IN" b="1" dirty="0">
                <a:solidFill>
                  <a:srgbClr val="FFFF00"/>
                </a:solidFill>
              </a:rPr>
              <a:t>grids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1438" y="3440413"/>
            <a:ext cx="4749057" cy="43088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Stored in </a:t>
            </a:r>
            <a:r>
              <a:rPr lang="en-US" b="1" dirty="0">
                <a:solidFill>
                  <a:srgbClr val="FFFF00"/>
                </a:solidFill>
              </a:rPr>
              <a:t>row-major order</a:t>
            </a:r>
            <a:r>
              <a:rPr lang="en-US" dirty="0">
                <a:solidFill>
                  <a:srgbClr val="FFFF00"/>
                </a:solidFill>
              </a:rPr>
              <a:t> (row by row)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6741" y="4592540"/>
            <a:ext cx="5365828" cy="43088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Can be used in </a:t>
            </a:r>
            <a:r>
              <a:rPr lang="en-US" b="1" dirty="0">
                <a:solidFill>
                  <a:srgbClr val="FFFF00"/>
                </a:solidFill>
              </a:rPr>
              <a:t>nested loops</a:t>
            </a:r>
            <a:r>
              <a:rPr lang="en-US" dirty="0">
                <a:solidFill>
                  <a:srgbClr val="FFFF00"/>
                </a:solidFill>
              </a:rPr>
              <a:t> for input/output</a:t>
            </a:r>
          </a:p>
        </p:txBody>
      </p:sp>
      <p:pic>
        <p:nvPicPr>
          <p:cNvPr id="1026" name="Picture 2" descr="Mastering 2D Arrays in C++: A Comprehensive Guide | DigitalOcea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2569" y="4380763"/>
            <a:ext cx="5449506" cy="3540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603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09" y="216396"/>
            <a:ext cx="973082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461" y="576436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1. Input </a:t>
            </a:r>
            <a:r>
              <a:rPr lang="en-US" b="1" dirty="0"/>
              <a:t>and Print 2D Array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8469" y="1296516"/>
            <a:ext cx="6696744" cy="6186309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cmpd="tri">
            <a:noFill/>
          </a:ln>
        </p:spPr>
        <p:txBody>
          <a:bodyPr wrap="square">
            <a:spAutoFit/>
          </a:bodyPr>
          <a:lstStyle/>
          <a:p>
            <a:r>
              <a:rPr lang="en-IN" b="1" dirty="0"/>
              <a:t>#include &lt;</a:t>
            </a:r>
            <a:r>
              <a:rPr lang="en-IN" b="1" dirty="0" err="1"/>
              <a:t>iostream</a:t>
            </a:r>
            <a:r>
              <a:rPr lang="en-IN" b="1" dirty="0"/>
              <a:t>&gt;</a:t>
            </a:r>
          </a:p>
          <a:p>
            <a:r>
              <a:rPr lang="en-IN" b="1" dirty="0"/>
              <a:t>using namespace </a:t>
            </a:r>
            <a:r>
              <a:rPr lang="en-IN" b="1" dirty="0" err="1"/>
              <a:t>std</a:t>
            </a:r>
            <a:r>
              <a:rPr lang="en-IN" b="1" dirty="0"/>
              <a:t>;</a:t>
            </a:r>
          </a:p>
          <a:p>
            <a:endParaRPr lang="en-IN" b="1" dirty="0"/>
          </a:p>
          <a:p>
            <a:r>
              <a:rPr lang="en-IN" b="1" dirty="0" err="1"/>
              <a:t>int</a:t>
            </a:r>
            <a:r>
              <a:rPr lang="en-IN" b="1" dirty="0"/>
              <a:t> main() {</a:t>
            </a:r>
          </a:p>
          <a:p>
            <a:r>
              <a:rPr lang="en-IN" b="1" dirty="0"/>
              <a:t>   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arr</a:t>
            </a:r>
            <a:r>
              <a:rPr lang="en-IN" b="1" dirty="0"/>
              <a:t>[2][2];</a:t>
            </a:r>
          </a:p>
          <a:p>
            <a:r>
              <a:rPr lang="en-IN" b="1" dirty="0"/>
              <a:t>    </a:t>
            </a:r>
            <a:r>
              <a:rPr lang="en-IN" b="1" dirty="0" err="1"/>
              <a:t>cout</a:t>
            </a:r>
            <a:r>
              <a:rPr lang="en-IN" b="1" dirty="0"/>
              <a:t> &lt;&lt; "Enter 4 elements:\n";</a:t>
            </a:r>
          </a:p>
          <a:p>
            <a:r>
              <a:rPr lang="en-IN" b="1" dirty="0"/>
              <a:t>    for(</a:t>
            </a:r>
            <a:r>
              <a:rPr lang="en-IN" b="1" dirty="0" err="1"/>
              <a:t>int</a:t>
            </a:r>
            <a:r>
              <a:rPr lang="en-IN" b="1" dirty="0"/>
              <a:t> i = 0; i &lt; 2; i++)</a:t>
            </a:r>
          </a:p>
          <a:p>
            <a:r>
              <a:rPr lang="en-IN" b="1" dirty="0"/>
              <a:t>        for(</a:t>
            </a:r>
            <a:r>
              <a:rPr lang="en-IN" b="1" dirty="0" err="1"/>
              <a:t>int</a:t>
            </a:r>
            <a:r>
              <a:rPr lang="en-IN" b="1" dirty="0"/>
              <a:t> j = 0; j &lt; 2; j++)</a:t>
            </a:r>
          </a:p>
          <a:p>
            <a:r>
              <a:rPr lang="en-IN" b="1" dirty="0"/>
              <a:t>            </a:t>
            </a:r>
            <a:r>
              <a:rPr lang="en-IN" b="1" dirty="0" err="1"/>
              <a:t>cin</a:t>
            </a:r>
            <a:r>
              <a:rPr lang="en-IN" b="1" dirty="0"/>
              <a:t> &gt;&gt; </a:t>
            </a:r>
            <a:r>
              <a:rPr lang="en-IN" b="1" dirty="0" err="1"/>
              <a:t>arr</a:t>
            </a:r>
            <a:r>
              <a:rPr lang="en-IN" b="1" dirty="0"/>
              <a:t>[i][j];</a:t>
            </a:r>
          </a:p>
          <a:p>
            <a:endParaRPr lang="en-IN" b="1" dirty="0"/>
          </a:p>
          <a:p>
            <a:r>
              <a:rPr lang="en-IN" b="1" dirty="0"/>
              <a:t>    </a:t>
            </a:r>
            <a:r>
              <a:rPr lang="en-IN" b="1" dirty="0" err="1"/>
              <a:t>cout</a:t>
            </a:r>
            <a:r>
              <a:rPr lang="en-IN" b="1" dirty="0"/>
              <a:t> &lt;&lt; "Matrix:\n";</a:t>
            </a:r>
          </a:p>
          <a:p>
            <a:r>
              <a:rPr lang="en-IN" b="1" dirty="0"/>
              <a:t>    for(</a:t>
            </a:r>
            <a:r>
              <a:rPr lang="en-IN" b="1" dirty="0" err="1"/>
              <a:t>int</a:t>
            </a:r>
            <a:r>
              <a:rPr lang="en-IN" b="1" dirty="0"/>
              <a:t> i = 0; i &lt; 2; i++) {</a:t>
            </a:r>
          </a:p>
          <a:p>
            <a:r>
              <a:rPr lang="en-IN" b="1" dirty="0"/>
              <a:t>        for(</a:t>
            </a:r>
            <a:r>
              <a:rPr lang="en-IN" b="1" dirty="0" err="1"/>
              <a:t>int</a:t>
            </a:r>
            <a:r>
              <a:rPr lang="en-IN" b="1" dirty="0"/>
              <a:t> j = 0; j &lt; 2; j++)</a:t>
            </a:r>
          </a:p>
          <a:p>
            <a:r>
              <a:rPr lang="en-IN" b="1" dirty="0"/>
              <a:t>            </a:t>
            </a:r>
            <a:r>
              <a:rPr lang="en-IN" b="1" dirty="0" err="1"/>
              <a:t>cout</a:t>
            </a:r>
            <a:r>
              <a:rPr lang="en-IN" b="1" dirty="0"/>
              <a:t> &lt;&lt; </a:t>
            </a:r>
            <a:r>
              <a:rPr lang="en-IN" b="1" dirty="0" err="1"/>
              <a:t>arr</a:t>
            </a:r>
            <a:r>
              <a:rPr lang="en-IN" b="1" dirty="0"/>
              <a:t>[i][j] &lt;&lt; " ";</a:t>
            </a:r>
          </a:p>
          <a:p>
            <a:r>
              <a:rPr lang="en-IN" b="1" dirty="0"/>
              <a:t>        </a:t>
            </a:r>
            <a:r>
              <a:rPr lang="en-IN" b="1" dirty="0" err="1"/>
              <a:t>cout</a:t>
            </a:r>
            <a:r>
              <a:rPr lang="en-IN" b="1" dirty="0"/>
              <a:t> &lt;&lt; </a:t>
            </a:r>
            <a:r>
              <a:rPr lang="en-IN" b="1" dirty="0" err="1"/>
              <a:t>endl</a:t>
            </a:r>
            <a:r>
              <a:rPr lang="en-IN" b="1" dirty="0"/>
              <a:t>;</a:t>
            </a:r>
          </a:p>
          <a:p>
            <a:r>
              <a:rPr lang="en-IN" b="1" dirty="0"/>
              <a:t>    }</a:t>
            </a:r>
          </a:p>
          <a:p>
            <a:r>
              <a:rPr lang="en-IN" b="1" dirty="0"/>
              <a:t>    return 0;</a:t>
            </a:r>
          </a:p>
          <a:p>
            <a:r>
              <a:rPr lang="en-IN" b="1" dirty="0"/>
              <a:t>}</a:t>
            </a:r>
            <a:endParaRPr lang="en-IN" b="1" dirty="0"/>
          </a:p>
        </p:txBody>
      </p:sp>
      <p:sp>
        <p:nvSpPr>
          <p:cNvPr id="11" name="Rectangle 10"/>
          <p:cNvSpPr/>
          <p:nvPr/>
        </p:nvSpPr>
        <p:spPr>
          <a:xfrm>
            <a:off x="7345213" y="6357115"/>
            <a:ext cx="1872208" cy="1107996"/>
          </a:xfrm>
          <a:prstGeom prst="rect">
            <a:avLst/>
          </a:prstGeom>
          <a:solidFill>
            <a:schemeClr val="tx1"/>
          </a:solidFill>
          <a:ln cmpd="tri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rgbClr val="FFFF00"/>
                </a:solidFill>
              </a:rPr>
              <a:t>Matrix:</a:t>
            </a:r>
          </a:p>
          <a:p>
            <a:r>
              <a:rPr lang="fr-FR" b="1" dirty="0">
                <a:solidFill>
                  <a:srgbClr val="FFFF00"/>
                </a:solidFill>
              </a:rPr>
              <a:t>1 </a:t>
            </a:r>
            <a:r>
              <a:rPr lang="fr-FR" b="1" dirty="0" smtClean="0">
                <a:solidFill>
                  <a:srgbClr val="FFFF00"/>
                </a:solidFill>
              </a:rPr>
              <a:t>  2</a:t>
            </a:r>
            <a:endParaRPr lang="fr-FR" b="1" dirty="0">
              <a:solidFill>
                <a:srgbClr val="FFFF00"/>
              </a:solidFill>
            </a:endParaRPr>
          </a:p>
          <a:p>
            <a:r>
              <a:rPr lang="fr-FR" b="1" dirty="0">
                <a:solidFill>
                  <a:srgbClr val="FFFF00"/>
                </a:solidFill>
              </a:rPr>
              <a:t>3 </a:t>
            </a:r>
            <a:r>
              <a:rPr lang="fr-FR" b="1" dirty="0" smtClean="0">
                <a:solidFill>
                  <a:srgbClr val="FFFF00"/>
                </a:solidFill>
              </a:rPr>
              <a:t>  4</a:t>
            </a:r>
            <a:endParaRPr lang="fr-FR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2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09" y="216396"/>
            <a:ext cx="973082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461" y="576436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2. Sum </a:t>
            </a:r>
            <a:r>
              <a:rPr lang="en-IN" b="1" dirty="0"/>
              <a:t>of All Elements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8469" y="1296516"/>
            <a:ext cx="6696744" cy="483209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cmpd="tri">
            <a:noFill/>
          </a:ln>
        </p:spPr>
        <p:txBody>
          <a:bodyPr wrap="square">
            <a:spAutoFit/>
          </a:bodyPr>
          <a:lstStyle/>
          <a:p>
            <a:r>
              <a:rPr lang="en-IN" b="1" dirty="0"/>
              <a:t>#include &lt;</a:t>
            </a:r>
            <a:r>
              <a:rPr lang="en-IN" b="1" dirty="0" err="1"/>
              <a:t>iostream</a:t>
            </a:r>
            <a:r>
              <a:rPr lang="en-IN" b="1" dirty="0"/>
              <a:t>&gt;</a:t>
            </a:r>
          </a:p>
          <a:p>
            <a:r>
              <a:rPr lang="en-IN" b="1" dirty="0"/>
              <a:t>using namespace </a:t>
            </a:r>
            <a:r>
              <a:rPr lang="en-IN" b="1" dirty="0" err="1"/>
              <a:t>std</a:t>
            </a:r>
            <a:r>
              <a:rPr lang="en-IN" b="1" dirty="0"/>
              <a:t>;</a:t>
            </a:r>
          </a:p>
          <a:p>
            <a:endParaRPr lang="en-IN" b="1" dirty="0"/>
          </a:p>
          <a:p>
            <a:r>
              <a:rPr lang="en-IN" b="1" dirty="0" err="1"/>
              <a:t>int</a:t>
            </a:r>
            <a:r>
              <a:rPr lang="en-IN" b="1" dirty="0"/>
              <a:t> main() {</a:t>
            </a:r>
          </a:p>
          <a:p>
            <a:r>
              <a:rPr lang="en-IN" b="1" dirty="0"/>
              <a:t>   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arr</a:t>
            </a:r>
            <a:r>
              <a:rPr lang="en-IN" b="1" dirty="0"/>
              <a:t>[2][3] = {{1, 2, 3}, {4, 5, 6}};</a:t>
            </a:r>
          </a:p>
          <a:p>
            <a:r>
              <a:rPr lang="en-IN" b="1" dirty="0"/>
              <a:t>    </a:t>
            </a:r>
            <a:r>
              <a:rPr lang="en-IN" b="1" dirty="0" err="1"/>
              <a:t>int</a:t>
            </a:r>
            <a:r>
              <a:rPr lang="en-IN" b="1" dirty="0"/>
              <a:t> sum = 0;</a:t>
            </a:r>
          </a:p>
          <a:p>
            <a:endParaRPr lang="en-IN" b="1" dirty="0"/>
          </a:p>
          <a:p>
            <a:r>
              <a:rPr lang="en-IN" b="1" dirty="0"/>
              <a:t>    for(</a:t>
            </a:r>
            <a:r>
              <a:rPr lang="en-IN" b="1" dirty="0" err="1"/>
              <a:t>int</a:t>
            </a:r>
            <a:r>
              <a:rPr lang="en-IN" b="1" dirty="0"/>
              <a:t> i = 0; i &lt; 2; i++)</a:t>
            </a:r>
          </a:p>
          <a:p>
            <a:r>
              <a:rPr lang="en-IN" b="1" dirty="0"/>
              <a:t>        for(</a:t>
            </a:r>
            <a:r>
              <a:rPr lang="en-IN" b="1" dirty="0" err="1"/>
              <a:t>int</a:t>
            </a:r>
            <a:r>
              <a:rPr lang="en-IN" b="1" dirty="0"/>
              <a:t> j = 0; j &lt; 3; j++)</a:t>
            </a:r>
          </a:p>
          <a:p>
            <a:r>
              <a:rPr lang="en-IN" b="1" dirty="0"/>
              <a:t>            sum += </a:t>
            </a:r>
            <a:r>
              <a:rPr lang="en-IN" b="1" dirty="0" err="1"/>
              <a:t>arr</a:t>
            </a:r>
            <a:r>
              <a:rPr lang="en-IN" b="1" dirty="0"/>
              <a:t>[i][j];</a:t>
            </a:r>
          </a:p>
          <a:p>
            <a:endParaRPr lang="en-IN" b="1" dirty="0"/>
          </a:p>
          <a:p>
            <a:r>
              <a:rPr lang="en-IN" b="1" dirty="0"/>
              <a:t>    </a:t>
            </a:r>
            <a:r>
              <a:rPr lang="en-IN" b="1" dirty="0" err="1"/>
              <a:t>cout</a:t>
            </a:r>
            <a:r>
              <a:rPr lang="en-IN" b="1" dirty="0"/>
              <a:t> &lt;&lt; "Sum = " &lt;&lt; sum;</a:t>
            </a:r>
          </a:p>
          <a:p>
            <a:r>
              <a:rPr lang="en-IN" b="1" dirty="0"/>
              <a:t>    return 0;</a:t>
            </a:r>
          </a:p>
          <a:p>
            <a:r>
              <a:rPr lang="en-IN" b="1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45213" y="5697721"/>
            <a:ext cx="1872208" cy="430887"/>
          </a:xfrm>
          <a:prstGeom prst="rect">
            <a:avLst/>
          </a:prstGeom>
          <a:solidFill>
            <a:schemeClr val="tx1"/>
          </a:solidFill>
          <a:ln cmpd="tri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fr-FR" b="1" dirty="0" err="1">
                <a:solidFill>
                  <a:srgbClr val="FFFF00"/>
                </a:solidFill>
              </a:rPr>
              <a:t>Sum</a:t>
            </a:r>
            <a:r>
              <a:rPr lang="fr-FR" b="1" dirty="0">
                <a:solidFill>
                  <a:srgbClr val="FFFF00"/>
                </a:solidFill>
              </a:rPr>
              <a:t> = 21</a:t>
            </a:r>
            <a:endParaRPr lang="fr-FR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302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09" y="216396"/>
            <a:ext cx="973082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461" y="576436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3. Print </a:t>
            </a:r>
            <a:r>
              <a:rPr lang="en-IN" b="1" dirty="0"/>
              <a:t>Row-wise Sum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8469" y="1296516"/>
            <a:ext cx="7632848" cy="517064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cmpd="tri">
            <a:noFill/>
          </a:ln>
        </p:spPr>
        <p:txBody>
          <a:bodyPr wrap="square">
            <a:spAutoFit/>
          </a:bodyPr>
          <a:lstStyle/>
          <a:p>
            <a:r>
              <a:rPr lang="en-IN" b="1" dirty="0"/>
              <a:t>#include &lt;</a:t>
            </a:r>
            <a:r>
              <a:rPr lang="en-IN" b="1" dirty="0" err="1"/>
              <a:t>iostream</a:t>
            </a:r>
            <a:r>
              <a:rPr lang="en-IN" b="1" dirty="0"/>
              <a:t>&gt;</a:t>
            </a:r>
          </a:p>
          <a:p>
            <a:r>
              <a:rPr lang="en-IN" b="1" dirty="0"/>
              <a:t>using namespace </a:t>
            </a:r>
            <a:r>
              <a:rPr lang="en-IN" b="1" dirty="0" err="1"/>
              <a:t>std</a:t>
            </a:r>
            <a:r>
              <a:rPr lang="en-IN" b="1" dirty="0"/>
              <a:t>;</a:t>
            </a:r>
          </a:p>
          <a:p>
            <a:endParaRPr lang="en-IN" b="1" dirty="0"/>
          </a:p>
          <a:p>
            <a:r>
              <a:rPr lang="en-IN" b="1" dirty="0" err="1"/>
              <a:t>int</a:t>
            </a:r>
            <a:r>
              <a:rPr lang="en-IN" b="1" dirty="0"/>
              <a:t> main() {</a:t>
            </a:r>
          </a:p>
          <a:p>
            <a:r>
              <a:rPr lang="en-IN" b="1" dirty="0"/>
              <a:t>   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arr</a:t>
            </a:r>
            <a:r>
              <a:rPr lang="en-IN" b="1" dirty="0"/>
              <a:t>[2][3] = {{1, 2, 3}, {4, 5, 6}};</a:t>
            </a:r>
          </a:p>
          <a:p>
            <a:r>
              <a:rPr lang="en-IN" b="1" dirty="0"/>
              <a:t>    </a:t>
            </a:r>
          </a:p>
          <a:p>
            <a:r>
              <a:rPr lang="en-IN" b="1" dirty="0"/>
              <a:t>    for(</a:t>
            </a:r>
            <a:r>
              <a:rPr lang="en-IN" b="1" dirty="0" err="1"/>
              <a:t>int</a:t>
            </a:r>
            <a:r>
              <a:rPr lang="en-IN" b="1" dirty="0"/>
              <a:t> i = 0; i &lt; 2; i++) {</a:t>
            </a:r>
          </a:p>
          <a:p>
            <a:r>
              <a:rPr lang="en-IN" b="1" dirty="0"/>
              <a:t>       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rowSum</a:t>
            </a:r>
            <a:r>
              <a:rPr lang="en-IN" b="1" dirty="0"/>
              <a:t> = 0;</a:t>
            </a:r>
          </a:p>
          <a:p>
            <a:r>
              <a:rPr lang="en-IN" b="1" dirty="0"/>
              <a:t>        for(</a:t>
            </a:r>
            <a:r>
              <a:rPr lang="en-IN" b="1" dirty="0" err="1"/>
              <a:t>int</a:t>
            </a:r>
            <a:r>
              <a:rPr lang="en-IN" b="1" dirty="0"/>
              <a:t> j = 0; j &lt; 3; j++)</a:t>
            </a:r>
          </a:p>
          <a:p>
            <a:r>
              <a:rPr lang="en-IN" b="1" dirty="0"/>
              <a:t>            </a:t>
            </a:r>
            <a:r>
              <a:rPr lang="en-IN" b="1" dirty="0" err="1"/>
              <a:t>rowSum</a:t>
            </a:r>
            <a:r>
              <a:rPr lang="en-IN" b="1" dirty="0"/>
              <a:t> += </a:t>
            </a:r>
            <a:r>
              <a:rPr lang="en-IN" b="1" dirty="0" err="1"/>
              <a:t>arr</a:t>
            </a:r>
            <a:r>
              <a:rPr lang="en-IN" b="1" dirty="0"/>
              <a:t>[i][j];</a:t>
            </a:r>
          </a:p>
          <a:p>
            <a:r>
              <a:rPr lang="en-IN" b="1" dirty="0"/>
              <a:t>        </a:t>
            </a:r>
            <a:r>
              <a:rPr lang="en-IN" b="1" dirty="0" err="1"/>
              <a:t>cout</a:t>
            </a:r>
            <a:r>
              <a:rPr lang="en-IN" b="1" dirty="0"/>
              <a:t> &lt;&lt; "Sum of row " &lt;&lt; i + 1 &lt;&lt; " = " &lt;&lt; </a:t>
            </a:r>
            <a:r>
              <a:rPr lang="en-IN" b="1" dirty="0" err="1"/>
              <a:t>rowSum</a:t>
            </a:r>
            <a:r>
              <a:rPr lang="en-IN" b="1" dirty="0"/>
              <a:t> &lt;&lt; </a:t>
            </a:r>
            <a:r>
              <a:rPr lang="en-IN" b="1" dirty="0" err="1"/>
              <a:t>endl</a:t>
            </a:r>
            <a:r>
              <a:rPr lang="en-IN" b="1" dirty="0"/>
              <a:t>;</a:t>
            </a:r>
          </a:p>
          <a:p>
            <a:r>
              <a:rPr lang="en-IN" b="1" dirty="0"/>
              <a:t>    }</a:t>
            </a:r>
          </a:p>
          <a:p>
            <a:endParaRPr lang="en-IN" b="1" dirty="0"/>
          </a:p>
          <a:p>
            <a:r>
              <a:rPr lang="en-IN" b="1" dirty="0"/>
              <a:t>    return 0;</a:t>
            </a:r>
          </a:p>
          <a:p>
            <a:r>
              <a:rPr lang="en-IN" b="1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75484" y="5697721"/>
            <a:ext cx="2777174" cy="769441"/>
          </a:xfrm>
          <a:prstGeom prst="rect">
            <a:avLst/>
          </a:prstGeom>
          <a:solidFill>
            <a:schemeClr val="tx1"/>
          </a:solidFill>
          <a:ln cmpd="tri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Sum of row 1 = 6  </a:t>
            </a:r>
          </a:p>
          <a:p>
            <a:r>
              <a:rPr lang="en-US" b="1" dirty="0">
                <a:solidFill>
                  <a:srgbClr val="FFFF00"/>
                </a:solidFill>
              </a:rPr>
              <a:t>Sum of row 2 = 15</a:t>
            </a:r>
            <a:endParaRPr lang="fr-FR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008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09" y="216396"/>
            <a:ext cx="973082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461" y="576436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4. Transpose </a:t>
            </a:r>
            <a:r>
              <a:rPr lang="en-IN" b="1" dirty="0"/>
              <a:t>of 2D Array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8469" y="1296516"/>
            <a:ext cx="7632848" cy="517064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cmpd="tri">
            <a:noFill/>
          </a:ln>
        </p:spPr>
        <p:txBody>
          <a:bodyPr wrap="square">
            <a:spAutoFit/>
          </a:bodyPr>
          <a:lstStyle/>
          <a:p>
            <a:r>
              <a:rPr lang="en-IN" b="1" dirty="0"/>
              <a:t>#include &lt;</a:t>
            </a:r>
            <a:r>
              <a:rPr lang="en-IN" b="1" dirty="0" err="1"/>
              <a:t>iostream</a:t>
            </a:r>
            <a:r>
              <a:rPr lang="en-IN" b="1" dirty="0"/>
              <a:t>&gt;</a:t>
            </a:r>
          </a:p>
          <a:p>
            <a:r>
              <a:rPr lang="en-IN" b="1" dirty="0"/>
              <a:t>using namespace </a:t>
            </a:r>
            <a:r>
              <a:rPr lang="en-IN" b="1" dirty="0" err="1"/>
              <a:t>std</a:t>
            </a:r>
            <a:r>
              <a:rPr lang="en-IN" b="1" dirty="0"/>
              <a:t>;</a:t>
            </a:r>
          </a:p>
          <a:p>
            <a:endParaRPr lang="en-IN" b="1" dirty="0"/>
          </a:p>
          <a:p>
            <a:r>
              <a:rPr lang="en-IN" b="1" dirty="0" err="1"/>
              <a:t>int</a:t>
            </a:r>
            <a:r>
              <a:rPr lang="en-IN" b="1" dirty="0"/>
              <a:t> main() {</a:t>
            </a:r>
          </a:p>
          <a:p>
            <a:r>
              <a:rPr lang="en-IN" b="1" dirty="0"/>
              <a:t>   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arr</a:t>
            </a:r>
            <a:r>
              <a:rPr lang="en-IN" b="1" dirty="0"/>
              <a:t>[2][3] = {{1, 2, 3}, {4, 5, 6}};</a:t>
            </a:r>
          </a:p>
          <a:p>
            <a:r>
              <a:rPr lang="en-IN" b="1" dirty="0"/>
              <a:t>    </a:t>
            </a:r>
          </a:p>
          <a:p>
            <a:r>
              <a:rPr lang="en-IN" b="1" dirty="0"/>
              <a:t>    </a:t>
            </a:r>
            <a:r>
              <a:rPr lang="en-IN" b="1" dirty="0" err="1"/>
              <a:t>cout</a:t>
            </a:r>
            <a:r>
              <a:rPr lang="en-IN" b="1" dirty="0"/>
              <a:t> &lt;&lt; "Transpose:\n";</a:t>
            </a:r>
          </a:p>
          <a:p>
            <a:r>
              <a:rPr lang="en-IN" b="1" dirty="0"/>
              <a:t>    for(</a:t>
            </a:r>
            <a:r>
              <a:rPr lang="en-IN" b="1" dirty="0" err="1"/>
              <a:t>int</a:t>
            </a:r>
            <a:r>
              <a:rPr lang="en-IN" b="1" dirty="0"/>
              <a:t> j = 0; j &lt; 3; j++) {</a:t>
            </a:r>
          </a:p>
          <a:p>
            <a:r>
              <a:rPr lang="en-IN" b="1" dirty="0"/>
              <a:t>        for(</a:t>
            </a:r>
            <a:r>
              <a:rPr lang="en-IN" b="1" dirty="0" err="1"/>
              <a:t>int</a:t>
            </a:r>
            <a:r>
              <a:rPr lang="en-IN" b="1" dirty="0"/>
              <a:t> i = 0; i &lt; 2; i++)</a:t>
            </a:r>
          </a:p>
          <a:p>
            <a:r>
              <a:rPr lang="en-IN" b="1" dirty="0"/>
              <a:t>            </a:t>
            </a:r>
            <a:r>
              <a:rPr lang="en-IN" b="1" dirty="0" err="1"/>
              <a:t>cout</a:t>
            </a:r>
            <a:r>
              <a:rPr lang="en-IN" b="1" dirty="0"/>
              <a:t> &lt;&lt; </a:t>
            </a:r>
            <a:r>
              <a:rPr lang="en-IN" b="1" dirty="0" err="1"/>
              <a:t>arr</a:t>
            </a:r>
            <a:r>
              <a:rPr lang="en-IN" b="1" dirty="0"/>
              <a:t>[i][j] &lt;&lt; " ";</a:t>
            </a:r>
          </a:p>
          <a:p>
            <a:r>
              <a:rPr lang="en-IN" b="1" dirty="0"/>
              <a:t>        </a:t>
            </a:r>
            <a:r>
              <a:rPr lang="en-IN" b="1" dirty="0" err="1"/>
              <a:t>cout</a:t>
            </a:r>
            <a:r>
              <a:rPr lang="en-IN" b="1" dirty="0"/>
              <a:t> &lt;&lt; </a:t>
            </a:r>
            <a:r>
              <a:rPr lang="en-IN" b="1" dirty="0" err="1"/>
              <a:t>endl</a:t>
            </a:r>
            <a:r>
              <a:rPr lang="en-IN" b="1" dirty="0"/>
              <a:t>;</a:t>
            </a:r>
          </a:p>
          <a:p>
            <a:r>
              <a:rPr lang="en-IN" b="1" dirty="0"/>
              <a:t>    }</a:t>
            </a:r>
          </a:p>
          <a:p>
            <a:endParaRPr lang="en-IN" b="1" dirty="0"/>
          </a:p>
          <a:p>
            <a:r>
              <a:rPr lang="en-IN" b="1" dirty="0"/>
              <a:t>    return 0;</a:t>
            </a:r>
          </a:p>
          <a:p>
            <a:r>
              <a:rPr lang="en-IN" b="1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75484" y="5020612"/>
            <a:ext cx="2296466" cy="1446550"/>
          </a:xfrm>
          <a:prstGeom prst="rect">
            <a:avLst/>
          </a:prstGeom>
          <a:solidFill>
            <a:schemeClr val="tx1"/>
          </a:solidFill>
          <a:ln cmpd="tri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Transpose:</a:t>
            </a:r>
          </a:p>
          <a:p>
            <a:r>
              <a:rPr lang="en-US" b="1" dirty="0">
                <a:solidFill>
                  <a:srgbClr val="FFFF00"/>
                </a:solidFill>
              </a:rPr>
              <a:t>1 4  </a:t>
            </a:r>
          </a:p>
          <a:p>
            <a:r>
              <a:rPr lang="en-US" b="1" dirty="0">
                <a:solidFill>
                  <a:srgbClr val="FFFF00"/>
                </a:solidFill>
              </a:rPr>
              <a:t>2 5  </a:t>
            </a:r>
          </a:p>
          <a:p>
            <a:r>
              <a:rPr lang="en-US" b="1" dirty="0">
                <a:solidFill>
                  <a:srgbClr val="FFFF00"/>
                </a:solidFill>
              </a:rPr>
              <a:t>3 6</a:t>
            </a:r>
          </a:p>
        </p:txBody>
      </p:sp>
    </p:spTree>
    <p:extLst>
      <p:ext uri="{BB962C8B-B14F-4D97-AF65-F5344CB8AC3E}">
        <p14:creationId xmlns:p14="http://schemas.microsoft.com/office/powerpoint/2010/main" val="403481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09" y="216396"/>
            <a:ext cx="973082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461" y="576436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smtClean="0"/>
              <a:t>5. Find </a:t>
            </a:r>
            <a:r>
              <a:rPr lang="en-IN" b="1" dirty="0"/>
              <a:t>Maximum Element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8469" y="1296516"/>
            <a:ext cx="7632848" cy="5170646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cmpd="tri">
            <a:noFill/>
          </a:ln>
        </p:spPr>
        <p:txBody>
          <a:bodyPr wrap="square">
            <a:spAutoFit/>
          </a:bodyPr>
          <a:lstStyle/>
          <a:p>
            <a:r>
              <a:rPr lang="en-IN" b="1" dirty="0"/>
              <a:t>#include &lt;</a:t>
            </a:r>
            <a:r>
              <a:rPr lang="en-IN" b="1" dirty="0" err="1"/>
              <a:t>iostream</a:t>
            </a:r>
            <a:r>
              <a:rPr lang="en-IN" b="1" dirty="0"/>
              <a:t>&gt;</a:t>
            </a:r>
          </a:p>
          <a:p>
            <a:r>
              <a:rPr lang="en-IN" b="1" dirty="0"/>
              <a:t>using namespace </a:t>
            </a:r>
            <a:r>
              <a:rPr lang="en-IN" b="1" dirty="0" err="1"/>
              <a:t>std</a:t>
            </a:r>
            <a:r>
              <a:rPr lang="en-IN" b="1" dirty="0"/>
              <a:t>;</a:t>
            </a:r>
          </a:p>
          <a:p>
            <a:endParaRPr lang="en-IN" b="1" dirty="0"/>
          </a:p>
          <a:p>
            <a:r>
              <a:rPr lang="en-IN" b="1" dirty="0" err="1"/>
              <a:t>int</a:t>
            </a:r>
            <a:r>
              <a:rPr lang="en-IN" b="1" dirty="0"/>
              <a:t> main() {</a:t>
            </a:r>
          </a:p>
          <a:p>
            <a:r>
              <a:rPr lang="en-IN" b="1" dirty="0"/>
              <a:t>   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arr</a:t>
            </a:r>
            <a:r>
              <a:rPr lang="en-IN" b="1" dirty="0"/>
              <a:t>[2][2] = {{8, 15}, {3, 12}};</a:t>
            </a:r>
          </a:p>
          <a:p>
            <a:r>
              <a:rPr lang="en-IN" b="1" dirty="0"/>
              <a:t>    </a:t>
            </a:r>
            <a:r>
              <a:rPr lang="en-IN" b="1" dirty="0" err="1"/>
              <a:t>int</a:t>
            </a:r>
            <a:r>
              <a:rPr lang="en-IN" b="1" dirty="0"/>
              <a:t> max = </a:t>
            </a:r>
            <a:r>
              <a:rPr lang="en-IN" b="1" dirty="0" err="1"/>
              <a:t>arr</a:t>
            </a:r>
            <a:r>
              <a:rPr lang="en-IN" b="1" dirty="0"/>
              <a:t>[0][0];</a:t>
            </a:r>
          </a:p>
          <a:p>
            <a:endParaRPr lang="en-IN" b="1" dirty="0"/>
          </a:p>
          <a:p>
            <a:r>
              <a:rPr lang="en-IN" b="1" dirty="0"/>
              <a:t>    for(</a:t>
            </a:r>
            <a:r>
              <a:rPr lang="en-IN" b="1" dirty="0" err="1"/>
              <a:t>int</a:t>
            </a:r>
            <a:r>
              <a:rPr lang="en-IN" b="1" dirty="0"/>
              <a:t> i = 0; i &lt; 2; i++)</a:t>
            </a:r>
          </a:p>
          <a:p>
            <a:r>
              <a:rPr lang="en-IN" b="1" dirty="0"/>
              <a:t>        for(</a:t>
            </a:r>
            <a:r>
              <a:rPr lang="en-IN" b="1" dirty="0" err="1"/>
              <a:t>int</a:t>
            </a:r>
            <a:r>
              <a:rPr lang="en-IN" b="1" dirty="0"/>
              <a:t> j = 0; j &lt; 2; j++)</a:t>
            </a:r>
          </a:p>
          <a:p>
            <a:r>
              <a:rPr lang="en-IN" b="1" dirty="0"/>
              <a:t>            if(</a:t>
            </a:r>
            <a:r>
              <a:rPr lang="en-IN" b="1" dirty="0" err="1"/>
              <a:t>arr</a:t>
            </a:r>
            <a:r>
              <a:rPr lang="en-IN" b="1" dirty="0"/>
              <a:t>[i][j] &gt; max)</a:t>
            </a:r>
          </a:p>
          <a:p>
            <a:r>
              <a:rPr lang="en-IN" b="1" dirty="0"/>
              <a:t>                max = </a:t>
            </a:r>
            <a:r>
              <a:rPr lang="en-IN" b="1" dirty="0" err="1"/>
              <a:t>arr</a:t>
            </a:r>
            <a:r>
              <a:rPr lang="en-IN" b="1" dirty="0"/>
              <a:t>[i][j];</a:t>
            </a:r>
          </a:p>
          <a:p>
            <a:endParaRPr lang="en-IN" b="1" dirty="0"/>
          </a:p>
          <a:p>
            <a:r>
              <a:rPr lang="en-IN" b="1" dirty="0"/>
              <a:t>    </a:t>
            </a:r>
            <a:r>
              <a:rPr lang="en-IN" b="1" dirty="0" err="1"/>
              <a:t>cout</a:t>
            </a:r>
            <a:r>
              <a:rPr lang="en-IN" b="1" dirty="0"/>
              <a:t> &lt;&lt; "Maximum = " &lt;&lt; max;</a:t>
            </a:r>
          </a:p>
          <a:p>
            <a:r>
              <a:rPr lang="en-IN" b="1" dirty="0"/>
              <a:t>    return 0;</a:t>
            </a:r>
          </a:p>
          <a:p>
            <a:r>
              <a:rPr lang="en-IN" b="1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275484" y="6011102"/>
            <a:ext cx="2296466" cy="430887"/>
          </a:xfrm>
          <a:prstGeom prst="rect">
            <a:avLst/>
          </a:prstGeom>
          <a:solidFill>
            <a:schemeClr val="tx1"/>
          </a:solidFill>
          <a:ln cmpd="tri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Maximum = 15</a:t>
            </a:r>
          </a:p>
        </p:txBody>
      </p:sp>
    </p:spTree>
    <p:extLst>
      <p:ext uri="{BB962C8B-B14F-4D97-AF65-F5344CB8AC3E}">
        <p14:creationId xmlns:p14="http://schemas.microsoft.com/office/powerpoint/2010/main" val="337832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09" y="216396"/>
            <a:ext cx="973082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453" y="505589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What is an Array?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509" y="936476"/>
            <a:ext cx="10049982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</a:rPr>
              <a:t>An array is a </a:t>
            </a:r>
            <a:r>
              <a:rPr lang="en-US" b="1" dirty="0" smtClean="0">
                <a:solidFill>
                  <a:srgbClr val="002060"/>
                </a:solidFill>
              </a:rPr>
              <a:t>fixed-size sequential collection</a:t>
            </a:r>
            <a:r>
              <a:rPr lang="en-US" dirty="0" smtClean="0">
                <a:solidFill>
                  <a:srgbClr val="002060"/>
                </a:solidFill>
              </a:rPr>
              <a:t> of elements of the </a:t>
            </a:r>
            <a:r>
              <a:rPr lang="en-US" b="1" dirty="0" smtClean="0">
                <a:solidFill>
                  <a:srgbClr val="002060"/>
                </a:solidFill>
              </a:rPr>
              <a:t>same data type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</a:rPr>
              <a:t>Each element is stored in </a:t>
            </a:r>
            <a:r>
              <a:rPr lang="en-US" b="1" dirty="0" smtClean="0">
                <a:solidFill>
                  <a:srgbClr val="002060"/>
                </a:solidFill>
              </a:rPr>
              <a:t>continuous memory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</a:rPr>
              <a:t>Accessed using </a:t>
            </a:r>
            <a:r>
              <a:rPr lang="en-US" b="1" dirty="0" smtClean="0">
                <a:solidFill>
                  <a:srgbClr val="002060"/>
                </a:solidFill>
              </a:rPr>
              <a:t>index numbers (0 to size-1)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</a:rPr>
              <a:t>Supports </a:t>
            </a:r>
            <a:r>
              <a:rPr lang="en-US" b="1" dirty="0" smtClean="0">
                <a:solidFill>
                  <a:srgbClr val="002060"/>
                </a:solidFill>
              </a:rPr>
              <a:t>random access</a:t>
            </a:r>
            <a:r>
              <a:rPr lang="en-US" dirty="0" smtClean="0">
                <a:solidFill>
                  <a:srgbClr val="002060"/>
                </a:solidFill>
              </a:rPr>
              <a:t> using index.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v"/>
            </a:pPr>
            <a:r>
              <a:rPr lang="en-US" dirty="0" smtClean="0">
                <a:solidFill>
                  <a:srgbClr val="002060"/>
                </a:solidFill>
              </a:rPr>
              <a:t>Example: </a:t>
            </a:r>
            <a:r>
              <a:rPr lang="en-US" dirty="0" err="1" smtClean="0">
                <a:solidFill>
                  <a:srgbClr val="002060"/>
                </a:solidFill>
              </a:rPr>
              <a:t>int</a:t>
            </a:r>
            <a:r>
              <a:rPr lang="en-US" dirty="0" smtClean="0">
                <a:solidFill>
                  <a:srgbClr val="002060"/>
                </a:solidFill>
              </a:rPr>
              <a:t> marks[5]; stores 5 integers.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417" y="4387569"/>
            <a:ext cx="6912768" cy="353405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455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09" y="216396"/>
            <a:ext cx="973082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453" y="576436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Why Use Arrays?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08509" y="936476"/>
            <a:ext cx="1004998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Avoids declaring multiple variables.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Easy to </a:t>
            </a:r>
            <a:r>
              <a:rPr lang="en-US" b="1" dirty="0" smtClean="0">
                <a:solidFill>
                  <a:srgbClr val="002060"/>
                </a:solidFill>
              </a:rPr>
              <a:t>manage large amounts of data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Useful in </a:t>
            </a:r>
            <a:r>
              <a:rPr lang="en-US" b="1" dirty="0" smtClean="0">
                <a:solidFill>
                  <a:srgbClr val="002060"/>
                </a:solidFill>
              </a:rPr>
              <a:t>loops, searching, sorting, matrices</a:t>
            </a:r>
            <a:r>
              <a:rPr lang="en-US" dirty="0" smtClean="0">
                <a:solidFill>
                  <a:srgbClr val="002060"/>
                </a:solidFill>
              </a:rPr>
              <a:t>, etc.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Arrays reduce </a:t>
            </a:r>
            <a:r>
              <a:rPr lang="en-US" b="1" dirty="0" smtClean="0">
                <a:solidFill>
                  <a:srgbClr val="002060"/>
                </a:solidFill>
              </a:rPr>
              <a:t>code length and complexity</a:t>
            </a:r>
            <a:r>
              <a:rPr lang="en-US" dirty="0" smtClean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lnSpc>
                <a:spcPct val="20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rgbClr val="002060"/>
                </a:solidFill>
              </a:rPr>
              <a:t>Data stored in a structured manner.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2485" y="5400972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Without Array</a:t>
            </a:r>
            <a:r>
              <a:rPr lang="en-IN" dirty="0" smtClean="0">
                <a:solidFill>
                  <a:srgbClr val="002060"/>
                </a:solidFill>
              </a:rPr>
              <a:t>: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9109" y="5400972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With Array</a:t>
            </a:r>
            <a:r>
              <a:rPr lang="en-IN" dirty="0" smtClean="0">
                <a:solidFill>
                  <a:srgbClr val="002060"/>
                </a:solidFill>
              </a:rPr>
              <a:t>: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36501" y="5905028"/>
            <a:ext cx="2304256" cy="1785104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int</a:t>
            </a:r>
            <a:r>
              <a:rPr lang="en-IN" b="1" dirty="0" smtClean="0">
                <a:solidFill>
                  <a:srgbClr val="FFFF00"/>
                </a:solidFill>
              </a:rPr>
              <a:t> m1=10;</a:t>
            </a:r>
          </a:p>
          <a:p>
            <a:r>
              <a:rPr lang="en-IN" b="1" dirty="0" err="1" smtClean="0">
                <a:solidFill>
                  <a:srgbClr val="FFFF00"/>
                </a:solidFill>
              </a:rPr>
              <a:t>int</a:t>
            </a:r>
            <a:r>
              <a:rPr lang="en-IN" b="1" dirty="0" smtClean="0">
                <a:solidFill>
                  <a:srgbClr val="FFFF00"/>
                </a:solidFill>
              </a:rPr>
              <a:t> m2=20; </a:t>
            </a:r>
          </a:p>
          <a:p>
            <a:r>
              <a:rPr lang="en-IN" b="1" dirty="0" err="1" smtClean="0">
                <a:solidFill>
                  <a:srgbClr val="FFFF00"/>
                </a:solidFill>
              </a:rPr>
              <a:t>int</a:t>
            </a:r>
            <a:r>
              <a:rPr lang="en-IN" b="1" dirty="0" smtClean="0">
                <a:solidFill>
                  <a:srgbClr val="FFFF00"/>
                </a:solidFill>
              </a:rPr>
              <a:t> m3=30; </a:t>
            </a:r>
          </a:p>
          <a:p>
            <a:r>
              <a:rPr lang="en-IN" b="1" dirty="0" err="1" smtClean="0">
                <a:solidFill>
                  <a:srgbClr val="FFFF00"/>
                </a:solidFill>
              </a:rPr>
              <a:t>int</a:t>
            </a:r>
            <a:r>
              <a:rPr lang="en-IN" b="1" dirty="0" smtClean="0">
                <a:solidFill>
                  <a:srgbClr val="FFFF00"/>
                </a:solidFill>
              </a:rPr>
              <a:t> m4=40; </a:t>
            </a:r>
          </a:p>
          <a:p>
            <a:r>
              <a:rPr lang="en-IN" b="1" dirty="0" err="1" smtClean="0">
                <a:solidFill>
                  <a:srgbClr val="FFFF00"/>
                </a:solidFill>
              </a:rPr>
              <a:t>int</a:t>
            </a:r>
            <a:r>
              <a:rPr lang="en-IN" b="1" dirty="0" smtClean="0">
                <a:solidFill>
                  <a:srgbClr val="FFFF00"/>
                </a:solidFill>
              </a:rPr>
              <a:t> m5=50;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409109" y="5977036"/>
            <a:ext cx="4608512" cy="430887"/>
          </a:xfrm>
          <a:prstGeom prst="rect">
            <a:avLst/>
          </a:prstGeom>
          <a:solidFill>
            <a:srgbClr val="002060"/>
          </a:solidFill>
        </p:spPr>
        <p:txBody>
          <a:bodyPr wrap="square" rtlCol="0">
            <a:spAutoFit/>
          </a:bodyPr>
          <a:lstStyle/>
          <a:p>
            <a:r>
              <a:rPr lang="en-IN" b="1" dirty="0" err="1" smtClean="0">
                <a:solidFill>
                  <a:srgbClr val="FFFF00"/>
                </a:solidFill>
              </a:rPr>
              <a:t>int</a:t>
            </a:r>
            <a:r>
              <a:rPr lang="en-IN" b="1" dirty="0" smtClean="0">
                <a:solidFill>
                  <a:srgbClr val="FFFF00"/>
                </a:solidFill>
              </a:rPr>
              <a:t>  </a:t>
            </a:r>
            <a:r>
              <a:rPr lang="en-IN" b="1" dirty="0" err="1" smtClean="0">
                <a:solidFill>
                  <a:srgbClr val="FFFF00"/>
                </a:solidFill>
              </a:rPr>
              <a:t>arr</a:t>
            </a:r>
            <a:r>
              <a:rPr lang="en-IN" b="1" dirty="0" smtClean="0">
                <a:solidFill>
                  <a:srgbClr val="FFFF00"/>
                </a:solidFill>
              </a:rPr>
              <a:t>[5] =  {10, 20, 30, 40, 50};</a:t>
            </a:r>
            <a:endParaRPr lang="en-IN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77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09" y="216396"/>
            <a:ext cx="973082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4453" y="576436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2060"/>
                </a:solidFill>
              </a:rPr>
              <a:t>Types of Arrays in C++</a:t>
            </a:r>
            <a:endParaRPr lang="en-US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97571" y="1296516"/>
            <a:ext cx="1004998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>
                <a:solidFill>
                  <a:srgbClr val="002060"/>
                </a:solidFill>
              </a:rPr>
              <a:t>One-Dimensional Array (1D)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Stores data in a </a:t>
            </a:r>
            <a:r>
              <a:rPr lang="en-IN" b="1" dirty="0" smtClean="0">
                <a:solidFill>
                  <a:srgbClr val="002060"/>
                </a:solidFill>
              </a:rPr>
              <a:t>single row</a:t>
            </a:r>
            <a:r>
              <a:rPr lang="en-IN" dirty="0" smtClean="0">
                <a:solidFill>
                  <a:srgbClr val="002060"/>
                </a:solidFill>
              </a:rPr>
              <a:t>.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Syntax: </a:t>
            </a:r>
            <a:r>
              <a:rPr lang="en-IN" dirty="0" err="1" smtClean="0">
                <a:solidFill>
                  <a:srgbClr val="002060"/>
                </a:solidFill>
              </a:rPr>
              <a:t>int</a:t>
            </a:r>
            <a:r>
              <a:rPr lang="en-IN" dirty="0" smtClean="0">
                <a:solidFill>
                  <a:srgbClr val="002060"/>
                </a:solidFill>
              </a:rPr>
              <a:t> </a:t>
            </a:r>
            <a:r>
              <a:rPr lang="en-IN" dirty="0" err="1" smtClean="0">
                <a:solidFill>
                  <a:srgbClr val="002060"/>
                </a:solidFill>
              </a:rPr>
              <a:t>arr</a:t>
            </a:r>
            <a:r>
              <a:rPr lang="en-IN" dirty="0" smtClean="0">
                <a:solidFill>
                  <a:srgbClr val="002060"/>
                </a:solidFill>
              </a:rPr>
              <a:t>[5];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Example: </a:t>
            </a:r>
            <a:r>
              <a:rPr lang="en-IN" dirty="0" err="1" smtClean="0">
                <a:solidFill>
                  <a:srgbClr val="002060"/>
                </a:solidFill>
              </a:rPr>
              <a:t>int</a:t>
            </a:r>
            <a:r>
              <a:rPr lang="en-IN" dirty="0" smtClean="0">
                <a:solidFill>
                  <a:srgbClr val="002060"/>
                </a:solidFill>
              </a:rPr>
              <a:t> marks[5] = {90, 85, 75, 88, 92};</a:t>
            </a:r>
          </a:p>
          <a:p>
            <a:pPr lvl="1"/>
            <a:endParaRPr lang="en-US" dirty="0">
              <a:solidFill>
                <a:srgbClr val="002060"/>
              </a:solidFill>
            </a:endParaRPr>
          </a:p>
          <a:p>
            <a:endParaRPr lang="en-IN" dirty="0" smtClean="0">
              <a:solidFill>
                <a:srgbClr val="002060"/>
              </a:solidFill>
            </a:endParaRPr>
          </a:p>
          <a:p>
            <a:r>
              <a:rPr lang="en-IN" b="1" dirty="0" smtClean="0">
                <a:solidFill>
                  <a:srgbClr val="002060"/>
                </a:solidFill>
              </a:rPr>
              <a:t>Two-Dimensional Array (2D)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Stores data in </a:t>
            </a:r>
            <a:r>
              <a:rPr lang="en-IN" b="1" dirty="0" smtClean="0">
                <a:solidFill>
                  <a:srgbClr val="002060"/>
                </a:solidFill>
              </a:rPr>
              <a:t>rows and columns</a:t>
            </a:r>
            <a:r>
              <a:rPr lang="en-IN" dirty="0" smtClean="0">
                <a:solidFill>
                  <a:srgbClr val="002060"/>
                </a:solidFill>
              </a:rPr>
              <a:t> (like a table).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Syntax: </a:t>
            </a:r>
            <a:r>
              <a:rPr lang="en-IN" dirty="0" err="1" smtClean="0">
                <a:solidFill>
                  <a:srgbClr val="002060"/>
                </a:solidFill>
              </a:rPr>
              <a:t>int</a:t>
            </a:r>
            <a:r>
              <a:rPr lang="en-IN" dirty="0" smtClean="0">
                <a:solidFill>
                  <a:srgbClr val="002060"/>
                </a:solidFill>
              </a:rPr>
              <a:t> </a:t>
            </a:r>
            <a:r>
              <a:rPr lang="en-IN" dirty="0" err="1" smtClean="0">
                <a:solidFill>
                  <a:srgbClr val="002060"/>
                </a:solidFill>
              </a:rPr>
              <a:t>arr</a:t>
            </a:r>
            <a:r>
              <a:rPr lang="en-IN" dirty="0" smtClean="0">
                <a:solidFill>
                  <a:srgbClr val="002060"/>
                </a:solidFill>
              </a:rPr>
              <a:t>[3][3];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Example: </a:t>
            </a:r>
            <a:r>
              <a:rPr lang="en-IN" dirty="0" err="1" smtClean="0">
                <a:solidFill>
                  <a:srgbClr val="002060"/>
                </a:solidFill>
              </a:rPr>
              <a:t>int</a:t>
            </a:r>
            <a:r>
              <a:rPr lang="en-IN" dirty="0" smtClean="0">
                <a:solidFill>
                  <a:srgbClr val="002060"/>
                </a:solidFill>
              </a:rPr>
              <a:t> matrix[2][2] = {{1, 2}, {3, 4}};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endParaRPr lang="en-IN" dirty="0" smtClean="0">
              <a:solidFill>
                <a:srgbClr val="002060"/>
              </a:solidFill>
            </a:endParaRPr>
          </a:p>
          <a:p>
            <a:r>
              <a:rPr lang="en-IN" b="1" dirty="0" smtClean="0">
                <a:solidFill>
                  <a:srgbClr val="002060"/>
                </a:solidFill>
              </a:rPr>
              <a:t>Multidimensional Array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Arrays with </a:t>
            </a:r>
            <a:r>
              <a:rPr lang="en-IN" b="1" dirty="0" smtClean="0">
                <a:solidFill>
                  <a:srgbClr val="002060"/>
                </a:solidFill>
              </a:rPr>
              <a:t>3 or more dimensions</a:t>
            </a:r>
            <a:r>
              <a:rPr lang="en-IN" dirty="0" smtClean="0">
                <a:solidFill>
                  <a:srgbClr val="002060"/>
                </a:solidFill>
              </a:rPr>
              <a:t>.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Syntax: </a:t>
            </a:r>
            <a:r>
              <a:rPr lang="en-IN" dirty="0" err="1" smtClean="0">
                <a:solidFill>
                  <a:srgbClr val="002060"/>
                </a:solidFill>
              </a:rPr>
              <a:t>int</a:t>
            </a:r>
            <a:r>
              <a:rPr lang="en-IN" dirty="0" smtClean="0">
                <a:solidFill>
                  <a:srgbClr val="002060"/>
                </a:solidFill>
              </a:rPr>
              <a:t> </a:t>
            </a:r>
            <a:r>
              <a:rPr lang="en-IN" dirty="0" err="1" smtClean="0">
                <a:solidFill>
                  <a:srgbClr val="002060"/>
                </a:solidFill>
              </a:rPr>
              <a:t>arr</a:t>
            </a:r>
            <a:r>
              <a:rPr lang="en-IN" dirty="0" smtClean="0">
                <a:solidFill>
                  <a:srgbClr val="002060"/>
                </a:solidFill>
              </a:rPr>
              <a:t>[2][3][4];</a:t>
            </a:r>
          </a:p>
          <a:p>
            <a:pPr marL="898398" lvl="1" indent="-342900">
              <a:buFont typeface="Arial" pitchFamily="34" charset="0"/>
              <a:buChar char="•"/>
            </a:pPr>
            <a:r>
              <a:rPr lang="en-IN" dirty="0" smtClean="0">
                <a:solidFill>
                  <a:srgbClr val="002060"/>
                </a:solidFill>
              </a:rPr>
              <a:t>Example: Often used in </a:t>
            </a:r>
            <a:r>
              <a:rPr lang="en-IN" b="1" dirty="0" smtClean="0">
                <a:solidFill>
                  <a:srgbClr val="002060"/>
                </a:solidFill>
              </a:rPr>
              <a:t>scientific or 3D data</a:t>
            </a:r>
            <a:r>
              <a:rPr lang="en-IN" dirty="0" smtClean="0">
                <a:solidFill>
                  <a:srgbClr val="002060"/>
                </a:solidFill>
              </a:rPr>
              <a:t>.</a:t>
            </a:r>
            <a:endParaRPr lang="en-IN" dirty="0">
              <a:solidFill>
                <a:srgbClr val="00206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683" y="1010293"/>
            <a:ext cx="2626246" cy="1818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1277" y="3096716"/>
            <a:ext cx="1808040" cy="1705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026" y="5256956"/>
            <a:ext cx="2216150" cy="179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363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09" y="216396"/>
            <a:ext cx="973082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461" y="576436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One-Dimensional Array (1D)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5293" y="1085394"/>
            <a:ext cx="2626246" cy="1818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48469" y="1296516"/>
            <a:ext cx="741682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002060"/>
                </a:solidFill>
              </a:rPr>
              <a:t>A </a:t>
            </a:r>
            <a:r>
              <a:rPr lang="en-US" b="1" dirty="0">
                <a:solidFill>
                  <a:srgbClr val="002060"/>
                </a:solidFill>
              </a:rPr>
              <a:t>1D (One-Dimensional) Array</a:t>
            </a:r>
            <a:r>
              <a:rPr lang="en-US" dirty="0">
                <a:solidFill>
                  <a:srgbClr val="002060"/>
                </a:solidFill>
              </a:rPr>
              <a:t> in C++ is a collection of elements of the </a:t>
            </a:r>
            <a:r>
              <a:rPr lang="en-US" b="1" dirty="0">
                <a:solidFill>
                  <a:srgbClr val="002060"/>
                </a:solidFill>
              </a:rPr>
              <a:t>same data type</a:t>
            </a:r>
            <a:r>
              <a:rPr lang="en-US" dirty="0">
                <a:solidFill>
                  <a:srgbClr val="002060"/>
                </a:solidFill>
              </a:rPr>
              <a:t>, stored in </a:t>
            </a:r>
            <a:r>
              <a:rPr lang="en-US" b="1" dirty="0">
                <a:solidFill>
                  <a:srgbClr val="002060"/>
                </a:solidFill>
              </a:rPr>
              <a:t>contiguous memory locations</a:t>
            </a:r>
            <a:r>
              <a:rPr lang="en-US" dirty="0">
                <a:solidFill>
                  <a:srgbClr val="002060"/>
                </a:solidFill>
              </a:rPr>
              <a:t>, and accessed using an </a:t>
            </a:r>
            <a:r>
              <a:rPr lang="en-US" b="1" dirty="0">
                <a:solidFill>
                  <a:srgbClr val="002060"/>
                </a:solidFill>
              </a:rPr>
              <a:t>index</a:t>
            </a:r>
            <a:r>
              <a:rPr lang="en-US" dirty="0">
                <a:solidFill>
                  <a:srgbClr val="002060"/>
                </a:solidFill>
              </a:rPr>
              <a:t>.</a:t>
            </a:r>
            <a:endParaRPr lang="en-IN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6853" y="2903665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Declaration Only: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48469" y="4040984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Declaration with Initialization: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8469" y="5040932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Let Compiler Count Size</a:t>
            </a:r>
          </a:p>
        </p:txBody>
      </p:sp>
      <p:sp>
        <p:nvSpPr>
          <p:cNvPr id="3" name="Rectangle 2"/>
          <p:cNvSpPr/>
          <p:nvPr/>
        </p:nvSpPr>
        <p:spPr>
          <a:xfrm>
            <a:off x="626578" y="6176717"/>
            <a:ext cx="254217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Partial Initialization:</a:t>
            </a:r>
          </a:p>
        </p:txBody>
      </p:sp>
      <p:sp>
        <p:nvSpPr>
          <p:cNvPr id="7" name="Rectangle 6"/>
          <p:cNvSpPr/>
          <p:nvPr/>
        </p:nvSpPr>
        <p:spPr>
          <a:xfrm>
            <a:off x="720046" y="3456756"/>
            <a:ext cx="5329023" cy="430887"/>
          </a:xfrm>
          <a:prstGeom prst="rect">
            <a:avLst/>
          </a:prstGeom>
          <a:solidFill>
            <a:srgbClr val="7030A0"/>
          </a:solidFill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arr</a:t>
            </a:r>
            <a:r>
              <a:rPr lang="en-US" b="1" dirty="0">
                <a:solidFill>
                  <a:srgbClr val="FFFF00"/>
                </a:solidFill>
              </a:rPr>
              <a:t>[5]; // Uninitialized array of 5 integers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0477" y="4510856"/>
            <a:ext cx="7848872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arr</a:t>
            </a:r>
            <a:r>
              <a:rPr lang="en-US" b="1" dirty="0">
                <a:solidFill>
                  <a:srgbClr val="FFFF00"/>
                </a:solidFill>
              </a:rPr>
              <a:t>[5] = {10, 20, 30, 40, 50}; // Initialize with values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7938" y="5600653"/>
            <a:ext cx="5907195" cy="430887"/>
          </a:xfrm>
          <a:prstGeom prst="rect">
            <a:avLst/>
          </a:prstGeom>
          <a:solidFill>
            <a:srgbClr val="002060"/>
          </a:solidFill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FFFF00"/>
                </a:solidFill>
              </a:rPr>
              <a:t>int</a:t>
            </a:r>
            <a:r>
              <a:rPr lang="en-US" b="1" dirty="0">
                <a:solidFill>
                  <a:srgbClr val="FFFF00"/>
                </a:solidFill>
              </a:rPr>
              <a:t> </a:t>
            </a:r>
            <a:r>
              <a:rPr lang="en-US" b="1" dirty="0" err="1">
                <a:solidFill>
                  <a:srgbClr val="FFFF00"/>
                </a:solidFill>
              </a:rPr>
              <a:t>arr</a:t>
            </a:r>
            <a:r>
              <a:rPr lang="en-US" b="1" dirty="0">
                <a:solidFill>
                  <a:srgbClr val="FFFF00"/>
                </a:solidFill>
              </a:rPr>
              <a:t>[] = {5, 10, 15, 20}; // Compiler sets size = 4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3241" y="6752780"/>
            <a:ext cx="5365828" cy="430887"/>
          </a:xfrm>
          <a:prstGeom prst="rect">
            <a:avLst/>
          </a:prstGeom>
          <a:solidFill>
            <a:srgbClr val="FF0000"/>
          </a:solidFill>
        </p:spPr>
        <p:txBody>
          <a:bodyPr wrap="none">
            <a:spAutoFit/>
          </a:bodyPr>
          <a:lstStyle/>
          <a:p>
            <a:r>
              <a:rPr lang="en-IN" b="1" dirty="0" err="1">
                <a:solidFill>
                  <a:srgbClr val="FFFF00"/>
                </a:solidFill>
              </a:rPr>
              <a:t>int</a:t>
            </a:r>
            <a:r>
              <a:rPr lang="en-IN" b="1" dirty="0">
                <a:solidFill>
                  <a:srgbClr val="FFFF00"/>
                </a:solidFill>
              </a:rPr>
              <a:t> </a:t>
            </a:r>
            <a:r>
              <a:rPr lang="en-IN" b="1" dirty="0" err="1">
                <a:solidFill>
                  <a:srgbClr val="FFFF00"/>
                </a:solidFill>
              </a:rPr>
              <a:t>arr</a:t>
            </a:r>
            <a:r>
              <a:rPr lang="en-IN" b="1" dirty="0">
                <a:solidFill>
                  <a:srgbClr val="FFFF00"/>
                </a:solidFill>
              </a:rPr>
              <a:t>[5] = {1, 2}; // Remaining elements = 0</a:t>
            </a:r>
          </a:p>
        </p:txBody>
      </p:sp>
    </p:spTree>
    <p:extLst>
      <p:ext uri="{BB962C8B-B14F-4D97-AF65-F5344CB8AC3E}">
        <p14:creationId xmlns:p14="http://schemas.microsoft.com/office/powerpoint/2010/main" val="221825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09" y="216396"/>
            <a:ext cx="973082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461" y="576436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Important Points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43546" y="1296516"/>
            <a:ext cx="4109587" cy="43088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Array index starts from </a:t>
            </a:r>
            <a:r>
              <a:rPr lang="en-US" b="1" dirty="0">
                <a:solidFill>
                  <a:srgbClr val="FFFF00"/>
                </a:solidFill>
              </a:rPr>
              <a:t>0 to size-1</a:t>
            </a:r>
            <a:r>
              <a:rPr lang="en-US" dirty="0">
                <a:solidFill>
                  <a:srgbClr val="FFFF00"/>
                </a:solidFill>
              </a:rPr>
              <a:t>.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43977" y="2350616"/>
            <a:ext cx="6817260" cy="43088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All elements must be of the </a:t>
            </a:r>
            <a:r>
              <a:rPr lang="en-US" b="1" dirty="0">
                <a:solidFill>
                  <a:srgbClr val="FFFF00"/>
                </a:solidFill>
              </a:rPr>
              <a:t>same data type</a:t>
            </a:r>
            <a:r>
              <a:rPr lang="en-US" dirty="0">
                <a:solidFill>
                  <a:srgbClr val="FFFF00"/>
                </a:solidFill>
              </a:rPr>
              <a:t>.</a:t>
            </a:r>
            <a:endParaRPr lang="en-IN" b="1" dirty="0">
              <a:solidFill>
                <a:srgbClr val="FFFF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41438" y="3440413"/>
            <a:ext cx="3684407" cy="43088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Stored in </a:t>
            </a:r>
            <a:r>
              <a:rPr lang="en-IN" b="1" dirty="0">
                <a:solidFill>
                  <a:srgbClr val="FFFF00"/>
                </a:solidFill>
              </a:rPr>
              <a:t>contiguous memory</a:t>
            </a:r>
            <a:r>
              <a:rPr lang="en-IN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06741" y="4592540"/>
            <a:ext cx="5365828" cy="43088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Array name is a </a:t>
            </a:r>
            <a:r>
              <a:rPr lang="en-US" b="1" dirty="0">
                <a:solidFill>
                  <a:srgbClr val="FFFF00"/>
                </a:solidFill>
              </a:rPr>
              <a:t>pointer to the first element</a:t>
            </a:r>
            <a:r>
              <a:rPr lang="en-US" dirty="0">
                <a:solidFill>
                  <a:srgbClr val="FFFF00"/>
                </a:solidFill>
              </a:rPr>
              <a:t>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43977" y="5616996"/>
            <a:ext cx="2945550" cy="430887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FFFF00"/>
                </a:solidFill>
              </a:rPr>
              <a:t>Access using: </a:t>
            </a:r>
            <a:r>
              <a:rPr lang="en-IN" dirty="0" err="1">
                <a:solidFill>
                  <a:srgbClr val="FFFF00"/>
                </a:solidFill>
              </a:rPr>
              <a:t>arr</a:t>
            </a:r>
            <a:r>
              <a:rPr lang="en-IN" dirty="0">
                <a:solidFill>
                  <a:srgbClr val="FFFF00"/>
                </a:solidFill>
              </a:rPr>
              <a:t>[index].</a:t>
            </a:r>
            <a:endParaRPr lang="en-US" dirty="0">
              <a:solidFill>
                <a:srgbClr val="FFFF00"/>
              </a:solidFill>
            </a:endParaRPr>
          </a:p>
        </p:txBody>
      </p:sp>
      <p:pic>
        <p:nvPicPr>
          <p:cNvPr id="1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3133" y="5256956"/>
            <a:ext cx="6524528" cy="259931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784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09" y="216396"/>
            <a:ext cx="973082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461" y="576436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1. Input </a:t>
            </a:r>
            <a:r>
              <a:rPr lang="en-IN" b="1" dirty="0"/>
              <a:t>&amp; Print Elements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8469" y="1296516"/>
            <a:ext cx="5759450" cy="5847755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cmpd="tri">
            <a:noFill/>
          </a:ln>
        </p:spPr>
        <p:txBody>
          <a:bodyPr>
            <a:spAutoFit/>
          </a:bodyPr>
          <a:lstStyle/>
          <a:p>
            <a:r>
              <a:rPr lang="en-IN" b="1" dirty="0"/>
              <a:t>#include &lt;</a:t>
            </a:r>
            <a:r>
              <a:rPr lang="en-IN" b="1" dirty="0" err="1"/>
              <a:t>iostream</a:t>
            </a:r>
            <a:r>
              <a:rPr lang="en-IN" b="1" dirty="0"/>
              <a:t>&gt;</a:t>
            </a:r>
          </a:p>
          <a:p>
            <a:r>
              <a:rPr lang="en-IN" b="1" dirty="0"/>
              <a:t>using namespace </a:t>
            </a:r>
            <a:r>
              <a:rPr lang="en-IN" b="1" dirty="0" err="1"/>
              <a:t>std</a:t>
            </a:r>
            <a:r>
              <a:rPr lang="en-IN" b="1" dirty="0"/>
              <a:t>;</a:t>
            </a:r>
          </a:p>
          <a:p>
            <a:endParaRPr lang="en-IN" b="1" dirty="0"/>
          </a:p>
          <a:p>
            <a:r>
              <a:rPr lang="en-IN" b="1" dirty="0" err="1"/>
              <a:t>int</a:t>
            </a:r>
            <a:r>
              <a:rPr lang="en-IN" b="1" dirty="0"/>
              <a:t> main() {</a:t>
            </a:r>
          </a:p>
          <a:p>
            <a:r>
              <a:rPr lang="en-IN" b="1" dirty="0"/>
              <a:t>   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arr</a:t>
            </a:r>
            <a:r>
              <a:rPr lang="en-IN" b="1" dirty="0"/>
              <a:t>[5];</a:t>
            </a:r>
          </a:p>
          <a:p>
            <a:r>
              <a:rPr lang="en-IN" b="1" dirty="0"/>
              <a:t>    </a:t>
            </a:r>
            <a:r>
              <a:rPr lang="en-IN" b="1" dirty="0" err="1"/>
              <a:t>cout</a:t>
            </a:r>
            <a:r>
              <a:rPr lang="en-IN" b="1" dirty="0"/>
              <a:t> &lt;&lt; "Enter 5 elements: ";</a:t>
            </a:r>
          </a:p>
          <a:p>
            <a:r>
              <a:rPr lang="en-IN" b="1" dirty="0"/>
              <a:t>    for(</a:t>
            </a:r>
            <a:r>
              <a:rPr lang="en-IN" b="1" dirty="0" err="1"/>
              <a:t>int</a:t>
            </a:r>
            <a:r>
              <a:rPr lang="en-IN" b="1" dirty="0"/>
              <a:t> i = 0; i &lt; 5; i++) {</a:t>
            </a:r>
          </a:p>
          <a:p>
            <a:r>
              <a:rPr lang="en-IN" b="1" dirty="0"/>
              <a:t>        </a:t>
            </a:r>
            <a:r>
              <a:rPr lang="en-IN" b="1" dirty="0" err="1"/>
              <a:t>cin</a:t>
            </a:r>
            <a:r>
              <a:rPr lang="en-IN" b="1" dirty="0"/>
              <a:t> &gt;&gt; </a:t>
            </a:r>
            <a:r>
              <a:rPr lang="en-IN" b="1" dirty="0" err="1"/>
              <a:t>arr</a:t>
            </a:r>
            <a:r>
              <a:rPr lang="en-IN" b="1" dirty="0"/>
              <a:t>[i];</a:t>
            </a:r>
          </a:p>
          <a:p>
            <a:r>
              <a:rPr lang="en-IN" b="1" dirty="0"/>
              <a:t>    }</a:t>
            </a:r>
          </a:p>
          <a:p>
            <a:endParaRPr lang="en-IN" b="1" dirty="0"/>
          </a:p>
          <a:p>
            <a:r>
              <a:rPr lang="en-IN" b="1" dirty="0"/>
              <a:t>    </a:t>
            </a:r>
            <a:r>
              <a:rPr lang="en-IN" b="1" dirty="0" err="1"/>
              <a:t>cout</a:t>
            </a:r>
            <a:r>
              <a:rPr lang="en-IN" b="1" dirty="0"/>
              <a:t> &lt;&lt; "Array elements are: </a:t>
            </a:r>
            <a:r>
              <a:rPr lang="en-IN" b="1" dirty="0" smtClean="0"/>
              <a:t>“&lt;&lt;</a:t>
            </a:r>
            <a:r>
              <a:rPr lang="en-IN" b="1" dirty="0" err="1" smtClean="0"/>
              <a:t>endl</a:t>
            </a:r>
            <a:r>
              <a:rPr lang="en-IN" b="1" dirty="0" smtClean="0"/>
              <a:t>;</a:t>
            </a:r>
            <a:endParaRPr lang="en-IN" b="1" dirty="0"/>
          </a:p>
          <a:p>
            <a:r>
              <a:rPr lang="en-IN" b="1" dirty="0"/>
              <a:t>    for(</a:t>
            </a:r>
            <a:r>
              <a:rPr lang="en-IN" b="1" dirty="0" err="1"/>
              <a:t>int</a:t>
            </a:r>
            <a:r>
              <a:rPr lang="en-IN" b="1" dirty="0"/>
              <a:t> i = 0; i &lt; 5; i++) {</a:t>
            </a:r>
          </a:p>
          <a:p>
            <a:r>
              <a:rPr lang="en-IN" b="1" dirty="0"/>
              <a:t>        </a:t>
            </a:r>
            <a:r>
              <a:rPr lang="en-IN" b="1" dirty="0" err="1"/>
              <a:t>cout</a:t>
            </a:r>
            <a:r>
              <a:rPr lang="en-IN" b="1" dirty="0"/>
              <a:t> &lt;&lt; </a:t>
            </a:r>
            <a:r>
              <a:rPr lang="en-IN" b="1" dirty="0" err="1"/>
              <a:t>arr</a:t>
            </a:r>
            <a:r>
              <a:rPr lang="en-IN" b="1" dirty="0"/>
              <a:t>[i] &lt;&lt; " ";</a:t>
            </a:r>
          </a:p>
          <a:p>
            <a:r>
              <a:rPr lang="en-IN" b="1" dirty="0"/>
              <a:t>    }</a:t>
            </a:r>
          </a:p>
          <a:p>
            <a:endParaRPr lang="en-IN" b="1" dirty="0"/>
          </a:p>
          <a:p>
            <a:r>
              <a:rPr lang="en-IN" b="1" dirty="0"/>
              <a:t>    return 0;</a:t>
            </a:r>
          </a:p>
          <a:p>
            <a:r>
              <a:rPr lang="en-IN" b="1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07919" y="6374830"/>
            <a:ext cx="3456384" cy="769441"/>
          </a:xfrm>
          <a:prstGeom prst="rect">
            <a:avLst/>
          </a:prstGeom>
          <a:solidFill>
            <a:schemeClr val="tx1"/>
          </a:solidFill>
          <a:ln cmpd="tri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Array elements are: </a:t>
            </a:r>
            <a:endParaRPr lang="en-US" b="1" dirty="0" smtClean="0">
              <a:solidFill>
                <a:srgbClr val="FFFF00"/>
              </a:solidFill>
            </a:endParaRPr>
          </a:p>
          <a:p>
            <a:r>
              <a:rPr lang="en-US" b="1" dirty="0" smtClean="0">
                <a:solidFill>
                  <a:srgbClr val="FFFF00"/>
                </a:solidFill>
              </a:rPr>
              <a:t>10 </a:t>
            </a:r>
            <a:r>
              <a:rPr lang="en-US" b="1" dirty="0">
                <a:solidFill>
                  <a:srgbClr val="FFFF00"/>
                </a:solidFill>
              </a:rPr>
              <a:t>20 30 40 50</a:t>
            </a:r>
            <a:endParaRPr lang="en-IN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351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09" y="216396"/>
            <a:ext cx="973082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461" y="576436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2. Sum </a:t>
            </a:r>
            <a:r>
              <a:rPr lang="en-IN" b="1" dirty="0"/>
              <a:t>of Elements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8469" y="1296516"/>
            <a:ext cx="5759450" cy="4493538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cmpd="tri">
            <a:noFill/>
          </a:ln>
        </p:spPr>
        <p:txBody>
          <a:bodyPr>
            <a:spAutoFit/>
          </a:bodyPr>
          <a:lstStyle/>
          <a:p>
            <a:r>
              <a:rPr lang="en-IN" b="1" dirty="0"/>
              <a:t>#include &lt;</a:t>
            </a:r>
            <a:r>
              <a:rPr lang="en-IN" b="1" dirty="0" err="1"/>
              <a:t>iostream</a:t>
            </a:r>
            <a:r>
              <a:rPr lang="en-IN" b="1" dirty="0"/>
              <a:t>&gt;</a:t>
            </a:r>
          </a:p>
          <a:p>
            <a:r>
              <a:rPr lang="en-IN" b="1" dirty="0"/>
              <a:t>using namespace </a:t>
            </a:r>
            <a:r>
              <a:rPr lang="en-IN" b="1" dirty="0" err="1"/>
              <a:t>std</a:t>
            </a:r>
            <a:r>
              <a:rPr lang="en-IN" b="1" dirty="0"/>
              <a:t>;</a:t>
            </a:r>
          </a:p>
          <a:p>
            <a:endParaRPr lang="en-IN" b="1" dirty="0"/>
          </a:p>
          <a:p>
            <a:r>
              <a:rPr lang="en-IN" b="1" dirty="0" err="1"/>
              <a:t>int</a:t>
            </a:r>
            <a:r>
              <a:rPr lang="en-IN" b="1" dirty="0"/>
              <a:t> main() {</a:t>
            </a:r>
          </a:p>
          <a:p>
            <a:r>
              <a:rPr lang="en-IN" b="1" dirty="0"/>
              <a:t>   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arr</a:t>
            </a:r>
            <a:r>
              <a:rPr lang="en-IN" b="1" dirty="0"/>
              <a:t>[5] = {10, 20, 30, 40, 50}, sum = 0;</a:t>
            </a:r>
          </a:p>
          <a:p>
            <a:endParaRPr lang="en-IN" b="1" dirty="0"/>
          </a:p>
          <a:p>
            <a:r>
              <a:rPr lang="en-IN" b="1" dirty="0"/>
              <a:t>    for(</a:t>
            </a:r>
            <a:r>
              <a:rPr lang="en-IN" b="1" dirty="0" err="1"/>
              <a:t>int</a:t>
            </a:r>
            <a:r>
              <a:rPr lang="en-IN" b="1" dirty="0"/>
              <a:t> i = 0; i &lt; 5; i++) {</a:t>
            </a:r>
          </a:p>
          <a:p>
            <a:r>
              <a:rPr lang="en-IN" b="1" dirty="0"/>
              <a:t>        sum += </a:t>
            </a:r>
            <a:r>
              <a:rPr lang="en-IN" b="1" dirty="0" err="1"/>
              <a:t>arr</a:t>
            </a:r>
            <a:r>
              <a:rPr lang="en-IN" b="1" dirty="0"/>
              <a:t>[i];</a:t>
            </a:r>
          </a:p>
          <a:p>
            <a:r>
              <a:rPr lang="en-IN" b="1" dirty="0"/>
              <a:t>    }</a:t>
            </a:r>
          </a:p>
          <a:p>
            <a:endParaRPr lang="en-IN" b="1" dirty="0"/>
          </a:p>
          <a:p>
            <a:r>
              <a:rPr lang="en-IN" b="1" dirty="0"/>
              <a:t>    </a:t>
            </a:r>
            <a:r>
              <a:rPr lang="en-IN" b="1" dirty="0" err="1"/>
              <a:t>cout</a:t>
            </a:r>
            <a:r>
              <a:rPr lang="en-IN" b="1" dirty="0"/>
              <a:t> &lt;&lt; "Sum = " &lt;&lt; sum;</a:t>
            </a:r>
          </a:p>
          <a:p>
            <a:r>
              <a:rPr lang="en-IN" b="1" dirty="0"/>
              <a:t>    return 0;</a:t>
            </a:r>
          </a:p>
          <a:p>
            <a:r>
              <a:rPr lang="en-IN" b="1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18826" y="5330244"/>
            <a:ext cx="3456384" cy="430887"/>
          </a:xfrm>
          <a:prstGeom prst="rect">
            <a:avLst/>
          </a:prstGeom>
          <a:solidFill>
            <a:schemeClr val="tx1"/>
          </a:solidFill>
          <a:ln cmpd="tri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Sum = 150</a:t>
            </a:r>
            <a:endParaRPr lang="en-IN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880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09" y="216396"/>
            <a:ext cx="973082" cy="7200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76461" y="576436"/>
            <a:ext cx="43204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smtClean="0"/>
              <a:t>3.Find </a:t>
            </a:r>
            <a:r>
              <a:rPr lang="en-IN" b="1" dirty="0"/>
              <a:t>Maximum Element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48469" y="1296516"/>
            <a:ext cx="5759450" cy="4832092"/>
          </a:xfrm>
          <a:prstGeom prst="rect">
            <a:avLst/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ln cmpd="tri">
            <a:noFill/>
          </a:ln>
        </p:spPr>
        <p:txBody>
          <a:bodyPr>
            <a:spAutoFit/>
          </a:bodyPr>
          <a:lstStyle/>
          <a:p>
            <a:r>
              <a:rPr lang="en-IN" b="1" dirty="0"/>
              <a:t>#include &lt;</a:t>
            </a:r>
            <a:r>
              <a:rPr lang="en-IN" b="1" dirty="0" err="1"/>
              <a:t>iostream</a:t>
            </a:r>
            <a:r>
              <a:rPr lang="en-IN" b="1" dirty="0"/>
              <a:t>&gt;</a:t>
            </a:r>
          </a:p>
          <a:p>
            <a:r>
              <a:rPr lang="en-IN" b="1" dirty="0"/>
              <a:t>using namespace </a:t>
            </a:r>
            <a:r>
              <a:rPr lang="en-IN" b="1" dirty="0" err="1"/>
              <a:t>std</a:t>
            </a:r>
            <a:r>
              <a:rPr lang="en-IN" b="1" dirty="0"/>
              <a:t>;</a:t>
            </a:r>
          </a:p>
          <a:p>
            <a:endParaRPr lang="en-IN" b="1" dirty="0"/>
          </a:p>
          <a:p>
            <a:r>
              <a:rPr lang="en-IN" b="1" dirty="0" err="1"/>
              <a:t>int</a:t>
            </a:r>
            <a:r>
              <a:rPr lang="en-IN" b="1" dirty="0"/>
              <a:t> main() {</a:t>
            </a:r>
          </a:p>
          <a:p>
            <a:r>
              <a:rPr lang="en-IN" b="1" dirty="0"/>
              <a:t>    </a:t>
            </a:r>
            <a:r>
              <a:rPr lang="en-IN" b="1" dirty="0" err="1"/>
              <a:t>int</a:t>
            </a:r>
            <a:r>
              <a:rPr lang="en-IN" b="1" dirty="0"/>
              <a:t> </a:t>
            </a:r>
            <a:r>
              <a:rPr lang="en-IN" b="1" dirty="0" err="1"/>
              <a:t>arr</a:t>
            </a:r>
            <a:r>
              <a:rPr lang="en-IN" b="1" dirty="0"/>
              <a:t>[5] = {25, 10, 45, 30, 5}, max = </a:t>
            </a:r>
            <a:r>
              <a:rPr lang="en-IN" b="1" dirty="0" err="1"/>
              <a:t>arr</a:t>
            </a:r>
            <a:r>
              <a:rPr lang="en-IN" b="1" dirty="0"/>
              <a:t>[0];</a:t>
            </a:r>
          </a:p>
          <a:p>
            <a:endParaRPr lang="en-IN" b="1" dirty="0"/>
          </a:p>
          <a:p>
            <a:r>
              <a:rPr lang="en-IN" b="1" dirty="0"/>
              <a:t>    for(</a:t>
            </a:r>
            <a:r>
              <a:rPr lang="en-IN" b="1" dirty="0" err="1"/>
              <a:t>int</a:t>
            </a:r>
            <a:r>
              <a:rPr lang="en-IN" b="1" dirty="0"/>
              <a:t> i = 1; i &lt; 5; i++) {</a:t>
            </a:r>
          </a:p>
          <a:p>
            <a:r>
              <a:rPr lang="en-IN" b="1" dirty="0"/>
              <a:t>        if(</a:t>
            </a:r>
            <a:r>
              <a:rPr lang="en-IN" b="1" dirty="0" err="1"/>
              <a:t>arr</a:t>
            </a:r>
            <a:r>
              <a:rPr lang="en-IN" b="1" dirty="0"/>
              <a:t>[i] &gt; max)</a:t>
            </a:r>
          </a:p>
          <a:p>
            <a:r>
              <a:rPr lang="en-IN" b="1" dirty="0"/>
              <a:t>            max = </a:t>
            </a:r>
            <a:r>
              <a:rPr lang="en-IN" b="1" dirty="0" err="1"/>
              <a:t>arr</a:t>
            </a:r>
            <a:r>
              <a:rPr lang="en-IN" b="1" dirty="0"/>
              <a:t>[i];</a:t>
            </a:r>
          </a:p>
          <a:p>
            <a:r>
              <a:rPr lang="en-IN" b="1" dirty="0"/>
              <a:t>    }</a:t>
            </a:r>
          </a:p>
          <a:p>
            <a:endParaRPr lang="en-IN" b="1" dirty="0"/>
          </a:p>
          <a:p>
            <a:r>
              <a:rPr lang="en-IN" b="1" dirty="0"/>
              <a:t>    </a:t>
            </a:r>
            <a:r>
              <a:rPr lang="en-IN" b="1" dirty="0" err="1"/>
              <a:t>cout</a:t>
            </a:r>
            <a:r>
              <a:rPr lang="en-IN" b="1" dirty="0"/>
              <a:t> &lt;&lt; "Maximum = " &lt;&lt; max;</a:t>
            </a:r>
          </a:p>
          <a:p>
            <a:r>
              <a:rPr lang="en-IN" b="1" dirty="0"/>
              <a:t>    return 0;</a:t>
            </a:r>
          </a:p>
          <a:p>
            <a:r>
              <a:rPr lang="en-IN" b="1" dirty="0"/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18826" y="5330244"/>
            <a:ext cx="3456384" cy="430887"/>
          </a:xfrm>
          <a:prstGeom prst="rect">
            <a:avLst/>
          </a:prstGeom>
          <a:solidFill>
            <a:schemeClr val="tx1"/>
          </a:solidFill>
          <a:ln cmpd="tri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Maximum = 45</a:t>
            </a:r>
            <a:endParaRPr lang="en-IN" b="1" dirty="0" smtClean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932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1519</Words>
  <Application>Microsoft Office PowerPoint</Application>
  <PresentationFormat>Custom</PresentationFormat>
  <Paragraphs>246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13</cp:revision>
  <dcterms:created xsi:type="dcterms:W3CDTF">2025-07-29T13:25:04Z</dcterms:created>
  <dcterms:modified xsi:type="dcterms:W3CDTF">2025-07-30T06:52:54Z</dcterms:modified>
</cp:coreProperties>
</file>