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</p:sldIdLst>
  <p:sldSz cx="11522075" cy="7921625"/>
  <p:notesSz cx="9144000" cy="6858000"/>
  <p:defaultTextStyle>
    <a:defPPr>
      <a:defRPr lang="en-US"/>
    </a:defPPr>
    <a:lvl1pPr marL="0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5498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0996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6494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21992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77490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32988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88486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43984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08" y="-64"/>
      </p:cViewPr>
      <p:guideLst>
        <p:guide orient="horz" pos="2495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2460839"/>
            <a:ext cx="9793764" cy="1698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1" y="4488921"/>
            <a:ext cx="8065453" cy="20244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0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6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32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88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43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50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37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5896" y="366742"/>
            <a:ext cx="3266589" cy="78079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6131" y="366742"/>
            <a:ext cx="9607730" cy="78079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75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29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4" y="5090378"/>
            <a:ext cx="9793764" cy="1573323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4" y="3357523"/>
            <a:ext cx="9793764" cy="1732855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54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09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649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219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774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329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8848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4398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7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6132" y="2134438"/>
            <a:ext cx="6437159" cy="60402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326" y="2134438"/>
            <a:ext cx="6437159" cy="60402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9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4" y="317232"/>
            <a:ext cx="10369868" cy="13202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4" y="1773198"/>
            <a:ext cx="5090917" cy="73898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98" indent="0">
              <a:buNone/>
              <a:defRPr sz="2400" b="1"/>
            </a:lvl2pPr>
            <a:lvl3pPr marL="1110996" indent="0">
              <a:buNone/>
              <a:defRPr sz="2200" b="1"/>
            </a:lvl3pPr>
            <a:lvl4pPr marL="1666494" indent="0">
              <a:buNone/>
              <a:defRPr sz="1900" b="1"/>
            </a:lvl4pPr>
            <a:lvl5pPr marL="2221992" indent="0">
              <a:buNone/>
              <a:defRPr sz="1900" b="1"/>
            </a:lvl5pPr>
            <a:lvl6pPr marL="2777490" indent="0">
              <a:buNone/>
              <a:defRPr sz="1900" b="1"/>
            </a:lvl6pPr>
            <a:lvl7pPr marL="3332988" indent="0">
              <a:buNone/>
              <a:defRPr sz="1900" b="1"/>
            </a:lvl7pPr>
            <a:lvl8pPr marL="3888486" indent="0">
              <a:buNone/>
              <a:defRPr sz="1900" b="1"/>
            </a:lvl8pPr>
            <a:lvl9pPr marL="444398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4" y="2512182"/>
            <a:ext cx="5090917" cy="456410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55" y="1773198"/>
            <a:ext cx="5092917" cy="73898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98" indent="0">
              <a:buNone/>
              <a:defRPr sz="2400" b="1"/>
            </a:lvl2pPr>
            <a:lvl3pPr marL="1110996" indent="0">
              <a:buNone/>
              <a:defRPr sz="2200" b="1"/>
            </a:lvl3pPr>
            <a:lvl4pPr marL="1666494" indent="0">
              <a:buNone/>
              <a:defRPr sz="1900" b="1"/>
            </a:lvl4pPr>
            <a:lvl5pPr marL="2221992" indent="0">
              <a:buNone/>
              <a:defRPr sz="1900" b="1"/>
            </a:lvl5pPr>
            <a:lvl6pPr marL="2777490" indent="0">
              <a:buNone/>
              <a:defRPr sz="1900" b="1"/>
            </a:lvl6pPr>
            <a:lvl7pPr marL="3332988" indent="0">
              <a:buNone/>
              <a:defRPr sz="1900" b="1"/>
            </a:lvl7pPr>
            <a:lvl8pPr marL="3888486" indent="0">
              <a:buNone/>
              <a:defRPr sz="1900" b="1"/>
            </a:lvl8pPr>
            <a:lvl9pPr marL="444398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55" y="2512182"/>
            <a:ext cx="5092917" cy="456410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6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7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3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5" y="315398"/>
            <a:ext cx="3790683" cy="134227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11" y="315399"/>
            <a:ext cx="6441160" cy="676088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05" y="1657674"/>
            <a:ext cx="3790683" cy="5418612"/>
          </a:xfrm>
        </p:spPr>
        <p:txBody>
          <a:bodyPr/>
          <a:lstStyle>
            <a:lvl1pPr marL="0" indent="0">
              <a:buNone/>
              <a:defRPr sz="1700"/>
            </a:lvl1pPr>
            <a:lvl2pPr marL="555498" indent="0">
              <a:buNone/>
              <a:defRPr sz="1500"/>
            </a:lvl2pPr>
            <a:lvl3pPr marL="1110996" indent="0">
              <a:buNone/>
              <a:defRPr sz="1200"/>
            </a:lvl3pPr>
            <a:lvl4pPr marL="1666494" indent="0">
              <a:buNone/>
              <a:defRPr sz="1100"/>
            </a:lvl4pPr>
            <a:lvl5pPr marL="2221992" indent="0">
              <a:buNone/>
              <a:defRPr sz="1100"/>
            </a:lvl5pPr>
            <a:lvl6pPr marL="2777490" indent="0">
              <a:buNone/>
              <a:defRPr sz="1100"/>
            </a:lvl6pPr>
            <a:lvl7pPr marL="3332988" indent="0">
              <a:buNone/>
              <a:defRPr sz="1100"/>
            </a:lvl7pPr>
            <a:lvl8pPr marL="3888486" indent="0">
              <a:buNone/>
              <a:defRPr sz="1100"/>
            </a:lvl8pPr>
            <a:lvl9pPr marL="444398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6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07" y="5545137"/>
            <a:ext cx="6913245" cy="65463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07" y="707812"/>
            <a:ext cx="6913245" cy="4752975"/>
          </a:xfrm>
        </p:spPr>
        <p:txBody>
          <a:bodyPr/>
          <a:lstStyle>
            <a:lvl1pPr marL="0" indent="0">
              <a:buNone/>
              <a:defRPr sz="3900"/>
            </a:lvl1pPr>
            <a:lvl2pPr marL="555498" indent="0">
              <a:buNone/>
              <a:defRPr sz="3400"/>
            </a:lvl2pPr>
            <a:lvl3pPr marL="1110996" indent="0">
              <a:buNone/>
              <a:defRPr sz="2900"/>
            </a:lvl3pPr>
            <a:lvl4pPr marL="1666494" indent="0">
              <a:buNone/>
              <a:defRPr sz="2400"/>
            </a:lvl4pPr>
            <a:lvl5pPr marL="2221992" indent="0">
              <a:buNone/>
              <a:defRPr sz="2400"/>
            </a:lvl5pPr>
            <a:lvl6pPr marL="2777490" indent="0">
              <a:buNone/>
              <a:defRPr sz="2400"/>
            </a:lvl6pPr>
            <a:lvl7pPr marL="3332988" indent="0">
              <a:buNone/>
              <a:defRPr sz="2400"/>
            </a:lvl7pPr>
            <a:lvl8pPr marL="3888486" indent="0">
              <a:buNone/>
              <a:defRPr sz="2400"/>
            </a:lvl8pPr>
            <a:lvl9pPr marL="4443984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07" y="6199772"/>
            <a:ext cx="6913245" cy="929690"/>
          </a:xfrm>
        </p:spPr>
        <p:txBody>
          <a:bodyPr/>
          <a:lstStyle>
            <a:lvl1pPr marL="0" indent="0">
              <a:buNone/>
              <a:defRPr sz="1700"/>
            </a:lvl1pPr>
            <a:lvl2pPr marL="555498" indent="0">
              <a:buNone/>
              <a:defRPr sz="1500"/>
            </a:lvl2pPr>
            <a:lvl3pPr marL="1110996" indent="0">
              <a:buNone/>
              <a:defRPr sz="1200"/>
            </a:lvl3pPr>
            <a:lvl4pPr marL="1666494" indent="0">
              <a:buNone/>
              <a:defRPr sz="1100"/>
            </a:lvl4pPr>
            <a:lvl5pPr marL="2221992" indent="0">
              <a:buNone/>
              <a:defRPr sz="1100"/>
            </a:lvl5pPr>
            <a:lvl6pPr marL="2777490" indent="0">
              <a:buNone/>
              <a:defRPr sz="1100"/>
            </a:lvl6pPr>
            <a:lvl7pPr marL="3332988" indent="0">
              <a:buNone/>
              <a:defRPr sz="1100"/>
            </a:lvl7pPr>
            <a:lvl8pPr marL="3888486" indent="0">
              <a:buNone/>
              <a:defRPr sz="1100"/>
            </a:lvl8pPr>
            <a:lvl9pPr marL="444398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0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4" y="317232"/>
            <a:ext cx="10369868" cy="1320271"/>
          </a:xfrm>
          <a:prstGeom prst="rect">
            <a:avLst/>
          </a:prstGeom>
        </p:spPr>
        <p:txBody>
          <a:bodyPr vert="horz" lIns="111100" tIns="55550" rIns="111100" bIns="555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4" y="1848380"/>
            <a:ext cx="10369868" cy="5227906"/>
          </a:xfrm>
          <a:prstGeom prst="rect">
            <a:avLst/>
          </a:prstGeom>
        </p:spPr>
        <p:txBody>
          <a:bodyPr vert="horz" lIns="111100" tIns="55550" rIns="111100" bIns="555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4" y="7342173"/>
            <a:ext cx="2688484" cy="421753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09" y="7342173"/>
            <a:ext cx="3648657" cy="421753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87" y="7342173"/>
            <a:ext cx="2688484" cy="421753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8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0996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624" indent="-416624" algn="l" defTabSz="1110996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2684" indent="-347186" algn="l" defTabSz="111099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8745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243" indent="-277749" algn="l" defTabSz="111099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9741" indent="-277749" algn="l" defTabSz="111099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5239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0737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66235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21733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498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996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494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1992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490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2988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486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3984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2765" y="2376636"/>
            <a:ext cx="568863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Array</a:t>
            </a:r>
            <a:endParaRPr lang="en-IN" sz="1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77" y="720452"/>
            <a:ext cx="2821936" cy="20882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29587" y="7152184"/>
            <a:ext cx="4392488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Opentechz Pvt Ltd .</a:t>
            </a:r>
          </a:p>
          <a:p>
            <a:r>
              <a:rPr lang="en-US" b="1" dirty="0" smtClean="0"/>
              <a:t>By Parthasarathi Swain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848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453" y="505589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What is an Array?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509" y="936476"/>
            <a:ext cx="1004998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An array is a </a:t>
            </a:r>
            <a:r>
              <a:rPr lang="en-US" b="1" dirty="0" smtClean="0">
                <a:solidFill>
                  <a:srgbClr val="002060"/>
                </a:solidFill>
              </a:rPr>
              <a:t>fixed-size sequential collection</a:t>
            </a:r>
            <a:r>
              <a:rPr lang="en-US" dirty="0" smtClean="0">
                <a:solidFill>
                  <a:srgbClr val="002060"/>
                </a:solidFill>
              </a:rPr>
              <a:t> of elements of the </a:t>
            </a:r>
            <a:r>
              <a:rPr lang="en-US" b="1" dirty="0" smtClean="0">
                <a:solidFill>
                  <a:srgbClr val="002060"/>
                </a:solidFill>
              </a:rPr>
              <a:t>same data type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Each element is stored in </a:t>
            </a:r>
            <a:r>
              <a:rPr lang="en-US" b="1" dirty="0" smtClean="0">
                <a:solidFill>
                  <a:srgbClr val="002060"/>
                </a:solidFill>
              </a:rPr>
              <a:t>continuous memory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Accessed using </a:t>
            </a:r>
            <a:r>
              <a:rPr lang="en-US" b="1" dirty="0" smtClean="0">
                <a:solidFill>
                  <a:srgbClr val="002060"/>
                </a:solidFill>
              </a:rPr>
              <a:t>index numbers (0 to size-1)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Supports </a:t>
            </a:r>
            <a:r>
              <a:rPr lang="en-US" b="1" dirty="0" smtClean="0">
                <a:solidFill>
                  <a:srgbClr val="002060"/>
                </a:solidFill>
              </a:rPr>
              <a:t>random access</a:t>
            </a:r>
            <a:r>
              <a:rPr lang="en-US" dirty="0" smtClean="0">
                <a:solidFill>
                  <a:srgbClr val="002060"/>
                </a:solidFill>
              </a:rPr>
              <a:t> using index.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Example: 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marks[5]; stores 5 integers.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17" y="4387569"/>
            <a:ext cx="6912768" cy="35340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5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453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Why Use Arrays?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509" y="936476"/>
            <a:ext cx="100499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Avoids declaring multiple variables.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Easy to </a:t>
            </a:r>
            <a:r>
              <a:rPr lang="en-US" b="1" dirty="0" smtClean="0">
                <a:solidFill>
                  <a:srgbClr val="002060"/>
                </a:solidFill>
              </a:rPr>
              <a:t>manage large amounts of data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Useful in </a:t>
            </a:r>
            <a:r>
              <a:rPr lang="en-US" b="1" dirty="0" smtClean="0">
                <a:solidFill>
                  <a:srgbClr val="002060"/>
                </a:solidFill>
              </a:rPr>
              <a:t>loops, searching, sorting, matrices</a:t>
            </a:r>
            <a:r>
              <a:rPr lang="en-US" dirty="0" smtClean="0">
                <a:solidFill>
                  <a:srgbClr val="002060"/>
                </a:solidFill>
              </a:rPr>
              <a:t>, etc.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Arrays reduce </a:t>
            </a:r>
            <a:r>
              <a:rPr lang="en-US" b="1" dirty="0" smtClean="0">
                <a:solidFill>
                  <a:srgbClr val="002060"/>
                </a:solidFill>
              </a:rPr>
              <a:t>code length and complexity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Data stored in a structured manner.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485" y="5400972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Without Array</a:t>
            </a:r>
            <a:r>
              <a:rPr lang="en-IN" dirty="0" smtClean="0">
                <a:solidFill>
                  <a:srgbClr val="002060"/>
                </a:solidFill>
              </a:rPr>
              <a:t>: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9109" y="5400972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With Array</a:t>
            </a:r>
            <a:r>
              <a:rPr lang="en-IN" dirty="0" smtClean="0">
                <a:solidFill>
                  <a:srgbClr val="002060"/>
                </a:solidFill>
              </a:rPr>
              <a:t>: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6501" y="5905028"/>
            <a:ext cx="2304256" cy="178510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int</a:t>
            </a:r>
            <a:r>
              <a:rPr lang="en-IN" b="1" dirty="0" smtClean="0">
                <a:solidFill>
                  <a:srgbClr val="FFFF00"/>
                </a:solidFill>
              </a:rPr>
              <a:t> m1=10;</a:t>
            </a:r>
          </a:p>
          <a:p>
            <a:r>
              <a:rPr lang="en-IN" b="1" dirty="0" err="1" smtClean="0">
                <a:solidFill>
                  <a:srgbClr val="FFFF00"/>
                </a:solidFill>
              </a:rPr>
              <a:t>int</a:t>
            </a:r>
            <a:r>
              <a:rPr lang="en-IN" b="1" dirty="0" smtClean="0">
                <a:solidFill>
                  <a:srgbClr val="FFFF00"/>
                </a:solidFill>
              </a:rPr>
              <a:t> m2=20; </a:t>
            </a:r>
          </a:p>
          <a:p>
            <a:r>
              <a:rPr lang="en-IN" b="1" dirty="0" err="1" smtClean="0">
                <a:solidFill>
                  <a:srgbClr val="FFFF00"/>
                </a:solidFill>
              </a:rPr>
              <a:t>int</a:t>
            </a:r>
            <a:r>
              <a:rPr lang="en-IN" b="1" dirty="0" smtClean="0">
                <a:solidFill>
                  <a:srgbClr val="FFFF00"/>
                </a:solidFill>
              </a:rPr>
              <a:t> m3=30; </a:t>
            </a:r>
          </a:p>
          <a:p>
            <a:r>
              <a:rPr lang="en-IN" b="1" dirty="0" err="1" smtClean="0">
                <a:solidFill>
                  <a:srgbClr val="FFFF00"/>
                </a:solidFill>
              </a:rPr>
              <a:t>int</a:t>
            </a:r>
            <a:r>
              <a:rPr lang="en-IN" b="1" dirty="0" smtClean="0">
                <a:solidFill>
                  <a:srgbClr val="FFFF00"/>
                </a:solidFill>
              </a:rPr>
              <a:t> m4=40; </a:t>
            </a:r>
          </a:p>
          <a:p>
            <a:r>
              <a:rPr lang="en-IN" b="1" dirty="0" err="1" smtClean="0">
                <a:solidFill>
                  <a:srgbClr val="FFFF00"/>
                </a:solidFill>
              </a:rPr>
              <a:t>int</a:t>
            </a:r>
            <a:r>
              <a:rPr lang="en-IN" b="1" dirty="0" smtClean="0">
                <a:solidFill>
                  <a:srgbClr val="FFFF00"/>
                </a:solidFill>
              </a:rPr>
              <a:t> m5=50;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9109" y="5977036"/>
            <a:ext cx="4608512" cy="43088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int</a:t>
            </a:r>
            <a:r>
              <a:rPr lang="en-IN" b="1" dirty="0" smtClean="0">
                <a:solidFill>
                  <a:srgbClr val="FFFF00"/>
                </a:solidFill>
              </a:rPr>
              <a:t>  </a:t>
            </a:r>
            <a:r>
              <a:rPr lang="en-IN" b="1" dirty="0" err="1" smtClean="0">
                <a:solidFill>
                  <a:srgbClr val="FFFF00"/>
                </a:solidFill>
              </a:rPr>
              <a:t>arr</a:t>
            </a:r>
            <a:r>
              <a:rPr lang="en-IN" b="1" dirty="0" smtClean="0">
                <a:solidFill>
                  <a:srgbClr val="FFFF00"/>
                </a:solidFill>
              </a:rPr>
              <a:t>[5] =  {10, 20, 30, 40, 50};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7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453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Types of Arrays in C++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7571" y="1296516"/>
            <a:ext cx="100499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One-Dimensional Array (1D)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Stores data in a </a:t>
            </a:r>
            <a:r>
              <a:rPr lang="en-IN" b="1" dirty="0" smtClean="0">
                <a:solidFill>
                  <a:srgbClr val="002060"/>
                </a:solidFill>
              </a:rPr>
              <a:t>single row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Syntax: </a:t>
            </a:r>
            <a:r>
              <a:rPr lang="en-IN" dirty="0" err="1" smtClean="0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err="1" smtClean="0">
                <a:solidFill>
                  <a:srgbClr val="002060"/>
                </a:solidFill>
              </a:rPr>
              <a:t>arr</a:t>
            </a:r>
            <a:r>
              <a:rPr lang="en-IN" dirty="0" smtClean="0">
                <a:solidFill>
                  <a:srgbClr val="002060"/>
                </a:solidFill>
              </a:rPr>
              <a:t>[5];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Example: </a:t>
            </a:r>
            <a:r>
              <a:rPr lang="en-IN" dirty="0" err="1" smtClean="0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 marks[5] = {90, 85, 75, 88, 92};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endParaRPr lang="en-IN" dirty="0" smtClean="0">
              <a:solidFill>
                <a:srgbClr val="002060"/>
              </a:solidFill>
            </a:endParaRPr>
          </a:p>
          <a:p>
            <a:r>
              <a:rPr lang="en-IN" b="1" dirty="0" smtClean="0">
                <a:solidFill>
                  <a:srgbClr val="002060"/>
                </a:solidFill>
              </a:rPr>
              <a:t>Two-Dimensional Array (2D)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Stores data in </a:t>
            </a:r>
            <a:r>
              <a:rPr lang="en-IN" b="1" dirty="0" smtClean="0">
                <a:solidFill>
                  <a:srgbClr val="002060"/>
                </a:solidFill>
              </a:rPr>
              <a:t>rows and columns</a:t>
            </a:r>
            <a:r>
              <a:rPr lang="en-IN" dirty="0" smtClean="0">
                <a:solidFill>
                  <a:srgbClr val="002060"/>
                </a:solidFill>
              </a:rPr>
              <a:t> (like a table).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Syntax: </a:t>
            </a:r>
            <a:r>
              <a:rPr lang="en-IN" dirty="0" err="1" smtClean="0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err="1" smtClean="0">
                <a:solidFill>
                  <a:srgbClr val="002060"/>
                </a:solidFill>
              </a:rPr>
              <a:t>arr</a:t>
            </a:r>
            <a:r>
              <a:rPr lang="en-IN" dirty="0" smtClean="0">
                <a:solidFill>
                  <a:srgbClr val="002060"/>
                </a:solidFill>
              </a:rPr>
              <a:t>[3][3];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Example: </a:t>
            </a:r>
            <a:r>
              <a:rPr lang="en-IN" dirty="0" err="1" smtClean="0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 matrix[2][2] = {{1, 2}, {3, 4}};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IN" dirty="0" smtClean="0">
              <a:solidFill>
                <a:srgbClr val="002060"/>
              </a:solidFill>
            </a:endParaRPr>
          </a:p>
          <a:p>
            <a:r>
              <a:rPr lang="en-IN" b="1" dirty="0" smtClean="0">
                <a:solidFill>
                  <a:srgbClr val="002060"/>
                </a:solidFill>
              </a:rPr>
              <a:t>Multidimensional Array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Arrays with </a:t>
            </a:r>
            <a:r>
              <a:rPr lang="en-IN" b="1" dirty="0" smtClean="0">
                <a:solidFill>
                  <a:srgbClr val="002060"/>
                </a:solidFill>
              </a:rPr>
              <a:t>3 or more dimensions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Syntax: </a:t>
            </a:r>
            <a:r>
              <a:rPr lang="en-IN" dirty="0" err="1" smtClean="0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err="1" smtClean="0">
                <a:solidFill>
                  <a:srgbClr val="002060"/>
                </a:solidFill>
              </a:rPr>
              <a:t>arr</a:t>
            </a:r>
            <a:r>
              <a:rPr lang="en-IN" dirty="0" smtClean="0">
                <a:solidFill>
                  <a:srgbClr val="002060"/>
                </a:solidFill>
              </a:rPr>
              <a:t>[2][3][4];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Example: Often used in </a:t>
            </a:r>
            <a:r>
              <a:rPr lang="en-IN" b="1" dirty="0" smtClean="0">
                <a:solidFill>
                  <a:srgbClr val="002060"/>
                </a:solidFill>
              </a:rPr>
              <a:t>scientific or 3D data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3" y="1010293"/>
            <a:ext cx="2626246" cy="181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277" y="3096716"/>
            <a:ext cx="1808040" cy="170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026" y="5256956"/>
            <a:ext cx="2216150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6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One-Dimensional Array (1D)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93" y="1085394"/>
            <a:ext cx="2626246" cy="181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8469" y="1296516"/>
            <a:ext cx="74168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A </a:t>
            </a:r>
            <a:r>
              <a:rPr lang="en-US" b="1" dirty="0">
                <a:solidFill>
                  <a:srgbClr val="002060"/>
                </a:solidFill>
              </a:rPr>
              <a:t>1D (One-Dimensional) Array</a:t>
            </a:r>
            <a:r>
              <a:rPr lang="en-US" dirty="0">
                <a:solidFill>
                  <a:srgbClr val="002060"/>
                </a:solidFill>
              </a:rPr>
              <a:t> in C++ is a collection of elements of the </a:t>
            </a:r>
            <a:r>
              <a:rPr lang="en-US" b="1" dirty="0">
                <a:solidFill>
                  <a:srgbClr val="002060"/>
                </a:solidFill>
              </a:rPr>
              <a:t>same data type</a:t>
            </a:r>
            <a:r>
              <a:rPr lang="en-US" dirty="0">
                <a:solidFill>
                  <a:srgbClr val="002060"/>
                </a:solidFill>
              </a:rPr>
              <a:t>, stored in </a:t>
            </a:r>
            <a:r>
              <a:rPr lang="en-US" b="1" dirty="0">
                <a:solidFill>
                  <a:srgbClr val="002060"/>
                </a:solidFill>
              </a:rPr>
              <a:t>contiguous memory locations</a:t>
            </a:r>
            <a:r>
              <a:rPr lang="en-US" dirty="0">
                <a:solidFill>
                  <a:srgbClr val="002060"/>
                </a:solidFill>
              </a:rPr>
              <a:t>, and accessed using an </a:t>
            </a:r>
            <a:r>
              <a:rPr lang="en-US" b="1" dirty="0">
                <a:solidFill>
                  <a:srgbClr val="002060"/>
                </a:solidFill>
              </a:rPr>
              <a:t>index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3" y="2903665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Declaration Only: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8469" y="4040984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Declaration with Initialization: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469" y="5040932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Let Compiler Count Size</a:t>
            </a:r>
          </a:p>
        </p:txBody>
      </p:sp>
      <p:sp>
        <p:nvSpPr>
          <p:cNvPr id="3" name="Rectangle 2"/>
          <p:cNvSpPr/>
          <p:nvPr/>
        </p:nvSpPr>
        <p:spPr>
          <a:xfrm>
            <a:off x="626578" y="6176717"/>
            <a:ext cx="25421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Partial Initialization: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46" y="3456756"/>
            <a:ext cx="5329023" cy="430887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arr</a:t>
            </a:r>
            <a:r>
              <a:rPr lang="en-US" b="1" dirty="0">
                <a:solidFill>
                  <a:srgbClr val="FFFF00"/>
                </a:solidFill>
              </a:rPr>
              <a:t>[5]; // Uninitialized array of 5 integers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0477" y="4510856"/>
            <a:ext cx="7848872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arr</a:t>
            </a:r>
            <a:r>
              <a:rPr lang="en-US" b="1" dirty="0">
                <a:solidFill>
                  <a:srgbClr val="FFFF00"/>
                </a:solidFill>
              </a:rPr>
              <a:t>[5] = {10, 20, 30, 40, 50}; // Initialize with values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7938" y="5600653"/>
            <a:ext cx="5907195" cy="430887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arr</a:t>
            </a:r>
            <a:r>
              <a:rPr lang="en-US" b="1" dirty="0">
                <a:solidFill>
                  <a:srgbClr val="FFFF00"/>
                </a:solidFill>
              </a:rPr>
              <a:t>[] = {5, 10, 15, 20}; // Compiler sets size = 4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241" y="6752780"/>
            <a:ext cx="5365828" cy="430887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IN" b="1" dirty="0" err="1">
                <a:solidFill>
                  <a:srgbClr val="FFFF00"/>
                </a:solidFill>
              </a:rPr>
              <a:t>int</a:t>
            </a:r>
            <a:r>
              <a:rPr lang="en-IN" b="1" dirty="0">
                <a:solidFill>
                  <a:srgbClr val="FFFF00"/>
                </a:solidFill>
              </a:rPr>
              <a:t> </a:t>
            </a:r>
            <a:r>
              <a:rPr lang="en-IN" b="1" dirty="0" err="1">
                <a:solidFill>
                  <a:srgbClr val="FFFF00"/>
                </a:solidFill>
              </a:rPr>
              <a:t>arr</a:t>
            </a:r>
            <a:r>
              <a:rPr lang="en-IN" b="1" dirty="0">
                <a:solidFill>
                  <a:srgbClr val="FFFF00"/>
                </a:solidFill>
              </a:rPr>
              <a:t>[5] = {1, 2}; // Remaining elements = 0</a:t>
            </a:r>
          </a:p>
        </p:txBody>
      </p:sp>
    </p:spTree>
    <p:extLst>
      <p:ext uri="{BB962C8B-B14F-4D97-AF65-F5344CB8AC3E}">
        <p14:creationId xmlns:p14="http://schemas.microsoft.com/office/powerpoint/2010/main" val="22182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Important Points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3546" y="1296516"/>
            <a:ext cx="4109587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Array index starts from </a:t>
            </a:r>
            <a:r>
              <a:rPr lang="en-US" b="1" dirty="0">
                <a:solidFill>
                  <a:srgbClr val="FFFF00"/>
                </a:solidFill>
              </a:rPr>
              <a:t>0 to size-1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3977" y="2350616"/>
            <a:ext cx="6817260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All elements must be of the </a:t>
            </a:r>
            <a:r>
              <a:rPr lang="en-US" b="1" dirty="0">
                <a:solidFill>
                  <a:srgbClr val="FFFF00"/>
                </a:solidFill>
              </a:rPr>
              <a:t>same data type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1438" y="3440413"/>
            <a:ext cx="3684407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Stored in </a:t>
            </a:r>
            <a:r>
              <a:rPr lang="en-IN" b="1" dirty="0">
                <a:solidFill>
                  <a:srgbClr val="FFFF00"/>
                </a:solidFill>
              </a:rPr>
              <a:t>contiguous memory</a:t>
            </a:r>
            <a:r>
              <a:rPr lang="en-IN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6741" y="4592540"/>
            <a:ext cx="5365828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Array name is a </a:t>
            </a:r>
            <a:r>
              <a:rPr lang="en-US" b="1" dirty="0">
                <a:solidFill>
                  <a:srgbClr val="FFFF00"/>
                </a:solidFill>
              </a:rPr>
              <a:t>pointer to the first element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3977" y="5616996"/>
            <a:ext cx="2945550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Access using: </a:t>
            </a:r>
            <a:r>
              <a:rPr lang="en-IN" dirty="0" err="1">
                <a:solidFill>
                  <a:srgbClr val="FFFF00"/>
                </a:solidFill>
              </a:rPr>
              <a:t>arr</a:t>
            </a:r>
            <a:r>
              <a:rPr lang="en-IN" dirty="0">
                <a:solidFill>
                  <a:srgbClr val="FFFF00"/>
                </a:solidFill>
              </a:rPr>
              <a:t>[index].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133" y="5256956"/>
            <a:ext cx="6524528" cy="25993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Size of Array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985" y="1080492"/>
            <a:ext cx="71652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Method 1: Using </a:t>
            </a:r>
            <a:r>
              <a:rPr lang="en-US" b="1" dirty="0" err="1">
                <a:solidFill>
                  <a:srgbClr val="002060"/>
                </a:solidFill>
              </a:rPr>
              <a:t>sizeof</a:t>
            </a:r>
            <a:r>
              <a:rPr lang="en-US" b="1" dirty="0">
                <a:solidFill>
                  <a:srgbClr val="002060"/>
                </a:solidFill>
              </a:rPr>
              <a:t>() (Works in all C++ versions)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6698" y="1584548"/>
            <a:ext cx="3862211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Size = </a:t>
            </a:r>
            <a:r>
              <a:rPr lang="en-IN" b="1" dirty="0" err="1">
                <a:solidFill>
                  <a:srgbClr val="FFFF00"/>
                </a:solidFill>
              </a:rPr>
              <a:t>sizeof</a:t>
            </a:r>
            <a:r>
              <a:rPr lang="en-IN" b="1" dirty="0">
                <a:solidFill>
                  <a:srgbClr val="FFFF00"/>
                </a:solidFill>
              </a:rPr>
              <a:t>(</a:t>
            </a:r>
            <a:r>
              <a:rPr lang="en-IN" b="1" dirty="0" err="1">
                <a:solidFill>
                  <a:srgbClr val="FFFF00"/>
                </a:solidFill>
              </a:rPr>
              <a:t>arr</a:t>
            </a:r>
            <a:r>
              <a:rPr lang="en-IN" b="1" dirty="0">
                <a:solidFill>
                  <a:srgbClr val="FFFF00"/>
                </a:solidFill>
              </a:rPr>
              <a:t>) / </a:t>
            </a:r>
            <a:r>
              <a:rPr lang="en-IN" b="1" dirty="0" err="1">
                <a:solidFill>
                  <a:srgbClr val="FFFF00"/>
                </a:solidFill>
              </a:rPr>
              <a:t>sizeof</a:t>
            </a:r>
            <a:r>
              <a:rPr lang="en-IN" b="1" dirty="0">
                <a:solidFill>
                  <a:srgbClr val="FFFF00"/>
                </a:solidFill>
              </a:rPr>
              <a:t>(</a:t>
            </a:r>
            <a:r>
              <a:rPr lang="en-IN" b="1" dirty="0" err="1">
                <a:solidFill>
                  <a:srgbClr val="FFFF00"/>
                </a:solidFill>
              </a:rPr>
              <a:t>arr</a:t>
            </a:r>
            <a:r>
              <a:rPr lang="en-IN" b="1" dirty="0">
                <a:solidFill>
                  <a:srgbClr val="FFFF00"/>
                </a:solidFill>
              </a:rPr>
              <a:t>[0])</a:t>
            </a:r>
          </a:p>
        </p:txBody>
      </p:sp>
      <p:sp>
        <p:nvSpPr>
          <p:cNvPr id="6" name="Rectangle 5"/>
          <p:cNvSpPr/>
          <p:nvPr/>
        </p:nvSpPr>
        <p:spPr>
          <a:xfrm>
            <a:off x="746698" y="2016596"/>
            <a:ext cx="71025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002060"/>
                </a:solidFill>
              </a:rPr>
              <a:t>int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arr</a:t>
            </a:r>
            <a:r>
              <a:rPr lang="en-IN" b="1" dirty="0">
                <a:solidFill>
                  <a:srgbClr val="002060"/>
                </a:solidFill>
              </a:rPr>
              <a:t>[] = {10, 20, 30, 40, 50</a:t>
            </a:r>
            <a:r>
              <a:rPr lang="en-IN" b="1" dirty="0" smtClean="0">
                <a:solidFill>
                  <a:srgbClr val="002060"/>
                </a:solidFill>
              </a:rPr>
              <a:t>};</a:t>
            </a:r>
          </a:p>
          <a:p>
            <a:endParaRPr lang="en-IN" b="1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 err="1">
                <a:solidFill>
                  <a:srgbClr val="002060"/>
                </a:solidFill>
              </a:rPr>
              <a:t>sizeof</a:t>
            </a:r>
            <a:r>
              <a:rPr lang="en-US" b="1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arr</a:t>
            </a:r>
            <a:r>
              <a:rPr lang="en-US" b="1" dirty="0">
                <a:solidFill>
                  <a:srgbClr val="002060"/>
                </a:solidFill>
              </a:rPr>
              <a:t>) → 5 elements × 4 bytes each = 20 bytes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 err="1">
                <a:solidFill>
                  <a:srgbClr val="002060"/>
                </a:solidFill>
              </a:rPr>
              <a:t>sizeof</a:t>
            </a:r>
            <a:r>
              <a:rPr lang="en-US" b="1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arr</a:t>
            </a:r>
            <a:r>
              <a:rPr lang="en-US" b="1" dirty="0">
                <a:solidFill>
                  <a:srgbClr val="002060"/>
                </a:solidFill>
              </a:rPr>
              <a:t>[0]) → size of first element 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) = 4 bytes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So, </a:t>
            </a:r>
            <a:r>
              <a:rPr lang="en-US" b="1" dirty="0" err="1">
                <a:solidFill>
                  <a:srgbClr val="002060"/>
                </a:solidFill>
              </a:rPr>
              <a:t>sizeof</a:t>
            </a:r>
            <a:r>
              <a:rPr lang="en-US" b="1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arr</a:t>
            </a:r>
            <a:r>
              <a:rPr lang="en-US" b="1" dirty="0">
                <a:solidFill>
                  <a:srgbClr val="002060"/>
                </a:solidFill>
              </a:rPr>
              <a:t>) / </a:t>
            </a:r>
            <a:r>
              <a:rPr lang="en-US" b="1" dirty="0" err="1">
                <a:solidFill>
                  <a:srgbClr val="002060"/>
                </a:solidFill>
              </a:rPr>
              <a:t>sizeof</a:t>
            </a:r>
            <a:r>
              <a:rPr lang="en-US" b="1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arr</a:t>
            </a:r>
            <a:r>
              <a:rPr lang="en-US" b="1" dirty="0">
                <a:solidFill>
                  <a:srgbClr val="002060"/>
                </a:solidFill>
              </a:rPr>
              <a:t>[0]) = 20 / 4 = 5</a:t>
            </a:r>
          </a:p>
          <a:p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4385" y="4466029"/>
            <a:ext cx="71652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Method 2: Using </a:t>
            </a:r>
            <a:r>
              <a:rPr lang="en-US" b="1" dirty="0" err="1">
                <a:solidFill>
                  <a:srgbClr val="002060"/>
                </a:solidFill>
              </a:rPr>
              <a:t>std</a:t>
            </a:r>
            <a:r>
              <a:rPr lang="en-US" b="1" dirty="0">
                <a:solidFill>
                  <a:srgbClr val="002060"/>
                </a:solidFill>
              </a:rPr>
              <a:t>::size() (C++17 and above)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9098" y="4968924"/>
            <a:ext cx="2444131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Size = </a:t>
            </a:r>
            <a:r>
              <a:rPr lang="en-IN" b="1" dirty="0" err="1">
                <a:solidFill>
                  <a:srgbClr val="FFFF00"/>
                </a:solidFill>
              </a:rPr>
              <a:t>std</a:t>
            </a:r>
            <a:r>
              <a:rPr lang="en-IN" b="1" dirty="0">
                <a:solidFill>
                  <a:srgbClr val="FFFF00"/>
                </a:solidFill>
              </a:rPr>
              <a:t>::size(</a:t>
            </a:r>
            <a:r>
              <a:rPr lang="en-IN" b="1" dirty="0" err="1">
                <a:solidFill>
                  <a:srgbClr val="FFFF00"/>
                </a:solidFill>
              </a:rPr>
              <a:t>arr</a:t>
            </a:r>
            <a:r>
              <a:rPr lang="en-IN" b="1" dirty="0">
                <a:solidFill>
                  <a:srgbClr val="FFFF00"/>
                </a:solidFill>
              </a:rPr>
              <a:t>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9098" y="5616996"/>
            <a:ext cx="71025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arr</a:t>
            </a:r>
            <a:r>
              <a:rPr lang="en-US" b="1" dirty="0">
                <a:solidFill>
                  <a:srgbClr val="002060"/>
                </a:solidFill>
              </a:rPr>
              <a:t>[] = {10, 20, 30, 40, 50};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size = </a:t>
            </a:r>
            <a:r>
              <a:rPr lang="en-US" b="1" dirty="0" err="1">
                <a:solidFill>
                  <a:srgbClr val="002060"/>
                </a:solidFill>
              </a:rPr>
              <a:t>std</a:t>
            </a:r>
            <a:r>
              <a:rPr lang="en-US" b="1" dirty="0">
                <a:solidFill>
                  <a:srgbClr val="002060"/>
                </a:solidFill>
              </a:rPr>
              <a:t>::size(</a:t>
            </a:r>
            <a:r>
              <a:rPr lang="en-US" b="1" dirty="0" err="1">
                <a:solidFill>
                  <a:srgbClr val="002060"/>
                </a:solidFill>
              </a:rPr>
              <a:t>arr</a:t>
            </a:r>
            <a:r>
              <a:rPr lang="en-US" b="1" dirty="0" smtClean="0">
                <a:solidFill>
                  <a:srgbClr val="002060"/>
                </a:solidFill>
              </a:rPr>
              <a:t>);   // size=5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86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1. Input </a:t>
            </a:r>
            <a:r>
              <a:rPr lang="en-IN" b="1" dirty="0"/>
              <a:t>&amp; Print Elements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469" y="1296516"/>
            <a:ext cx="5759450" cy="584775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tri">
            <a:noFill/>
          </a:ln>
        </p:spPr>
        <p:txBody>
          <a:bodyPr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arr</a:t>
            </a:r>
            <a:r>
              <a:rPr lang="en-IN" b="1" dirty="0"/>
              <a:t>[5];</a:t>
            </a:r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"Enter 5 elements: ";</a:t>
            </a:r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0; i &lt; 5; i++) {</a:t>
            </a:r>
          </a:p>
          <a:p>
            <a:r>
              <a:rPr lang="en-IN" b="1" dirty="0"/>
              <a:t>        </a:t>
            </a:r>
            <a:r>
              <a:rPr lang="en-IN" b="1" dirty="0" err="1"/>
              <a:t>cin</a:t>
            </a:r>
            <a:r>
              <a:rPr lang="en-IN" b="1" dirty="0"/>
              <a:t> &gt;&gt; </a:t>
            </a:r>
            <a:r>
              <a:rPr lang="en-IN" b="1" dirty="0" err="1"/>
              <a:t>arr</a:t>
            </a:r>
            <a:r>
              <a:rPr lang="en-IN" b="1" dirty="0"/>
              <a:t>[i];</a:t>
            </a:r>
          </a:p>
          <a:p>
            <a:r>
              <a:rPr lang="en-IN" b="1" dirty="0"/>
              <a:t>    }</a:t>
            </a:r>
          </a:p>
          <a:p>
            <a:endParaRPr lang="en-IN" b="1" dirty="0"/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"Array elements are: </a:t>
            </a:r>
            <a:r>
              <a:rPr lang="en-IN" b="1" dirty="0" smtClean="0"/>
              <a:t>“&lt;&lt;</a:t>
            </a:r>
            <a:r>
              <a:rPr lang="en-IN" b="1" dirty="0" err="1" smtClean="0"/>
              <a:t>endl</a:t>
            </a:r>
            <a:r>
              <a:rPr lang="en-IN" b="1" dirty="0" smtClean="0"/>
              <a:t>;</a:t>
            </a:r>
            <a:endParaRPr lang="en-IN" b="1" dirty="0"/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0; i &lt; 5; i++) {</a:t>
            </a:r>
          </a:p>
          <a:p>
            <a:r>
              <a:rPr lang="en-IN" b="1" dirty="0"/>
              <a:t>        </a:t>
            </a:r>
            <a:r>
              <a:rPr lang="en-IN" b="1" dirty="0" err="1"/>
              <a:t>cout</a:t>
            </a:r>
            <a:r>
              <a:rPr lang="en-IN" b="1" dirty="0"/>
              <a:t> &lt;&lt; </a:t>
            </a:r>
            <a:r>
              <a:rPr lang="en-IN" b="1" dirty="0" err="1"/>
              <a:t>arr</a:t>
            </a:r>
            <a:r>
              <a:rPr lang="en-IN" b="1" dirty="0"/>
              <a:t>[i] &lt;&lt; " ";</a:t>
            </a:r>
          </a:p>
          <a:p>
            <a:r>
              <a:rPr lang="en-IN" b="1" dirty="0"/>
              <a:t>    }</a:t>
            </a:r>
          </a:p>
          <a:p>
            <a:endParaRPr lang="en-IN" b="1" dirty="0"/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07919" y="6374830"/>
            <a:ext cx="3456384" cy="769441"/>
          </a:xfrm>
          <a:prstGeom prst="rect">
            <a:avLst/>
          </a:prstGeom>
          <a:solidFill>
            <a:schemeClr val="tx1"/>
          </a:solidFill>
          <a:ln cmpd="tri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Array elements are: </a:t>
            </a:r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10 </a:t>
            </a:r>
            <a:r>
              <a:rPr lang="en-US" b="1" dirty="0">
                <a:solidFill>
                  <a:srgbClr val="FFFF00"/>
                </a:solidFill>
              </a:rPr>
              <a:t>20 30 40 50</a:t>
            </a:r>
            <a:endParaRPr lang="en-IN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2. Sum </a:t>
            </a:r>
            <a:r>
              <a:rPr lang="en-IN" b="1" dirty="0"/>
              <a:t>of Elements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469" y="1296516"/>
            <a:ext cx="5759450" cy="449353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tri">
            <a:noFill/>
          </a:ln>
        </p:spPr>
        <p:txBody>
          <a:bodyPr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arr</a:t>
            </a:r>
            <a:r>
              <a:rPr lang="en-IN" b="1" dirty="0"/>
              <a:t>[5] = {10, 20, 30, 40, 50}, sum = 0;</a:t>
            </a:r>
          </a:p>
          <a:p>
            <a:endParaRPr lang="en-IN" b="1" dirty="0"/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0; i &lt; 5; i++) {</a:t>
            </a:r>
          </a:p>
          <a:p>
            <a:r>
              <a:rPr lang="en-IN" b="1" dirty="0"/>
              <a:t>        sum += </a:t>
            </a:r>
            <a:r>
              <a:rPr lang="en-IN" b="1" dirty="0" err="1"/>
              <a:t>arr</a:t>
            </a:r>
            <a:r>
              <a:rPr lang="en-IN" b="1" dirty="0"/>
              <a:t>[i];</a:t>
            </a:r>
          </a:p>
          <a:p>
            <a:r>
              <a:rPr lang="en-IN" b="1" dirty="0"/>
              <a:t>    }</a:t>
            </a:r>
          </a:p>
          <a:p>
            <a:endParaRPr lang="en-IN" b="1" dirty="0"/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"Sum = " &lt;&lt; sum;</a:t>
            </a:r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18826" y="5330244"/>
            <a:ext cx="3456384" cy="430887"/>
          </a:xfrm>
          <a:prstGeom prst="rect">
            <a:avLst/>
          </a:prstGeom>
          <a:solidFill>
            <a:schemeClr val="tx1"/>
          </a:solidFill>
          <a:ln cmpd="tri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Sum = 150</a:t>
            </a:r>
            <a:endParaRPr lang="en-IN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698</Words>
  <Application>Microsoft Office PowerPoint</Application>
  <PresentationFormat>Custom</PresentationFormat>
  <Paragraphs>104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16</cp:revision>
  <dcterms:created xsi:type="dcterms:W3CDTF">2025-07-29T13:25:04Z</dcterms:created>
  <dcterms:modified xsi:type="dcterms:W3CDTF">2025-07-30T10:05:59Z</dcterms:modified>
</cp:coreProperties>
</file>