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1522075" cy="7921625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08" y="-64"/>
      </p:cViewPr>
      <p:guideLst>
        <p:guide orient="horz" pos="2495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460839"/>
            <a:ext cx="9793764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4488921"/>
            <a:ext cx="8065453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5896" y="366742"/>
            <a:ext cx="3266589" cy="78079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131" y="366742"/>
            <a:ext cx="9607730" cy="78079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5090378"/>
            <a:ext cx="9793764" cy="15733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3357523"/>
            <a:ext cx="9793764" cy="1732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132" y="2134438"/>
            <a:ext cx="6437159" cy="60402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326" y="2134438"/>
            <a:ext cx="6437159" cy="60402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317232"/>
            <a:ext cx="10369868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773198"/>
            <a:ext cx="5090917" cy="73898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512182"/>
            <a:ext cx="509091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773198"/>
            <a:ext cx="5092917" cy="73898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512182"/>
            <a:ext cx="509291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315398"/>
            <a:ext cx="3790683" cy="13422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315399"/>
            <a:ext cx="6441160" cy="676088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1657674"/>
            <a:ext cx="3790683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5545137"/>
            <a:ext cx="6913245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707812"/>
            <a:ext cx="6913245" cy="4752975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6199772"/>
            <a:ext cx="6913245" cy="929690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317232"/>
            <a:ext cx="10369868" cy="1320271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848380"/>
            <a:ext cx="10369868" cy="5227906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7342173"/>
            <a:ext cx="2688484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7342173"/>
            <a:ext cx="3648657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7342173"/>
            <a:ext cx="2688484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2765" y="2376636"/>
            <a:ext cx="56886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Array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77" y="720452"/>
            <a:ext cx="2821936" cy="20882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9587" y="7152184"/>
            <a:ext cx="4392488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3.Find </a:t>
            </a:r>
            <a:r>
              <a:rPr lang="en-IN" b="1" dirty="0"/>
              <a:t>Maximum Element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483209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 = {25, 10, 45, 30, 5}, max = </a:t>
            </a:r>
            <a:r>
              <a:rPr lang="en-IN" b="1" dirty="0" err="1"/>
              <a:t>arr</a:t>
            </a:r>
            <a:r>
              <a:rPr lang="en-IN" b="1" dirty="0"/>
              <a:t>[0];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1; i &lt; 5; i++) {</a:t>
            </a:r>
          </a:p>
          <a:p>
            <a:r>
              <a:rPr lang="en-IN" b="1" dirty="0"/>
              <a:t>        if(</a:t>
            </a:r>
            <a:r>
              <a:rPr lang="en-IN" b="1" dirty="0" err="1"/>
              <a:t>arr</a:t>
            </a:r>
            <a:r>
              <a:rPr lang="en-IN" b="1" dirty="0"/>
              <a:t>[i] &gt; max)</a:t>
            </a:r>
          </a:p>
          <a:p>
            <a:r>
              <a:rPr lang="en-IN" b="1" dirty="0"/>
              <a:t>            max =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"Maximum = " &lt;&lt; max;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826" y="5330244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Maximum = 45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4. Reverse </a:t>
            </a:r>
            <a:r>
              <a:rPr lang="en-IN" b="1" dirty="0"/>
              <a:t>Array Print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44935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 = {1, 2, 3, 4, 5};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"Reverse: 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4; i &gt;= 0; i--)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 &lt;&lt; " ";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826" y="5330244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Reverse: 5 4 3 2 1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Count </a:t>
            </a:r>
            <a:r>
              <a:rPr lang="en-US" b="1" dirty="0"/>
              <a:t>Even and Odd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6696744" cy="5509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[6] = {2, 5, 8, 9, 4, 11}, even = 0, odd = 0;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6; i++) {</a:t>
            </a:r>
          </a:p>
          <a:p>
            <a:r>
              <a:rPr lang="en-IN" b="1" dirty="0"/>
              <a:t>        if(</a:t>
            </a:r>
            <a:r>
              <a:rPr lang="en-IN" b="1" dirty="0" err="1"/>
              <a:t>arr</a:t>
            </a:r>
            <a:r>
              <a:rPr lang="en-IN" b="1" dirty="0"/>
              <a:t>[i] % 2 == 0)</a:t>
            </a:r>
          </a:p>
          <a:p>
            <a:r>
              <a:rPr lang="en-IN" b="1" dirty="0"/>
              <a:t>            even++;</a:t>
            </a:r>
          </a:p>
          <a:p>
            <a:r>
              <a:rPr lang="en-IN" b="1" dirty="0"/>
              <a:t>        else</a:t>
            </a:r>
          </a:p>
          <a:p>
            <a:r>
              <a:rPr lang="en-IN" b="1" dirty="0"/>
              <a:t>            odd++;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"Even = " &lt;&lt; even &lt;&lt; ", Odd = " &lt;&lt; odd;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5213" y="6357115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Even = 3, Odd = 3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Two-Dimensional </a:t>
            </a:r>
            <a:r>
              <a:rPr lang="en-IN" b="1" dirty="0">
                <a:solidFill>
                  <a:srgbClr val="002060"/>
                </a:solidFill>
              </a:rPr>
              <a:t>Array </a:t>
            </a:r>
            <a:r>
              <a:rPr lang="en-IN" b="1" dirty="0" smtClean="0">
                <a:solidFill>
                  <a:srgbClr val="002060"/>
                </a:solidFill>
              </a:rPr>
              <a:t>(2D</a:t>
            </a:r>
            <a:r>
              <a:rPr lang="en-IN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469" y="1296516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2D array</a:t>
            </a:r>
            <a:r>
              <a:rPr lang="en-US" dirty="0"/>
              <a:t> in C++ is an array of arrays (like a table) with </a:t>
            </a:r>
            <a:r>
              <a:rPr lang="en-US" b="1" dirty="0"/>
              <a:t>rows and columns</a:t>
            </a:r>
            <a:r>
              <a:rPr lang="en-US" dirty="0"/>
              <a:t>. It is used to store data in a matrix form.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3" y="2903665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Only: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469" y="4040984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with Initialization: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469" y="504093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Initialization in One Line: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46" y="3456756"/>
            <a:ext cx="5677516" cy="43088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[3][3]; // 3 rows, 3 columns, uninitialized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477" y="4510856"/>
            <a:ext cx="78488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[2][2] = {{1, 2}, {3, 4}};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938" y="5600653"/>
            <a:ext cx="5907195" cy="430887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[2</a:t>
            </a:r>
            <a:r>
              <a:rPr lang="en-US" b="1" dirty="0" smtClean="0">
                <a:solidFill>
                  <a:srgbClr val="FFFF00"/>
                </a:solidFill>
              </a:rPr>
              <a:t>][1] </a:t>
            </a:r>
            <a:r>
              <a:rPr lang="en-US" b="1" dirty="0">
                <a:solidFill>
                  <a:srgbClr val="FFFF00"/>
                </a:solidFill>
              </a:rPr>
              <a:t>= {1, 2, 3, 4, 5, 6}; // row-wise filling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89" y="1925278"/>
            <a:ext cx="2530918" cy="238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Important Points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3546" y="1296516"/>
            <a:ext cx="5170070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Accessed using </a:t>
            </a:r>
            <a:r>
              <a:rPr lang="en-US" b="1" dirty="0">
                <a:solidFill>
                  <a:srgbClr val="FFFF00"/>
                </a:solidFill>
              </a:rPr>
              <a:t>2 indexes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[row][column]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977" y="2350616"/>
            <a:ext cx="6817260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Useful for representing </a:t>
            </a:r>
            <a:r>
              <a:rPr lang="en-IN" b="1" dirty="0">
                <a:solidFill>
                  <a:srgbClr val="FFFF00"/>
                </a:solidFill>
              </a:rPr>
              <a:t>matrices</a:t>
            </a:r>
            <a:r>
              <a:rPr lang="en-IN" dirty="0">
                <a:solidFill>
                  <a:srgbClr val="FFFF00"/>
                </a:solidFill>
              </a:rPr>
              <a:t>, </a:t>
            </a:r>
            <a:r>
              <a:rPr lang="en-IN" b="1" dirty="0">
                <a:solidFill>
                  <a:srgbClr val="FFFF00"/>
                </a:solidFill>
              </a:rPr>
              <a:t>tables</a:t>
            </a:r>
            <a:r>
              <a:rPr lang="en-IN" dirty="0">
                <a:solidFill>
                  <a:srgbClr val="FFFF00"/>
                </a:solidFill>
              </a:rPr>
              <a:t>, </a:t>
            </a:r>
            <a:r>
              <a:rPr lang="en-IN" b="1" dirty="0">
                <a:solidFill>
                  <a:srgbClr val="FFFF00"/>
                </a:solidFill>
              </a:rPr>
              <a:t>grids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1438" y="3440413"/>
            <a:ext cx="474905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Stored in </a:t>
            </a:r>
            <a:r>
              <a:rPr lang="en-US" b="1" dirty="0">
                <a:solidFill>
                  <a:srgbClr val="FFFF00"/>
                </a:solidFill>
              </a:rPr>
              <a:t>row-major order</a:t>
            </a:r>
            <a:r>
              <a:rPr lang="en-US" dirty="0">
                <a:solidFill>
                  <a:srgbClr val="FFFF00"/>
                </a:solidFill>
              </a:rPr>
              <a:t> (row by row)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741" y="4592540"/>
            <a:ext cx="5365828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Can be used in </a:t>
            </a:r>
            <a:r>
              <a:rPr lang="en-US" b="1" dirty="0">
                <a:solidFill>
                  <a:srgbClr val="FFFF00"/>
                </a:solidFill>
              </a:rPr>
              <a:t>nested loops</a:t>
            </a:r>
            <a:r>
              <a:rPr lang="en-US" dirty="0">
                <a:solidFill>
                  <a:srgbClr val="FFFF00"/>
                </a:solidFill>
              </a:rPr>
              <a:t> for input/output</a:t>
            </a:r>
          </a:p>
        </p:txBody>
      </p:sp>
      <p:pic>
        <p:nvPicPr>
          <p:cNvPr id="1026" name="Picture 2" descr="Mastering 2D Arrays in C++: A Comprehensive Guide | DigitalOc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69" y="4380763"/>
            <a:ext cx="5449506" cy="35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Input </a:t>
            </a:r>
            <a:r>
              <a:rPr lang="en-US" b="1" dirty="0"/>
              <a:t>and Print 2D Array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6696744" cy="618630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[2][2];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"Enter 4 elements:\n";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2; j++)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cin</a:t>
            </a:r>
            <a:r>
              <a:rPr lang="en-IN" b="1" dirty="0"/>
              <a:t> &gt;&gt;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"Matrix:\n";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 {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2; j++)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[i][j] &lt;&lt; " ";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5213" y="6357115"/>
            <a:ext cx="1872208" cy="1107996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</a:rPr>
              <a:t>Matrix:</a:t>
            </a:r>
          </a:p>
          <a:p>
            <a:r>
              <a:rPr lang="fr-FR" b="1" dirty="0">
                <a:solidFill>
                  <a:srgbClr val="FFFF00"/>
                </a:solidFill>
              </a:rPr>
              <a:t>1 </a:t>
            </a:r>
            <a:r>
              <a:rPr lang="fr-FR" b="1" dirty="0" smtClean="0">
                <a:solidFill>
                  <a:srgbClr val="FFFF00"/>
                </a:solidFill>
              </a:rPr>
              <a:t>  2</a:t>
            </a:r>
            <a:endParaRPr lang="fr-FR" b="1" dirty="0">
              <a:solidFill>
                <a:srgbClr val="FFFF00"/>
              </a:solidFill>
            </a:endParaRPr>
          </a:p>
          <a:p>
            <a:r>
              <a:rPr lang="fr-FR" b="1" dirty="0">
                <a:solidFill>
                  <a:srgbClr val="FFFF00"/>
                </a:solidFill>
              </a:rPr>
              <a:t>3 </a:t>
            </a:r>
            <a:r>
              <a:rPr lang="fr-FR" b="1" dirty="0" smtClean="0">
                <a:solidFill>
                  <a:srgbClr val="FFFF00"/>
                </a:solidFill>
              </a:rPr>
              <a:t>  4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 Sum </a:t>
            </a:r>
            <a:r>
              <a:rPr lang="en-IN" b="1" dirty="0"/>
              <a:t>of All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6696744" cy="483209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[2][3] = {{1, 2, 3}, {4, 5, 6}};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sum = 0;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3; j++)</a:t>
            </a:r>
          </a:p>
          <a:p>
            <a:r>
              <a:rPr lang="en-IN" b="1" dirty="0"/>
              <a:t>            sum +=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"Sum = " &lt;&lt; sum;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5213" y="5697721"/>
            <a:ext cx="1872208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FF00"/>
                </a:solidFill>
              </a:rPr>
              <a:t>Sum</a:t>
            </a:r>
            <a:r>
              <a:rPr lang="fr-FR" b="1" dirty="0">
                <a:solidFill>
                  <a:srgbClr val="FFFF00"/>
                </a:solidFill>
              </a:rPr>
              <a:t> = 21</a:t>
            </a:r>
          </a:p>
        </p:txBody>
      </p:sp>
    </p:spTree>
    <p:extLst>
      <p:ext uri="{BB962C8B-B14F-4D97-AF65-F5344CB8AC3E}">
        <p14:creationId xmlns:p14="http://schemas.microsoft.com/office/powerpoint/2010/main" val="33333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3. Print </a:t>
            </a:r>
            <a:r>
              <a:rPr lang="en-IN" b="1" dirty="0"/>
              <a:t>Row-wise Sum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7632848" cy="51706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[2][3] = {{1, 2, 3}, {4, 5, 6}};</a:t>
            </a:r>
          </a:p>
          <a:p>
            <a:r>
              <a:rPr lang="en-IN" b="1" dirty="0"/>
              <a:t>    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rowSum</a:t>
            </a:r>
            <a:r>
              <a:rPr lang="en-IN" b="1" dirty="0"/>
              <a:t> = 0;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3; j++)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rowSum</a:t>
            </a:r>
            <a:r>
              <a:rPr lang="en-IN" b="1" dirty="0"/>
              <a:t> +=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"Sum of row " &lt;&lt; i + 1 &lt;&lt; " = " &lt;&lt; </a:t>
            </a:r>
            <a:r>
              <a:rPr lang="en-IN" b="1" dirty="0" err="1"/>
              <a:t>rowSum</a:t>
            </a:r>
            <a:r>
              <a:rPr lang="en-IN" b="1" dirty="0"/>
              <a:t>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484" y="5697721"/>
            <a:ext cx="2777174" cy="769441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Sum of row 1 = 6  </a:t>
            </a:r>
          </a:p>
          <a:p>
            <a:r>
              <a:rPr lang="en-US" b="1" dirty="0">
                <a:solidFill>
                  <a:srgbClr val="FFFF00"/>
                </a:solidFill>
              </a:rPr>
              <a:t>Sum of row 2 = 15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4. Transpose </a:t>
            </a:r>
            <a:r>
              <a:rPr lang="en-IN" b="1" dirty="0"/>
              <a:t>of 2D Array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7632848" cy="51706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[2][3] = {{1, 2, 3}, {4, 5, 6}};</a:t>
            </a:r>
          </a:p>
          <a:p>
            <a:r>
              <a:rPr lang="en-IN" b="1" dirty="0"/>
              <a:t>    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"Transpose:\n";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j = 0; j &lt; 3; j++) {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[i][j] &lt;&lt; " ";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484" y="5020612"/>
            <a:ext cx="2296466" cy="1446550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Transpose:</a:t>
            </a:r>
          </a:p>
          <a:p>
            <a:r>
              <a:rPr lang="en-US" b="1" dirty="0">
                <a:solidFill>
                  <a:srgbClr val="FFFF00"/>
                </a:solidFill>
              </a:rPr>
              <a:t>1 4  </a:t>
            </a:r>
          </a:p>
          <a:p>
            <a:r>
              <a:rPr lang="en-US" b="1" dirty="0">
                <a:solidFill>
                  <a:srgbClr val="FFFF00"/>
                </a:solidFill>
              </a:rPr>
              <a:t>2 5  </a:t>
            </a:r>
          </a:p>
          <a:p>
            <a:r>
              <a:rPr lang="en-US" b="1" dirty="0">
                <a:solidFill>
                  <a:srgbClr val="FFFF00"/>
                </a:solidFill>
              </a:rPr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40348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mtClean="0"/>
              <a:t>5. Find </a:t>
            </a:r>
            <a:r>
              <a:rPr lang="en-IN" b="1" dirty="0"/>
              <a:t>Maximum Element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7632848" cy="51706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[2][2] = {{8, 15}, {3, 12}};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max = </a:t>
            </a:r>
            <a:r>
              <a:rPr lang="en-IN" b="1" dirty="0" err="1"/>
              <a:t>arr</a:t>
            </a:r>
            <a:r>
              <a:rPr lang="en-IN" b="1" dirty="0"/>
              <a:t>[0][0];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2; j++)</a:t>
            </a:r>
          </a:p>
          <a:p>
            <a:r>
              <a:rPr lang="en-IN" b="1" dirty="0"/>
              <a:t>            if(</a:t>
            </a:r>
            <a:r>
              <a:rPr lang="en-IN" b="1" dirty="0" err="1"/>
              <a:t>arr</a:t>
            </a:r>
            <a:r>
              <a:rPr lang="en-IN" b="1" dirty="0"/>
              <a:t>[i][j] &gt; max)</a:t>
            </a:r>
          </a:p>
          <a:p>
            <a:r>
              <a:rPr lang="en-IN" b="1" dirty="0"/>
              <a:t>                max =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"Maximum = " &lt;&lt; max;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484" y="6011102"/>
            <a:ext cx="2296466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Maximum = 15</a:t>
            </a:r>
          </a:p>
        </p:txBody>
      </p:sp>
    </p:spTree>
    <p:extLst>
      <p:ext uri="{BB962C8B-B14F-4D97-AF65-F5344CB8AC3E}">
        <p14:creationId xmlns:p14="http://schemas.microsoft.com/office/powerpoint/2010/main" val="33783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05589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What is an Array?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509" y="936476"/>
            <a:ext cx="100499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An array is a </a:t>
            </a:r>
            <a:r>
              <a:rPr lang="en-US" b="1" dirty="0" smtClean="0">
                <a:solidFill>
                  <a:srgbClr val="002060"/>
                </a:solidFill>
              </a:rPr>
              <a:t>fixed-size sequential collection</a:t>
            </a:r>
            <a:r>
              <a:rPr lang="en-US" dirty="0" smtClean="0">
                <a:solidFill>
                  <a:srgbClr val="002060"/>
                </a:solidFill>
              </a:rPr>
              <a:t> of elements of the </a:t>
            </a:r>
            <a:r>
              <a:rPr lang="en-US" b="1" dirty="0" smtClean="0">
                <a:solidFill>
                  <a:srgbClr val="002060"/>
                </a:solidFill>
              </a:rPr>
              <a:t>same data type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Each element is stored in </a:t>
            </a:r>
            <a:r>
              <a:rPr lang="en-US" b="1" dirty="0" smtClean="0">
                <a:solidFill>
                  <a:srgbClr val="002060"/>
                </a:solidFill>
              </a:rPr>
              <a:t>continuous memory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Accessed using </a:t>
            </a:r>
            <a:r>
              <a:rPr lang="en-US" b="1" dirty="0" smtClean="0">
                <a:solidFill>
                  <a:srgbClr val="002060"/>
                </a:solidFill>
              </a:rPr>
              <a:t>index numbers (0 to size-1)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Supports </a:t>
            </a:r>
            <a:r>
              <a:rPr lang="en-US" b="1" dirty="0" smtClean="0">
                <a:solidFill>
                  <a:srgbClr val="002060"/>
                </a:solidFill>
              </a:rPr>
              <a:t>random access</a:t>
            </a:r>
            <a:r>
              <a:rPr lang="en-US" dirty="0" smtClean="0">
                <a:solidFill>
                  <a:srgbClr val="002060"/>
                </a:solidFill>
              </a:rPr>
              <a:t> using index.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Example: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marks[5]; stores 5 integers.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17" y="4387569"/>
            <a:ext cx="6912768" cy="3534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Why Use Arrays?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509" y="936476"/>
            <a:ext cx="10049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Avoids declaring multiple variables.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Easy to </a:t>
            </a:r>
            <a:r>
              <a:rPr lang="en-US" b="1" dirty="0" smtClean="0">
                <a:solidFill>
                  <a:srgbClr val="002060"/>
                </a:solidFill>
              </a:rPr>
              <a:t>manage large amounts of data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Useful in </a:t>
            </a:r>
            <a:r>
              <a:rPr lang="en-US" b="1" dirty="0" smtClean="0">
                <a:solidFill>
                  <a:srgbClr val="002060"/>
                </a:solidFill>
              </a:rPr>
              <a:t>loops, searching, sorting, matrices</a:t>
            </a:r>
            <a:r>
              <a:rPr lang="en-US" dirty="0" smtClean="0">
                <a:solidFill>
                  <a:srgbClr val="002060"/>
                </a:solidFill>
              </a:rPr>
              <a:t>, etc.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Arrays reduce </a:t>
            </a:r>
            <a:r>
              <a:rPr lang="en-US" b="1" dirty="0" smtClean="0">
                <a:solidFill>
                  <a:srgbClr val="002060"/>
                </a:solidFill>
              </a:rPr>
              <a:t>code length and complexity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Data stored in a structured manner.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5" y="540097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Without Array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109" y="540097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With Array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501" y="5905028"/>
            <a:ext cx="2304256" cy="178510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m1=10;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m2=20;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m3=30;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m4=40;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m5=50;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109" y="5977036"/>
            <a:ext cx="4608512" cy="43088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 </a:t>
            </a:r>
            <a:r>
              <a:rPr lang="en-IN" b="1" dirty="0" err="1" smtClean="0">
                <a:solidFill>
                  <a:srgbClr val="FFFF00"/>
                </a:solidFill>
              </a:rPr>
              <a:t>arr</a:t>
            </a:r>
            <a:r>
              <a:rPr lang="en-IN" b="1" dirty="0" smtClean="0">
                <a:solidFill>
                  <a:srgbClr val="FFFF00"/>
                </a:solidFill>
              </a:rPr>
              <a:t>[5] =  {10, 20, 30, 40, 50};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Types of Arrays in C++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571" y="1296516"/>
            <a:ext cx="100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One-Dimensional Array (1D)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Stores data in a </a:t>
            </a:r>
            <a:r>
              <a:rPr lang="en-IN" b="1" dirty="0" smtClean="0">
                <a:solidFill>
                  <a:srgbClr val="002060"/>
                </a:solidFill>
              </a:rPr>
              <a:t>single row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[5];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marks[5] = {90, 85, 75, 88, 92};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Two-Dimensional Array (2D)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Stores data in </a:t>
            </a:r>
            <a:r>
              <a:rPr lang="en-IN" b="1" dirty="0" smtClean="0">
                <a:solidFill>
                  <a:srgbClr val="002060"/>
                </a:solidFill>
              </a:rPr>
              <a:t>rows and columns</a:t>
            </a:r>
            <a:r>
              <a:rPr lang="en-IN" dirty="0" smtClean="0">
                <a:solidFill>
                  <a:srgbClr val="002060"/>
                </a:solidFill>
              </a:rPr>
              <a:t> (like a table).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[3][3];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matrix[2][2] = {{1, 2}, {3, 4}};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Multidimensional Array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Arrays with </a:t>
            </a:r>
            <a:r>
              <a:rPr lang="en-IN" b="1" dirty="0" smtClean="0">
                <a:solidFill>
                  <a:srgbClr val="002060"/>
                </a:solidFill>
              </a:rPr>
              <a:t>3 or more dimensions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[2][3][4];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Often used in </a:t>
            </a:r>
            <a:r>
              <a:rPr lang="en-IN" b="1" dirty="0" smtClean="0">
                <a:solidFill>
                  <a:srgbClr val="002060"/>
                </a:solidFill>
              </a:rPr>
              <a:t>scientific or 3D data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3" y="1010293"/>
            <a:ext cx="2626246" cy="18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77" y="3096716"/>
            <a:ext cx="1808040" cy="17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026" y="5256956"/>
            <a:ext cx="221615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One-Dimensional Array (1D)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93" y="1085394"/>
            <a:ext cx="2626246" cy="18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8469" y="1296516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1D (One-Dimensional) Array</a:t>
            </a:r>
            <a:r>
              <a:rPr lang="en-US" dirty="0">
                <a:solidFill>
                  <a:srgbClr val="002060"/>
                </a:solidFill>
              </a:rPr>
              <a:t> in C++ is a collection of elements of the </a:t>
            </a:r>
            <a:r>
              <a:rPr lang="en-US" b="1" dirty="0">
                <a:solidFill>
                  <a:srgbClr val="002060"/>
                </a:solidFill>
              </a:rPr>
              <a:t>same data type</a:t>
            </a:r>
            <a:r>
              <a:rPr lang="en-US" dirty="0">
                <a:solidFill>
                  <a:srgbClr val="002060"/>
                </a:solidFill>
              </a:rPr>
              <a:t>, stored in </a:t>
            </a:r>
            <a:r>
              <a:rPr lang="en-US" b="1" dirty="0">
                <a:solidFill>
                  <a:srgbClr val="002060"/>
                </a:solidFill>
              </a:rPr>
              <a:t>contiguous memory locations</a:t>
            </a:r>
            <a:r>
              <a:rPr lang="en-US" dirty="0">
                <a:solidFill>
                  <a:srgbClr val="002060"/>
                </a:solidFill>
              </a:rPr>
              <a:t>, and accessed using an </a:t>
            </a:r>
            <a:r>
              <a:rPr lang="en-US" b="1" dirty="0">
                <a:solidFill>
                  <a:srgbClr val="002060"/>
                </a:solidFill>
              </a:rPr>
              <a:t>index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3" y="2903665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Only: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469" y="4040984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with Initialization: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469" y="504093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Let Compiler Count Size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578" y="6176717"/>
            <a:ext cx="25421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Partial Initialization: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46" y="3456756"/>
            <a:ext cx="5329023" cy="43088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[5]; // Uninitialized array of 5 integers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477" y="4510856"/>
            <a:ext cx="78488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[5] = {10, 20, 30, 40, 50}; // Initialize with values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938" y="5600653"/>
            <a:ext cx="5907195" cy="430887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[] = {5, 10, 15, 20}; // Compiler sets size = 4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241" y="6752780"/>
            <a:ext cx="5365828" cy="43088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FFFF00"/>
                </a:solidFill>
              </a:rPr>
              <a:t>int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[5] = {1, 2}; // Remaining elements = 0</a:t>
            </a:r>
          </a:p>
        </p:txBody>
      </p:sp>
    </p:spTree>
    <p:extLst>
      <p:ext uri="{BB962C8B-B14F-4D97-AF65-F5344CB8AC3E}">
        <p14:creationId xmlns:p14="http://schemas.microsoft.com/office/powerpoint/2010/main" val="22182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Important Points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3546" y="1296516"/>
            <a:ext cx="410958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Array index starts from </a:t>
            </a:r>
            <a:r>
              <a:rPr lang="en-US" b="1" dirty="0">
                <a:solidFill>
                  <a:srgbClr val="FFFF00"/>
                </a:solidFill>
              </a:rPr>
              <a:t>0 to size-1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977" y="2350616"/>
            <a:ext cx="6817260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All elements must be of the </a:t>
            </a:r>
            <a:r>
              <a:rPr lang="en-US" b="1" dirty="0">
                <a:solidFill>
                  <a:srgbClr val="FFFF00"/>
                </a:solidFill>
              </a:rPr>
              <a:t>same data type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438" y="3440413"/>
            <a:ext cx="368440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Stored in </a:t>
            </a:r>
            <a:r>
              <a:rPr lang="en-IN" b="1" dirty="0">
                <a:solidFill>
                  <a:srgbClr val="FFFF00"/>
                </a:solidFill>
              </a:rPr>
              <a:t>contiguous memory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741" y="4592540"/>
            <a:ext cx="5365828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Array name is a </a:t>
            </a:r>
            <a:r>
              <a:rPr lang="en-US" b="1" dirty="0">
                <a:solidFill>
                  <a:srgbClr val="FFFF00"/>
                </a:solidFill>
              </a:rPr>
              <a:t>pointer to the first element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3977" y="5616996"/>
            <a:ext cx="2945550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Access using: </a:t>
            </a:r>
            <a:r>
              <a:rPr lang="en-IN" dirty="0" err="1">
                <a:solidFill>
                  <a:srgbClr val="FFFF00"/>
                </a:solidFill>
              </a:rPr>
              <a:t>arr</a:t>
            </a:r>
            <a:r>
              <a:rPr lang="en-IN" dirty="0">
                <a:solidFill>
                  <a:srgbClr val="FFFF00"/>
                </a:solidFill>
              </a:rPr>
              <a:t>[index].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33" y="5256956"/>
            <a:ext cx="6524528" cy="2599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Size of Array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985" y="1080492"/>
            <a:ext cx="7165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Method 1: Using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() (Works in all C++ versions)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6698" y="1584548"/>
            <a:ext cx="3862211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Size = </a:t>
            </a:r>
            <a:r>
              <a:rPr lang="en-IN" b="1" dirty="0" err="1">
                <a:solidFill>
                  <a:srgbClr val="FFFF00"/>
                </a:solidFill>
              </a:rPr>
              <a:t>sizeof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) / </a:t>
            </a:r>
            <a:r>
              <a:rPr lang="en-IN" b="1" dirty="0" err="1">
                <a:solidFill>
                  <a:srgbClr val="FFFF00"/>
                </a:solidFill>
              </a:rPr>
              <a:t>sizeof</a:t>
            </a:r>
            <a:r>
              <a:rPr lang="en-IN" b="1" dirty="0">
                <a:solidFill>
                  <a:srgbClr val="FFFF00"/>
                </a:solidFill>
              </a:rPr>
              <a:t>(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[0])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6698" y="2016596"/>
            <a:ext cx="710257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2060"/>
                </a:solidFill>
              </a:rPr>
              <a:t>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arr</a:t>
            </a:r>
            <a:r>
              <a:rPr lang="en-IN" b="1" dirty="0">
                <a:solidFill>
                  <a:srgbClr val="002060"/>
                </a:solidFill>
              </a:rPr>
              <a:t>[] = {10, 20, 30, 40, 50</a:t>
            </a:r>
            <a:r>
              <a:rPr lang="en-IN" b="1" dirty="0" smtClean="0">
                <a:solidFill>
                  <a:srgbClr val="002060"/>
                </a:solidFill>
              </a:rPr>
              <a:t>};</a:t>
            </a:r>
          </a:p>
          <a:p>
            <a:endParaRPr lang="en-IN" b="1" dirty="0" smtClean="0">
              <a:solidFill>
                <a:srgbClr val="00206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) → 5 elements × 4 bytes each = 20 bytes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[0]) → size of first element 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) = 4 bytes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solidFill>
                  <a:srgbClr val="002060"/>
                </a:solidFill>
              </a:rPr>
              <a:t>So,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) / </a:t>
            </a:r>
            <a:r>
              <a:rPr lang="en-US" b="1" dirty="0" err="1">
                <a:solidFill>
                  <a:srgbClr val="002060"/>
                </a:solidFill>
              </a:rPr>
              <a:t>sizeof</a:t>
            </a:r>
            <a:r>
              <a:rPr lang="en-US" b="1" dirty="0">
                <a:solidFill>
                  <a:srgbClr val="002060"/>
                </a:solidFill>
              </a:rPr>
              <a:t>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[0]) = 20 / 4 = 5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4385" y="4466029"/>
            <a:ext cx="71652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Method 2: Using </a:t>
            </a:r>
            <a:r>
              <a:rPr lang="en-US" b="1" dirty="0" err="1">
                <a:solidFill>
                  <a:srgbClr val="002060"/>
                </a:solidFill>
              </a:rPr>
              <a:t>std</a:t>
            </a:r>
            <a:r>
              <a:rPr lang="en-US" b="1" dirty="0">
                <a:solidFill>
                  <a:srgbClr val="002060"/>
                </a:solidFill>
              </a:rPr>
              <a:t>::size() (C++17 and above)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99098" y="4968924"/>
            <a:ext cx="2444131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FF00"/>
                </a:solidFill>
              </a:rPr>
              <a:t>Size = </a:t>
            </a:r>
            <a:r>
              <a:rPr lang="en-IN" b="1" dirty="0" err="1">
                <a:solidFill>
                  <a:srgbClr val="FFFF00"/>
                </a:solidFill>
              </a:rPr>
              <a:t>std</a:t>
            </a:r>
            <a:r>
              <a:rPr lang="en-IN" b="1" dirty="0">
                <a:solidFill>
                  <a:srgbClr val="FFFF00"/>
                </a:solidFill>
              </a:rPr>
              <a:t>::size(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);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9098" y="5616996"/>
            <a:ext cx="71025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>
                <a:solidFill>
                  <a:srgbClr val="002060"/>
                </a:solidFill>
              </a:rPr>
              <a:t>[] = {10, 20, 30, 40, 50};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size = </a:t>
            </a:r>
            <a:r>
              <a:rPr lang="en-US" b="1" dirty="0" err="1">
                <a:solidFill>
                  <a:srgbClr val="002060"/>
                </a:solidFill>
              </a:rPr>
              <a:t>std</a:t>
            </a:r>
            <a:r>
              <a:rPr lang="en-US" b="1" dirty="0">
                <a:solidFill>
                  <a:srgbClr val="002060"/>
                </a:solidFill>
              </a:rPr>
              <a:t>::size(</a:t>
            </a:r>
            <a:r>
              <a:rPr lang="en-US" b="1" dirty="0" err="1">
                <a:solidFill>
                  <a:srgbClr val="002060"/>
                </a:solidFill>
              </a:rPr>
              <a:t>arr</a:t>
            </a:r>
            <a:r>
              <a:rPr lang="en-US" b="1" dirty="0" smtClean="0">
                <a:solidFill>
                  <a:srgbClr val="002060"/>
                </a:solidFill>
              </a:rPr>
              <a:t>);   // size=5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6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Input </a:t>
            </a:r>
            <a:r>
              <a:rPr lang="en-IN" b="1" dirty="0"/>
              <a:t>&amp; Print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58477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[5];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"Enter 5 elements: 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cin</a:t>
            </a:r>
            <a:r>
              <a:rPr lang="en-IN" b="1" dirty="0"/>
              <a:t> &gt;&gt;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"Array elements are: </a:t>
            </a:r>
            <a:r>
              <a:rPr lang="en-IN" b="1" dirty="0" smtClean="0"/>
              <a:t>“&lt;&lt;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 &lt;&lt; " ";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7919" y="6374830"/>
            <a:ext cx="3456384" cy="769441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Array elements are: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10 </a:t>
            </a:r>
            <a:r>
              <a:rPr lang="en-US" b="1" dirty="0">
                <a:solidFill>
                  <a:srgbClr val="FFFF00"/>
                </a:solidFill>
              </a:rPr>
              <a:t>20 30 40 50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 Sum </a:t>
            </a:r>
            <a:r>
              <a:rPr lang="en-IN" b="1" dirty="0"/>
              <a:t>of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44935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 = {10, 20, 30, 40, 50}, sum = 0;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sum +=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"Sum = " &lt;&lt; sum;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826" y="5330244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Sum = 150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1641</Words>
  <Application>Microsoft Office PowerPoint</Application>
  <PresentationFormat>Custom</PresentationFormat>
  <Paragraphs>259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15</cp:revision>
  <dcterms:created xsi:type="dcterms:W3CDTF">2025-07-29T13:25:04Z</dcterms:created>
  <dcterms:modified xsi:type="dcterms:W3CDTF">2025-07-30T08:17:20Z</dcterms:modified>
</cp:coreProperties>
</file>