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71" r:id="rId5"/>
    <p:sldId id="272" r:id="rId6"/>
    <p:sldId id="273" r:id="rId7"/>
    <p:sldId id="258" r:id="rId8"/>
    <p:sldId id="260" r:id="rId9"/>
    <p:sldId id="267" r:id="rId10"/>
    <p:sldId id="259" r:id="rId11"/>
    <p:sldId id="266" r:id="rId12"/>
    <p:sldId id="261" r:id="rId13"/>
    <p:sldId id="268" r:id="rId14"/>
    <p:sldId id="270" r:id="rId15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900" y="-172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B4C9-FE9A-411E-B95E-E8706462CA14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44F2-839A-4897-AB4F-2AD4E8D60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26"/>
            <a:ext cx="1040503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5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79" y="274639"/>
            <a:ext cx="275427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0" y="274639"/>
            <a:ext cx="8058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406901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3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1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5101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1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C36C-362E-429C-8421-3F26A7E44F38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0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12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390" y="1335900"/>
            <a:ext cx="3675732" cy="3675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17" y="-99392"/>
            <a:ext cx="1584177" cy="1440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4464422" y="5000476"/>
            <a:ext cx="3096344" cy="5057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392414" y="504453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By </a:t>
            </a:r>
            <a:r>
              <a:rPr lang="en-US" sz="2400" b="1" dirty="0" err="1" smtClean="0"/>
              <a:t>Parthasarathi</a:t>
            </a:r>
            <a:r>
              <a:rPr lang="en-US" sz="2400" b="1" dirty="0" smtClean="0"/>
              <a:t> Swain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216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2066063" y="9173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2370863" y="98072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15495" y="328439"/>
            <a:ext cx="3272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are Keywords</a:t>
            </a:r>
            <a:r>
              <a:rPr lang="en-US" sz="2800" b="1" dirty="0" smtClean="0">
                <a:solidFill>
                  <a:schemeClr val="bg1"/>
                </a:solidFill>
              </a:rPr>
              <a:t>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650" y="875345"/>
            <a:ext cx="101676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itchFamily="49" charset="0"/>
              <a:buChar char="o"/>
            </a:pPr>
            <a:r>
              <a:rPr lang="en-US" sz="2000" b="1" dirty="0">
                <a:solidFill>
                  <a:schemeClr val="bg1"/>
                </a:solidFill>
              </a:rPr>
              <a:t>Keywords</a:t>
            </a:r>
            <a:r>
              <a:rPr lang="en-US" sz="2000" dirty="0">
                <a:solidFill>
                  <a:schemeClr val="bg1"/>
                </a:solidFill>
              </a:rPr>
              <a:t> are </a:t>
            </a:r>
            <a:r>
              <a:rPr lang="en-US" sz="2000" b="1" dirty="0">
                <a:solidFill>
                  <a:schemeClr val="bg1"/>
                </a:solidFill>
              </a:rPr>
              <a:t>reserved words</a:t>
            </a:r>
            <a:r>
              <a:rPr lang="en-US" sz="2000" dirty="0">
                <a:solidFill>
                  <a:schemeClr val="bg1"/>
                </a:solidFill>
              </a:rPr>
              <a:t> in C++.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Each keyword has a </a:t>
            </a:r>
            <a:r>
              <a:rPr lang="en-US" sz="2000" b="1" dirty="0">
                <a:solidFill>
                  <a:schemeClr val="bg1"/>
                </a:solidFill>
              </a:rPr>
              <a:t>specific meaning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function</a:t>
            </a:r>
            <a:r>
              <a:rPr lang="en-US" sz="2000" dirty="0">
                <a:solidFill>
                  <a:schemeClr val="bg1"/>
                </a:solidFill>
              </a:rPr>
              <a:t> in the language.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They </a:t>
            </a:r>
            <a:r>
              <a:rPr lang="en-US" sz="2000" b="1" dirty="0">
                <a:solidFill>
                  <a:schemeClr val="bg1"/>
                </a:solidFill>
              </a:rPr>
              <a:t>cannot be used</a:t>
            </a:r>
            <a:r>
              <a:rPr lang="en-US" sz="2000" dirty="0">
                <a:solidFill>
                  <a:schemeClr val="bg1"/>
                </a:solidFill>
              </a:rPr>
              <a:t> as identifiers (like variable or function names).</a:t>
            </a: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1579591" y="875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600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24007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14108"/>
              </p:ext>
            </p:extLst>
          </p:nvPr>
        </p:nvGraphicFramePr>
        <p:xfrm>
          <a:off x="5806477" y="2348881"/>
          <a:ext cx="6091942" cy="295232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45971"/>
                <a:gridCol w="3045971"/>
              </a:tblGrid>
              <a:tr h="362078">
                <a:tc>
                  <a:txBody>
                    <a:bodyPr/>
                    <a:lstStyle/>
                    <a:p>
                      <a:r>
                        <a:rPr lang="en-IN" sz="1600" b="1" dirty="0"/>
                        <a:t>Category</a:t>
                      </a:r>
                      <a:endParaRPr lang="en-IN" sz="1400" b="1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Keywords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334226">
                <a:tc>
                  <a:txBody>
                    <a:bodyPr/>
                    <a:lstStyle/>
                    <a:p>
                      <a:r>
                        <a:rPr lang="en-IN" sz="1400" b="1"/>
                        <a:t>Data Types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int, float, double, char, bool, void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4226">
                <a:tc>
                  <a:txBody>
                    <a:bodyPr/>
                    <a:lstStyle/>
                    <a:p>
                      <a:r>
                        <a:rPr lang="en-IN" sz="1400" b="1" dirty="0"/>
                        <a:t>Control Flow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if, else, switch, case, default, goto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4226">
                <a:tc>
                  <a:txBody>
                    <a:bodyPr/>
                    <a:lstStyle/>
                    <a:p>
                      <a:r>
                        <a:rPr lang="en-IN" sz="1400" b="1"/>
                        <a:t>Loops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for, while, do, break, continue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4226">
                <a:tc>
                  <a:txBody>
                    <a:bodyPr/>
                    <a:lstStyle/>
                    <a:p>
                      <a:r>
                        <a:rPr lang="en-IN" sz="1400" b="1"/>
                        <a:t>Access Specifiers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public, private, protected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584895">
                <a:tc>
                  <a:txBody>
                    <a:bodyPr/>
                    <a:lstStyle/>
                    <a:p>
                      <a:r>
                        <a:rPr lang="en-IN" sz="1400" b="1"/>
                        <a:t>OOP Related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class, struct, union, this, virtual, new, delete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4226">
                <a:tc>
                  <a:txBody>
                    <a:bodyPr/>
                    <a:lstStyle/>
                    <a:p>
                      <a:r>
                        <a:rPr lang="en-IN" sz="1400" b="1" dirty="0"/>
                        <a:t>Exception Handling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try, catch, throw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334226">
                <a:tc>
                  <a:txBody>
                    <a:bodyPr/>
                    <a:lstStyle/>
                    <a:p>
                      <a:r>
                        <a:rPr lang="en-IN" sz="1200" b="1" dirty="0"/>
                        <a:t>Others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return, </a:t>
                      </a:r>
                      <a:r>
                        <a:rPr lang="en-US" sz="1400" b="1" dirty="0" err="1"/>
                        <a:t>const</a:t>
                      </a:r>
                      <a:r>
                        <a:rPr lang="en-US" sz="1400" b="1" dirty="0"/>
                        <a:t>, static, </a:t>
                      </a:r>
                      <a:r>
                        <a:rPr lang="en-US" sz="1400" b="1" dirty="0" err="1"/>
                        <a:t>sizeof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typedef</a:t>
                      </a:r>
                      <a:endParaRPr lang="en-US" sz="1400" b="1" dirty="0"/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47998" y="2348880"/>
            <a:ext cx="531016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Total Keywords in C++ (C++17 Standard):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</a:rPr>
              <a:t>95 keywords</a:t>
            </a:r>
            <a:r>
              <a:rPr lang="en-US" sz="2000" dirty="0">
                <a:solidFill>
                  <a:srgbClr val="0070C0"/>
                </a:solidFill>
              </a:rPr>
              <a:t> in total</a:t>
            </a:r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olidFill>
                  <a:srgbClr val="00B050"/>
                </a:solidFill>
              </a:rPr>
              <a:t>73 core keywords</a:t>
            </a:r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olidFill>
                  <a:srgbClr val="00B050"/>
                </a:solidFill>
              </a:rPr>
              <a:t>18 from updates (C++11, C++14, C++17)</a:t>
            </a:r>
          </a:p>
          <a:p>
            <a:pPr marL="800100" lvl="1" indent="-3429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solidFill>
                  <a:srgbClr val="00B050"/>
                </a:solidFill>
              </a:rPr>
              <a:t>4 alternative tokens (e.g., and, or, not)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2651" y="5235944"/>
            <a:ext cx="5667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Important Notes: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</a:rPr>
              <a:t>Case-sensitive</a:t>
            </a:r>
            <a:r>
              <a:rPr lang="en-US" sz="2000" dirty="0">
                <a:solidFill>
                  <a:srgbClr val="FFFF00"/>
                </a:solidFill>
              </a:rPr>
              <a:t> →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r>
              <a:rPr lang="en-US" sz="2000" dirty="0">
                <a:solidFill>
                  <a:srgbClr val="FFFF00"/>
                </a:solidFill>
              </a:rPr>
              <a:t> is not the same as </a:t>
            </a:r>
            <a:r>
              <a:rPr lang="en-US" sz="2000" dirty="0" err="1">
                <a:solidFill>
                  <a:srgbClr val="FFFF00"/>
                </a:solidFill>
              </a:rPr>
              <a:t>int</a:t>
            </a:r>
            <a:endParaRPr lang="en-US" sz="2000" dirty="0">
              <a:solidFill>
                <a:srgbClr val="FFFF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FF00"/>
                </a:solidFill>
              </a:rPr>
              <a:t>Can not  use </a:t>
            </a:r>
            <a:r>
              <a:rPr lang="en-US" sz="2000" dirty="0">
                <a:solidFill>
                  <a:srgbClr val="FFFF00"/>
                </a:solidFill>
              </a:rPr>
              <a:t>keywords </a:t>
            </a:r>
            <a:r>
              <a:rPr lang="en-US" sz="2000" dirty="0" smtClean="0">
                <a:solidFill>
                  <a:srgbClr val="FFFF00"/>
                </a:solidFill>
              </a:rPr>
              <a:t> as 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2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92014" y="328439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1: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014" y="335699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2 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6" y="836712"/>
            <a:ext cx="4630294" cy="2459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574" y="1751228"/>
            <a:ext cx="3085552" cy="597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35" y="3789040"/>
            <a:ext cx="4559899" cy="259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35" y="4670983"/>
            <a:ext cx="3085552" cy="829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9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3150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What is a Constant?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676" y="851659"/>
            <a:ext cx="10167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constant</a:t>
            </a:r>
            <a:r>
              <a:rPr lang="en-US" sz="2000" dirty="0">
                <a:solidFill>
                  <a:schemeClr val="bg1"/>
                </a:solidFill>
              </a:rPr>
              <a:t> is a </a:t>
            </a:r>
            <a:r>
              <a:rPr lang="en-US" sz="2000" b="1" dirty="0">
                <a:solidFill>
                  <a:schemeClr val="bg1"/>
                </a:solidFill>
              </a:rPr>
              <a:t>fixed value</a:t>
            </a:r>
            <a:r>
              <a:rPr lang="en-US" sz="2000" dirty="0">
                <a:solidFill>
                  <a:schemeClr val="bg1"/>
                </a:solidFill>
              </a:rPr>
              <a:t> that </a:t>
            </a:r>
            <a:r>
              <a:rPr lang="en-US" sz="2000" b="1" dirty="0">
                <a:solidFill>
                  <a:schemeClr val="bg1"/>
                </a:solidFill>
              </a:rPr>
              <a:t>does not change</a:t>
            </a:r>
            <a:r>
              <a:rPr lang="en-US" sz="2000" dirty="0">
                <a:solidFill>
                  <a:schemeClr val="bg1"/>
                </a:solidFill>
              </a:rPr>
              <a:t> during the execution of a program.</a:t>
            </a: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0512" y="1989995"/>
            <a:ext cx="59421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Integer Constants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Whole numbers without decimal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Example: 100, -25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Floating-Point Constants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Numbers with decimal points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Example: 3.14, -0.001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Character Constants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single character enclosed in single quotes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Example: 'A', '9'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 Constants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sequence of characters enclosed in double quotes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Example: "Hello", "C++ Programming"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Boolean Constants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Represents logical values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Example: true, 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9714" y="1517877"/>
            <a:ext cx="2630612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000" b="1" dirty="0"/>
              <a:t>Types of Constants: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0806" y="1571172"/>
            <a:ext cx="2908136" cy="3693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Ways to Declare Constants: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798" y="1989995"/>
            <a:ext cx="3080527" cy="37859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0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3265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1: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014" y="335699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2 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6" y="767844"/>
            <a:ext cx="4224158" cy="238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42" y="1653511"/>
            <a:ext cx="3168352" cy="610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36" y="3785640"/>
            <a:ext cx="4253842" cy="23796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42" y="4656737"/>
            <a:ext cx="3168352" cy="637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240286" y="2969657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IN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86" y="1340768"/>
            <a:ext cx="2160240" cy="1598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8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28160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C++ Character 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99169" y="875345"/>
            <a:ext cx="10167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C++ character set includes all characters used to write valid C++ programs. It's similar to learning alphabets before writing English sentences.</a:t>
            </a: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2014" y="1410737"/>
            <a:ext cx="704962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Letters</a:t>
            </a:r>
            <a:r>
              <a:rPr lang="en-US" sz="2000" dirty="0">
                <a:solidFill>
                  <a:srgbClr val="92D050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Uppercase: A-Z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Lowercase: a-z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Digits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0-9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Special Symbols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+ - * / = &lt; &gt; ! % ^ &amp; | ~ ? : ; , . # ( ) { } [ ] \\ \" \'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Whitespace Characters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Space, Tab (\t), Newline (\n)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Other Characters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Escape sequences like \n, \t, \\, \', \"</a:t>
            </a:r>
          </a:p>
        </p:txBody>
      </p:sp>
    </p:spTree>
    <p:extLst>
      <p:ext uri="{BB962C8B-B14F-4D97-AF65-F5344CB8AC3E}">
        <p14:creationId xmlns:p14="http://schemas.microsoft.com/office/powerpoint/2010/main" val="7370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1: </a:t>
            </a:r>
            <a:r>
              <a:rPr lang="en-IN" b="1" i="1" dirty="0" smtClean="0">
                <a:solidFill>
                  <a:schemeClr val="bg1"/>
                </a:solidFill>
              </a:rPr>
              <a:t>Displaying </a:t>
            </a:r>
            <a:r>
              <a:rPr lang="en-IN" b="1" i="1" dirty="0">
                <a:solidFill>
                  <a:schemeClr val="bg1"/>
                </a:solidFill>
              </a:rPr>
              <a:t>character </a:t>
            </a:r>
            <a:r>
              <a:rPr lang="en-IN" b="1" i="1" dirty="0" smtClean="0">
                <a:solidFill>
                  <a:schemeClr val="bg1"/>
                </a:solidFill>
              </a:rPr>
              <a:t>values</a:t>
            </a:r>
            <a:endParaRPr lang="en-IN" b="1" i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13" y="836712"/>
            <a:ext cx="5357266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62" y="1484784"/>
            <a:ext cx="4241315" cy="759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13" y="3933056"/>
            <a:ext cx="5357265" cy="237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62" y="4740352"/>
            <a:ext cx="3841478" cy="7616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92014" y="3429000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2 : </a:t>
            </a:r>
            <a:r>
              <a:rPr lang="en-US" b="1" dirty="0">
                <a:solidFill>
                  <a:schemeClr val="bg1"/>
                </a:solidFill>
              </a:rPr>
              <a:t>Using digits and </a:t>
            </a:r>
            <a:r>
              <a:rPr lang="en-US" b="1" dirty="0" smtClean="0">
                <a:solidFill>
                  <a:schemeClr val="bg1"/>
                </a:solidFill>
              </a:rPr>
              <a:t>symbols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92014" y="328439"/>
            <a:ext cx="5496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are Escape Sequences in C++?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9169" y="875345"/>
            <a:ext cx="10167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Escape sequences are special characters used to control output format.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They begin with a </a:t>
            </a:r>
            <a:r>
              <a:rPr lang="en-US" sz="2000" b="1" dirty="0">
                <a:solidFill>
                  <a:schemeClr val="bg1"/>
                </a:solidFill>
              </a:rPr>
              <a:t>backslash \</a:t>
            </a:r>
            <a:r>
              <a:rPr lang="en-US" sz="2000" dirty="0">
                <a:solidFill>
                  <a:schemeClr val="bg1"/>
                </a:solidFill>
              </a:rPr>
              <a:t> and are mainly used in </a:t>
            </a:r>
            <a:r>
              <a:rPr lang="en-US" sz="2000" b="1" dirty="0" err="1">
                <a:solidFill>
                  <a:schemeClr val="bg1"/>
                </a:solidFill>
              </a:rPr>
              <a:t>printf</a:t>
            </a:r>
            <a:r>
              <a:rPr lang="en-US" sz="2000" b="1" dirty="0">
                <a:solidFill>
                  <a:schemeClr val="bg1"/>
                </a:solidFill>
              </a:rPr>
              <a:t>()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b="1" dirty="0" err="1">
                <a:solidFill>
                  <a:schemeClr val="bg1"/>
                </a:solidFill>
              </a:rPr>
              <a:t>cout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2013" y="1772816"/>
            <a:ext cx="704962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Common Escape Sequences:</a:t>
            </a:r>
            <a:endParaRPr lang="en-IN" sz="2000" dirty="0">
              <a:solidFill>
                <a:srgbClr val="FFC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solidFill>
                  <a:srgbClr val="FFC000"/>
                </a:solidFill>
              </a:rPr>
              <a:t>\n → New line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solidFill>
                  <a:srgbClr val="FFC000"/>
                </a:solidFill>
              </a:rPr>
              <a:t>\t → Horizontal tab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solidFill>
                  <a:srgbClr val="FFC000"/>
                </a:solidFill>
              </a:rPr>
              <a:t>\\ → Backslash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solidFill>
                  <a:srgbClr val="FFC000"/>
                </a:solidFill>
              </a:rPr>
              <a:t>\" → Double quote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solidFill>
                  <a:srgbClr val="FFC000"/>
                </a:solidFill>
              </a:rPr>
              <a:t>\' → Single quote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solidFill>
                  <a:srgbClr val="FFC000"/>
                </a:solidFill>
              </a:rPr>
              <a:t>\a → Alert sound (beep)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solidFill>
                  <a:srgbClr val="FFC000"/>
                </a:solidFill>
              </a:rPr>
              <a:t>\b → Backspace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solidFill>
                  <a:srgbClr val="FFC000"/>
                </a:solidFill>
              </a:rPr>
              <a:t>\r → Carriage return (start of line)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solidFill>
                  <a:srgbClr val="FFC000"/>
                </a:solidFill>
              </a:rPr>
              <a:t>\f → Form feed (page break)</a:t>
            </a:r>
          </a:p>
        </p:txBody>
      </p:sp>
    </p:spTree>
    <p:extLst>
      <p:ext uri="{BB962C8B-B14F-4D97-AF65-F5344CB8AC3E}">
        <p14:creationId xmlns:p14="http://schemas.microsoft.com/office/powerpoint/2010/main" val="32873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92014" y="328439"/>
            <a:ext cx="4448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Example </a:t>
            </a:r>
            <a:r>
              <a:rPr lang="en-IN" sz="2800" b="1" dirty="0">
                <a:solidFill>
                  <a:schemeClr val="bg1"/>
                </a:solidFill>
              </a:rPr>
              <a:t>Program Using </a:t>
            </a:r>
            <a:r>
              <a:rPr lang="en-IN" sz="2800" b="1" dirty="0" err="1">
                <a:solidFill>
                  <a:schemeClr val="bg1"/>
                </a:solidFill>
              </a:rPr>
              <a:t>cout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022" y="1340768"/>
            <a:ext cx="7049629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iostream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namespace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std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main() {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&lt;&lt; "Hello\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nWorld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\n\n";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&lt;&lt; "Name:\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tJohn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\n\n";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&lt;&lt; "Path: C:\\Program Files\\App\n\n";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&lt;&lt; "She said: \"Welcome\"\n\n";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&lt;&lt; "It's a good day.\n\n";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&lt;&lt; "Beep sound\a\n\n";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&lt;&lt; "Test\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bX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\n\n";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&lt;&lt; "Start\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rEnd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\n\n";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&lt;&lt; "Page 1\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fPage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2\n";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6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92014" y="328439"/>
            <a:ext cx="462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Example </a:t>
            </a:r>
            <a:r>
              <a:rPr lang="en-IN" sz="2800" b="1" dirty="0">
                <a:solidFill>
                  <a:schemeClr val="bg1"/>
                </a:solidFill>
              </a:rPr>
              <a:t>Program Using </a:t>
            </a:r>
            <a:r>
              <a:rPr lang="en-IN" sz="2800" b="1" dirty="0" err="1" smtClean="0">
                <a:solidFill>
                  <a:schemeClr val="bg1"/>
                </a:solidFill>
              </a:rPr>
              <a:t>printf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023" y="1340768"/>
            <a:ext cx="6264696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#include &lt;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cstdio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main() {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("Hello\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nWorld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\n\n");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("Name:\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tJohn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\n\n");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("Path: C:\\Program Files\\App\n\n");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("She said: \"Welcome\"\n\n");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("It's a good day.\n\n");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("Beep sound\a\n\n");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("Test\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bX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\n\n");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("Start\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rEnd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\n\n");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printf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("Page 1\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fPage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2\n");</a:t>
            </a:r>
          </a:p>
          <a:p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return 0;</a:t>
            </a: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40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2834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What are Tokens?</a:t>
            </a:r>
          </a:p>
        </p:txBody>
      </p:sp>
      <p:sp>
        <p:nvSpPr>
          <p:cNvPr id="5" name="Rectangle 4"/>
          <p:cNvSpPr/>
          <p:nvPr/>
        </p:nvSpPr>
        <p:spPr>
          <a:xfrm>
            <a:off x="799169" y="875345"/>
            <a:ext cx="10167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In </a:t>
            </a:r>
            <a:r>
              <a:rPr lang="en-US" sz="2000" b="1" dirty="0">
                <a:solidFill>
                  <a:schemeClr val="bg1"/>
                </a:solidFill>
              </a:rPr>
              <a:t>C++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tokens</a:t>
            </a:r>
            <a:r>
              <a:rPr lang="en-US" sz="2000" dirty="0">
                <a:solidFill>
                  <a:schemeClr val="bg1"/>
                </a:solidFill>
              </a:rPr>
              <a:t> are the </a:t>
            </a:r>
            <a:r>
              <a:rPr lang="en-US" sz="2000" b="1" dirty="0">
                <a:solidFill>
                  <a:schemeClr val="bg1"/>
                </a:solidFill>
              </a:rPr>
              <a:t>smallest building blocks</a:t>
            </a:r>
            <a:r>
              <a:rPr lang="en-US" sz="2000" dirty="0">
                <a:solidFill>
                  <a:schemeClr val="bg1"/>
                </a:solidFill>
              </a:rPr>
              <a:t> of a program.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They are like </a:t>
            </a:r>
            <a:r>
              <a:rPr lang="en-US" sz="2000" b="1" dirty="0">
                <a:solidFill>
                  <a:schemeClr val="bg1"/>
                </a:solidFill>
              </a:rPr>
              <a:t>words in a sentence</a:t>
            </a:r>
            <a:r>
              <a:rPr lang="en-US" sz="2000" dirty="0">
                <a:solidFill>
                  <a:schemeClr val="bg1"/>
                </a:solidFill>
              </a:rPr>
              <a:t>, giving structure and meaning.</a:t>
            </a: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2014" y="1508586"/>
            <a:ext cx="80648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1. </a:t>
            </a:r>
            <a:r>
              <a:rPr lang="en-US" b="1" dirty="0">
                <a:solidFill>
                  <a:srgbClr val="FFFF00"/>
                </a:solidFill>
              </a:rPr>
              <a:t>Identifiers</a:t>
            </a:r>
          </a:p>
          <a:p>
            <a:r>
              <a:rPr lang="en-US" dirty="0">
                <a:solidFill>
                  <a:srgbClr val="FFFF00"/>
                </a:solidFill>
              </a:rPr>
              <a:t>Names given by the programmer to variables, functions, classes, etc.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Example: total, </a:t>
            </a:r>
            <a:r>
              <a:rPr lang="en-US" dirty="0" err="1">
                <a:solidFill>
                  <a:srgbClr val="FFFF00"/>
                </a:solidFill>
              </a:rPr>
              <a:t>getData</a:t>
            </a:r>
            <a:r>
              <a:rPr lang="en-US" dirty="0">
                <a:solidFill>
                  <a:srgbClr val="FFFF00"/>
                </a:solidFill>
              </a:rPr>
              <a:t>(), Student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2</a:t>
            </a:r>
            <a:r>
              <a:rPr lang="en-US" b="1" dirty="0" smtClean="0">
                <a:solidFill>
                  <a:srgbClr val="FFFF00"/>
                </a:solidFill>
              </a:rPr>
              <a:t>.Keywords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Predefined, reserved words with special meaning.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Example: </a:t>
            </a:r>
            <a:r>
              <a:rPr lang="en-US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, float, if, while, </a:t>
            </a:r>
            <a:r>
              <a:rPr lang="en-US" dirty="0" smtClean="0">
                <a:solidFill>
                  <a:srgbClr val="FFFF00"/>
                </a:solidFill>
              </a:rPr>
              <a:t>return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3</a:t>
            </a:r>
            <a:r>
              <a:rPr lang="en-US" b="1" dirty="0">
                <a:solidFill>
                  <a:srgbClr val="FFFF00"/>
                </a:solidFill>
              </a:rPr>
              <a:t>. Constants</a:t>
            </a:r>
          </a:p>
          <a:p>
            <a:r>
              <a:rPr lang="en-US" dirty="0">
                <a:solidFill>
                  <a:srgbClr val="FFFF00"/>
                </a:solidFill>
              </a:rPr>
              <a:t>Fixed values that do not change during execution.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Example: 100, 3.14, 'A', "</a:t>
            </a:r>
            <a:r>
              <a:rPr lang="en-US" dirty="0" smtClean="0">
                <a:solidFill>
                  <a:srgbClr val="FFFF00"/>
                </a:solidFill>
              </a:rPr>
              <a:t>Hello“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4. Operators</a:t>
            </a:r>
          </a:p>
          <a:p>
            <a:r>
              <a:rPr lang="en-US" dirty="0">
                <a:solidFill>
                  <a:srgbClr val="FFFF00"/>
                </a:solidFill>
              </a:rPr>
              <a:t>Symbols that perform operations on variables/values.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Example: +, -, *, /, ==, </a:t>
            </a:r>
            <a:r>
              <a:rPr lang="en-US" dirty="0" smtClean="0">
                <a:solidFill>
                  <a:srgbClr val="FFFF00"/>
                </a:solidFill>
              </a:rPr>
              <a:t>&amp;&amp;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5. Separators</a:t>
            </a:r>
          </a:p>
          <a:p>
            <a:r>
              <a:rPr lang="en-US" dirty="0">
                <a:solidFill>
                  <a:srgbClr val="FFFF00"/>
                </a:solidFill>
              </a:rPr>
              <a:t>Characters that separate tokens.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Example: ,, ;, (), {}, []</a:t>
            </a:r>
          </a:p>
        </p:txBody>
      </p:sp>
    </p:spTree>
    <p:extLst>
      <p:ext uri="{BB962C8B-B14F-4D97-AF65-F5344CB8AC3E}">
        <p14:creationId xmlns:p14="http://schemas.microsoft.com/office/powerpoint/2010/main" val="22861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28439"/>
            <a:ext cx="3398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What is an </a:t>
            </a:r>
            <a:r>
              <a:rPr lang="en-US" sz="2800" b="1" dirty="0">
                <a:solidFill>
                  <a:schemeClr val="bg1"/>
                </a:solidFill>
              </a:rPr>
              <a:t>Identifier</a:t>
            </a:r>
            <a:r>
              <a:rPr lang="en-US" sz="2800" b="1" dirty="0" smtClean="0">
                <a:solidFill>
                  <a:schemeClr val="bg1"/>
                </a:solidFill>
              </a:rPr>
              <a:t>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676" y="851659"/>
            <a:ext cx="101676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 </a:t>
            </a:r>
            <a:r>
              <a:rPr lang="en-US" sz="2000" b="1" dirty="0">
                <a:solidFill>
                  <a:schemeClr val="bg1"/>
                </a:solidFill>
              </a:rPr>
              <a:t>identifier</a:t>
            </a:r>
            <a:r>
              <a:rPr lang="en-US" sz="2000" dirty="0">
                <a:solidFill>
                  <a:schemeClr val="bg1"/>
                </a:solidFill>
              </a:rPr>
              <a:t> is the </a:t>
            </a:r>
            <a:r>
              <a:rPr lang="en-US" sz="2000" b="1" dirty="0">
                <a:solidFill>
                  <a:schemeClr val="bg1"/>
                </a:solidFill>
              </a:rPr>
              <a:t>name</a:t>
            </a:r>
            <a:r>
              <a:rPr lang="en-US" sz="2000" dirty="0">
                <a:solidFill>
                  <a:schemeClr val="bg1"/>
                </a:solidFill>
              </a:rPr>
              <a:t> used to identify </a:t>
            </a:r>
            <a:r>
              <a:rPr lang="en-US" sz="2000" b="1" dirty="0">
                <a:solidFill>
                  <a:schemeClr val="bg1"/>
                </a:solidFill>
              </a:rPr>
              <a:t>variables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functions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classes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objects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arrays</a:t>
            </a:r>
            <a:r>
              <a:rPr lang="en-US" sz="2000" dirty="0">
                <a:solidFill>
                  <a:schemeClr val="bg1"/>
                </a:solidFill>
              </a:rPr>
              <a:t>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is </a:t>
            </a:r>
            <a:r>
              <a:rPr lang="en-US" sz="2000" b="1" dirty="0">
                <a:solidFill>
                  <a:schemeClr val="bg1"/>
                </a:solidFill>
              </a:rPr>
              <a:t>created by the programmer</a:t>
            </a:r>
            <a:r>
              <a:rPr lang="en-US" sz="2000" dirty="0">
                <a:solidFill>
                  <a:schemeClr val="bg1"/>
                </a:solidFill>
              </a:rPr>
              <a:t> and is </a:t>
            </a:r>
            <a:r>
              <a:rPr lang="en-US" sz="2000" b="1" dirty="0">
                <a:solidFill>
                  <a:schemeClr val="bg1"/>
                </a:solidFill>
              </a:rPr>
              <a:t>not predefined</a:t>
            </a:r>
            <a:r>
              <a:rPr lang="en-US" sz="2000" dirty="0">
                <a:solidFill>
                  <a:schemeClr val="bg1"/>
                </a:solidFill>
              </a:rPr>
              <a:t> like keywords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AutoShape 9" descr="data:image/png;base64,iVBORw0KGgoAAAANSUhEUgAAAO8AAAEdCAYAAADkXTAfAAAAAXNSR0IArs4c6QAAIABJREFUeF7sPQdYVMfW3L1bgaVJR1BREbCAgmLvvaFGEBU1ViIGY0Fj8jTZGBMLsUGs0dgbGLti7xIVxa4oVhCQXmTZfu/vuW+H/8oDt8Oi3O/Lp2ZnzsycmTPnzKmYSQ37IiIi7DZu3JjIZDIf1atXL5HBYFwbPnz4FYFAIK5hS6mdbi0GdMIAplPvaujcoUOH/gkJCUcxDGNgGGZCkiTJ4XCyuVxuTM+ePQ82bdr0ZS0hV8PG1A5Z5RioccTr4OCwIycnJ5TBYJgoFAoT+p8mJiYSBoOR4ubm9rdIJDqQkZGRimEYWeVYrR2wFgNVgIEaRbwCgYCxaNGiPIVCYQW4IUmSIl6CIEyYTKaJXC43AW6s/K/I1tZ2G4fD2f7VV189XrlypagK8Fk7RC0GqgwDNYp4+/Tp0+jcuXPP5HK5ynkDAeM4TnFnDMOeBQUFzXjw4MGVx48fl1QZdmsHqsWAATGgkggMOLbGoJs0afLd8+fPVwFBqvPRuDAiYtGoUaOm7Nq1axcwbnVg1LapxYCxYqDGEC9Jkkw2m32VIIgAQKY6BIyIF8Rr+I/NZlPStlwuT+3du/fI+Pj467VvYmM9mrXzUoWBGkO8LVu27Hf//v2jJiYmuDqEi0Rm+BPexErNNF2UlvD5/OOLFy+eFB4eXqAKUbW/12LA2DBQY4jX3Nw8RigUfgscFBGiKmTS28HfkZIL/X/4k8ViPfbx8embmJiYpgpe7e+1GDAmDNQY4jUzM7spEola07morogEDbXyMihs1apVr5s3b97SFWZt/1oMVBUGagTxenh4dEpJSTlFkiQPEKMu51WFRPQmBnMTj8e7/9NPP/WaM2dOtqp+tb/XYsAYMKB34n306BG7qKjI3NLSsqRp06ZSfSySyWQeJwiiP3BdfX7oEgAODO9oBweHv9+9ezdRn2PUwqrFgKEwoBfivXXrFmvChAlNRCLRkLS0tN4ymaw+h8N5U7du3eNmZmbb79y5k6HtAmJjY3ljx459LhaLnelvVRB3df2QMgu9ozEMe3L16lW/9u3b1zp06Irc2v4Gx4DOxCsQCLi//PLLMRMTk64MBgOnc0cgDhzH04cMGTJg375997RZTdOmTZc8fvx4LkmSOs/1U+MrRei0EydO+Pbt2zdfm7nW9qnFQFViQBeCwNq0adP21q1bRzAMs4XDj0w4dLdFFosFpprclStXNpw+fXqxJouLjY3Fx4wZky+TySz0LTLT54E00RiGpZw7d65Vt27dar2wNNmo2rbVggFtiRfr2LHjyKtXr/5tYmLCQeInfQVIrFW6KZJ8Pn9TQUHBFE1W2adPn/FnzpzZRJIkQx9icmVjI8WVk5PTlrdv306sddzQZJdq21YXBrQi3g4dOjS5du3aAxzHWegdirguaG4R54X/R/MvFpEkaaruQr29vdkvXrzIk0gk5ij4QN2+mrRTEi6JYdiVTZs29Rk/fnxtXLAmCKxtW20Y0Jh4J06caLN58+aXJiYmluqabID4GAwGOXDgwO6HDh26qGq18L51cHDYnpeXFwpt1fGoqggmXSGF/o4uEw6HA3DBVbK4b9++Yebm5vvj4uLUc5pWtYDa32sxUAUY0Ih4Y2Nj2aNGjdrNYDC+AoJSl6hQhI+ZmVlcUVHRCFVBAf37968XHx//FOLs6Z5RmuADicLQR+nbXOjk5HTMx8fn4odL4XlOTk6WqalpYY8ePQpiYmIkmsCubftfDERHR9c9fvx4+1evXvFGjx6dQZLkBYFAIK/FT9VgQCPitbGx+aqkpGSfTCbDNX2DAqcjCCL/m2++cf4UsQgEAnZUVNQpkUjUFQgQKao0HQ/QB1zWxMREZmFhMaNjx46xfn5++QKBQL/G4qrZJ6MZJTo62mfWrFmDuFzu8NLS0gYmJibmGCgJSFLOZrOLFQrFUwaDsXvv3r27hg4dWmg0E/8MJ6I28ZIkibu4uJx49+5dbxSlA/hQR3QGIlL2ITt16tT08uXLTyrDZb9+/YacOnVqP9AetNHWHRJxbC6Xewkugs9w76psSfCMiYqKcl+xYsWavLy8LgRBcNG+oEwmNI099URiMplpU6dO7bV8+fKUWgWgYbZKbeJ1dnYe/O7duzgMw9jqistoynQCt7a2PpSfnz+sog3t3Llz84SEhEsKhcJaG05LRxE6TI6OjjszMzPHGAZ9nz9U0PR7eHj88Pz58x9MTEzMNNkXJpNZ0qJFi4lJSUmxnz+mqn6FahMveEqVlpaO0WTzyi8HbL5yuVw0fvz4Zn///Tcovco+T0/P+tnZ2YcLCwtb6MOmi968ZmZm8e/fv+9f9ait+SMC4bq7u/+Smpo6X5vnC7idmpiYCDt37tz7/PnzCTUfI8a1ArWIF7yoli5d+kQikdSni8zqLoXOeUHM4nA418eNGxe4fv16KghgypQpDQ8cOLCroKAgQJm2hhKzdflgHPhwHM/dtWuXY3BwsN40yT/++KNDXFxc/dzcXFbjxo3fh4aGJk+fPv2zU3o1atSoy4sXL87hOI5DfjBNP/RcYjKZ26VS6ThN+9e2/zQG1CLe7777rld0dPQJBoPB1FRkhuHLv4uBsCwsLC6Ym5v/wOfznV68eLFCoVA0QD7G2oxR0TJhHAzDZP379+919OjRS/o4DG3btg24c+fOFrlc3gS4EY7jBJPJTAgODp68ffv2Z/oYw1hg+Pj47H38+PEIWKe2e6Lcg/cKhcLCWNb1ucxDLeJlsVgTCYLYBIvWdhPpCEPvUdBHAW3Df7py2sqIF+Camppe2rJlSw9due+4ceM67Nq16wRBENRBRKKk0oYs9PLy+jE4OPjPz0Wj7e3t/VtycvKP2j5jaPv8niAI8AvQTZz6XKhOT+tQi3jNzc2/FQqFMXSfZT2Nb3AwSsIiAwIChl+/fv2ADgNiOI4/J0nSHWCg5wOSKpTveRN3d/cFPXr0WLpx40aZDmMZRVeBQOC4cOHCOxiGOepyabPZ7Fqx2QA7qhbx+vj4jHj48OEegiAMwiENsC4KJHr3Audgs9mZ4eHhfqtWrcrUZrwxY8Z47dix4x6GYWUuocgOTXffhCR3zs7O41+/fr1Vm3GMrU/79u1D//333x3owtJkfkqloWLIkCF9Dxw4cFaTvrVtVWNALeLdtGmTTVhY2AMGg+EskxmeoahjO1a1NJpPNeWsAQoXLpebfP78+VbaxOu2bt16ya1bt74HjotgozQ6dK4Ec+dwOIrmzZsPTUxMhIR5NfqDyK5Zs2YdTk9PH6ANATs7O+/JyMgYrcqrrkYjqZomrxbxwtycnJzCsrKyokmSZJd/n6LDjIISDPF+1QY/9EsA/s5iseDNlfHjjz96CwQCtcMTITtI8+bN0wiCsFc1D2Si4vF4WRMmTPCPiYl5q6qPsf8+cuRI27i4uJcYhvE/dXmjqhVI6iFJUuLv7++dmJj4kVnQ2NdbU+anNvGCl03Hjh09zM3N258+fXo4hmG9WSwWEzYTKTTom2dsCKApT0zMzMyejRw5cthff/31SJ15Ojs7//nu3btp6ihukKgOFxiXyz0nEol6qjOGJm369u0bam9v/2j79u13NOmnS9uQkJCW+/btSwTrW0UZPNFFSU+1GxAQ0DchIeF0raJKF8xX3ldt4i0PQiAQMC9fvlzv5cuXrra2tsPv3LkzgCTJegwGA9PGJmiY5X0MFRGW8v++r1u37k+BgYHrPuVrPXnyZN/NmzdfxHHcUp0nAzq8SimE9Pf373fz5s1T+lpf06ZNQ5KTk7eBspvH453o3bv36oiIiIRu3bppbojVYFJQJ2rVqlVX3r9/3x4usYqkK0TAypxgr/r27esVHx9vcPu3QCAwFwgEX1wCBa2Jt/y+R0VFma1evXpORkbGXIIgqCyPxvbR/W+VREbgOJ7B5XKjfvjhhxNmZmZp4GwBUsbixYtto6KihguFwuVyuZynqY81uigwDHsdFRXlN2vWLJ1T60DVCAsLiySRSNQcERCGYRIOh5NqaWm5Y+bMmVu+//57g4np/v7+/ZOSko5X5KhT7okimzhxYpNNmza9MtQZEAgEpqdOnRry4MGDH4VCofXChQs7LliwgBoPLpoDBw50mDRp0qvp06cbDB+GWpu6cPVGvDAguNPZ2dn9kZubO1PdCVRlO3TA6H8q5w1v4SIWi1VgZWUlUSgUjIKCAjMMw1zoHEadtzzSPNPFx7p1685MTU1dpeta+Xz+rNLS0qUKhYJZkVIPw7Aca2vr+2KxOHr9+vXnxo4dK9R1THr/Nm3aDLx16xbURq7Q3o8uRxaL9UIqlTY2hJJq165d1t98881kgiAmCIXChhiGMQHnXC43Ei5amG+/fv04J0+efINhGO7s7Hxg9OjRc5cuXVqkT1wYAyy9Ei8sCCr5nTp1KhlFBRnDIrWZA/2NrA7RVjYGwOHxeG/8/f27Xb58WWtOBNIAl8tNl0qlTqrmA29MJpP5yM7Obj+Pxzs7a9ase9OmTdNJrNywYQPr+++/v1ZcXNy6Is6LLi0MwxTBwcHj9u3bB8Xc9PJt2bKF+/PPP3fAMKxvZmbmEBMTk0blvb5sbW0vZmdnd1e+rzELC4tn79+/bwSXqI2NzWMOh/Of+fPnHw8LCzO8uUQvq1YNRO/Em52dbW5vb//YxMTEVfXwxt1CXyYrOGgcDmeTWCyerO2K582b5/fHH38kyOVyqlrapz5wGKGbr0xNTR97e3vHFhQUJDRq1OjJiRMnMjAMUyuuGUTQ06dPexcVFc158uQJBKZQZ6b8BYIuOwaDoRAIBIMXLFhwQtU8P/V7UFAQLzk52ZfBYLRPSUn5SiqVtlUoFHCBmYjFH2cqUo6dv3z58tYzZ86kNNv169ef8fr165VoDCaTSdra2v7p7u6+KCEh4bNIrK934r1w4QKze/fuEEFC3dBf+ofevlZWVq9WrVrVXEtRFuLdTzEYjF6AU1Vab2U0D2XbRoSMvONIkiRIkrwbEBCwMycn50zr1q2LzMzMhGKxWA6EV1RUxDAzM+OIRCLz4uLi5s+ePRubnp4+HOBIpf/NoV/ZpQbjKnUDZxQKRW9N9h4uheDgYIuXL1+68fn8/pcuXZrJYDAc6OPROT6y3aOE+TiOk126dOlz7ty5M9Dnu+++ax0TE3MT5oNMmLCGD8LhvwEBAYFXrlzJ0WR+xthW78T76tUrrru7+20TExNvYydefXBWdTYVaZ4tLS3XFBYWRqjTh94GkvElJyeDf7BKrov6IXszUrQhbzD4EwXQQ9A8SZIQbQVUqYB/KH3N4R0J9nxogNEvA4BfUUJAuh6BwWDI27VrN6xnz57HK/PzBmtFYWGheW5urvvx48d7SKXS74RCIfg/Q5JCKlto+QqPMAZ4sAHnRZwema3g31wu99vS0tI1MMcpU6ZYbtu2LUcikZR5xCkvUlhjcffu3dudPXu20qQQmu5RdbTXO/FeuHDBtnv37lBxj2vsxGsIhJdPeofEV/j/LBYrEyo/aDrumDFjuuzdu/e8XC6n4hyNHa/Ki4P09fU9TZLkbjabnSaVSglw8iAIwg3DsK737t3zwnG8MVxI4HaLLhdNcUP3pLO0tIwpLCycDjDgcli0aFGSXC5vToeJLjU+n5/q4+PT8fLlyzW2OqTeidfT07P306dPoSiYpvvw2bSnEzAsSinaPQ4JCZmxZ88eSqxT9wPuV79+/b1ZWVlBEsl/TabGjls6V0TEVZ6AlKGClJit6hmgCldIEuByufFisbgs8cIH767YW7duBVVEvMpos1eBgYE9d+/eXSM9wPRKvNevX7fo3bt3QnFxcVNVCP9cfy9f1BsS4Lm4uMxq3rz5X9o4LHwwvYFoCYnccHRIjZV4yz9DaBpoVEq17E/EAen5vrUhYrq4bmVl9bqgoACS4lFf27ZtJ12/fv2v8sSLRG1lSuLXp0+f9urWrVuNy9etN+K9cOGCVWBg4JHi4uKOynfT50qfn1wXTYwjIdUs+IQPGjQoS9sYXzc3t6bZ2dkPgeuig2qsxFueSNC/kSRCVx4hAtJVkqC7ZYKtfsGCBY0EAkEuwA0ICPC7cePGRzWX0aVBG59ksVjJ165d8/H3969RZiS9EO+YMWMaHDx48JBEImkuk8n0ArOmUD798CBOw2Qynzk7Oy9Ys2bN4f79++vkHti+ffs/EhISZtcUfFTzPKU//PBDz8WLF1+BeUyYMMH577//TldjTqSNjc3WHj16TK5Jifd1IjQwC82cObP3gwcPtrFYLFtkStBG/FEDwUbXhO5uqTRjSFxcXNZ17tx5yZ49e7L0MGEMyqS+ffu2nx5gfQkgyK+//nrc1q1bqfjj6Ohou+nTp6u06YIGWyqVkq1atZp4+/btrTUlkEJr4h01apT18ePHN5aUlED1hDI4FSkoPtdTQ48gYrFYT9q0aTPm6tWrYCbTywextCNGjLhIkiQ8RWo/NTBgZmb2vVAoXAZNN2zYYBsWFgbEW+k5p7l0guJM0adPn77Hjx+vEYkDNCbe6OhoztKlS8MzMzMXkCRJ5VemvyN0fcOosT9G00S57ve2traCrVu3rtFVRC6/MMD1d999d50kSV+jWbSRT8TMzGyVUCikfOuXLFliOW/evDx1XHVpUlR+aGhoi+3bt6sjblcrNtQmXhCRx48f3zM/Px8cwHtok8e3WleqxeDltaXIU0fJcaWWlpZHBg8ePGfLli3gBK9329j27dvNxo0b95AkyfpaTP+L7GJpabm/qKiIMg8tXbqU//333wPxUq5Vqj5knzY1NT3fr1+//nFxcf91KTPSTyXxQpkTZ2fnuhwO54e0tLTxCoVCbS8fI12zRtNC7nfILgmdGQzGW2dn599ev369XiNgGjaOjo62mD59OqSTpdwEaz/VGLC2tj5VUFDQF1oq8QfES2V/V/XRglFIHo8XKBQKjxniUlY1D3V/r5R4wS1u4MCBVh9SwPyempoKDvUfFRdD5oqqcjFUd0H6bIfWRgviV3A4nBujR48etmnTJn0opD453ZUrV1rNmjXrBUmSNvpc1+cMq06dOqfy8vIo4l27dq11eHg4+DBTda/U+WgELG3SpEn75ORkvekw1BlfkzYVEu+UKVNMjx49+kNWVtZMkiQhrrWsYHZlWRQ0GbSmtVVm/hf37NlzzKlTp/6pqttYyTmempiYONY0nGkzXxrhlHXX1KZtaWn5T1FR0XAAEBsbaxccHKxS21x+rqjSg62tbfzWrVuH6luXoQ1uKurzEfFGRkaaRUdHC0iSnCGXy6kgZ13y9eprklUFp7x3FBwcMCM0bNjwnLOz84hz586BCFZl34YNG0ynTp16hyAID7rLYZVNwMADAb5hXSj6Cf5UrhMynNzr3LnzIxaLJb9w4UJduVzeXqFQQNAC9dGtGnT/Zh6P91tpael8aDNnzhzHqKgorVL9ImmLz+f/AeGQBkaFVuA/Il57e3uf7OxsSLJdo/Iza7XyCjohrTn8pNw8uaur625/f38w3le58gIC4MPDw68oFIoAfa3RmOBU8CyByKCk4cOHT+rQocNDFDgPMcX//vuv1dOnTyOUTzgqwwkKcwTihfxiTCaTCAoKCt2zZ88eWGdAQEDbGzdu/KvpmstJALmRkZFto6KiXmgKx9DtPyLe0aNHW+zatSubwWBwvhRHi/IIpm2comnTpuMfPny40xDpXNTcWKxevXrH37x5U+ak8TnpGGh1myl0NGnSJCYkJGSeQCAorQw/c+fO5d+5c2fq2bNnF5qYmHDoHNjU1DRzzpw57gKBgPJTbtWq1eSkpKSNauK6rBldyoFL3Nzc/GxxcXEvTeEYuv1HxAtKqj59+kSeOXOGMnJrG6Zl6EkbCj4yBUF8q7u7+5QXL15AlsZq/QICAhbcvHlzoaZvv2qdtJqD05L0mTRr1mwXk8mccvv27UoJlw62UaNGLYVC4Q/v3r0LQiY9MzOzBSUlJYuU7TA3N7cjqampA9WczkfEi7i60h9b4ufnNyQxMfGkprAM2f5/FFZBQUEucXFxbxFi9cGBK4JFF02M5WDCnHAclzk7O0empqZGGxLx6sL29fW1un///ku6QwzqS+fCFV206DIyFvxWJOXAvFks1vsffvjBHnFMaLdixQqbzZs390lLS7MnSbJk0KBBKbt3775MhwFmzObNm7f8UFqmvpWVlXDBggWXwsLCKOKfOnWq9bp1615/AKVzdULAI4fDebp27dq248ePhwgvo/j+h3jhffHbb7/dlMlkftqKaEoioBQRKDUKXALIZkrn6tqOYQjswVw4HM7zZcuWNTOmershISET9+/f/xeqFYU4Dc2JhCAIIp/JZGYrFAqwCdeh49VYiVcpNivatWs3+tq1a/vQni5dutTrl19+2SMWi1ugnFlMJlNqZmZ2GcrOTJ48+aKqio/NmjWb+uTJk7X6ULgqy9qQbm5uf7x69WquIc6eNjArNBVFREQ0XLNmzSOSJDnabDziqjQxFFKtlBAEKBFxU4IgqIwQSJttLAQM88FxfKtMJhuvDTIN1QcOsIuLS1RmZuZYExMTcyW+JDwer5TJZCZaWlruXbRoUUJRUVEWg8Fw/M9//hNRXFw8GcMwiuvQcz8Zao7awIV1MJnMN1Kp1B0lxOvYsWPA9evXD5Ik6YTMknRPN6i3bGZmljBmzJhJa9aseVGR2W7atGl1NmzYABUdrfRBvEhyZLFYWf37929x8OBBjc1P2uBHVZ9KnTTMzc2TS0pKmqgCUNHvtNA4eDc/DgwMjPT19X0sl8v5z58/9/4QdrVALpd7AxEjwtXmktBmbp/qAweBxWIFS6XS/fqGrQ94v//+ux1BEPUkEglJEER2Tk7Ou8pKif7+++8ev/766ympVFrfWG3zcE4cHBziMzMzqewXIPUtX778X7FY3Aa0x3Sxn66ZVr5Hs3x8fMJv3759iJ4Jc+bMmbx9+/Ydzc3N7Q7hqfo4V3RmZGVldSE3N7dHVdn6P3leK/tx+PDhIQcPHtyuUCgov1BNuCMiXgsLi5T+/ft33bt3b0a5twrm5eU17fnz5/MIgihLbI6CHPSBcG2IBRKy4TgeJpPJPsq+oA0sY+izbNmyhj/99NMFsVhcloZXk3009BpgLl26dAm5ePEiJTLDmTtw4ABo93GUOA9JDvQzSCtsRzo7O/9tbW29QyQS5fL5fKcPF9o36enpX+nzDNEvETabLZoxY0bLZcuWgfNMtX6f9G12dHS89e7dO43fvuhta21t/Wt+fv5Pla1w8eLFjZYsWbK/pKQEyndUOxeGw8Tn828dPny4naFr/1TVrnt4eIx49erVNoVCQZn/YI3G4nyDYZg0Pz/fwdramlICmZubx5WUlFDeUepeMqgdVIAEEbmyvNL6wDfiwBiGvVQoFI2qm/t+kngHDBgw4MyZM4elUimOkKQOUpWcVxYTE1M/IiLiI65bHom3bt1iDR06dG9GRsYQIGCU8lMfbxVNN0y5NsLR0fGf2bNnj58zZ45ey4VoOh99tedwOCskEslMuvJQX7B1gYNhWHZiYmJdlH6GxWKlkCTZCO29OtwT9owu1ioJWJdpVdqXZv+VL1iwwPfXX39Vq8qkQSajTq4pGxub1QUFBdM1EWlBrLGzszuXmZnZS53bCcINx44duz03N3ekSCQCL5v/yYpvKATQ4dIvKDabnRkQELDm8uXLv1XF2IYcY+rUqVD06yG4vNLFUEOOqQ5sHo+XKhKJ6qG2OI7nKxQKa03MiPQ9q6q1Kef37Oeff24qEAgMWp3xU3hUGRII9rY5c+Y8JwjCGgFSdSMC53VyclqUnp6+QJ1NhDYQeL5ixYrdb9++HQb/ro4yoYgzwfpoZq3CDh06bPL19d0ZExNzT931GFM7yGG8evXqcwUFBZ01EUkNvQYzM7PXQqGwLNsjjuNgkTDThAhp3PAjf2dDzh29gQcOHDjo6NGjxww5lk7EC52bNWsW+vjx482QRV8dsQQW17p16zE3btwA5YPa3+DBgx1OnDgBWmkb2vvCKEwdYKLgcDg5tra2S65cufJXgwYNalSqUCcnp5mZmZkr1Hn2qL1hOjaEZOwSiaQeks5wHAcTjB2cH1W1kGlmyI/SyerDqUjVspCojmHYv/fv3+/atGnTKvd7py5hVRNV3oI4n89fLxKJJtLzVVXWFzaje/fuXc6dO0dl8dPk69evX8tTp079SxAEh36ragJDX23p46MNg/IgPB4vmcPhzC0oKNCpmJa+5qkOnObNm/s9evToFpKaVElP6sDUtQ2GYYWpqanOrq6uIoDFZrNvKhSKj6oQVjRPqDkExK20E38kpVXFutDFASYqd3f3js+fP9c4+EFX3KlNvNBwypQptrt3794lEol6q7IbgsmlT58+jePj4zWOxABb35YtW9a/e/duMmSjpPuY6mPBmsIo/6aimSkKGjZs+P2zZ89qhFmpR48edc6dO5eNYRilFDSGj8FgEJMmTWq6ceNGKAkL0tr0pKSklciJh57wAc0X9oOuNaevpaqcUdBFDvOAKg2rV68OrI7SoWpxXoQ4Ly+vZikpKbsVCkXzTx0AqNg2bNgwi7i4OK1qwg4bNqzu4cOHXxIEwUK3bHUcuPIadvRvmsj2kCAIH3XLZVYnwYSHh5uvW7cOCkwbTb0juAjBTpuWljYRcHPixAlOUFDQYbFY3Jsu4SnNW3DjyDAMgxrHL93c3DI5HI4Ux3HsxYsX1jKZrJNCoXBEpiJD4pr+pDMxMRH179/f59ixYymGHLMi2BoRLwDo1auX89mzZ4+bmJj4lj/MtJvyLUEQWtfnhTjWb7755hoqE6rNO62iNzNN9C2rdEe/ybW4IGQCgcBGIBBodUlV5Wb7+fk5JSUlvTUm4gXc4zj+VC6XeyJcHD161HTatGmL3759GwjutEwm813dunXfurm5HZ09e3ZcYGDg+4rw9iFdE7tnz56CzMxKima9AAAgAElEQVTMGR9yz/GgDXIWMhSe0RmrU6fO3rVr14aq8rfW9zw0Jl6YAMRUbtiw4Z/i4uLuDAaD8oaBWxQ++Hv9+vV/fvnyJcRbav116NBh/7Vr176iZHtlGh5NgCHuqNxAOZfLvUEQxB1wrsZxvC9oOZFyQ4e3NTFo0CCHo0ePUuU1jPnz9fUdcO/ePUioZhQKQMAVSFVQDrRz585fnTlz5ggdf2lpaTzgqk+fPpWq6zADT66rV68OvXDhwn5QrGpzbjTdQyVDkPfo0aPdmTNnPiqtoiksTdtrRbwwCDhXjBo1qmdaWtoCsVjcislkcuRyOcnlcu8PHDiwV1xcnE7FiwcNGrT/+PHjlJsb4o6aLA45kzOZzFcNGzac8vjx4wsYhkGAhElKSopF8+bN/5HJZD3RJsP/14LzCk+cOFHHWHMc0fHl5ua2LC0tjUrnosU6NUG92m2R/oDJZJYEBQU1UlVl4sKFC9yQkJDGYrG4CZ/PbyCTyQpxHH/8888/30RvTggT5PP5f5aWln5TVW9gWLCrq+uctLS0P9RevB4aak289LFXrVoVMGfOnHYQxB4eHv7P6tWrdc6s2KZNmwOJiYlDtT1oQLxMJjM1JCSk1/bt2yF96kefQCBotWjRoitQzBk5wWtqZmAwGA8VCkWVvXnh8Obk5GDu7u5yTYpibd68mR8WFgaSh5ema9TDGfskCFrh7pfNmzcfYmpq+mb27Nkyc3NzgsfjYWvXrmVeunTJzNzc3FUsFse8e/cOUgJhtKJlRPPmzaMnTZo0D4Vxjh8/3m7r1q2pOI5zq8JfQBnv+7Jr167e2lSC1BbHeiFebQevrN+KFSt4kZGR9wmCaARt1BF/4BaHg0CrpgdJ0QcUFRVVWrrC1NT0pEgk6oPEZlUHu5yiArzI/srKypqi7/WXhwdlT1atWjXh+vXrUQRBcDEMu9+mTZtoe3v7A0eOHBGp8mLj8/mDS0tLD1eHy6kq3CA9BJIIyP/e1mBDLzAxMbFUvl8pv/eKpAbU38XFZdvEiRMnQDVGEJ8XLlyYhWGYbVWtGSwsFhYW4woLC6k6SVXxGR3xAncZNmxYklAo9EKFy9RFBN3uZ2tr+2NOTs7iT/WNjY1tPmrUqFtyuZytTo0luBzgJlcGkWf89NNPrtqW7lR3TQKBgC0QCC4ymcx2tOyKlDIGtNz29vZ/njlzZk5ljgLLli1z/P7772+TJOms7kWo7tz01U6dy7myuSNrBI7jRGBgYLcDBw5Q2TbMzc0hMYEduNtWxafUrRwlSTJQ1WWqr/kYBfEmJCTw9u/f7/P3338HSySScSKRqCzJuCbKJFoK0Ax/f3+/xMTEd59CFFwUffr0AW2nmzrvI7p9z93dfdrLly/X6msjKoIDHCQqKmqLRCIZC4Rb3qtIWfeWZDKZyQ4ODrPevn37UY6lFy9eWPr6+p59//69P51A1CUWQ65NX7DpnJvNZo8Ti8XbAba1tXVmQUFBlea7ZjKZwt27dzsGBwdXifWh2ogXRMHk5GTvVatWQdKwjiRJOigUCgYcUPo7RWnjU5k/mm62ql+/fujLly93qXNA6tSpc7GwsLALEK8qsRnd/jY2NhdXrlw5cOzYsQaNOurRo4fDuXPnXjOZTC6MXV6DipRySr2AnMfjnY+Pj//a0tKyWCgUcvr06XNFLBZ7I28kTYJL1MGdMbRB0hbghsvlflNaWrrhvy8tDC5uyH9VJdNEOagtLS2/zcvLW1MVg1YL8fbo0WPEpUuXfiQIAux7bLrJRtsDhogXYkQnT55sv3HjRnBIUPl5enr2efr0KcWxKtpoJCorbZJAQG8nTJjQcfPmzW9UAtexQevWrXskJSWdLU+0tLVSI9A9kUiSlGMYht6L7Ko6vDouVafu6BLjcrnflpaWrgkKCsL379+fieO4XVUorGDySCri8/mni4uL++i0IDU7Vznxurm5/Z6RkREJ3lNIY6gOx1NnPTwez8TDw2Pe3bt3l6n77rh165ZpmzZtHpAk6V6egJHIjjgug8G4O3jw4P4HDhzQKgu/Omugt7G3t/+qoKBgvyon/fJwNXlqaDonY2uPxGaldWGyWCze9PXXX3O3b98Oe2Slr7Olat0I5x8ysWQmJSU1bdGiBVygBv2qlHgjIiI4GzZsyJPL5WbIsUNfxnQQW3AcFw0YMKC+pgnC3NzcotPT0yPoPtt0zTL83cLC4lirVq2+O3fu3EuD7ggNuJ2d3Yj8/Py9VaUxrap16XMceuJ2FosVBPnHJkyYwN+yZUsGjuPmVcF56U820Dq7urqGvHr1Klaf66wIVpUSL4gzR44cSZNKpU6Iy+lLeQI3L4/H2y0UCkdrirQhQ4ZYxcfHn5NKpa3o82IwGAobG5vHUqk0+tChQzu7detWpWGADRo0GPzq1avDmq7nS2qvzPgJzxmia9eu3c6fP3955MiRDnv37k3FMKzsSWZonNAzXFpZWcXn5+cPUFf603ZuVUq8MEl/f/+Q27dv7yJJklJOqaPlVWdxcAkMHjx4wOHDh7UK0+vXr1/dixcvLsEwrOOHoupcgiCeenh4/H3v3r0d1RV40KFDh24JCQnnv4R3qzp7XFkbpehcGBMT03ratGnPvby8Gj958gQSxFXp+aY9s3IPHTrkExgY+MkUULqsmXrK6QpA0/7gvmZhYXG/tLQUUr+WddfmgNK5NqRQ6dGjh9vp06cNqgHWdL26tO/QoYPbtWvXIOt/le+TLvOuyr6IYGxsbBIjIiLagt190KBBY+Lj4yHzaZW7girnQ7Rs2bJrUlKSxvHsmuCuWg5FeHi468aNG2+SJOkIi9UWyXTi9fLy2vPkyZNRmize2NtCce3Zs2e/IgjCytjnWl3zQ1YANpv9c2lpKdR0wphMJugJgqE8q6aOPvpYh1IS+I0gCKrUqKG+aiFeWEyvXr1CL1y4sBHDMB5wYG2UMnSTSc+ePVtXdVSHoTYFwYXQyGnTpl2Vy+VtDD1WTYWv5HSS1atXN50+ffoLJc6EJEmy1EmnY6h1s1is+zKZzMdQ8KtFbKYvxtLScm5xcfFiePxqQ7wIFo7jpdOnT7dduXJl1fjCGXJHysHu2LHjnqtXr4ZU4ZA1aigll7uzd+/eDsHBwaJ27dq5JCYmvkUeaVVlKiqPNAzDihYvXlxv3rx5avkbaIP0auO8MFnwstq1a9f4w4cPr2OxWExAuKZOGnC7enp67n/8+HFwNdbR1Qb3avXx9/dvdu/evQfgwwt+utroBtQaqIY2AlORjY3NopycHCpTaceOHYdeu3btQHUnlmexWETr1q2/TkhIMFigQrUSLyAbtM4NGjT49s2bN78zmUwq7ac6Tgk0OywRGRnpumzZMoNq9qrrbA8aNMj0+PHj2YAbwEst8f7/TiifTdLQ0NCmO3fuhMJiTCsrq8PFxcVU7SP4vbo4L4xvamq6prS09FtDnZ1qJ14lAWMBAQEtnj9/vq6oqCgAJSBT/lZpSKCSgPNJkqxjKARVN1xQwPTs2TPq/Pnzs8FVU52LrbrnXFXjA3e1sLA4unHjxqGQgqZevXqt3r17lyiTyRj69t7TdE1Kl03Id95Y077qtjcK4kWTjY2N5f3www9d3759u1EqlbrA5VmZGI1sxEwm81+ZTNZe3QWr0y4hIcFm5cqVjmfPnq0PxZkxDMvjcDhvt2zZktW3b998dWDos014eHijv/766ykcSn05tehzftUFC85Au3bt+l+7di0e5gC5qbOyslagS5/+Z1XPUakFF0VERNQxlC7GqIgXIXjRokUumzZtGpSVlRUmkUhaACempVwtE4Ug/1FgYOCIgwcPHtB1c2bOnGkTGxs7VqFQdMrKygLtrjOI9DS4YJTOcHR0vEkQxKkRI0Zsi4mJkeg6rjr9wTPtwIEDBQqFgk/3t6b3paXIhUqHMFcxh8PJJEnynpWV1dsPysFSmUwGCj0CwzAWhmFm6enpkEqmo0wmq8NgMJjl06iqmhvdLZDeFhVSR7HPKFVrefjlQxzpTjuVXVIoCAHGYzKZR2JiYoZDChxIXDdx4sQz2dnZer3IVeGgst+VayEGDx4MOh0qTFHfn1ESL1oklOk4ePDgoNzc3BFQiAzHcciTRYnR8B+Hw0kXiUR1dUGKsnD1YKFQuOj9+/fNkM91RSGCNCd4ks1mb1+yZEkYSr2iyxzU6QsBF8+fP/8dpYBBc4F5MpnM1w0aNPg3Ly/vrpmZ2auuXbvmKhSK27t27SpWBRtihlNSUtpdvHgxICcnZ7xMJmuKJJ5P9UXEpYwppqJq4CPgpmUwXvP5/Ed2dnZwuckhSWFhYSETKgIqFApXDMNcUFVIeoZHJGUhjlnZ+14ZhGDSvXv3bidPnrwI7Zs2bRqSnJwMaYmN4kwDfpRrO0MQBGRr0XtsolEsVNUBg9/79+/vf/PmzZm5ubmtmUxmfYVCgXM4nDixWKyTGaVjx45jrl279hdcDCgwAR3Mig6PMoMFHFLS2to6Jj8//zt15q9rmw0bNjiFh4e/UOayTrewsIAE6te8vLziLl26dBPDMJ0LXkHBtxEjRiyFGrckSZqiOX+KCyqVQgSbzU62sbE56OnpueP8+fNQsf5/5qOUZBjh4eH8hw8fdklKSmprbm4Ol4Y9hmGQ6cOSIAjqTNLHpO8Dwj+Px7u9cOHCTrNmzRKB156tre2/BQUFratTQUXHF/xdGTSRA/mk4V7T9QyU719jiBdNHLJu3LhxwykmJsb73LlzZ3WpGbRy5Ur3yMhI8PSiFF7okNBE0I/whbgMTXTNi4+Pr9enT58qccl0dXWdFRwcfGLy5MnpTZo0KVF1mwcFBTk+evSoZWFhYWscx3soU+GAWV0qk8mSgNhGjx596ccffyzL9AmSSKNGjaa8evXqT9DeVsb9OBwOlTQBwzCRl5fX4ujo6ChtAzdiY2PZLi4uVuPGjfPNzs6eKJVKA+RyeV25XE6VlqXvDSoG179//4Bjx47dhN9mzZrVcuXKlVcYDIaZLv4C+iQu9ARgs9kSiURiDhKIPuFTF5y+AdYkeFwud59EIgH78EcHRN01wAZ5eHj8Jzk5GcTZ6v6wpUuXms+fP9+9UaNG/hwOZ8iDBw+6QlhceQ01Ek+VXCyvWbNmG729vaN2795NxaCmpKRw2rZtu7ygoCCcwWBgFYXVKQ+n3Nvbe8ajR4/+J3PE2LFj65w9e7alnZ1dI7lczoMUMR/MJrl5eXmZ+fn5uXPnzn23dOlSYUVBH1u2bOHGx8f7HThwoCOTyeyPYZiXWCyG0p9UiVI2m/1iwoQJvmvXrqXSzZibm28oLS2doq8gF103kq6XgAu2ffv2da5evar3+N4vlnhjY2Ntxo8f/0ooFFrQ312abBxskq2t7Z2cnBwqlLCqP+CSTZs2NXN1dfWQy+XB58+fD2cymXwk/gOXqsy3F60Z/WlhYXHnzz//7IRS+5w6dcq+T58+9xkMhgNIHOUvAFi7ubn5puLi4il0CSAoKMimuLh4/OnTp5cBi6crq4C4UHJ+hUJR6u7uftzHx+dqbm7u2czMzLehoaElFSX0A3H+8uXLfX777bcODAbDLyIiIjwqKoqqg7Vy5UqnuXPnpkCMOJ1DV/VelB+Prnzz9/f/89atWxH6ntMXS7y//PLL0J9//nk/KrylTvbIipBvb29/Jzs7u8qJNzo62mLNmjU/pqSkREDuaTrB0l0DVV1M6G3JZDLJxo0bD3zy5AkVUgmi7IgRIy7jOA4i7P8sHfqZmZl1KykpoRRG8I0ZM8Z/3759l+RyOTUfFCiPvJ3oHB+9TVEdZKV4Hr906dL5c+fOvavuG9HU1PRHkUj0W3V7VNERhJSJsEZ4XpAk+eaPP/5oom/l5hdLvMuXL+8xe/bsk2AiQYjXRtnh5+f30+3bt3/V961aGbwVK1Y0mjt37iGSJBtBvWSZDGpvUTV/qDc7vPlQOlRVc6JfWHD427dvP+/q1atLlcRrGRISAmYxj8ouAAsLi4AP3kzUuzMiIqLhmjVrgOjgfUfNB4geInsglzZN0UdNC3k/KTOgUP8PuDubzVYQBCEhCKKkbt26v6xbt25zZRUpYmNj7UaMGPEW8IBEZmPxQEOXonIviDZt2tjfvHkzT9WeaPL7F0u8wFnGjx+fKhKJHNT1ximvPMEw7P2KFSvcZs6cWagJ0tVpCyJxVFSU+59//slJTU19jPr4+/v3u3XrFlRjp2wz2koMCB5aE47jYDNv988//1D1dpo0adLi2bNnifDErEgcBWI0NzfvW1xcfAp+r1evXrc3b96cg5tEU/90+lzo5iJ4D7PZ7FR7e/vD8+fPXztlypSPKl+4urpuSk9Pn6jNpavOHujaBhEw/BkWFtZq/fr1d3SF+RGH1yewmgaLx+NFSyQSEDspxw9VtzbNdkctlc/nXysqKuqkSuurKV6CgoLsEhMTf3nz5s0ESDIgk8lc0BhQI6pr1643S0pKfOnvKk3HoB8sgMPn8y8uXbq0N6r54+jouCcrK4syw1WGl8aNG0enpKRQprIxY8Z47dq16y5Jkmx9uHGiS4WWvVP066+/Bv7nP/85A+PdunXLsn379k9kMpmTqn3TFDf6bg9radCgwcCXL19CdU29fV8s5wUMHj161GXw4MGglLFRh3jpSh5INNa4ceOZT548Wa2v3YAk8CNHjhRkZWWFw90AcGGcLl26TDl//vwmNI6Tk9OvOTk589G7Uht/53Ia0VKos3P+/HkqnW2vXr26gBkOnJgq42pKji8dMGBAt+PHjyeAQ80ff/wBlS6o2s2q3trq4AzBUJqHZMuWLeseGRl5Ffra2NjsKygooCwFNYF4XV1dp6Smpuq1EPsXTbyw8VZWVmeKiop6Iu77qUNFd83jcDiFERERbsuWLauwXqw6hxO1EQgEjhs2bJhWWFg4SiqVQunRjxwVWCxWcmBgYLO4uDiqyuE333wDeamfoEtHG7ERidvwJm3cuPGCoKCg35Gmt27duqvT09OnI8KoyEkDKWUsLCzOb9y4cSDE0gYFBTU5cOAAFG+z0zY7Snm8oXlyOJx3J0+edIVyn+ADHxoa+kIulztps3ZN9kYfbQFX9vb2P2ZlZX2y/I6mY33xxNutW7cOly5dugReOurc4OjQ4jh+DkqEaopwenuBQOC+fPnyKWBrlslk9eGdSxdnae8/YsSIET327t1bptl1c3Obl56e/jv00eUAMxiMXE9PzwaPHz+mbKbTpk2rs3nz5odisZhKUfSp96tSSUZaWlquz8/Pnwaiff369UNSU1P36MvmquS+hJ+f38zbt29Hwxytra3XFRcXh8Elp86e6bJH+ugLeHR2dp6Vnp6+Uh/wEIwvnnjv3btn1rJly0cEQdRTB7E0z5kDEomEKv6tybd06VJ+VFRUYwsLi6C0tLRpBEGU2WUrg6N8k144dOhQb1RoetasWa7R0dEPCYKw0JZ4QRx1cHDYN3ny5FGI644dOzZwx44dB8oFZfzP1JC3mVK0fx8UFNRi7969ryMjI81Wr14NqXt8dRVpEa4ZDEbW2rVrm4WFheUKBALThQsX5pIkydMVvib7pktbIF4nJ6fRGRkZu3WBU76vURKvkgPp3ZG7MsRZW1v/W1RU1FYVEdDfiRwOJ+ubb77xXLVqlUpNM3D1tm3bOpWUlAxPTk6G4Gx38FxCdYFVcSkQbWUyGenm5tbwzZs3r9A6LC0t/ykpKRmmi0vguHHj1m3btg3e2NT3obpeuFAoXKOKoyEJBPWztrb+Jy8vbzj8e/z48a5bt26F97NOnBGZwNhs9sbS0tIwJezhW7du3cdkMhnavPX1STzqwoJ1eHt7d3/06NEFdfuo087oiHfKlCmme/bsWdCyZUuhhYXFvmPHjj03dHobFxeXf9PT09uqhTCary2TybzVuXPn73k83p3WrVsXAfeC8D2ZTMZ//fq1Xf369TvcvHnTKzMzs9sH/ZgfjuOUeQeFygH3Uie7IWw+cEkbG5sbCxcu7B4WFlYKcLp169bk6tWrN2QyGdSx1eijac6PEAQxFLkpAvFCvR91LjI6AZMk+XTv3r0tgoODpX5+fqykpCTw92apugRUTZrFYr2+cOFCi44dO76Hihtr1qx5zWAwHJGCUVf4qsbXx++Ap9GjR3vu3LkTcknr7TM64m3Tps3PN2/eFMAKMQxTmJubp1hZWa1u3779eS8vr9cCgUCqt9WbmJjMmDGj/urVq8GeaavuQaDbVuGdh+O4lMFglELeIolEAhpaDoPB4NDD0+hvR+SwQOeYFSmF6OtUmkzItm3bdrp+/fo19Ju9vf3a7OzsqZrghG6vZjAYJaNHj3bcsWMHFVwRHBw86EO51YMEQeCfgkmXQpTi7fNz5841h+AEyE02cuRIIeBBXZxWNBaMYWlpuaqwsHAm/N63b9+RJ0+eLBM99aHR1gRv2rbFMCx/xowZdfUdlG9UxNu/f/968fHxKZC2szyigEggTrRLly6/jhs37sirV69AyyvXpbg1FK5esWJFQklJiR8cFF3ET203Vp1+6JCCt46Dg8OVFStWdIO0L9CXx+MNE4lE4OaJIa8mdWAirgkcrH379s0TEhIeQj/wI+7fv/9zmUxWj+61VBkRwqUCn42NzfXs7Ox28PeuXbtyL168CJcBPZmBOtOiJAzkjolhmAwcRw4dOnQb5tW9e3dw3eyly4Wg1iT00Ihug+dwOIfEYvEwffsDGBXxNmnSZPjz58/jKiIitKlKX1g5k8mEukEvu3TpcmTKlCm/grimCc6HDh3a7siRI+BmaK+uh5Um8PXdlmZjJhs0aNDzxYsX52EMyFO8cOHC8xkZGVDjWG2PKzrXYjAY91atWhWAfG+trKyGFBcXHwBt7qe4GxLnCYKQLVmypMmcOXOo93hoaOjgnTt3alxjiaagopxm7OzsdmVnZ4cCTDMzMwehUJiBfNH1jV99wkM4Q9JURESEfUxMTFnYpb7GMhriBe0mn88/UFJSEvgpuyKKUqG3AfGaJEkwdQg5HI4Y6gzZ2dklDR069IWpqekjkiTzJBIJr6SkxGf37t2dZTJZP4VC4QR+zXR4qt55+kK6tnBoHBjeuWVvdBcXl+B3797tQ2tRdx20dy/ZsWPH765cuRIDcwOFYe/evTufPXv2KI7jfJS9pAJpCIhM1LJly5A7d+4cgd/d3d0bv3r16iGO42xNK/TRxfkPFRBId3f30cnJyXsArp+fX9Tt27cjVT0vtMWtvvsh3MJzSiaTWUBtdL2PoW+A2sLr2rVr3StXrryETBEViUVoY+lvLcQxKxOjlEoYOUmSBBxIZRBCmT23PFcxZnGMbnMF+vL29v760aNHVG6kXr16OZ89ezYZeWWps45y8EC/UBIYGNj74MGD/yIC7tChQ9P3799PfPDgwUQGg0F5fKEPMmU4Ojru53A4v7948eIhiISTJk2qu3v37gOlpaWttT0H0A/mxuFwHo0dO7bNxo0bSzds2GA6bdq0mwqFAlL0GL1HFcyRxn3/JUmygyGUrkbDeR0dHYdnZWXFIeJUl3tockjoN7sm/YytLazD1NT04qVLl3r7+/vLIA/V/v37lz18+HC2pkoc+mWIYVhBnz59BsXHx5cpxAD2o0ePnI4cOeLH5/M9oGxmSUnJ0/r1699fu3btK2R3BsXfunXr4iUSiSfiOprqEOgXtIuLy7S0tLS1gPvWrVu7JyYmgkdZlZXs1GXP0cXIZDKh6NmEgwcPbtMFXmV9jYZ4vby8ticnJ49BE1WHe2iKkJoicqlal9JNU+bn59cmMTERwvBMevfu3eDcuXMvtPG4QkSjJPy85s2b/7Rnz55NTZs2ValHePToETssLKz39evX1xEEURdp1bW9fJVrKx4zZkyrbdu2UQH3Xl5eM58+fbpClT1cFd6q8ndYB5PJzD916pQDuuD0Pb5REK/StAC5dylNYk3aJH1viDrwkKnJxcVlV2pqKqXQURbYKlEoFFRsq6Yf4pbQ70N1OzmLxbrZoUOHpefPnz9akZYUoptGjhw5Oj09fZJUKgUHl4/cSwGeNgQM/ezs7FL+/PNPL9CoCwQC86VLlz4QiUT1a9LlC3vEYDAOy+XyIZruhbrtjYJ4T506ZTZgwIB/5XJ585q0Qeoi2RDtwCyEYVj27t27fYKDg9/BGC1atPjh4cOHv2tLNOi9ifZAyUVf+Pj4HFIoFHkEQUh5PJ5FQUGB68uXL8GbinoHI90D+ru2e4hS5Dg5OS17+/bt9wAvJCQEsnPcAAeX8sEO2o5jiP2gw1Sa4UgnJ6ep6enpGww1nlEQ79mzZx169+79HMMwc3VC8wyFjOqAS/cRRuOXP5TlOSm4Syo1uaSDg0PrzMzM29A3KCio0cGDB5/J5XK97yv9bQxjacPd1cEv4MPS0rJffn7+SWjftGnT4U+ePIlDF4M6MIyhDWTVXLx4cbt58+bdM9R89L7J2kzU19e38b1795LBXKStskObcY2lT3lNOorTrewiQ3mflO+q3hKJhApQDw8PN1+7dm0W1LgylrVpMg8lx5IvXLiw0fz586nYYl9f3x/v3bv3G4JjqEtDk3mq09bMzOxdSUmJs74dMz7i8OpMxNBtbG1tuxYUFFzQ1E5p6HlVFXw68aoiXJgTTcFEWFlZtcvLy6PySE2ZMoW1adOmTIIgamzhNQzDXvz999/+48ePpwI+eDzeHnpifVXEawyiNMwBx/Hbcrnc35BnyCg4r7W1dWhJSckOiBLRNSeTIZFlCNhKboMqBICiqFQul0twHOfJZDIuJD4vPy5KPE6S5Mt//vmnzbBhw6jEZmDWWbRoERSWdjLEXA0NU/mEuHn8+PHOKOkc+LYLhcJGMDadcCsz+xmLOZDJZEJYZCdD4swoiNfKyiqisLAwGt2amtoqDYkgQ8Gmu3vK5fICDw+Pv318fH4NCgqiguLj4uJMcmlvx9IAACAASURBVHJyeCwWK+zy5ctDwKOKXsEAclsFBwcH7tmzh0oLgz4mk5kG1QYMNW9Dw8Vx/PKCBQt6CAQCKt8si8V6L5PJzOk+z8o3P6jU39nb2ye1bNky9fLly43FYjFovc2VnK9ay6FiGHaFJMnOhsSXsRDvhKKios2fytpgSCRUJWx0MdEUVYU9evRof+bMmeTK3keQH+rZs2f8t2/f1k9NTa1naWmZC4W8ymfhB84rEAigyLhDVa5Jn2NhGHZj9erVXZCfNYfDOSWVSnvTTE+kjY3NM19f3/B+/frdEAqFIghOAXPj6dOnneLi4nYVFRV1LpcPWp9TVAlLeXkkyeVyP5WNdWhgFMRraWnZXSgUnqP70Kp62+iw5mrtisRkpS27pHv37s1Q4jddJ/YhDxX74MGDGXK5vEa+eZWS19OdO3e2CQ0NpSocNmnSJDAlJQU87wo7duwoyM7Ovjx16tSUyhKYDxo0yDQnJ2dxYmJihDYOK7ruAepvZmb2VigUuuoLXkVwjIJ4Fy1a5CoQCKCKeFnybEMuujphIwcLBoOhcHNzG/TixQuqMDT64MANGzasc2ZmZgtnZ2cFjuN3goKCbqsTNfXNN9/U37BhA4RU/s87uTrXrO7YStxIxowZ47l169bX0A846j///ONRp06dNFSbSBU8CNr/66+/jigUit7VkW1D+e7OX758eV2oYqhqvtr+bhTEe+vWLdPWrVtfI0mSykVMdzIoH14FC6VrFGvi+xjmb25ufqy4uHgwXVSeOHFiy3379u0uLS1trAyGh4x0UAy71MbGZsNXX3210cnJ6UVFMcxDhgyxOnr06C2SJBtq46Sh7QHSZz8kldja2gKH/aUy2ODdtWrVqh7Hjx+fUVxcDMXI4G18/EMigHlHjx6lwhLBbLZr166rRUVFPghOVWqioRLjd99913vlypWX9IkjOiyjIF6YkLe39+KnT5/Og7/TXSTR2xC9h9Hv5bJZGMxpQN+IV2ZcFO3cudNt1KhRuQj+d99912L9+vUnIYl4eeJDtm+SJN+bm5vfx3F8zcKFC6+z2ey3PB6P/fvvv3d/8+bNKolEArmxyoLZ9T13Q8NDxAsVBdu2bTvh8uXLsfQxN2/ezJ89e/bQD8kafhMKhY4KhYIqQap0RQQCfjpw4MB+cXFxFAGPHDmy6b59+x6oiks20LpIU1NTSCm03kDwjafEZ7t27WySk5MPFxYWdqxoscpbk0QB56g8qaaRK4ZCpLpw4aBBNYKMjIxRqI9AILCNioqKF4vF/pU5ZiBxGxE2vAG5XC5oliHSBnI9sxGRV4eoqO76P9UO1VtSXsylzs7O/+Tn51+HzCpWVlaeEomkS35+PkQtlTEdRLzIPs5msy+IRKLuMA4o+qKiom5JJBIfTWOLdV2P8kK5IpfLDaZxNhrOC8gaNGiQ5+nTp9fhON5coVC8J0kyF8OwXC6XK5ZIJLcbN278FJJ7l5aWmmzbtq1TXl7eGIIgnGAv1UnkpuuG6KM/juPEsGHD/OLi4qhoIPgaNGgw+82bN1FwIVUk8pZ/OqBDXl6pR9PI6mOqVQ5DGVFEjYukLyTqIts2/BsubHSZQTt6QgUMw6TBwcGt9uzZ8wjgDBw4cP6xY8cWMplMqs5wVYjO6G7Bcbw0MjKy7pIlS/RemxfWZlTEq+lpcXBwsC8uLr4kEok8Ne1bXe0ZDAZUwOPSx+dyuY8kEok3HMjKJIlyuZ0+mj46kEjsrGnSCFoMfR10syFdr0EnPkQk6E9ExObm5hffv38PGTtNRowY0SouLi6RIAhGVToAoYuoTp06m3NyciYZ4rzVaOIFhAQEBFgoSydS7x9j/uCQsVisZ1KptAmaJyiptm/fflMul1Pzr8oDZsy40nZuyjxY6efPn68PcbSgyDt27FiuQqHAq1oyUc5FSJIkpOb9fNPgaLtZ0I/BYPxFkuSkmkC8HA4HfHXL3rudOnVaevXq1bmIoxj7GnTZp6rqi2FY3ofCbHUhDS34e2/cuBHMNThdejHkXJDuAT2BAgICpl+/fv1PfafCqfGcFzZh/vz5A3/77bcjYCM15KboChvMQoGBgTMPHTpUVlmQy+Vek0gk7b8E7zJd8adOf6WIXfTu3TsXR0dH4HoYk8mUlU8WoA4sbdvQRXuQpBgMhnzs2LGNNm/eTEVK6esz6sOu7iIFAoH3L7/88kBVfR114RmqHdhsZ82aNXb58uW70BgWFhav379/X6+W8+oH60o8FqSlpbm4urqKwGHjzz//BCKmxOaqkGzoSjak5ba0tDxYWFj4lT5DBD8L4p05c6b7ypUrU7RJ8q2fI6MeFNCEfqgv2zMqKuoK6sHlct+IxWI39SDUtlKFAaWi6N3NmzfdIDnflClTbDdu3AiZRvBq1ico2rZtG3z9+vUDqtag7u+fBfFOmzat3po1ayBZ2SdLdKiLFEO1wzBMMnfu3IClS5eWZVfgcrmpYrHYoD6whlqPMcIFrsflcp+WlpZ6AZcLDQ1ttXv3bkrbXFWctyK8KC+OZz179mxz9uzZIn3g7rMg3hrEeUWRkZE+UVFRICVQH5fLfS0Wi9UqL6qPDf/cYeA4TjZp0mTh48ePqXpXI0aMCIuNjV2HzKJVITZXRrwwNp/P/+vQoUPh+sgo+VkQ74IFC1r/+uuv12uA2Cz6z3/+03zRokVUSlP4eDzeK8iM+LkTVVWtj8FgFG/evNlh/PjxUA4Hc3BwOJydnT2ouhWCyM0XnHQcHBw6pqenU8ntdfk+C+L99ddfhy1YsOAfXRBRRX0lERER7WJiYu6g8czNza+Vlpa2h38jrlBd3KGKcFDpMEq7KPU7clhB/w+5QdJxQ/d3R33YbHacSCQKhn9DIfPvv/8e/MfZ1b02NL7SoeTpxIkTu2zatAnyjWn9fRbE26JFi+/u37+/SmssVF1HRXBw8IjY2Niyi6ZevXpRaWlpkeUPZdVNyXhGQh5iyJmCw+Eks1gsnlAoLHtW0DkowhlKGctkMh8sXry436xZs9KB63p5eYU/efIE7KtG9cH6rK2tBevXr1+Eqj1qM8EaT7xgx8Nx/ClBEI21QUBV9lEqU3aIRKKxaNyJEyc227Fjxy2pVMqpToVKVeKhsrEQl2UwGGIul3soMDAw3MPDA1u5cuUsmUw2ENxgSZKk8FTeTZLNZr/h8XijCwoKqFItkydP9ti2bdtdqVTKM4a1lZ8DhAzWrVt3TGpq6keRU5rMtcYTb79+/Tjx8fGQdcFoRKPKNkB56ESdO3e2uHjxIpWjCT4zM7ObYrG4NfLIKZ9o7UsRowE/bDZbYWFh8VNOTs7vdDzCJR0ZGdlp7dq1m8RiMeTogsQNUP+X4HK5L2fMmNF3yZIlL6EP1F1esmRJijGb4CAPF4fDedW3b98WcXFxVN4yTT+jId6JEyfaiMXiMJFIZFWnTp3CkpKSv5o0aZKvqnh2aGho1127dl2oCQdc+d4h+/TpE3ny5MkVaLMGDBgw7MSJE3ugkBaKmKFH1SijiAiCICCrJKREZRAEYYFhGBdiVemO+dVsy9T0/P1P+/r162949erV1E85M6xcudIqLy8P8lTVZTKZ6R4eHvEo0wgQube395zk5OQlxuxxh/bJ3t7+fHh4eC9V57wixBoF8c6ePds2Ojo6UaFQUFpXOIxQYY0giLwPdXQ3zJs3L+633357UH5Du3Xr1vTixYtJyltY54NjaADI51WhUJSuW7euwdSpU7PRmEFBQe1Onz69r7i4mLL5KhU0xIeKH8khISHb69Wr9/fixYvzoVypEkeM9u3bj/z333/XYhjGR1y7JmYWoePdxcWlXXp6OlgOtPqCg4OHHD58+IBEIgG3SKNOTKAMayT9/Py+v3nzJoSEavQZBfHyeLxIiUQShbgNPX5VeUPJuFxuoVwuT2EymQcJglAoFIohOI63USgU3KoOtNYIw+Uao7cam82+FRgY2DYuLq4s2sTPz880IyPDzszMzAlimYHL7t69uwg8hSob09PTc2BKSspugiCoukE1QQKpbC1gRmnRooXjnTt3qCryKSkpHF9f3xMKhSJAKpXm8ni86B07dsRbW1undevW7SNR8+jRo6ZhYWETsrKylqPEBDUhHZDynV+yevVqr+nTp7/V5GwZBfG6ubldS0tLo8wlcFtCJggUbI1iU5FGES0Ohc+htjVho5BUweVyTcRiMenp6fn348ePJ+vi7wqioaen58KUlJT5NQUHnyDerBMnTjTs06ePENq0a9eu7/Xr108wGAzqnCqzZUjkcnmJmZlZsVwuf8lgMMBbyZ4gCA+FQmEDqXGQmcnYFYAsFotaE5xxFosFSst2ULRcXQKuduKFVCW///57kkwma14R1ygfoI0IALVF772awnHo64EYzwYNGvzZs2fPH6ECvLqbVr6dtbX1wMLCQijFqVVZTW3H1Xc/DMMyTp486YGIl81mB8rl8oPwkqLrAJCEQd/78trn6nbKUIUb+nyR+GxlZbU7Ly+PKtmqzlftxHvixAnOgAEDwGnBq6YQoDqIVacNOnx8Pv9GnTp1dg4cOPB8TEzMY+gLCdRzc3ObHjt2rJ1QKGyTm5sbgOM4JJi77+Hh8fPDhw9PozGcnZ17Z2ZmnvoMIpNkM2bMsF+1ahVVp6hly5aD7927dwgRb02/nD51JpR6HmmXLl1Gnj17Vq3ghWon3tjYWPaHsh13MAzz/tKIFzaTlliOZDAYInNz8zwof8JgMOxKSkqsSJLkcTgcSvFCq4NbOGDAgKZHjhyB6ggm9vb2vXJyck4jL6SaKj4DLszNzRsXFxc/h3UNHDiwzfHjxxMg4ORzPxvo4sVxXBISEmK/a9cuKun8JwleVQND/w5vNj6ff0coFPp87htUGS6Rc0L5JwLSTiOFHE1bTfbu3bvP6dOnqdKezs7OvTIyMk7XtCdEeXwAHmxsbLrn5uZeUIrGOIvFek0QRF2Un+pzPSOwd6DXgb22trY+EhoaGhwTEyMxauKFybm6ut58+/Zta/o79nPdpMo2o/wbqCLNO82XV9GvX7+GJ06coDIzWFpa9iouLi4jXl04ryodgzKVS4USm65mKujv7e3948OHDxcjPHl5ef369OnTGq+MU5cJIl8AHx+fEXfv3qWKild6ZtQFash2tra2mwoKCiZ+qfV5NcGtkvveBPMJ6mdnZxecm5u7D/6t7buQHhSA4EB1dw6H85DJZCbK5fJsqVQK5hnghrZMJrMBKBmlUqk7juMssBKIRKKyBHraaHoBhpWV1d0VK1Z0HDt2LKVx9vT07PLs2bPzGIaBY0qNNoWpu89KT7zMtm3bdkpISCiLQCvfv9rfvDAha2vr8KKiojVKUYma45fGeTXZ2ICAgFnXr19fifo0bNgw8uXLl5SRX1u8IbEN+isUCqGFhcXlLl26jD169GhZVYeK5gipVY8cOSKQSCRdSZLk0yN9NJ2LMjczaWtr2y87O/sUjLdixQrezz//nFRSUgLJ1mu0Nl2TPYa2tra216dNm9ZFIBBIK+prFMTbrl07zxs3bjwCX9WarnRRd4O0bQc24caNG7d99uzZTQTD19f38N27dwfDv3Vxj1Ta0nMHDRo04NChQ2Xw1ZnrH3/8YbtgwYJDcrm8rVwu11rBBBKAk5NT0uTJk1sjl8FOnTp1uHLlymVjj9dWB0+atIGcZx4eHiOePn2632iJ9+DBg1bDhg2DCgL1NL2tNUHG59AWw7CcOXPmNFy2bNl7WM/KlSudZs2a9RjDMCvgTLokXIfKhYMHDw44dOjQ7fK4ggRuL1++NBcKhQwXFxeFjY1NCRwueju4fD08PIa+ePEiDhSRmu4lTXQXzZ8/HxIsUFUPNmzYwPr222+vEgQBHnWfwzaqvQYcxzMWLFjQWCAQ/I8fgFFwXijjOGrUqHiCIHqhmjNf2iZ9ajdNTU2p9yQQp42Nzc+5ubkLUXtTU9NBIpEI0t6qfSD+5+3039I/ZL169Sa+fv16C/33GTNmOJ0+fToqJSVloEwm40MUBPhXs1isIk9Pz0Nt2rRZvHnzZsq0Ax/s5aJFi6bdv3+fSm+r6dsXKb3c3Nz+Sk1NnYLgtmrVqm1SUhKE+0EkEeWJB2dEl3VrjbAq6qjEHdmpU6ewK1eu/PU/+1ZF81A5jKenJxwQKihdF22pyoFqaAM4rEBgzZo1C7h7924iWoalpeUPxcXFv+tyiJUazszQ0NDGO3bsoBRF8LVs2TLizp07y1gsFrei4mVKG7XMyckpNi0tbSzixOA1t3DhwmIGg8HT1O8cESWTyZT6+vr2SkxMBHGZuhTmzJkTm5GRMQxgfinPK8AxjuPvu3fv3uTUqVOZ9ONrFJwXJuTn5+eZlJT0BNkqawn4/7cJ2XcJgigJDQ1tuGPHDioaKTo6mhMZGZkgk8la6Uq8bm5uUOysLEzRy8trTEpKygZIs0W3M9PdDlFeJiBae3v7g5mZmcGIgIOCgkbs379/N+KU6swPcWkkPjs7O+9LT08PQZgYOnRonUOHDoE3nuvnTrw05x1q+Q4ODvPevXu31CiJF95LfD7/H5FINERXkRnZykxMTMC0AdpSqtwFSZJ2oNyuaQXWUNEqDw+PFSEhIXOQIsfb2zswOTl5P0EQFFvW9oN80sOHD28cFxeXCjC+/vrrxjt37oTylA7w74rst+iSpWmASzdt2uQ9adIkyvZMkiSTy+UWSaVSU9RfFQHTbczKtUhbtWo14vbt2+AiSX0TJ05stGPHjkdQ2hTZwrVdtzH3Q3sOcwS8cDicu5cvX+7g7+9f9vY1Gs4Lk/T395+YlJS0Cf5envPSo4wQJ0LtlFE5EnNz8xdyufyGnZ3daxaLdTMkJOQln89/JxKJRDY2Nvjz588dtm/f3orFYvUoKCgIJUnSiu65o+pwoYNc3pkE/o3KbiKlEY1bUmeEbkJBB7+idVZ2oBgMBunm5ub++vXr16gNeOIUFhZSmRG1+WjE8vznn3/2QUoRGxubCfn5+Zs1henm5vZdampqNOrHYrEgHtsGzU/TecL8eDzeUaFQOBTDsDJNlZmZ2QqxWDwdiodpOsea2h4kGl9f3+537ty5hNZgVMTbokWLJg8ePHgEqe3Lv5XoLoRo8gRBgD9wloODw+auXbvuQTVZ1dmgnj17Nr98+fJBhULREBGWKo5PnwMi+v9OVZ7h6Oh4l8fjQU0cLCsry0IqlYK7pw2GYWXV6ejKG00OspLYU//+++8mypSmJnPnzuWvXr06VS6XW6matyp84Dh+Y8+ePR1QMjQLC4u1xcXFU1X1K/+7i4vL1vT09PHo/8PegOs1wq82TyEGg0G0bdt2dEJCwl4EFzTZXC43RSqVUnv3JXxwBrhc7nKRSBRplMQLk7KxsVlfWFgYVn6jaU4EJIvFemVraxvbsmXLnUeOHIF38kcmC3U3MzY21nzSpElnS0pKAtQVwZTeL9QQOI4ntmnTZsjVq1czy8fkwjMgODjYNDc3t8OjR4+GFBUVgSbdXS6X/1e1S5Jqa2KBq3t5eW168ODBFDQOuM89ePBgN7KNq7vmitrhOH59wYIFnQQCARVLamZmdkkoFGpU0R3w4ujoOCMzM7OsiBqTycxXKBTwTNFKK4ykFxaL9Xz79u0toLA6mr+dnd2mvLw8yivvS/gAF2ZmZvtKSkrKdABGxXlhE9q2bVv/+vXrQJAfFaDGcbyoTp06Vxs1arR89erVN+iyf/nNg3C6D7cUmDXMRCIRw9zcXBwZGVmhp1BsbKxjSEhIEkmSkL3ik+eA7kLIZDILR48e3XLr1q1lYuynOkOmh2XLlnmmpqaGZmdnB0kkkrrqXhgsFosICQlpsGPHDupNCh+Lxboqk8k66HJw6WLz+vXrfcLCwqj3FJ/PT3z//r2/JrAxDJNFR0c3iYiIeAX9wDY7ffr0IolEQmVv1NRkROPeVJW9Hj16jD516lRZpsWRI0d67t2797Ex56nSBH+q2gL+rKysThcUFPQxWs4L9VS3bt16G/xm2Wy2HJwSZDLZg2+//Xb66tWrn1a0yO3bt5tNmzaNS5Kkvaura+/S0tKhqamp7iRJOoDYamJiUmRtbR0nlUp/KikpKcsbpeQImI2NTUJRUVFbVbc4UiIA0XG53MsikagLfT63bt1i+fv723O5XJZYLC5VviHhz4/YQ3JyMr9Lly5BeXl5MzAMc5PL5RZMJhODpwL9kKPLgiTJtH379jVAYu2oUaN89+3bd1uhUOil/g74MM+ePbv+H3/8QeHG3Nw8rrS0dDhdOqjoYiunHX598uTJZiiQ/uuvvx60bdu2g+Dcoepgfup3pcskXFbJEonEC7W9e/euS8uWLV+DYkwX+Mbct7z23crKKr6goKC/0RIvTKxnz55tL126FNurV6/vjx8/vrcCkRQLCwtjPnjwgG9lZTUtPj7+WwzDbEGEpOe/Qjc+ep/yeLwXpaWljegbpuxzA8dxf1U2SaRogoPMYrHOy2SyHggWcPvdu3evfv78+TQlNwA2Xurj47PV3t5+4du3bwsfPXokK7+WLVu2cGfPnj2vpKRkCkmSdRQKBQsFnwNsUFR169Zt1tmzZ8uSyvN4vBVSqXRmRalitTmMsK527f6vvWsBj+la2/syM8lMLpMrSV0jUpciIVREi7S0lChpOEWDXgj56/LnOC1KjdJS9Ei1h6iDhJ4nlRxRQv2oSCtIXSruREUI0SQkIjHJTPbs/febM8vZprnMTLbYM3vN83iSmHX51ru+d12+tdb39Xv56NGjmZDf39//o+Li4qV841t95EUDWosWLdLv3LnzhmlAhH4Af0yNrmYakxfKh3+wVaquru6A0sMAlpKSAism0a0eG2uTJd+b6zHkUSqVG7Va7XuiJm9DjTt06JBzfHz8ojNnzszmOM4Z7YsQ8dAhv0mJjEXxrLsVycnJrdCLFfjuwoULrt26dbvEcRz4Am7wg0ZC2IMqFIpyrVbrjcjo4+Pjdvfu3QqapknkvpXv0ZEkSa23t/cXcXFxmvrcfMLSesqUKcuLi4vhZpGTqcPKoB4kGCjrH25vTt6/f79XU5/gPVICkgTC7ikqKhoB//fRRx/1XrZs2VGWZWEgqfPDP9YBS/CKFSv80NakU6dObleuXKkw3cZqDNZ6v0f9RlFUyaZNm7pOmjTpHkrs7u6+q7Ky0mZLu81CNWNGvr5xHMfExMSEJScnP7q6ajej1vLly7svXLhwGkmSMQaDwRWUGM2oaHnJP/apy+2nUqm8q9VqW/Bnv7CwsF45OTkn4MlZY3te00z4yC1rWFjYxCNHjhgDZYOj7yVLltwFL478GRo9FABnY3q9nqNpuoqm6X8vXrx4y9y5c3+qa1URHBysksvlHdRq9V+Cg4NTVq9ebbzjC58NGza0nDZtWgF4zbR1H2muf1COXC7/febMmR1XrVr1EFYRa9as2VBRUfEODET11cNTruMMw4DzNBZuVyUkJKTcv38/uqnymY6Kjg8ePHjkrl27HsX1gW1HSEgIOFU3nkM74oc/OIJeBgUFrcjLy5vL1xfRk/fChQuKV155ZXVRURGECAHSGvuqIcWo7zsXF5eLDx8+fI7f2R4eHkkPHjyY1Nh+ty4F8fX13VdaWjoUvoPBJCIiYkVWVtYcc+D58vC+Y1xdXa9ERUXFzpgx43RDBjh+3XPmzGmxatUqeOPpis6Wzc9R+fWbZGtUv0mSrImNje2SmJhoNMA5OTkN1+v14NTOOEjW9UEzf6tWrbbevn3bGMJFrVYHVlRUQAjTRnWLP8jx+9Q0GHNgV4iOjh6LbpSZ2kIplcojer0+zFKDX6ONfwoJ6tJRNOGYHUnCI5CNI0eOnJWUlASRDx99GgX4KbTrUZVwn/XNN988R9N0p9raWuOFdFs/JkAgssJLqAwYGEJDQy/X1NQE2LIEJUmyLD8/v1VAQIARVFj2RkdHl0HcIVSH+WxuTmx4yaNQKO6o1erD/fr1m79jx46bDR19wSAxYMCAl3JyctZzHNceDELItxV/mY7qtdR9DOytu3XrNvjs2bPGfe+oUaMCMzIy8sAo1tAzQ8gXHBw86fTp01shX3Bw8NRz586tt2Qw5JcLKxPTQwM4CqwOCQmJf+2117byX9OABXvWrFlbDAbDXwwGwyOPkrbqxNPMh7Z7fJygz3jbPpil7vXt2zd26NChu9Axnt2QFyzPycnJlQaDwakxY1JjHQFg+fr6/q2kpGQVShsXFxeSmJj4C8dxCvjeEoUzrycoKOhT8JmM/p+iKPAlHAAdUZfnB3NDhNkoq1OpVOd9fHz2TZs2bdW8efPK62sXLE8PHDjQ6erVq2PLysreh5tM6BYa/y6yNe0aOHBg3E8//QSBqImvvvoqYMaMGVfhwgxqy2OKQ5Jo+6CLiYkJTU5ONi7tn3/++eXHjx//kGcpr7drkCWZhzvn4eHxj/Dw8FXIxQ/KPH78eM9du3btrqqqCgei25u/bnMQ+PigFQjyYSWTyU6GhIQsfemllzLR08+6QBT1zAsCy2SyIyzLhttCLDNlq9q2bVvnsWPHQvhH40ehUGwzGAxjbbXaAuhOTk7XsrOze6Blb1hY2LCcnJydJEkajT0NHbHwDGmPbQNkMhnHsuzv/v7+6TU1Nfs2bNhwePTo0UZ3qOYfmIljY2O9c3JyBmu12r43btwYyLIs+MCWWbOsBFlCQ0PHnDx50vjwW6VShVZXV4MtoM4Zjie7dtKkSYFJSUm/Q77w8PCQ48eP50A0v8bc1phezABGTFBQ0HaKojYvWrToR37YS/AumpiY+Gpubu6KioqKzvzVRWPlNzagP83v0QxrGswfqtXqTJlMdqhz587nZs6c+TOKvdSQjKIn75w5c/omJCRksiyrsoXASMlcXFzOVlZWhqANP5zJDh48uOj+/fs+tiyZEag0TRvWrl3bKTY29pGvIZVKdVOr1bapa19T3368mnHpdAAAGHZJREFUrqMBU1pOpVIVurq6JsyePXunl5dXYWxsbL3hT06ePKmaPn36s3l5eWNlMtnL9+7d8ycIAh5kGC+91LXPhP+nKOrOhAkT+mzZssU4uHl7e8+8d+/el+bpzZUJzognT57cafPmzYWmwYocOnToyH379m0kSdKbb6NAgxmUCbgZDIbCVq1aXaMoatmNGzfAT9Vjt2TWrFnj++mnny4oKSmJo2laxr8Gas0NtadJUvPVCvrbtEqC7VL6sGHDEjp27JhvbbAx0ZMXGqtUKrN1Op3xNpH5/q7Bkek/j8yNs5+/v/8/79y5MwWlT0hI6BsfHw+XvI37U2tmKVSGSbHhEXuvgoIC8ASCPqkkSY6xZslaXyebiGXcD5Ik+cDf3z9PJpP928/PL/Xzzz+/ExER8ZgRwxyP5ORk7+vXr7davnx5qFwujyBJ8lmapuHyihO0mWGYu7W1tcfnzJmzcunSpcZLMBqNxnn16tXZVVVVoQiXuvbu0D44JurVq9foEydOZPDr/te//tUhLi5uPkmS/WQymRfDMCwoLMMwN3Q63bHRo0enRkZG5k2YMOGxrQGcu2/evNl7yZIls2/cuBFDkmQbNMM21Xr9NEmM9vfIGKdQKL6fPn16fEJCgkU39OqS3S7I++677/bfsmXLPoZhXCwdcU2KZSQ7/N6lS5evL168OAOBsH79+rbTp0+HfZprE8lr+Oijj7osXboULKzGj0qleq+6unqDreSts6NI0nhZAZGIpml9bW3tiR49emQxDJOyZcuWvIYCklmjuMHBwSPOnz//PcuyxkcVdQ1saEaGn2q1+lB6evorERERFsfZMZcHSNupU6dnFQrFnEuXLoE/Ll9oLzqqsuclMn+2hd9lMtmeb7/9dgz/rrY1/fNo8rAl09PI4+npmfHgwQPjJQJLXtHwDQLwu0KhOLV3794wvoL5+/unFRcXvwGBrKw1iCHldXd3P3vlypVwPz+/Rx4oFArFBL1e/61QOCEDDX8JiwYnRGaKon6Lior6sqCgILt169ZFO3bseOwaqKWyjBkzRv3zzz/vLC0tHYhIW9+Mh+SB/VuHDh1WJiYmzreGwHCefOzYsZZ6vb5rdnb25Nra2nFwnZVvxEPkRTOXJWfxlra1OdPx9BEcCPa6evUqf6Vmkyh2MfNCy15//fXue/bsyYZ7wJYun8z3awEBAR9cv379URzUnJwc9wEDBsCj8x5Qh6V7ap6x5vdZs2b1SkhIeMw9yR93+7/4Y4kbL4Si8dta3x6aP7LD0Q0ENqZp+nJUVJTGzc3tbGlpaYmHh0eN+TmhucZMnTrVJz09fdPdu3cjUV0N+YrirwQgHU3TmRMnTpzq7u7+u6ura7VGo+EAg8WLF9MVFRXya9euyWD11KVLl1ZFRUVdtm/fvoRhGFgWG2d4tO+HPPyy0RVMSwZtm1jQDJkQnnCePmTIEJ/9+/c/Guxtrd5uyAsN9PT0nFdeXv5ZY0aU+padCoXiuk6ne3Q/FtKB58rx48f/Wl1dHQB/IwVCLl7Ml+moE5ydnfMnTpz4wjfffGNOXFDiaxzHwcMIm57C2dqZkK+egQ0eeDzw8fHJ9/Pz+2fXrl1/jouLq6qpqdG1a9dOduzYMfcVK1Z8fOnSpShkA7BUBt5AhtzOAmGrweshy7K1cF2UZVklx3FqkiRh4CVhpQNHPfy8UJ8Qg52lcjd3Ot5KqWrXrl0tIyMjbY4KaXfLZhB45cqVLnPnzi0xGAwqS2dffieBNVOhUOzX6XTDTGE7jF9PmDDBPSsra3FRUdEsUC60V+UTl7fH0wcFBX0wbty4jRqN5rEAz1BW586d4/Py8lag1zRiUEjeqM+PqMDKZDIW3hfL5XKa72DOFus7qoN/8cK8XnSOifpEDNg0F4nRbTiWZfUxMTFefEd/tspgVzMvNLJXr15Tzpw5k8iyrEV3kc3IC7MDO2DAgGkHDx78p/nRxIgRI9q6urpGQoQ+OCdVKBQcpNFqtXn37t278fDhw0JPT887e/furTMAVGpqqm9MTEwB8tsEymvtXtrWjmwsH1pJ8Gc4NCCZ7ydtJe+jGYFn5OIPsuYXE6REXt7My3bu3Ln1pUuX/rRia6wPzb+3O/LCA4CVK1ee0Gq1PaztfJ6yGkJCQpZMnDhx+cyZMxuMxGYJoHBRYuLEiQNSUlIyGIYxPkyw1CpuSflCpDFfoqLVBX+vyV9224It2qsi24H5ft28HdbWIQQOT6sMNHDBQOnn5zf81q1bPzRVFrsjLzR4yJAhvTMzMzMhNg4CwFpjE9wfdnd3v9anT5/3IVSm+SxsKbBLliwJXLZs2QqdTjcUlvOW5sPppIUAWt3AgNa6devkmzdvvm2rztnlnpe3VyJ9fX0XPXjwYBHs1WwdwU2xeXRqtfogTdPZ7du337tu3To4L63XmADviTds2PDMvn37RpAk+XxZWdmrFEX5IEuorbJIS5Wl2Vq0EqEoqrR///7Bhw8fbtLS2S5nXuj6cePGtTxw4MC+8vJyY1BuS2de8z0wD1AYBAxyufxihw4dftPpdEV6vf6uwWAAiymEsHR3dnZum5+fH8AwTFfkCIC/PMbElSYpLWm1mfGOk8lko/V6/U5L8taXxm7JCw0KCgoKuXr16q/Ie4W1QKDzQ74RB+1N6hoMeEaHR1UBYeESBRimzK2p1sqD0zs+AojEnp6eO9evX/8G/xGGta23a/IeOnRINmzYsGSdTjeePwPaYi21FjicHiPQFAQoitL169dvyJEjRw7bWo5dkxcaPWbMGK+0tLRbENQKEdiWJbStAOJ8GAFbEIDVmlwuf8yhnLXl2D15ocFRUVEx6enpSTRNUw35XLIWHJweI/CkEIDVoUqlyp8zZ06nurxkWFKvQ5AXbgX6+Pjsv3v37mC0L8WzryXdj9M8LQRMthW2V69eb546dSrNFjkchbzE5s2bPd577718lmU9sdXXFlXAeZobAZhoPDw8dpaXl4+ypW6HIS80fuDAgaOPHDmyHe7r2nL32RYAcR6MgC0I8O6CZxkMhgibyrAlk1jzwPvQVatWpVVXV0c5wuNtseKM5Wo6Aui6qouLy/aqqqpoW0p0qJkXAICXR/PmzbtqMBjAd5PNt69sARPnwQhYioDplVF1RETEywcPHjxmaT5+OocjLzQuMDBwYn5+Pvg1dsZnvraoBc4jNALmrnDhXrOHh8cX5eXlf7O1LockL/hDcnNz+7K6uvp95MMKW59tVRGcTygE0EkIENfJyWnxBx988LlGo2nQgWBDdTskeaHBU6dODdy4ceNBlmXb4eWzUOqHy7EVAV5oGnAI8c28efPm1OXMwZryHZa8AIKPj8+E+/fvQ3gMY6gUfIRkjWrgtEIjQFEUq1Kpvvviiy8mN+R729J6HZq8R48eVY4aNSqjtLT0ZUxcS1UCp3tSCJAkCfGEe/NdMDWlLocmLwAzY8YM36+//voiBN/G+96mqArO21QEIOxTu3btEmfPnv2/QnhwcXjyAuDdu3f/+OLFixqILNfUDsD5MQK2IgAGKyBwy5Yt46dMmbLG2vAm5vVKQpkhfMfixYsLOY7zsRV4nA8j0BQEwK81srtAWFeKokbqdLom+bGSBHkBtA4dOozLz8+HKPaSaXNTlA3nfXIIwJmvq6vrwYqKilcaisXcmASSUeQZM2Y4JScn76isrBxm7uWwMZDw9xgBoRGgKOr61q1bQ80DrVlTj2TIC6C8+OKLPXJycnJra2vBa79Nfq+sARenxQjwEeA/llEqlb98+OGHL9j6lhfKlRR5J0+e7Pzdd9/99Mde43nktxirF0bgaSDg6ekZV15evq4pdUuKvABU7969u50+ffosvBkUSzSDpnQgzmt/CEAcp0mTJvXZtGlTUVOklxx5Bw0aJMvKyjpN03Q3e44615ROx3mbHwGwNpsuCrHdu3d/Izc39/umSiE58gJggYGBsYWFhev0er0k299UpcH5bUMACKxQKHYnJSWBy1e9baX8N5cklVej0ag++eSTuxB6sqkA4vwYAUsQMPn2Lnz77bef27RpU6UleRpLI0nyAihyufx4bW1tn8YAwt9jBIRAAGbdsLCwSdnZ2VuEKE9y1mY+aE5OTtNqa2vXgsUdPVrAjxeEUitcjjkCJEn+Hh0dHZSWlvanmM62oiXZmfezzz7rO3/+/J8pilKgB/uYvLaqEc7XGAJt2rRZUlhY+HFj6az5XrLkBWd1y5cvL6qpqWmJnIFh8lqjOjitNQi0aNHilZKSkgPW5GksrWTJC8D8EantDMdxPdBTQUzextQFf28rApGRkf0yMjJybM1fVz5Jk5cgiCySJAeKLYq9kB2MyxIHAqGhoS+eOnUqW0hpJE1epVK5HXw8YwftQqoULqsuBFq2bPl6cXHxLiHRkTR5aZpO4jhuEjZYCalSuKy6EGjXrt2CGzdufCokOpIm7x8OwT7mOG4xfqQgpErhsupCwN/f/8idO3deEBIdqZN3JkEQX+K4vkKqFC6rTuMSSd5atGhRUFP8NJuXK2nyEgQxnaKotUBebGnGpHuSCMhkMsPw4cMDdu7cWShUPZImL0VR73Mc9xWAickrlErhcupCgKIobtCgQS9kZmYeFQohSZNXLpfPYBhmDT4qEkqdcDkNIRAZGfl2RkZGklAoSZq8MpnsrwaDYRU2WAmlTric+hCAcCcDBw6cmpmZuUEolKRO3vkMwwhqvheqY3A5joeASqX6H61WC49hBPlInbyfMwzzgSBI4kIwAg0gAA4PaZqOr62tXS0UUJImL03TGw0GwztCgYnLwQg0hIBMJoOV3jKhUJI6ebcbDIYoocDE5WAE6kPAFOpkIcMwS4VCSerkTec4bjRcj8R+nIVSKVxOXQiYAmvPZ1kWz7xCqAhN09+zLPs6Kguf9QqBKi6jLgRgciAI4q8sy/5dKIQkPfOSJLmbpunh2H+zUOqEy2kIgeDg4OlnzpxJFAolSZNXJpNlMgwTAWDiZ4FCqRQup76Z94033ng9LS1NsGeBkiYvSZLHKYrqA3tevGTGpBMSAeRaCco02VNqo6OjA9LS0m4LVY+kySuTyS4YDIauACYmr1AqhctBKzm4VQVROeCnl5dXTlxcXP+mBtTmoytp8rq4uNzWarXP4LvNmHBCIwCzLdIrZ2dnon///lEHDhzYIWQ9kiavUqksramp8cGzrpAqhctCCCiVSkKv1xPu7u6XZs2a1Vuj0WiFREey5F2/fr182rRpJRzHeQgJKC7rySLAP4+HfSX6G81y6JEJ/D/8joLJ8d37ot9RWr6xEv1uqTtgNMPyJwDTmS4ygj5ctmyZ/4cffihIiBO8bCYIYt26dT2nT59+jCAIpyerbrh0IRGAmD+1tbVGYtRFNNhfmhsgzVdWfPI+RgaSNC51+c4ZzElc16mEGVmN+eH9rqur66n+/fu/88MPP5wTEgNUlmRn3gULFoxcunQp7EGMp+f4Yx8IADkRuXizngER6D+2Rw6ITbIsC6FsjDoOf5tIZWwomqnhd4gjBMtb+GnpmT8yRiEygyxAWJZl7/To0WNbTU3NoQULFvz01ltvPXhSyEqWvB07dpzw22+/bYV+fVLg4nKFQ4B/9EIQRFnbtm2PqVSqHd7e3ocHDx5csGjRIo5f26lTp4x/zp8/X/Hw4UM1QRBuer3enaZpP4IgVLm5uUq1Wv2MWq1ur1Ao/PR6PZWfn08bDAY5QRA0x3EwqINuAO/hJ5TPUhTFQFz2Fi1a1Hp5eXF6vf5OZWXlRbVafdPHxyf38OHDN+F74Vpef0lSVty//dGJK5oDZFyH7Qjwl8YkST4MDAzctHDhwqUxMTF3YXK1veQ/54RZOi0tjRozZgyRlZX1iBtubm7G3ysrK7nS0lJuzJgxnNB129IOyZKXpukdBoNhlC2g4TzNgwAySBEEwSiVyu+jo6M/TUpKym2e2sVfi2TJS1HUbyzLBoq/i6QrIZDX2dm5rGXLlp9s3rz5HxEREc2yHLUXxCVLXpqmqwwGg4u9dJTU5DTtcXXPPfdc3Pnz5zdJrf2WtFeS5I2Li3NNTEwsY1kWjBP4IzIETMTlfH19PygpKVklMvFEI44kyTt+/PjXU1NT0xmGwcdEolFFgkBnuCCSs7Pzub179z4fERFRIyIRRSWKJMkbHBy88Pz585+g2zei6hGJC2O6ZFE7evToV9PT0w9JHI4Gmy858sL5HUVR2SRJ9kNBtbGCiAMBdJbr5uZ2aeXKlcGxsbG14pBMnFJIjrxdu3ZVXL58+T7HcUr8IEF8SgkEbtGiRXxxcbFgLlLF10phJJIceT09PdUVFRXlcCCPySuMEglVium644MRI0aEZGRkXBeqXEctR3Lk7dmz5zu5ubkbcYgTcaq0n5/fnmnTpo3SaDT4TLeRLpIUeVNTU+lJkyYdqKmpMfqtwjOvuAgMxqpnnnnmncLCws3ikkyc0kiKvHC+u3bt2hsEQXhhP83iU0joEw8Pj/CysjJ4qok/eOb9LwJ9+vRpc/LkSSAv3u+Kkxqsh4dHh/v370Mf4Q8m738R6N2795Dc3Nz9cL6Ll8zi44ZMJitZsGBBoEajqRKfdOKTSErLZtLX13dfaWnpEPF1A5YIEHBxcdlYVVU1Bd7NY0QaR0Ay5B03blzLbdu2XZXL5W46nY5wcnIi4Cf+iAeBESNGzN69e/eX4pFI3JJIhrw9e/YceObMmSy+fyJxd43jS4dcyUBLwVgVGho66MSJEz85fsuFaaFkyNupU6fpeXl5xqjk2E+zMMojRCl8Ardt27bbzZs3LwhRrhTKkAx55XL5SYZhQjF5xaPWfE+MQOKgoKCAy5cvF4hHQnFLIgnyDh48uO2PP/74G0EQcr5PJGxxFodyoj4JDw9vefTo0RJxSCV+KSRB3o4dO7517dq1rZis4lJI5K7V9LqLGTRokFtWVhZ+v2thNzk8eeEBgq+v7/qysrIp+AmghVrRTMnQLTdYMhME8SAlJcVr7Nixhmaq3u6rcXjyHjp0yPnll1++wrJsW7vvLQdrAN9hOcdxd7Zt29YGk9fyTnZ48gYGBoZfv349G65E4pnXcsVojpT80CQkSR5kWfYVMfhDbo62C1GHw5O3devWy4qKiubi810h1EXYMnh+maHgrxmGmYlvV1mOsUOT99tvv3WfPHnyCYIgnsX3mS1XiuZKyT8qoihqIcuyS5urbkeox6HJ2759+84FBQUXwGkVnnnFp6588spksr8yDPN38UkpXokcmrxubm7xVVVVXwBx+Td5xNsd0pWMoqj3WZb9h3QRsL7lDkveQ4cOyYYPH360urq6D8CCz3itV45mzvEeQRAbm7lOu67OYcn76quvBu/fvz8H/Hdj8opXR3lL58kEQSSLV1LxSeaw5FUoFAsMBsMSmHHxEZH4FA9JhMlre984JHnBsbqrq+tJrVbbkx8BHS+dbVeUJ5WTR95YgiC+eVL1OGK5DknesLCwQcePH/8/giCcEGExccWpvjzyxhMEgR2tW9FNDkleNze3zZWVlbCHwh+RIwD3m00EXsKy7MciF1dU4jkkeeVy+SWGYTrj2VZUuvYnYdD1SJNBcY9Goxmp0WhYcUstHukcjrxDhgwJycrK+oVhGAUmr3gUrS5JUGAxE3lvp6amtsMPEyzvM4cjr1Kp3K7T6aKwhdlyJXiaKdGzQCcnp8qtW7d6YvJa3hsORd4ffvjB6bXXXvudIAgP/tU7y+HAKZsbATT7chxn6Nu3r9cvv/zyoLllsNf6HIq8ffr0efvXX3/dBI8QMHnFr5L8kDNyuZwIDAzEPqys6DaHIq9cLj/HMEw3HAHQCg14iknRk0DY4oB9okuXLqGXLl369SmKZFdVOwx5P/vss87z588/RxCEDEZ0+OB9r/h1EREYyDts2LDYPXv24IsaFnabw5DXy8vrm/Ly8imo3djSbKEGPOVkfCd0rq6uKZs2bYrBRivLOsUhyBsZGanau3dvMcMwrqjZeM9rmQKIKRVFUdXdunVrf/bsWez+1YKOcQjyBgQEvF9QULCGH7oTk9eC3hdZEtjueHt7v1haWgo+x/CnEQTsnryDBg2SZWVllZMk6YqXyvat7zDgBgYGJly9ejUe+7JqvC/tnrzh4eHtcnJyCsA4hWfbxjtczClMZ74lw4cP77V79+7bYpZVDLLZNXnh6V/btm2/vnXr1nQ864pBnZouAxC4TZs282/evLms6aU5dgl2Td5WrVp53759uwQczOFjIYdS1EKNRtNNo9Hg21YNdKtdk7dLly5h+fn5x3CQbIciLiGXy9no6OiXUlJScKxeRyRvamoq/e6776ZVVVWNxktmxyIvPBVUq9V7y8rKXnOslgnbmv8H/0JpkysrPs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7826" y="1580594"/>
            <a:ext cx="93830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1.Must </a:t>
            </a:r>
            <a:r>
              <a:rPr lang="en-US" sz="1600" b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begin with a letter (A–Z or a–z) or an underscore (_)</a:t>
            </a:r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i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Example</a:t>
            </a:r>
            <a:r>
              <a:rPr lang="en-US" sz="1600" i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: name, _value are </a:t>
            </a:r>
            <a:r>
              <a:rPr lang="en-US" sz="1600" i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valid</a:t>
            </a:r>
          </a:p>
          <a:p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2.After </a:t>
            </a:r>
            <a:r>
              <a:rPr lang="en-US" sz="1600" b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the first character, digits (0–9) can also be used</a:t>
            </a:r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Example: mark1, </a:t>
            </a:r>
            <a:r>
              <a:rPr lang="en-US" sz="1600" i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student_22</a:t>
            </a:r>
          </a:p>
          <a:p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3.Cannot </a:t>
            </a:r>
            <a:r>
              <a:rPr lang="en-US" sz="1600" b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use C++ keywords as identifiers</a:t>
            </a:r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Example: </a:t>
            </a:r>
            <a:r>
              <a:rPr lang="en-US" sz="1600" i="1" dirty="0" err="1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int</a:t>
            </a:r>
            <a:r>
              <a:rPr lang="en-US" sz="1600" i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, float, class cannot be used as variable </a:t>
            </a:r>
            <a:r>
              <a:rPr lang="en-US" sz="1600" i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names</a:t>
            </a:r>
          </a:p>
          <a:p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4.No </a:t>
            </a:r>
            <a:r>
              <a:rPr lang="en-US" sz="1600" b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special characters allowed except underscore (_)</a:t>
            </a:r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Characters like @, #, $, -, . are </a:t>
            </a:r>
            <a:r>
              <a:rPr lang="en-US" sz="1600" b="1" i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not </a:t>
            </a:r>
            <a:r>
              <a:rPr lang="en-US" sz="1600" b="1" i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allowed</a:t>
            </a:r>
          </a:p>
          <a:p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5.Identifiers </a:t>
            </a:r>
            <a:r>
              <a:rPr lang="en-US" sz="1600" b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are case-sensitive</a:t>
            </a:r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Example: Total and total are treated as two different </a:t>
            </a:r>
            <a:r>
              <a:rPr lang="en-US" sz="1600" i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identifiers</a:t>
            </a:r>
          </a:p>
          <a:p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6.Should </a:t>
            </a:r>
            <a:r>
              <a:rPr lang="en-US" sz="1600" b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be meaningful and descriptive</a:t>
            </a:r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Example: Use </a:t>
            </a:r>
            <a:r>
              <a:rPr lang="en-US" sz="1600" i="1" dirty="0" err="1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totalMarks</a:t>
            </a:r>
            <a:r>
              <a:rPr lang="en-US" sz="1600" i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 instead of tm for better </a:t>
            </a:r>
            <a:r>
              <a:rPr lang="en-US" sz="1600" i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readability</a:t>
            </a:r>
          </a:p>
          <a:p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7.No </a:t>
            </a:r>
            <a:r>
              <a:rPr lang="en-US" sz="1600" b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space is allowed in an identifier</a:t>
            </a:r>
            <a:endParaRPr lang="en-US" sz="1600" dirty="0">
              <a:solidFill>
                <a:schemeClr val="bg1"/>
              </a:solidFill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Example: </a:t>
            </a:r>
            <a:r>
              <a:rPr lang="en-US" sz="1600" i="1" dirty="0" err="1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firstName</a:t>
            </a:r>
            <a:r>
              <a:rPr lang="en-US" sz="1600" i="1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 is valid, first name is invalid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9714" y="1700808"/>
            <a:ext cx="1008112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2000" b="1" dirty="0"/>
              <a:t>Rules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3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792014" y="328439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1: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2014" y="3356992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2 :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0" y="942832"/>
            <a:ext cx="4466536" cy="2252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590" y="1731048"/>
            <a:ext cx="2477908" cy="675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0" y="3933056"/>
            <a:ext cx="4464496" cy="2448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321" y="4772037"/>
            <a:ext cx="2473177" cy="770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894</Words>
  <Application>Microsoft Office PowerPoint</Application>
  <PresentationFormat>Custom</PresentationFormat>
  <Paragraphs>182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34</cp:revision>
  <dcterms:created xsi:type="dcterms:W3CDTF">2025-06-30T01:49:38Z</dcterms:created>
  <dcterms:modified xsi:type="dcterms:W3CDTF">2025-07-13T12:45:28Z</dcterms:modified>
</cp:coreProperties>
</file>