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77" r:id="rId4"/>
    <p:sldId id="280" r:id="rId5"/>
    <p:sldId id="281" r:id="rId6"/>
    <p:sldId id="282" r:id="rId7"/>
    <p:sldId id="283" r:id="rId8"/>
    <p:sldId id="313" r:id="rId9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900" y="-172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B4C9-FE9A-411E-B95E-E8706462CA1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44F2-839A-4897-AB4F-2AD4E8D60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5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39"/>
            <a:ext cx="275427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39"/>
            <a:ext cx="8058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C36C-362E-429C-8421-3F26A7E44F38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0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2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90" y="1335900"/>
            <a:ext cx="3675732" cy="3675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17" y="-99392"/>
            <a:ext cx="1584177" cy="1440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4464422" y="5000476"/>
            <a:ext cx="3096344" cy="5057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392414" y="504453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By </a:t>
            </a:r>
            <a:r>
              <a:rPr lang="en-US" sz="2400" b="1" dirty="0" err="1" smtClean="0"/>
              <a:t>Parthasarathi</a:t>
            </a:r>
            <a:r>
              <a:rPr lang="en-US" sz="2400" b="1" dirty="0" smtClean="0"/>
              <a:t> Swain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216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3367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What is an Operator?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676" y="851659"/>
            <a:ext cx="10167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An operator is a symbol that performs an operation on variables and values.</a:t>
            </a: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0512" y="1844824"/>
            <a:ext cx="4502022" cy="480131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1.Arithmetic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Perform basic math operations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+, -, *, /, %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a + b, x * </a:t>
            </a:r>
            <a:r>
              <a:rPr lang="en-US" dirty="0" smtClean="0">
                <a:solidFill>
                  <a:schemeClr val="tx1"/>
                </a:solidFill>
              </a:rPr>
              <a:t>y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2.Assignment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Assign values to variables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=, +=, -=, *=, /=, %=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a = 5, b += 2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3.Relational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(Comparison) Operators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Compare two values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==, </a:t>
            </a:r>
            <a:r>
              <a:rPr lang="en-US" dirty="0">
                <a:solidFill>
                  <a:schemeClr val="tx1"/>
                </a:solidFill>
              </a:rPr>
              <a:t>!=, &gt;, &lt;, &gt;=, &lt;=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>
                <a:solidFill>
                  <a:schemeClr val="tx1"/>
                </a:solidFill>
              </a:rPr>
              <a:t>: a == b, x &lt; y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4.Logical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Combine or invert logical values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&amp;&amp; (AND), || (OR), ! (NOT)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a &gt; 0 &amp;&amp; b &lt; </a:t>
            </a:r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9714" y="1268760"/>
            <a:ext cx="2630612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000" b="1" dirty="0"/>
              <a:t>Types of </a:t>
            </a:r>
            <a:r>
              <a:rPr lang="en-IN" sz="2000" b="1" dirty="0" smtClean="0"/>
              <a:t>Operators: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88331" y="1868754"/>
            <a:ext cx="4502022" cy="4247317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5.Increment/Decrement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Increase or decrease value by 1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++, -- (prefix/postfix)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++x, y--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6.Bitwise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Operators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Operate on bits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&amp;, |, ^, ~, &lt;&lt;, &gt;&gt;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a &amp; b, x &lt;&lt; 2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7.Conditional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(Ternary) Operator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Short form of if-else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? 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max = (a &gt; b) ? a : b;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8.Sizeof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Operator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Returns size of a data type or variable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Example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92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3265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1 : </a:t>
            </a:r>
            <a:r>
              <a:rPr lang="en-IN" sz="2000" b="1" dirty="0" smtClean="0">
                <a:solidFill>
                  <a:schemeClr val="bg1"/>
                </a:solidFill>
              </a:rPr>
              <a:t>Arithmetic </a:t>
            </a:r>
            <a:r>
              <a:rPr lang="en-IN" sz="2000" b="1" dirty="0">
                <a:solidFill>
                  <a:schemeClr val="bg1"/>
                </a:solidFill>
              </a:rPr>
              <a:t>Operators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99" y="1052736"/>
            <a:ext cx="618892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806" y="2420888"/>
            <a:ext cx="3281860" cy="2637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3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3265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2 : </a:t>
            </a:r>
            <a:r>
              <a:rPr lang="en-IN" sz="2000" b="1" dirty="0">
                <a:solidFill>
                  <a:schemeClr val="bg1"/>
                </a:solidFill>
              </a:rPr>
              <a:t>Assignment</a:t>
            </a:r>
            <a:r>
              <a:rPr lang="en-IN" sz="2000" dirty="0"/>
              <a:t> </a:t>
            </a:r>
            <a:r>
              <a:rPr lang="en-IN" sz="2000" b="1" dirty="0" smtClean="0">
                <a:solidFill>
                  <a:schemeClr val="bg1"/>
                </a:solidFill>
              </a:rPr>
              <a:t>Operators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030" y="872128"/>
            <a:ext cx="5868652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 err="1"/>
              <a:t>int</a:t>
            </a:r>
            <a:r>
              <a:rPr lang="en-US" sz="2000" b="1" dirty="0"/>
              <a:t> main() {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a = 10;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"Original a: " &lt;&lt; a &lt;&lt; </a:t>
            </a:r>
            <a:r>
              <a:rPr lang="en-US" sz="2000" b="1" dirty="0" err="1"/>
              <a:t>endl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FF0000"/>
                </a:solidFill>
              </a:rPr>
              <a:t>a += 5;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"After a += 5: " &lt;&lt; a &lt;&lt; </a:t>
            </a:r>
            <a:r>
              <a:rPr lang="en-US" sz="2000" b="1" dirty="0" err="1"/>
              <a:t>endl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    a -= 3;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"After a -= 3: " &lt;&lt; a &lt;&lt; </a:t>
            </a:r>
            <a:r>
              <a:rPr lang="en-US" sz="2000" b="1" dirty="0" err="1"/>
              <a:t>endl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    a *= 2;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"After a *= 2: " &lt;&lt; a &lt;&lt; </a:t>
            </a:r>
            <a:r>
              <a:rPr lang="en-US" sz="2000" b="1" dirty="0" err="1"/>
              <a:t>endl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>
                <a:solidFill>
                  <a:srgbClr val="FF0000"/>
                </a:solidFill>
              </a:rPr>
              <a:t>a /= 4;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"After a /= 4: " &lt;&lt; a &lt;&lt; </a:t>
            </a:r>
            <a:r>
              <a:rPr lang="en-US" sz="2000" b="1" dirty="0" err="1"/>
              <a:t>endl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    a %= 3;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"After a %= 3: " &lt;&lt; a &lt;&lt; </a:t>
            </a:r>
            <a:r>
              <a:rPr lang="en-US" sz="2000" b="1" dirty="0" err="1"/>
              <a:t>endl</a:t>
            </a:r>
            <a:r>
              <a:rPr lang="en-US" sz="2000" b="1" dirty="0" smtClean="0"/>
              <a:t>;</a:t>
            </a:r>
            <a:endParaRPr lang="en-US" sz="2000" b="1" dirty="0"/>
          </a:p>
          <a:p>
            <a:r>
              <a:rPr lang="en-US" sz="2000" b="1" dirty="0"/>
              <a:t>    return 0;</a:t>
            </a:r>
          </a:p>
          <a:p>
            <a:r>
              <a:rPr lang="en-US" sz="2000" b="1" dirty="0"/>
              <a:t>}</a:t>
            </a:r>
          </a:p>
          <a:p>
            <a:endParaRPr lang="en-IN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74" y="2348880"/>
            <a:ext cx="290349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3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3265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3 : </a:t>
            </a:r>
            <a:r>
              <a:rPr lang="en-IN" sz="2000" b="1" dirty="0" smtClean="0">
                <a:solidFill>
                  <a:schemeClr val="bg1"/>
                </a:solidFill>
              </a:rPr>
              <a:t>Relational  Operators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2" y="980727"/>
            <a:ext cx="5940660" cy="54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90" y="2991258"/>
            <a:ext cx="1509824" cy="244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5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3265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4 : </a:t>
            </a:r>
            <a:r>
              <a:rPr lang="en-IN" sz="2000" b="1" dirty="0" smtClean="0">
                <a:solidFill>
                  <a:schemeClr val="bg1"/>
                </a:solidFill>
              </a:rPr>
              <a:t>Relational  Operators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41" y="862192"/>
            <a:ext cx="8261301" cy="4655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205" y="2564904"/>
            <a:ext cx="2755827" cy="153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4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3265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5 : </a:t>
            </a:r>
            <a:r>
              <a:rPr lang="en-IN" sz="2000" b="1" dirty="0">
                <a:solidFill>
                  <a:schemeClr val="bg1"/>
                </a:solidFill>
              </a:rPr>
              <a:t>Increment and Decrement </a:t>
            </a:r>
            <a:r>
              <a:rPr lang="en-IN" sz="2000" b="1" dirty="0" smtClean="0">
                <a:solidFill>
                  <a:schemeClr val="bg1"/>
                </a:solidFill>
              </a:rPr>
              <a:t> Operators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030" y="1052736"/>
            <a:ext cx="864096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 err="1"/>
              <a:t>int</a:t>
            </a:r>
            <a:r>
              <a:rPr lang="en-US" sz="2000" b="1" dirty="0"/>
              <a:t> main() {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a = 5;</a:t>
            </a:r>
          </a:p>
          <a:p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"Post-increment a++: " &lt;&lt; a++ &lt;&lt; </a:t>
            </a:r>
            <a:r>
              <a:rPr lang="en-US" sz="2000" b="1" dirty="0" err="1"/>
              <a:t>endl</a:t>
            </a:r>
            <a:r>
              <a:rPr lang="en-US" sz="2000" b="1" dirty="0"/>
              <a:t>;  // prints 5, then a becomes 6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"After post-increment, a: " &lt;&lt; a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"Pre-increment ++a: " &lt;&lt; ++a &lt;&lt; </a:t>
            </a:r>
            <a:r>
              <a:rPr lang="en-US" sz="2000" b="1" dirty="0" err="1"/>
              <a:t>endl</a:t>
            </a:r>
            <a:r>
              <a:rPr lang="en-US" sz="2000" b="1" dirty="0"/>
              <a:t>;   // a becomes 7, then prints 7</a:t>
            </a:r>
          </a:p>
          <a:p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"Post-decrement a--: " &lt;&lt; a-- &lt;&lt; </a:t>
            </a:r>
            <a:r>
              <a:rPr lang="en-US" sz="2000" b="1" dirty="0" err="1"/>
              <a:t>endl</a:t>
            </a:r>
            <a:r>
              <a:rPr lang="en-US" sz="2000" b="1" dirty="0"/>
              <a:t>;  // prints 7, then a becomes 6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"Pre-decrement --a: " &lt;&lt; --a &lt;&lt; </a:t>
            </a:r>
            <a:r>
              <a:rPr lang="en-US" sz="2000" b="1" dirty="0" err="1"/>
              <a:t>endl</a:t>
            </a:r>
            <a:r>
              <a:rPr lang="en-US" sz="2000" b="1" dirty="0"/>
              <a:t>;   // a becomes 5, then prints 5</a:t>
            </a:r>
          </a:p>
          <a:p>
            <a:endParaRPr lang="en-US" sz="2000" b="1" dirty="0"/>
          </a:p>
          <a:p>
            <a:r>
              <a:rPr lang="en-US" sz="2000" b="1" dirty="0"/>
              <a:t>    return 0;</a:t>
            </a:r>
          </a:p>
          <a:p>
            <a:r>
              <a:rPr lang="en-US" sz="2000" b="1" dirty="0"/>
              <a:t>}</a:t>
            </a:r>
          </a:p>
          <a:p>
            <a:endParaRPr lang="en-IN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088739" y="1052736"/>
            <a:ext cx="6118225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 Prefix (e.g., ++x or --x)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First changes the value, then uses it.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2. Postfix (e.g., x++ or x--)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First uses the current value, then changes it.</a:t>
            </a:r>
          </a:p>
        </p:txBody>
      </p:sp>
    </p:spTree>
    <p:extLst>
      <p:ext uri="{BB962C8B-B14F-4D97-AF65-F5344CB8AC3E}">
        <p14:creationId xmlns:p14="http://schemas.microsoft.com/office/powerpoint/2010/main" val="13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240286" y="2969657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IN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86" y="1340768"/>
            <a:ext cx="2160240" cy="1598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0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551</Words>
  <Application>Microsoft Office PowerPoint</Application>
  <PresentationFormat>Custom</PresentationFormat>
  <Paragraphs>95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65</cp:revision>
  <dcterms:created xsi:type="dcterms:W3CDTF">2025-06-30T01:49:38Z</dcterms:created>
  <dcterms:modified xsi:type="dcterms:W3CDTF">2025-07-14T10:20:18Z</dcterms:modified>
</cp:coreProperties>
</file>