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" r:id="rId2"/>
    <p:sldId id="279" r:id="rId3"/>
    <p:sldId id="257" r:id="rId4"/>
    <p:sldId id="268" r:id="rId5"/>
    <p:sldId id="269" r:id="rId6"/>
    <p:sldId id="270" r:id="rId7"/>
    <p:sldId id="267" r:id="rId8"/>
    <p:sldId id="266" r:id="rId9"/>
    <p:sldId id="265" r:id="rId10"/>
    <p:sldId id="271" r:id="rId11"/>
    <p:sldId id="313" r:id="rId12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12" y="-68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What is an </a:t>
            </a:r>
            <a:r>
              <a:rPr lang="en-IN" sz="2800" b="1" dirty="0" smtClean="0">
                <a:solidFill>
                  <a:schemeClr val="bg1"/>
                </a:solidFill>
              </a:rPr>
              <a:t>Separators?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676" y="851659"/>
            <a:ext cx="10167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Separators</a:t>
            </a:r>
            <a:r>
              <a:rPr lang="en-US" sz="2000" dirty="0">
                <a:solidFill>
                  <a:schemeClr val="bg1"/>
                </a:solidFill>
              </a:rPr>
              <a:t> are </a:t>
            </a:r>
            <a:r>
              <a:rPr lang="en-US" sz="2000" b="1" dirty="0">
                <a:solidFill>
                  <a:schemeClr val="bg1"/>
                </a:solidFill>
              </a:rPr>
              <a:t>symbols</a:t>
            </a:r>
            <a:r>
              <a:rPr lang="en-US" sz="2000" dirty="0">
                <a:solidFill>
                  <a:schemeClr val="bg1"/>
                </a:solidFill>
              </a:rPr>
              <a:t> used to </a:t>
            </a:r>
            <a:r>
              <a:rPr lang="en-US" sz="2000" b="1" dirty="0">
                <a:solidFill>
                  <a:schemeClr val="bg1"/>
                </a:solidFill>
              </a:rPr>
              <a:t>separate different parts</a:t>
            </a:r>
            <a:r>
              <a:rPr lang="en-US" sz="2000" dirty="0">
                <a:solidFill>
                  <a:schemeClr val="bg1"/>
                </a:solidFill>
              </a:rPr>
              <a:t> of a C++ program, like statements, parameters, and blocks of </a:t>
            </a:r>
            <a:r>
              <a:rPr lang="en-US" sz="2000" dirty="0" smtClean="0">
                <a:solidFill>
                  <a:schemeClr val="bg1"/>
                </a:solidFill>
              </a:rPr>
              <a:t>code. They </a:t>
            </a:r>
            <a:r>
              <a:rPr lang="en-US" sz="2000" dirty="0">
                <a:solidFill>
                  <a:schemeClr val="bg1"/>
                </a:solidFill>
              </a:rPr>
              <a:t>help </a:t>
            </a:r>
            <a:r>
              <a:rPr lang="en-US" sz="2000" b="1" dirty="0">
                <a:solidFill>
                  <a:schemeClr val="bg1"/>
                </a:solidFill>
              </a:rPr>
              <a:t>structure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organize</a:t>
            </a:r>
            <a:r>
              <a:rPr lang="en-US" sz="2000" dirty="0">
                <a:solidFill>
                  <a:schemeClr val="bg1"/>
                </a:solidFill>
              </a:rPr>
              <a:t> the code properly.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0511" y="2460952"/>
            <a:ext cx="571781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1.Semicolon </a:t>
            </a:r>
            <a:r>
              <a:rPr lang="en-US" b="1" dirty="0"/>
              <a:t>(;)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Ends a statement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 = 10;</a:t>
            </a:r>
          </a:p>
          <a:p>
            <a:r>
              <a:rPr lang="en-US" b="1" dirty="0" smtClean="0"/>
              <a:t>2.Comma </a:t>
            </a:r>
            <a:r>
              <a:rPr lang="en-US" b="1" dirty="0"/>
              <a:t>(,)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Separates multiple variables or arguments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x = 5, y = 10;</a:t>
            </a:r>
          </a:p>
          <a:p>
            <a:r>
              <a:rPr lang="en-US" b="1" dirty="0" smtClean="0"/>
              <a:t>3.Parentheses </a:t>
            </a:r>
            <a:r>
              <a:rPr lang="en-US" b="1" dirty="0"/>
              <a:t>(( ))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in function calls, condition checks, loops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if (x &gt; 0), sum(a, b)</a:t>
            </a:r>
          </a:p>
          <a:p>
            <a:r>
              <a:rPr lang="en-US" b="1" dirty="0" smtClean="0"/>
              <a:t>4.Braces </a:t>
            </a:r>
            <a:r>
              <a:rPr lang="en-US" b="1" dirty="0"/>
              <a:t>({ })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 the beginning and end of a block of code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 smtClean="0">
                <a:solidFill>
                  <a:schemeClr val="tx1"/>
                </a:solidFill>
              </a:rPr>
              <a:t>:{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	       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9714" y="1804754"/>
            <a:ext cx="26306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Types of </a:t>
            </a:r>
            <a:r>
              <a:rPr lang="en-IN" sz="2000" b="1" dirty="0">
                <a:solidFill>
                  <a:schemeClr val="bg1"/>
                </a:solidFill>
              </a:rPr>
              <a:t>Separators </a:t>
            </a:r>
            <a:r>
              <a:rPr lang="en-IN" sz="2000" b="1" dirty="0" smtClean="0"/>
              <a:t>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4415" y="2460952"/>
            <a:ext cx="502482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5.Brackets </a:t>
            </a:r>
            <a:r>
              <a:rPr lang="en-US" b="1" dirty="0"/>
              <a:t>([ ])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for array declarations and indexing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[0] = 5;</a:t>
            </a:r>
          </a:p>
          <a:p>
            <a:r>
              <a:rPr lang="en-US" b="1" dirty="0" smtClean="0"/>
              <a:t>6.Colon </a:t>
            </a:r>
            <a:r>
              <a:rPr lang="en-US" b="1" dirty="0"/>
              <a:t>(:)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in labels (for case in switch or inheritance)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case 1:, class B : public A</a:t>
            </a:r>
          </a:p>
          <a:p>
            <a:r>
              <a:rPr lang="en-US" b="1" dirty="0" smtClean="0"/>
              <a:t>7.Hash </a:t>
            </a:r>
            <a:r>
              <a:rPr lang="en-US" b="1" dirty="0"/>
              <a:t>(#)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Used for preprocessor directives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#include &lt;</a:t>
            </a:r>
            <a:r>
              <a:rPr lang="en-US" dirty="0" err="1">
                <a:solidFill>
                  <a:schemeClr val="tx1"/>
                </a:solidFill>
              </a:rPr>
              <a:t>iostream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719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425" y="519063"/>
            <a:ext cx="3367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Multiple Value Variables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08385"/>
              </p:ext>
            </p:extLst>
          </p:nvPr>
        </p:nvGraphicFramePr>
        <p:xfrm>
          <a:off x="827464" y="1264673"/>
          <a:ext cx="10693743" cy="49718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18762"/>
                <a:gridCol w="4610857"/>
                <a:gridCol w="3864124"/>
              </a:tblGrid>
              <a:tr h="427925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Technique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  <a:tr h="427925">
                <a:tc>
                  <a:txBody>
                    <a:bodyPr/>
                    <a:lstStyle/>
                    <a:p>
                      <a:r>
                        <a:rPr lang="en-IN" sz="1600" b="1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Group of similar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int</a:t>
                      </a:r>
                      <a:r>
                        <a:rPr lang="en-US" sz="1600" b="1" dirty="0" smtClean="0"/>
                        <a:t> marks[3] = {90, 85, 78};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748868">
                <a:tc>
                  <a:txBody>
                    <a:bodyPr/>
                    <a:lstStyle/>
                    <a:p>
                      <a:r>
                        <a:rPr lang="en-IN" sz="1600" b="1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Group of different types under one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struct</a:t>
                      </a:r>
                      <a:r>
                        <a:rPr lang="en-US" sz="1600" b="1" dirty="0" smtClean="0"/>
                        <a:t> Student {</a:t>
                      </a:r>
                    </a:p>
                    <a:p>
                      <a:r>
                        <a:rPr lang="en-US" sz="1600" b="1" dirty="0" smtClean="0"/>
                        <a:t>    </a:t>
                      </a:r>
                      <a:r>
                        <a:rPr lang="en-US" sz="1600" b="1" dirty="0" err="1" smtClean="0"/>
                        <a:t>int</a:t>
                      </a:r>
                      <a:r>
                        <a:rPr lang="en-US" sz="1600" b="1" dirty="0" smtClean="0"/>
                        <a:t> roll;</a:t>
                      </a:r>
                    </a:p>
                    <a:p>
                      <a:r>
                        <a:rPr lang="en-US" sz="1600" b="1" dirty="0" smtClean="0"/>
                        <a:t>    float marks;</a:t>
                      </a:r>
                    </a:p>
                    <a:p>
                      <a:r>
                        <a:rPr lang="en-US" sz="1600" b="1" dirty="0" smtClean="0"/>
                        <a:t>};</a:t>
                      </a:r>
                    </a:p>
                    <a:p>
                      <a:endParaRPr lang="en-US" sz="1600" b="1" dirty="0" smtClean="0"/>
                    </a:p>
                    <a:p>
                      <a:r>
                        <a:rPr lang="en-US" sz="1600" b="1" dirty="0" smtClean="0"/>
                        <a:t>Student s1 = {101, 88.5};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427925">
                <a:tc>
                  <a:txBody>
                    <a:bodyPr/>
                    <a:lstStyle/>
                    <a:p>
                      <a:r>
                        <a:rPr lang="en-IN" sz="1600" b="1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Object with variables and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class Product {</a:t>
                      </a:r>
                    </a:p>
                    <a:p>
                      <a:r>
                        <a:rPr lang="en-US" sz="1600" b="1" dirty="0" smtClean="0"/>
                        <a:t>public:</a:t>
                      </a:r>
                    </a:p>
                    <a:p>
                      <a:r>
                        <a:rPr lang="en-US" sz="1600" b="1" dirty="0" smtClean="0"/>
                        <a:t>    </a:t>
                      </a:r>
                      <a:r>
                        <a:rPr lang="en-US" sz="1600" b="1" dirty="0" err="1" smtClean="0"/>
                        <a:t>int</a:t>
                      </a:r>
                      <a:r>
                        <a:rPr lang="en-US" sz="1600" b="1" dirty="0" smtClean="0"/>
                        <a:t> id;</a:t>
                      </a:r>
                    </a:p>
                    <a:p>
                      <a:r>
                        <a:rPr lang="en-US" sz="1600" b="1" dirty="0" smtClean="0"/>
                        <a:t>    string name;</a:t>
                      </a:r>
                    </a:p>
                    <a:p>
                      <a:r>
                        <a:rPr lang="en-US" sz="1600" b="1" dirty="0" smtClean="0"/>
                        <a:t>    float price;</a:t>
                      </a:r>
                    </a:p>
                    <a:p>
                      <a:r>
                        <a:rPr lang="en-US" sz="1600" b="1" dirty="0" smtClean="0"/>
                        <a:t>};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27925">
                <a:tc>
                  <a:txBody>
                    <a:bodyPr/>
                    <a:lstStyle/>
                    <a:p>
                      <a:r>
                        <a:rPr lang="en-IN" sz="1600" b="1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Dynamic version of array (C++ STL)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#include &lt;vector&gt;</a:t>
                      </a:r>
                    </a:p>
                    <a:p>
                      <a:r>
                        <a:rPr lang="en-IN" sz="1600" b="1" dirty="0" smtClean="0"/>
                        <a:t>vector&lt;</a:t>
                      </a:r>
                      <a:r>
                        <a:rPr lang="en-IN" sz="1600" b="1" dirty="0" err="1" smtClean="0"/>
                        <a:t>int</a:t>
                      </a:r>
                      <a:r>
                        <a:rPr lang="en-IN" sz="1600" b="1" dirty="0" smtClean="0"/>
                        <a:t>&gt; scores = {90, 85, 95};</a:t>
                      </a:r>
                      <a:endParaRPr lang="en-IN" sz="1600" b="1" dirty="0"/>
                    </a:p>
                  </a:txBody>
                  <a:tcPr anchor="ctr"/>
                </a:tc>
              </a:tr>
              <a:tr h="427925">
                <a:tc>
                  <a:txBody>
                    <a:bodyPr/>
                    <a:lstStyle/>
                    <a:p>
                      <a:r>
                        <a:rPr lang="en-IN" sz="1600" b="1"/>
                        <a:t>Array of 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Multiple structured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Student s[10];</a:t>
                      </a:r>
                      <a:endParaRPr lang="en-IN" sz="16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7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240286" y="2969657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6" y="1340768"/>
            <a:ext cx="2160240" cy="159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0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1: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2014" y="335699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2 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0" y="787160"/>
            <a:ext cx="4320480" cy="2417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66" y="1643444"/>
            <a:ext cx="1708781" cy="704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0" y="3757102"/>
            <a:ext cx="5544616" cy="257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10" y="4437112"/>
            <a:ext cx="2736304" cy="766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1819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169" y="875345"/>
            <a:ext cx="10167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data type</a:t>
            </a:r>
            <a:r>
              <a:rPr lang="en-US" sz="2800" dirty="0">
                <a:solidFill>
                  <a:schemeClr val="bg1"/>
                </a:solidFill>
              </a:rPr>
              <a:t> tells the </a:t>
            </a:r>
            <a:r>
              <a:rPr lang="en-US" sz="2800" b="1" dirty="0">
                <a:solidFill>
                  <a:schemeClr val="bg1"/>
                </a:solidFill>
              </a:rPr>
              <a:t>compiler</a:t>
            </a:r>
            <a:r>
              <a:rPr lang="en-US" sz="2800" dirty="0">
                <a:solidFill>
                  <a:schemeClr val="bg1"/>
                </a:solidFill>
              </a:rPr>
              <a:t> what kind of data a variable can hold — such as </a:t>
            </a:r>
            <a:r>
              <a:rPr lang="en-US" sz="2800" b="1" dirty="0">
                <a:solidFill>
                  <a:schemeClr val="bg1"/>
                </a:solidFill>
              </a:rPr>
              <a:t>integers, characters, floating-point numbers</a:t>
            </a:r>
            <a:r>
              <a:rPr lang="en-US" sz="280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1176" y="2060848"/>
            <a:ext cx="704962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Why important?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92D050"/>
                </a:solidFill>
              </a:rPr>
              <a:t>Because it defines: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92D050"/>
                </a:solidFill>
              </a:rPr>
              <a:t>The </a:t>
            </a:r>
            <a:r>
              <a:rPr lang="en-US" sz="2400" b="1" dirty="0">
                <a:solidFill>
                  <a:srgbClr val="92D050"/>
                </a:solidFill>
              </a:rPr>
              <a:t>type of data</a:t>
            </a:r>
            <a:r>
              <a:rPr lang="en-US" sz="2400" dirty="0">
                <a:solidFill>
                  <a:srgbClr val="92D050"/>
                </a:solidFill>
              </a:rPr>
              <a:t> stored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92D050"/>
                </a:solidFill>
              </a:rPr>
              <a:t>The </a:t>
            </a:r>
            <a:r>
              <a:rPr lang="en-US" sz="2400" b="1" dirty="0">
                <a:solidFill>
                  <a:srgbClr val="92D050"/>
                </a:solidFill>
              </a:rPr>
              <a:t>memory size</a:t>
            </a:r>
            <a:endParaRPr lang="en-US" sz="2400" dirty="0">
              <a:solidFill>
                <a:srgbClr val="92D050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>
                <a:solidFill>
                  <a:srgbClr val="92D050"/>
                </a:solidFill>
              </a:rPr>
              <a:t>The </a:t>
            </a:r>
            <a:r>
              <a:rPr lang="en-US" sz="2400" b="1" dirty="0">
                <a:solidFill>
                  <a:srgbClr val="92D050"/>
                </a:solidFill>
              </a:rPr>
              <a:t>operations</a:t>
            </a:r>
            <a:r>
              <a:rPr lang="en-US" sz="2400" dirty="0">
                <a:solidFill>
                  <a:srgbClr val="92D050"/>
                </a:solidFill>
              </a:rPr>
              <a:t> that can be performed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6366" y="4160117"/>
            <a:ext cx="7049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Classification of Data Types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8078" y="4619761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Primary</a:t>
            </a:r>
            <a:r>
              <a:rPr lang="en-I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: </a:t>
            </a:r>
            <a:r>
              <a:rPr lang="en-IN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float, double, char, bool, </a:t>
            </a:r>
            <a:r>
              <a:rPr lang="en-I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void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0000"/>
                </a:solidFill>
              </a:rPr>
              <a:t>Derived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Arrays, Functions, Pointers, </a:t>
            </a:r>
            <a:r>
              <a:rPr lang="en-I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References.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</a:rPr>
              <a:t>U</a:t>
            </a:r>
            <a:r>
              <a:rPr lang="en-IN" sz="2400" b="1" dirty="0" err="1" smtClean="0">
                <a:solidFill>
                  <a:srgbClr val="FF0000"/>
                </a:solidFill>
              </a:rPr>
              <a:t>ser</a:t>
            </a:r>
            <a:r>
              <a:rPr lang="en-IN" sz="2400" b="1" dirty="0">
                <a:solidFill>
                  <a:srgbClr val="FF0000"/>
                </a:solidFill>
              </a:rPr>
              <a:t>-defined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Structures (</a:t>
            </a:r>
            <a:r>
              <a:rPr lang="en-IN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struct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), Unions (union), </a:t>
            </a:r>
            <a:r>
              <a:rPr lang="en-I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Classes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2672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Primary(Built-in)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56507"/>
              </p:ext>
            </p:extLst>
          </p:nvPr>
        </p:nvGraphicFramePr>
        <p:xfrm>
          <a:off x="936030" y="1196752"/>
          <a:ext cx="10657184" cy="50405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3517"/>
                <a:gridCol w="1300779"/>
                <a:gridCol w="4077534"/>
                <a:gridCol w="1611097"/>
                <a:gridCol w="2304257"/>
              </a:tblGrid>
              <a:tr h="366586">
                <a:tc>
                  <a:txBody>
                    <a:bodyPr/>
                    <a:lstStyle/>
                    <a:p>
                      <a:r>
                        <a:rPr lang="en-IN" sz="1800" b="1" dirty="0"/>
                        <a:t>Data Type</a:t>
                      </a:r>
                      <a:endParaRPr lang="en-IN" sz="1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Size (Bytes)</a:t>
                      </a:r>
                      <a:endParaRPr lang="en-IN" sz="18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Range</a:t>
                      </a:r>
                      <a:endParaRPr lang="en-IN" sz="18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Default Value</a:t>
                      </a:r>
                      <a:endParaRPr lang="en-IN" sz="18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Example</a:t>
                      </a:r>
                      <a:endParaRPr lang="en-IN" sz="1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rgbClr val="7030A0"/>
                    </a:solidFill>
                  </a:tcPr>
                </a:tc>
              </a:tr>
              <a:tr h="641527">
                <a:tc>
                  <a:txBody>
                    <a:bodyPr/>
                    <a:lstStyle/>
                    <a:p>
                      <a:r>
                        <a:rPr lang="en-IN" sz="1600" b="1"/>
                        <a:t>int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4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–2,147,483,648 to 2,147,483,647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int age = 25;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r>
                        <a:rPr lang="en-IN" sz="1600" b="1"/>
                        <a:t>short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2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–32,768 to 32,767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0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short temp = 100;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41527">
                <a:tc>
                  <a:txBody>
                    <a:bodyPr/>
                    <a:lstStyle/>
                    <a:p>
                      <a:r>
                        <a:rPr lang="en-IN" sz="1600" b="1"/>
                        <a:t>long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4 or 8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Larger than </a:t>
                      </a:r>
                      <a:r>
                        <a:rPr lang="en-IN" sz="1600" b="1" dirty="0" err="1"/>
                        <a:t>int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0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long distance = 100000;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r>
                        <a:rPr lang="en-IN" sz="1600" b="1" dirty="0"/>
                        <a:t>unsigned </a:t>
                      </a:r>
                      <a:r>
                        <a:rPr lang="en-IN" sz="1600" b="1" dirty="0" err="1"/>
                        <a:t>int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4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0 to 4,294,967,295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unsigned int u = 50;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641527">
                <a:tc>
                  <a:txBody>
                    <a:bodyPr/>
                    <a:lstStyle/>
                    <a:p>
                      <a:r>
                        <a:rPr lang="en-IN" sz="1600" b="1"/>
                        <a:t>float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4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1.2E–38 to 3.4E+38 (6–7 digits precision)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0.0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float pi = 3.14f;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916465">
                <a:tc>
                  <a:txBody>
                    <a:bodyPr/>
                    <a:lstStyle/>
                    <a:p>
                      <a:r>
                        <a:rPr lang="en-IN" sz="1600" b="1"/>
                        <a:t>double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8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2.3E–308 to 1.7E+308 (15–16 digits precision)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0.0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double g = 9.81;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r>
                        <a:rPr lang="en-IN" sz="1600" b="1"/>
                        <a:t>char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1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ASCII 0 to 127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'\0' (null)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char grade = 'A';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r>
                        <a:rPr lang="en-IN" sz="1600" b="1"/>
                        <a:t>bool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1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true or false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false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bool isPass = true;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6586">
                <a:tc>
                  <a:txBody>
                    <a:bodyPr/>
                    <a:lstStyle/>
                    <a:p>
                      <a:r>
                        <a:rPr lang="en-IN" sz="1600" b="1"/>
                        <a:t>void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0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No data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N/A</a:t>
                      </a:r>
                      <a:endParaRPr lang="en-IN" sz="1600" b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void display();</a:t>
                      </a:r>
                      <a:endParaRPr lang="en-IN" sz="16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82290" marR="82290" marT="41145" marB="4114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2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13483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Derived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60588"/>
              </p:ext>
            </p:extLst>
          </p:nvPr>
        </p:nvGraphicFramePr>
        <p:xfrm>
          <a:off x="936031" y="1853799"/>
          <a:ext cx="10369151" cy="40234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69186"/>
                <a:gridCol w="2717071"/>
                <a:gridCol w="2717071"/>
                <a:gridCol w="2465823"/>
              </a:tblGrid>
              <a:tr h="403578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/>
                        <a:t>Data Type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/>
                        <a:t>Description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/>
                        <a:t>Syntax Example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/>
                        <a:t>Use Case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916569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Collection of fixed-size elements of same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int marks[5];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Store multiple values under one name</a:t>
                      </a:r>
                    </a:p>
                  </a:txBody>
                  <a:tcPr anchor="ctr"/>
                </a:tc>
              </a:tr>
              <a:tr h="851367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Stores the memory address of another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int *ptr = &amp;num;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Dynamic memory, passing by address</a:t>
                      </a:r>
                    </a:p>
                  </a:txBody>
                  <a:tcPr anchor="ctr"/>
                </a:tc>
              </a:tr>
              <a:tr h="932849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Group of code that performs a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int add(int a, int b);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Code reuse, modular programming</a:t>
                      </a:r>
                    </a:p>
                  </a:txBody>
                  <a:tcPr anchor="ctr"/>
                </a:tc>
              </a:tr>
              <a:tr h="856077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An alias for an existing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 &amp;ref = original;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Modify original variable via alias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2014" y="979825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Derived data types are </a:t>
            </a:r>
            <a:r>
              <a:rPr lang="en-US" b="1" dirty="0">
                <a:solidFill>
                  <a:schemeClr val="bg1"/>
                </a:solidFill>
              </a:rPr>
              <a:t>based on primary (built-in)</a:t>
            </a:r>
            <a:r>
              <a:rPr lang="en-US" dirty="0">
                <a:solidFill>
                  <a:schemeClr val="bg1"/>
                </a:solidFill>
              </a:rPr>
              <a:t> types and provide </a:t>
            </a:r>
            <a:r>
              <a:rPr lang="en-US" b="1" dirty="0">
                <a:solidFill>
                  <a:schemeClr val="bg1"/>
                </a:solidFill>
              </a:rPr>
              <a:t>more complex ways to work with data</a:t>
            </a:r>
            <a:r>
              <a:rPr lang="en-US" dirty="0">
                <a:solidFill>
                  <a:schemeClr val="bg1"/>
                </a:solidFill>
              </a:rPr>
              <a:t>, such as collections, addresses, or functions.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2153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User-Defined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014" y="979825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User-defined data types allow programmers to </a:t>
            </a:r>
            <a:r>
              <a:rPr lang="en-US" b="1" dirty="0">
                <a:solidFill>
                  <a:schemeClr val="bg1"/>
                </a:solidFill>
              </a:rPr>
              <a:t>create their own types</a:t>
            </a:r>
            <a:r>
              <a:rPr lang="en-US" dirty="0">
                <a:solidFill>
                  <a:schemeClr val="bg1"/>
                </a:solidFill>
              </a:rPr>
              <a:t> by combining existing data types to represent </a:t>
            </a:r>
            <a:r>
              <a:rPr lang="en-US" b="1" dirty="0">
                <a:solidFill>
                  <a:schemeClr val="bg1"/>
                </a:solidFill>
              </a:rPr>
              <a:t>real-world entities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8619"/>
              </p:ext>
            </p:extLst>
          </p:nvPr>
        </p:nvGraphicFramePr>
        <p:xfrm>
          <a:off x="936029" y="1622901"/>
          <a:ext cx="10585176" cy="4511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9972"/>
                <a:gridCol w="2330589"/>
                <a:gridCol w="3089355"/>
                <a:gridCol w="2455260"/>
              </a:tblGrid>
              <a:tr h="365760"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/>
                        <a:t>Type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/>
                        <a:t>Keyword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/>
                        <a:t>Description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1" dirty="0"/>
                        <a:t>Example Usage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Combines variables of different types under one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struct Student { ... };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Similar to struct, but shares same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union Data { ... };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Used to define named integer constants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/>
                        <a:t>enum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 err="1"/>
                        <a:t>Color</a:t>
                      </a:r>
                      <a:r>
                        <a:rPr lang="en-IN" sz="1800" dirty="0"/>
                        <a:t> { RED, GREEN };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Defines objects and behaviors using 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class Car { ... };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Typedef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typedef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Creates alias/nickname for data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/>
                        <a:t>typedef int Marks;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Using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using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/>
                        <a:t>Modern version of typedef (C++11+)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/>
                        <a:t>using Age = </a:t>
                      </a:r>
                      <a:r>
                        <a:rPr lang="en-IN" sz="1800" dirty="0" err="1"/>
                        <a:t>int</a:t>
                      </a:r>
                      <a:r>
                        <a:rPr lang="en-IN" sz="1800" dirty="0"/>
                        <a:t>;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2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3048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What is a Variable?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9169" y="875345"/>
            <a:ext cx="10167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variable</a:t>
            </a:r>
            <a:r>
              <a:rPr lang="en-US" sz="2800" dirty="0">
                <a:solidFill>
                  <a:schemeClr val="bg1"/>
                </a:solidFill>
              </a:rPr>
              <a:t> is a </a:t>
            </a:r>
            <a:r>
              <a:rPr lang="en-US" sz="2800" b="1" dirty="0">
                <a:solidFill>
                  <a:schemeClr val="bg1"/>
                </a:solidFill>
              </a:rPr>
              <a:t>named storage location</a:t>
            </a:r>
            <a:r>
              <a:rPr lang="en-US" sz="2800" dirty="0">
                <a:solidFill>
                  <a:schemeClr val="bg1"/>
                </a:solidFill>
              </a:rPr>
              <a:t> in memory that holds a </a:t>
            </a:r>
            <a:r>
              <a:rPr lang="en-US" sz="2800" b="1" dirty="0">
                <a:solidFill>
                  <a:schemeClr val="bg1"/>
                </a:solidFill>
              </a:rPr>
              <a:t>value</a:t>
            </a:r>
            <a:r>
              <a:rPr lang="en-US" sz="2800" dirty="0">
                <a:solidFill>
                  <a:schemeClr val="bg1"/>
                </a:solidFill>
              </a:rPr>
              <a:t> which can </a:t>
            </a:r>
            <a:r>
              <a:rPr lang="en-US" sz="2800" b="1" dirty="0">
                <a:solidFill>
                  <a:schemeClr val="bg1"/>
                </a:solidFill>
              </a:rPr>
              <a:t>change</a:t>
            </a:r>
            <a:r>
              <a:rPr lang="en-US" sz="2800" dirty="0">
                <a:solidFill>
                  <a:schemeClr val="bg1"/>
                </a:solidFill>
              </a:rPr>
              <a:t> during program execution.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4048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1176" y="2060848"/>
            <a:ext cx="93318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Why Do We Use Variables?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To </a:t>
            </a:r>
            <a:r>
              <a:rPr lang="en-US" sz="2800" b="1" dirty="0">
                <a:solidFill>
                  <a:srgbClr val="92D050"/>
                </a:solidFill>
              </a:rPr>
              <a:t>store input</a:t>
            </a:r>
            <a:r>
              <a:rPr lang="en-US" sz="2800" dirty="0">
                <a:solidFill>
                  <a:srgbClr val="92D050"/>
                </a:solidFill>
              </a:rPr>
              <a:t> from users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To </a:t>
            </a:r>
            <a:r>
              <a:rPr lang="en-US" sz="2800" b="1" dirty="0">
                <a:solidFill>
                  <a:srgbClr val="92D050"/>
                </a:solidFill>
              </a:rPr>
              <a:t>perform calculations</a:t>
            </a:r>
            <a:endParaRPr lang="en-US" sz="2800" dirty="0">
              <a:solidFill>
                <a:srgbClr val="92D050"/>
              </a:solidFill>
            </a:endParaRP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To </a:t>
            </a:r>
            <a:r>
              <a:rPr lang="en-US" sz="2800" b="1" dirty="0">
                <a:solidFill>
                  <a:srgbClr val="92D050"/>
                </a:solidFill>
              </a:rPr>
              <a:t>track changing values</a:t>
            </a:r>
            <a:r>
              <a:rPr lang="en-US" sz="2800" dirty="0">
                <a:solidFill>
                  <a:srgbClr val="92D050"/>
                </a:solidFill>
              </a:rPr>
              <a:t> during a </a:t>
            </a:r>
            <a:r>
              <a:rPr lang="en-US" sz="2800" dirty="0" smtClean="0">
                <a:solidFill>
                  <a:srgbClr val="92D050"/>
                </a:solidFill>
              </a:rPr>
              <a:t>program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Rules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for Naming Variables (Identifiers):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Must start with a </a:t>
            </a:r>
            <a:r>
              <a:rPr lang="en-US" sz="2800" b="1" dirty="0">
                <a:solidFill>
                  <a:srgbClr val="92D050"/>
                </a:solidFill>
              </a:rPr>
              <a:t>letter</a:t>
            </a:r>
            <a:r>
              <a:rPr lang="en-US" sz="2800" dirty="0">
                <a:solidFill>
                  <a:srgbClr val="92D050"/>
                </a:solidFill>
              </a:rPr>
              <a:t> (A–Z or a–z) or underscore (_)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Can include </a:t>
            </a:r>
            <a:r>
              <a:rPr lang="en-US" sz="2800" b="1" dirty="0">
                <a:solidFill>
                  <a:srgbClr val="92D050"/>
                </a:solidFill>
              </a:rPr>
              <a:t>letters</a:t>
            </a:r>
            <a:r>
              <a:rPr lang="en-US" sz="2800" dirty="0">
                <a:solidFill>
                  <a:srgbClr val="92D050"/>
                </a:solidFill>
              </a:rPr>
              <a:t>, </a:t>
            </a:r>
            <a:r>
              <a:rPr lang="en-US" sz="2800" b="1" dirty="0">
                <a:solidFill>
                  <a:srgbClr val="92D050"/>
                </a:solidFill>
              </a:rPr>
              <a:t>digits</a:t>
            </a:r>
            <a:r>
              <a:rPr lang="en-US" sz="2800" dirty="0">
                <a:solidFill>
                  <a:srgbClr val="92D050"/>
                </a:solidFill>
              </a:rPr>
              <a:t>, and </a:t>
            </a:r>
            <a:r>
              <a:rPr lang="en-US" sz="2800" b="1" dirty="0">
                <a:solidFill>
                  <a:srgbClr val="92D050"/>
                </a:solidFill>
              </a:rPr>
              <a:t>underscores</a:t>
            </a:r>
            <a:endParaRPr lang="en-US" sz="2800" dirty="0">
              <a:solidFill>
                <a:srgbClr val="92D050"/>
              </a:solidFill>
            </a:endParaRP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Cannot use </a:t>
            </a:r>
            <a:r>
              <a:rPr lang="en-US" sz="2800" b="1" dirty="0">
                <a:solidFill>
                  <a:srgbClr val="92D050"/>
                </a:solidFill>
              </a:rPr>
              <a:t>C++ keywords</a:t>
            </a:r>
            <a:r>
              <a:rPr lang="en-US" sz="2800" dirty="0">
                <a:solidFill>
                  <a:srgbClr val="92D050"/>
                </a:solidFill>
              </a:rPr>
              <a:t> (like </a:t>
            </a:r>
            <a:r>
              <a:rPr lang="en-US" sz="2800" dirty="0" err="1">
                <a:solidFill>
                  <a:srgbClr val="92D050"/>
                </a:solidFill>
              </a:rPr>
              <a:t>int</a:t>
            </a:r>
            <a:r>
              <a:rPr lang="en-US" sz="2800" dirty="0">
                <a:solidFill>
                  <a:srgbClr val="92D050"/>
                </a:solidFill>
              </a:rPr>
              <a:t>, if, return)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Cannot contain </a:t>
            </a:r>
            <a:r>
              <a:rPr lang="en-US" sz="2800" b="1" dirty="0">
                <a:solidFill>
                  <a:srgbClr val="92D050"/>
                </a:solidFill>
              </a:rPr>
              <a:t>spaces</a:t>
            </a:r>
            <a:r>
              <a:rPr lang="en-US" sz="2800" dirty="0">
                <a:solidFill>
                  <a:srgbClr val="92D050"/>
                </a:solidFill>
              </a:rPr>
              <a:t> or </a:t>
            </a:r>
            <a:r>
              <a:rPr lang="en-US" sz="2800" b="1" dirty="0">
                <a:solidFill>
                  <a:srgbClr val="92D050"/>
                </a:solidFill>
              </a:rPr>
              <a:t>special characters</a:t>
            </a:r>
            <a:r>
              <a:rPr lang="en-US" sz="2800" dirty="0">
                <a:solidFill>
                  <a:srgbClr val="92D050"/>
                </a:solidFill>
              </a:rPr>
              <a:t> (@, #, $)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2800" dirty="0">
                <a:solidFill>
                  <a:srgbClr val="92D050"/>
                </a:solidFill>
              </a:rPr>
              <a:t>Are </a:t>
            </a:r>
            <a:r>
              <a:rPr lang="en-US" sz="2800" b="1" dirty="0">
                <a:solidFill>
                  <a:srgbClr val="92D050"/>
                </a:solidFill>
              </a:rPr>
              <a:t>case-sensitive</a:t>
            </a:r>
            <a:r>
              <a:rPr lang="en-US" sz="2800" dirty="0">
                <a:solidFill>
                  <a:srgbClr val="92D050"/>
                </a:solidFill>
              </a:rPr>
              <a:t> (Age ≠ age)</a:t>
            </a:r>
          </a:p>
        </p:txBody>
      </p:sp>
    </p:spTree>
    <p:extLst>
      <p:ext uri="{BB962C8B-B14F-4D97-AF65-F5344CB8AC3E}">
        <p14:creationId xmlns:p14="http://schemas.microsoft.com/office/powerpoint/2010/main" val="20853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75990" y="328439"/>
            <a:ext cx="1432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Syntax :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990" y="862488"/>
            <a:ext cx="5976664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FF0000"/>
                </a:solidFill>
              </a:rPr>
              <a:t>data_type</a:t>
            </a:r>
            <a:r>
              <a:rPr lang="en-US" sz="2800" b="1" dirty="0" smtClean="0">
                <a:solidFill>
                  <a:schemeClr val="bg1"/>
                </a:solidFill>
              </a:rPr>
              <a:t>    </a:t>
            </a:r>
            <a:r>
              <a:rPr lang="en-US" sz="2800" b="1" dirty="0" err="1" smtClean="0">
                <a:solidFill>
                  <a:schemeClr val="tx1"/>
                </a:solidFill>
              </a:rPr>
              <a:t>variable_name</a:t>
            </a:r>
            <a:r>
              <a:rPr lang="en-US" sz="2800" b="1" dirty="0" smtClean="0">
                <a:solidFill>
                  <a:schemeClr val="bg1"/>
                </a:solidFill>
              </a:rPr>
              <a:t>    =    </a:t>
            </a:r>
            <a:r>
              <a:rPr lang="en-US" sz="2800" b="1" dirty="0">
                <a:solidFill>
                  <a:schemeClr val="bg1"/>
                </a:solidFill>
              </a:rPr>
              <a:t>value;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7080" y="1549822"/>
            <a:ext cx="4335574" cy="70788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age = 25;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float salary = 45000.50;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982" y="1549822"/>
            <a:ext cx="1713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Example : 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4371"/>
              </p:ext>
            </p:extLst>
          </p:nvPr>
        </p:nvGraphicFramePr>
        <p:xfrm>
          <a:off x="608607" y="2438044"/>
          <a:ext cx="11015664" cy="4145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71639"/>
                <a:gridCol w="3600400"/>
                <a:gridCol w="2389709"/>
                <a:gridCol w="2753916"/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2000" b="1" dirty="0"/>
                        <a:t>Type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Syntax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Example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Description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Declaration Only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data_type</a:t>
                      </a:r>
                      <a:r>
                        <a:rPr lang="en-IN" sz="1800" b="1" dirty="0"/>
                        <a:t> </a:t>
                      </a:r>
                      <a:r>
                        <a:rPr lang="en-IN" sz="1800" b="1" dirty="0" err="1"/>
                        <a:t>variable_name</a:t>
                      </a:r>
                      <a:r>
                        <a:rPr lang="en-IN" sz="1800" b="1" dirty="0"/>
                        <a:t>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int age;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Declares a variable without assigning a value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Declaration with Initialization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data_type variable_name = value;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float pi = 3.14;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Declares and assigns a value at the same time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 sz="1800" b="1"/>
                        <a:t>Multiple Declarations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nn-NO" sz="1800" b="1"/>
                        <a:t>data_type var1 = val1, var2 = val2;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/>
                        <a:t>int x = 5, y = 10;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Declare and initialize multiple variables in one line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IN" sz="1800" b="1"/>
                        <a:t>Initialization Later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First declare, then assign value later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int num; num = 100;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Useful when value is unknown at the time of declaration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Constant Initialization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 err="1"/>
                        <a:t>const</a:t>
                      </a:r>
                      <a:r>
                        <a:rPr lang="en-IN" sz="1800" b="1" dirty="0"/>
                        <a:t> </a:t>
                      </a:r>
                      <a:r>
                        <a:rPr lang="en-IN" sz="1800" b="1" dirty="0" err="1"/>
                        <a:t>data_type</a:t>
                      </a:r>
                      <a:r>
                        <a:rPr lang="en-IN" sz="1800" b="1" dirty="0"/>
                        <a:t> </a:t>
                      </a:r>
                      <a:r>
                        <a:rPr lang="en-IN" sz="1800" b="1" dirty="0" err="1"/>
                        <a:t>var</a:t>
                      </a:r>
                      <a:r>
                        <a:rPr lang="en-IN" sz="1800" b="1" dirty="0"/>
                        <a:t> = value;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const int max = 50;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Value cannot be changed once assigned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Types of Variable </a:t>
            </a:r>
            <a:r>
              <a:rPr lang="en-IN" sz="2800" b="1" dirty="0" smtClean="0">
                <a:solidFill>
                  <a:schemeClr val="bg1"/>
                </a:solidFill>
              </a:rPr>
              <a:t>Storage</a:t>
            </a:r>
            <a:endParaRPr lang="en-IN" sz="2400" b="1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6070" y="1001340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b="1" dirty="0">
                <a:solidFill>
                  <a:schemeClr val="bg1"/>
                </a:solidFill>
              </a:rPr>
              <a:t>Single </a:t>
            </a:r>
            <a:r>
              <a:rPr lang="en-IN" b="1" dirty="0" smtClean="0">
                <a:solidFill>
                  <a:schemeClr val="bg1"/>
                </a:solidFill>
              </a:rPr>
              <a:t>Variable : </a:t>
            </a:r>
            <a:r>
              <a:rPr lang="en-IN" dirty="0" smtClean="0">
                <a:solidFill>
                  <a:schemeClr val="bg1"/>
                </a:solidFill>
              </a:rPr>
              <a:t>Holds one value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Multiple Variable : </a:t>
            </a:r>
            <a:r>
              <a:rPr lang="en-US" dirty="0" smtClean="0">
                <a:solidFill>
                  <a:schemeClr val="bg1"/>
                </a:solidFill>
              </a:rPr>
              <a:t>Holds Many values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14" y="2643486"/>
            <a:ext cx="2973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Single Value Variables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6070" y="3130210"/>
            <a:ext cx="4824536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Store only one piece of data per variable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rgbClr val="00B050"/>
                </a:solidFill>
              </a:rPr>
              <a:t>Simple and useful for basic operations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10" y="4145872"/>
            <a:ext cx="4136386" cy="1803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2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997</Words>
  <Application>Microsoft Office PowerPoint</Application>
  <PresentationFormat>Custom</PresentationFormat>
  <Paragraphs>242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70</cp:revision>
  <dcterms:created xsi:type="dcterms:W3CDTF">2025-06-30T01:49:38Z</dcterms:created>
  <dcterms:modified xsi:type="dcterms:W3CDTF">2025-07-16T10:42:51Z</dcterms:modified>
</cp:coreProperties>
</file>