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87" r:id="rId4"/>
    <p:sldId id="288" r:id="rId5"/>
    <p:sldId id="297" r:id="rId6"/>
    <p:sldId id="289" r:id="rId7"/>
    <p:sldId id="290" r:id="rId8"/>
    <p:sldId id="298" r:id="rId9"/>
    <p:sldId id="291" r:id="rId10"/>
    <p:sldId id="292" r:id="rId11"/>
    <p:sldId id="299" r:id="rId12"/>
    <p:sldId id="313" r:id="rId13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712" y="-68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B4C9-FE9A-411E-B95E-E8706462CA14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44F2-839A-4897-AB4F-2AD4E8D60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26"/>
            <a:ext cx="1040503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5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79" y="274639"/>
            <a:ext cx="275427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0" y="274639"/>
            <a:ext cx="8058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406901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3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1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5101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1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C36C-362E-429C-8421-3F26A7E44F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771" y="519063"/>
            <a:ext cx="4451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800" b="1" dirty="0">
                <a:solidFill>
                  <a:schemeClr val="bg1"/>
                </a:solidFill>
              </a:rPr>
              <a:t>Decision-Making Statements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998" y="1452840"/>
            <a:ext cx="10621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Decision-making </a:t>
            </a:r>
            <a:r>
              <a:rPr lang="en-US" sz="2400" dirty="0">
                <a:solidFill>
                  <a:schemeClr val="bg1"/>
                </a:solidFill>
              </a:rPr>
              <a:t>statements in C++ are similar to real-life decision-making, where an action is taken based on certain conditions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GB" sz="2400" dirty="0">
              <a:solidFill>
                <a:schemeClr val="bg1"/>
              </a:solidFill>
            </a:endParaRPr>
          </a:p>
          <a:p>
            <a:pPr algn="just"/>
            <a:r>
              <a:rPr lang="en-GB" sz="2400" b="1" dirty="0">
                <a:solidFill>
                  <a:srgbClr val="FF0000"/>
                </a:solidFill>
              </a:rPr>
              <a:t>For example:</a:t>
            </a:r>
          </a:p>
          <a:p>
            <a:pPr algn="just"/>
            <a:r>
              <a:rPr lang="en-GB" sz="2400" dirty="0" smtClean="0">
                <a:solidFill>
                  <a:schemeClr val="bg1"/>
                </a:solidFill>
              </a:rPr>
              <a:t>if </a:t>
            </a:r>
            <a:r>
              <a:rPr lang="en-GB" sz="2400" dirty="0">
                <a:solidFill>
                  <a:schemeClr val="bg1"/>
                </a:solidFill>
              </a:rPr>
              <a:t>it's raining outside then we need to carry an umbrella. In programming also, we have some situations when we need a specific code to be executed only when a condition is satisfied.</a:t>
            </a:r>
          </a:p>
          <a:p>
            <a:pPr algn="just"/>
            <a:endParaRPr lang="en-GB" sz="2400" dirty="0">
              <a:solidFill>
                <a:schemeClr val="bg1"/>
              </a:solidFill>
            </a:endParaRPr>
          </a:p>
          <a:p>
            <a:pPr algn="just"/>
            <a:r>
              <a:rPr lang="en-GB" sz="2400" dirty="0">
                <a:solidFill>
                  <a:schemeClr val="bg1"/>
                </a:solidFill>
              </a:rPr>
              <a:t>The decision control statements help us in this task by evaluating a </a:t>
            </a:r>
            <a:r>
              <a:rPr lang="en-GB" sz="2400" dirty="0" err="1">
                <a:solidFill>
                  <a:schemeClr val="bg1"/>
                </a:solidFill>
              </a:rPr>
              <a:t>boolean</a:t>
            </a:r>
            <a:r>
              <a:rPr lang="en-GB" sz="2400" dirty="0">
                <a:solidFill>
                  <a:schemeClr val="bg1"/>
                </a:solidFill>
              </a:rPr>
              <a:t> expression and accordingly controlling the flow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6035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2771" y="519063"/>
            <a:ext cx="4451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800" b="1" dirty="0">
                <a:solidFill>
                  <a:schemeClr val="bg1"/>
                </a:solidFill>
              </a:rPr>
              <a:t>Decision-Making Statements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6270" y="1080048"/>
            <a:ext cx="6624736" cy="578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97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2771" y="519063"/>
            <a:ext cx="1855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Examples : 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4022" y="1062811"/>
            <a:ext cx="5328592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/>
              <a:t>#include &lt;</a:t>
            </a:r>
            <a:r>
              <a:rPr lang="en-IN" sz="2000" b="1" dirty="0" err="1"/>
              <a:t>iostream</a:t>
            </a:r>
            <a:r>
              <a:rPr lang="en-IN" sz="2000" b="1" dirty="0"/>
              <a:t>&gt;</a:t>
            </a:r>
          </a:p>
          <a:p>
            <a:r>
              <a:rPr lang="en-IN" sz="2000" b="1" dirty="0"/>
              <a:t>using namespace </a:t>
            </a:r>
            <a:r>
              <a:rPr lang="en-IN" sz="2000" b="1" dirty="0" err="1"/>
              <a:t>std</a:t>
            </a:r>
            <a:r>
              <a:rPr lang="en-IN" sz="2000" b="1" dirty="0"/>
              <a:t>;</a:t>
            </a:r>
          </a:p>
          <a:p>
            <a:endParaRPr lang="en-IN" sz="2000" b="1" dirty="0"/>
          </a:p>
          <a:p>
            <a:r>
              <a:rPr lang="en-IN" sz="2000" b="1" dirty="0" err="1"/>
              <a:t>int</a:t>
            </a:r>
            <a:r>
              <a:rPr lang="en-IN" sz="2000" b="1" dirty="0"/>
              <a:t> main() {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int</a:t>
            </a:r>
            <a:r>
              <a:rPr lang="en-IN" sz="2000" b="1" dirty="0"/>
              <a:t> marks = 85;</a:t>
            </a:r>
          </a:p>
          <a:p>
            <a:endParaRPr lang="en-IN" sz="2000" b="1" dirty="0"/>
          </a:p>
          <a:p>
            <a:r>
              <a:rPr lang="en-IN" sz="2000" b="1" dirty="0">
                <a:solidFill>
                  <a:srgbClr val="FF0000"/>
                </a:solidFill>
              </a:rPr>
              <a:t>    if (marks &gt;= 40) {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    if (marks &gt;= 75) {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        </a:t>
            </a:r>
            <a:r>
              <a:rPr lang="en-IN" sz="2000" b="1" dirty="0" err="1">
                <a:solidFill>
                  <a:srgbClr val="0070C0"/>
                </a:solidFill>
              </a:rPr>
              <a:t>cout</a:t>
            </a:r>
            <a:r>
              <a:rPr lang="en-IN" sz="2000" b="1" dirty="0">
                <a:solidFill>
                  <a:srgbClr val="0070C0"/>
                </a:solidFill>
              </a:rPr>
              <a:t> &lt;&lt; "Distinction" &lt;&lt; </a:t>
            </a:r>
            <a:r>
              <a:rPr lang="en-IN" sz="2000" b="1" dirty="0" err="1">
                <a:solidFill>
                  <a:srgbClr val="0070C0"/>
                </a:solidFill>
              </a:rPr>
              <a:t>endl</a:t>
            </a:r>
            <a:r>
              <a:rPr lang="en-IN" sz="2000" b="1" dirty="0">
                <a:solidFill>
                  <a:srgbClr val="0070C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    } else {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        </a:t>
            </a:r>
            <a:r>
              <a:rPr lang="en-IN" sz="2000" b="1" dirty="0" err="1">
                <a:solidFill>
                  <a:srgbClr val="0070C0"/>
                </a:solidFill>
              </a:rPr>
              <a:t>cout</a:t>
            </a:r>
            <a:r>
              <a:rPr lang="en-IN" sz="2000" b="1" dirty="0">
                <a:solidFill>
                  <a:srgbClr val="0070C0"/>
                </a:solidFill>
              </a:rPr>
              <a:t> &lt;&lt; "Pass" &lt;&lt; </a:t>
            </a:r>
            <a:r>
              <a:rPr lang="en-IN" sz="2000" b="1" dirty="0" err="1">
                <a:solidFill>
                  <a:srgbClr val="0070C0"/>
                </a:solidFill>
              </a:rPr>
              <a:t>endl</a:t>
            </a:r>
            <a:r>
              <a:rPr lang="en-IN" sz="2000" b="1" dirty="0">
                <a:solidFill>
                  <a:srgbClr val="0070C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    }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 else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"Fail"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IN" sz="2000" b="1" dirty="0"/>
              <a:t>    return 0;</a:t>
            </a:r>
          </a:p>
          <a:p>
            <a:r>
              <a:rPr lang="en-IN" sz="2000" b="1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8638" y="1037049"/>
            <a:ext cx="504056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/>
              <a:t>#include &lt;</a:t>
            </a:r>
            <a:r>
              <a:rPr lang="en-IN" sz="2000" b="1" dirty="0" err="1"/>
              <a:t>iostream</a:t>
            </a:r>
            <a:r>
              <a:rPr lang="en-IN" sz="2000" b="1" dirty="0"/>
              <a:t>&gt;</a:t>
            </a:r>
          </a:p>
          <a:p>
            <a:r>
              <a:rPr lang="en-IN" sz="2000" b="1" dirty="0"/>
              <a:t>using namespace </a:t>
            </a:r>
            <a:r>
              <a:rPr lang="en-IN" sz="2000" b="1" dirty="0" err="1"/>
              <a:t>std</a:t>
            </a:r>
            <a:r>
              <a:rPr lang="en-IN" sz="2000" b="1" dirty="0"/>
              <a:t>;</a:t>
            </a:r>
          </a:p>
          <a:p>
            <a:endParaRPr lang="en-IN" sz="2000" b="1" dirty="0"/>
          </a:p>
          <a:p>
            <a:r>
              <a:rPr lang="en-IN" sz="2000" b="1" dirty="0" err="1"/>
              <a:t>int</a:t>
            </a:r>
            <a:r>
              <a:rPr lang="en-IN" sz="2000" b="1" dirty="0"/>
              <a:t> main() {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int</a:t>
            </a:r>
            <a:r>
              <a:rPr lang="en-IN" sz="2000" b="1" dirty="0"/>
              <a:t> age = 25;</a:t>
            </a:r>
          </a:p>
          <a:p>
            <a:r>
              <a:rPr lang="en-IN" sz="2000" b="1" dirty="0"/>
              <a:t>    char gender = 'F</a:t>
            </a:r>
            <a:r>
              <a:rPr lang="en-IN" sz="2000" b="1" dirty="0" smtClean="0"/>
              <a:t>';</a:t>
            </a:r>
            <a:endParaRPr lang="en-IN" sz="2000" b="1" dirty="0"/>
          </a:p>
          <a:p>
            <a:r>
              <a:rPr lang="en-IN" sz="2000" b="1" dirty="0">
                <a:solidFill>
                  <a:srgbClr val="FF0000"/>
                </a:solidFill>
              </a:rPr>
              <a:t>    if (age &gt; 18) {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    if (gender == 'M') {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        </a:t>
            </a:r>
            <a:r>
              <a:rPr lang="en-IN" sz="2000" b="1" dirty="0" err="1">
                <a:solidFill>
                  <a:srgbClr val="0070C0"/>
                </a:solidFill>
              </a:rPr>
              <a:t>cout</a:t>
            </a:r>
            <a:r>
              <a:rPr lang="en-IN" sz="2000" b="1" dirty="0">
                <a:solidFill>
                  <a:srgbClr val="0070C0"/>
                </a:solidFill>
              </a:rPr>
              <a:t> &lt;&lt; "Adult Male" &lt;&lt; </a:t>
            </a:r>
            <a:r>
              <a:rPr lang="en-IN" sz="2000" b="1" dirty="0" err="1">
                <a:solidFill>
                  <a:srgbClr val="0070C0"/>
                </a:solidFill>
              </a:rPr>
              <a:t>endl</a:t>
            </a:r>
            <a:r>
              <a:rPr lang="en-IN" sz="2000" b="1" dirty="0">
                <a:solidFill>
                  <a:srgbClr val="0070C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    } else {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        </a:t>
            </a:r>
            <a:r>
              <a:rPr lang="en-IN" sz="2000" b="1" dirty="0" err="1">
                <a:solidFill>
                  <a:srgbClr val="0070C0"/>
                </a:solidFill>
              </a:rPr>
              <a:t>cout</a:t>
            </a:r>
            <a:r>
              <a:rPr lang="en-IN" sz="2000" b="1" dirty="0">
                <a:solidFill>
                  <a:srgbClr val="0070C0"/>
                </a:solidFill>
              </a:rPr>
              <a:t> &lt;&lt; "Adult Female" &lt;&lt; </a:t>
            </a:r>
            <a:r>
              <a:rPr lang="en-IN" sz="2000" b="1" dirty="0" err="1">
                <a:solidFill>
                  <a:srgbClr val="0070C0"/>
                </a:solidFill>
              </a:rPr>
              <a:t>endl</a:t>
            </a:r>
            <a:r>
              <a:rPr lang="en-IN" sz="2000" b="1" dirty="0">
                <a:solidFill>
                  <a:srgbClr val="0070C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    }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 else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"Minor"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</a:t>
            </a:r>
            <a:r>
              <a:rPr lang="en-IN" sz="2000" b="1" dirty="0" smtClean="0">
                <a:solidFill>
                  <a:srgbClr val="FF0000"/>
                </a:solidFill>
              </a:rPr>
              <a:t>}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/>
              <a:t>    return 0;</a:t>
            </a:r>
          </a:p>
          <a:p>
            <a:r>
              <a:rPr lang="en-I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5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240286" y="2969657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IN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86" y="1340768"/>
            <a:ext cx="2160240" cy="1598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0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771" y="519063"/>
            <a:ext cx="4451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800" b="1" dirty="0">
                <a:solidFill>
                  <a:schemeClr val="bg1"/>
                </a:solidFill>
              </a:rPr>
              <a:t>Decision-Making Statements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006" y="1452840"/>
            <a:ext cx="1062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66CCFF"/>
                </a:solidFill>
              </a:rPr>
              <a:t>C++ provides five main types of decision-making statements:</a:t>
            </a:r>
            <a:endParaRPr lang="en-GB" sz="2400" b="1" dirty="0">
              <a:solidFill>
                <a:srgbClr val="66CC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2619" y="2132856"/>
            <a:ext cx="42120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1"/>
                </a:solidFill>
              </a:rPr>
              <a:t>if Statement</a:t>
            </a:r>
          </a:p>
          <a:p>
            <a:pPr marL="342900" indent="-342900">
              <a:buFontTx/>
              <a:buAutoNum type="arabicPeriod"/>
            </a:pPr>
            <a:r>
              <a:rPr lang="en-GB" sz="2000" b="1" dirty="0">
                <a:solidFill>
                  <a:schemeClr val="bg1"/>
                </a:solidFill>
              </a:rPr>
              <a:t>if-else Statement</a:t>
            </a:r>
          </a:p>
          <a:p>
            <a:pPr marL="342900" indent="-342900">
              <a:buFontTx/>
              <a:buAutoNum type="arabicPeriod"/>
            </a:pPr>
            <a:r>
              <a:rPr lang="en-GB" sz="2000" b="1" dirty="0">
                <a:solidFill>
                  <a:schemeClr val="bg1"/>
                </a:solidFill>
              </a:rPr>
              <a:t>Nested if-else Statement</a:t>
            </a:r>
          </a:p>
          <a:p>
            <a:pPr marL="342900" indent="-342900">
              <a:buFontTx/>
              <a:buAutoNum type="arabicPeriod"/>
            </a:pPr>
            <a:r>
              <a:rPr lang="en-GB" sz="2000" b="1" dirty="0">
                <a:solidFill>
                  <a:schemeClr val="bg1"/>
                </a:solidFill>
              </a:rPr>
              <a:t>if-else-if Ladder</a:t>
            </a:r>
          </a:p>
          <a:p>
            <a:pPr marL="342900" indent="-342900"/>
            <a:r>
              <a:rPr lang="en-GB" sz="2000" b="1" dirty="0" smtClean="0">
                <a:solidFill>
                  <a:schemeClr val="bg1"/>
                </a:solidFill>
              </a:rPr>
              <a:t>5.	switch</a:t>
            </a:r>
            <a:endParaRPr lang="en-GB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771" y="519063"/>
            <a:ext cx="4451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800" b="1" dirty="0">
                <a:solidFill>
                  <a:schemeClr val="bg1"/>
                </a:solidFill>
              </a:rPr>
              <a:t>Decision-Making Statements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0812" y="1340768"/>
            <a:ext cx="21069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</a:rPr>
              <a:t>if Statement</a:t>
            </a:r>
          </a:p>
          <a:p>
            <a:pPr marL="342900" indent="-342900">
              <a:buAutoNum type="arabicPeriod"/>
            </a:pP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05" y="1772816"/>
            <a:ext cx="109962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These are the </a:t>
            </a:r>
            <a:r>
              <a:rPr lang="en-US" sz="2400" b="1" dirty="0">
                <a:solidFill>
                  <a:schemeClr val="bg1"/>
                </a:solidFill>
              </a:rPr>
              <a:t>simplest and most widely used</a:t>
            </a:r>
            <a:r>
              <a:rPr lang="en-US" sz="2400" dirty="0">
                <a:solidFill>
                  <a:schemeClr val="bg1"/>
                </a:solidFill>
              </a:rPr>
              <a:t> control statements in C++.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The if statement is used to </a:t>
            </a:r>
            <a:r>
              <a:rPr lang="en-US" sz="2400" b="1" dirty="0">
                <a:solidFill>
                  <a:schemeClr val="bg1"/>
                </a:solidFill>
              </a:rPr>
              <a:t>decide whether a particular block of code will be executed or not</a:t>
            </a:r>
            <a:r>
              <a:rPr lang="en-US" sz="2400" dirty="0">
                <a:solidFill>
                  <a:schemeClr val="bg1"/>
                </a:solidFill>
              </a:rPr>
              <a:t>, based on a given condition.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the </a:t>
            </a:r>
            <a:r>
              <a:rPr lang="en-US" sz="2400" b="1" dirty="0">
                <a:solidFill>
                  <a:schemeClr val="bg1"/>
                </a:solidFill>
              </a:rPr>
              <a:t>condition is true</a:t>
            </a:r>
            <a:r>
              <a:rPr lang="en-US" sz="2400" dirty="0">
                <a:solidFill>
                  <a:schemeClr val="bg1"/>
                </a:solidFill>
              </a:rPr>
              <a:t>, the block is executed.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the </a:t>
            </a:r>
            <a:r>
              <a:rPr lang="en-US" sz="2400" b="1" dirty="0">
                <a:solidFill>
                  <a:schemeClr val="bg1"/>
                </a:solidFill>
              </a:rPr>
              <a:t>condition is false</a:t>
            </a:r>
            <a:r>
              <a:rPr lang="en-US" sz="2400" dirty="0">
                <a:solidFill>
                  <a:schemeClr val="bg1"/>
                </a:solidFill>
              </a:rPr>
              <a:t>, the block is skipped.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8038" y="45282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Syntax 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6190" y="4816298"/>
            <a:ext cx="223224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/>
              <a:t>If  ( </a:t>
            </a:r>
            <a:r>
              <a:rPr lang="en-GB" sz="2400" b="1" dirty="0" smtClean="0">
                <a:solidFill>
                  <a:srgbClr val="FF0000"/>
                </a:solidFill>
              </a:rPr>
              <a:t>condition</a:t>
            </a:r>
            <a:r>
              <a:rPr lang="en-GB" sz="2400" b="1" dirty="0" smtClean="0"/>
              <a:t> ){</a:t>
            </a:r>
          </a:p>
          <a:p>
            <a:r>
              <a:rPr lang="en-GB" sz="2400" b="1" dirty="0" smtClean="0"/>
              <a:t>    //logic</a:t>
            </a:r>
          </a:p>
          <a:p>
            <a:r>
              <a:rPr lang="en-GB" sz="2400" b="1" dirty="0" smtClean="0"/>
              <a:t>}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847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2771" y="519063"/>
            <a:ext cx="4451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800" b="1" dirty="0">
                <a:solidFill>
                  <a:schemeClr val="bg1"/>
                </a:solidFill>
              </a:rPr>
              <a:t>Decision-Making Statements</a:t>
            </a: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8358" y="1112571"/>
            <a:ext cx="4680520" cy="55037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88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2771" y="519063"/>
            <a:ext cx="1855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Examples : 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4022" y="1844824"/>
            <a:ext cx="5328592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</a:rPr>
              <a:t>iostream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using namespace </a:t>
            </a:r>
            <a:r>
              <a:rPr lang="en-US" sz="2000" b="1" dirty="0" err="1">
                <a:solidFill>
                  <a:srgbClr val="C00000"/>
                </a:solidFill>
              </a:rPr>
              <a:t>std</a:t>
            </a:r>
            <a:r>
              <a:rPr lang="en-US" sz="2000" b="1" dirty="0">
                <a:solidFill>
                  <a:srgbClr val="C00000"/>
                </a:solidFill>
              </a:rPr>
              <a:t>;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C00000"/>
                </a:solidFill>
              </a:rPr>
              <a:t>int</a:t>
            </a:r>
            <a:r>
              <a:rPr lang="en-US" sz="2000" b="1" dirty="0">
                <a:solidFill>
                  <a:srgbClr val="C00000"/>
                </a:solidFill>
              </a:rPr>
              <a:t> main() {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</a:rPr>
              <a:t>int</a:t>
            </a:r>
            <a:r>
              <a:rPr lang="en-US" sz="2000" b="1" dirty="0">
                <a:solidFill>
                  <a:srgbClr val="C00000"/>
                </a:solidFill>
              </a:rPr>
              <a:t> age = 20;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if (age &gt;= 18)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"You are eligible to vote." &lt;&lt; </a:t>
            </a:r>
            <a:r>
              <a:rPr lang="en-US" sz="2000" b="1" dirty="0" err="1">
                <a:solidFill>
                  <a:schemeClr val="tx1"/>
                </a:solidFill>
              </a:rPr>
              <a:t>endl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}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7883" y="1844824"/>
            <a:ext cx="5328592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</a:rPr>
              <a:t>iostream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using namespace </a:t>
            </a:r>
            <a:r>
              <a:rPr lang="en-US" sz="2000" b="1" dirty="0" err="1">
                <a:solidFill>
                  <a:srgbClr val="C00000"/>
                </a:solidFill>
              </a:rPr>
              <a:t>std</a:t>
            </a:r>
            <a:r>
              <a:rPr lang="en-US" sz="2000" b="1" dirty="0">
                <a:solidFill>
                  <a:srgbClr val="C00000"/>
                </a:solidFill>
              </a:rPr>
              <a:t>;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C00000"/>
                </a:solidFill>
              </a:rPr>
              <a:t>int</a:t>
            </a:r>
            <a:r>
              <a:rPr lang="en-US" sz="2000" b="1" dirty="0">
                <a:solidFill>
                  <a:srgbClr val="C00000"/>
                </a:solidFill>
              </a:rPr>
              <a:t> main() {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</a:rPr>
              <a:t>int</a:t>
            </a:r>
            <a:r>
              <a:rPr lang="en-US" sz="2000" b="1" dirty="0">
                <a:solidFill>
                  <a:srgbClr val="C00000"/>
                </a:solidFill>
              </a:rPr>
              <a:t> temperature = 35;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if (temperature &gt; 30)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"It's a hot day." &lt;&lt; </a:t>
            </a:r>
            <a:r>
              <a:rPr lang="en-US" sz="2000" b="1" dirty="0" err="1">
                <a:solidFill>
                  <a:schemeClr val="tx1"/>
                </a:solidFill>
              </a:rPr>
              <a:t>endl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    </a:t>
            </a:r>
            <a:r>
              <a:rPr lang="en-US" sz="2000" b="1" dirty="0">
                <a:solidFill>
                  <a:srgbClr val="C00000"/>
                </a:solidFill>
              </a:rPr>
              <a:t>return 0;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8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2771" y="519063"/>
            <a:ext cx="4451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800" b="1" dirty="0">
                <a:solidFill>
                  <a:schemeClr val="bg1"/>
                </a:solidFill>
              </a:rPr>
              <a:t>Decision-Making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22" y="1268760"/>
            <a:ext cx="10585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</a:rPr>
              <a:t>2. if-else Statement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if-else statement is used to execute </a:t>
            </a:r>
            <a:r>
              <a:rPr lang="en-US" sz="2400" b="1" dirty="0">
                <a:solidFill>
                  <a:schemeClr val="bg1"/>
                </a:solidFill>
              </a:rPr>
              <a:t>one block of code if the condition is true</a:t>
            </a:r>
            <a:r>
              <a:rPr lang="en-US" sz="2400" dirty="0">
                <a:solidFill>
                  <a:schemeClr val="bg1"/>
                </a:solidFill>
              </a:rPr>
              <a:t>, and </a:t>
            </a:r>
            <a:r>
              <a:rPr lang="en-US" sz="2400" b="1" dirty="0">
                <a:solidFill>
                  <a:schemeClr val="bg1"/>
                </a:solidFill>
              </a:rPr>
              <a:t>another block if the condition is false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038" y="31409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Syntax 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2210" y="3110361"/>
            <a:ext cx="288032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/>
              <a:t>If  ( </a:t>
            </a:r>
            <a:r>
              <a:rPr lang="en-GB" sz="2400" b="1" dirty="0" smtClean="0">
                <a:solidFill>
                  <a:srgbClr val="FF0000"/>
                </a:solidFill>
              </a:rPr>
              <a:t>condition</a:t>
            </a:r>
            <a:r>
              <a:rPr lang="en-GB" sz="2400" b="1" dirty="0" smtClean="0"/>
              <a:t> ){</a:t>
            </a:r>
          </a:p>
          <a:p>
            <a:r>
              <a:rPr lang="en-GB" sz="2400" b="1" dirty="0" smtClean="0"/>
              <a:t>    //logic</a:t>
            </a:r>
          </a:p>
          <a:p>
            <a:r>
              <a:rPr lang="en-GB" sz="2400" b="1" dirty="0" smtClean="0"/>
              <a:t>}</a:t>
            </a:r>
          </a:p>
          <a:p>
            <a:r>
              <a:rPr lang="en-GB" sz="2400" b="1" dirty="0" smtClean="0"/>
              <a:t>else{</a:t>
            </a:r>
          </a:p>
          <a:p>
            <a:r>
              <a:rPr lang="en-GB" sz="2400" b="1" dirty="0" smtClean="0"/>
              <a:t>   //logic</a:t>
            </a:r>
          </a:p>
          <a:p>
            <a:r>
              <a:rPr lang="en-GB" sz="2400" b="1" dirty="0" smtClean="0"/>
              <a:t>}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1335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2771" y="519063"/>
            <a:ext cx="4451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800" b="1" dirty="0">
                <a:solidFill>
                  <a:schemeClr val="bg1"/>
                </a:solidFill>
              </a:rPr>
              <a:t>Decision-Making Statements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4382" y="980728"/>
            <a:ext cx="4680520" cy="5817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890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2771" y="519063"/>
            <a:ext cx="1855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Examples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864022" y="1720840"/>
            <a:ext cx="5184575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#include &lt;</a:t>
            </a:r>
            <a:r>
              <a:rPr lang="en-IN" sz="2000" b="1" dirty="0" err="1">
                <a:solidFill>
                  <a:srgbClr val="002060"/>
                </a:solidFill>
              </a:rPr>
              <a:t>iostream</a:t>
            </a:r>
            <a:r>
              <a:rPr lang="en-IN" sz="2000" b="1" dirty="0">
                <a:solidFill>
                  <a:srgbClr val="002060"/>
                </a:solidFill>
              </a:rPr>
              <a:t>&gt;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using namespace </a:t>
            </a:r>
            <a:r>
              <a:rPr lang="en-IN" sz="2000" b="1" dirty="0" err="1">
                <a:solidFill>
                  <a:srgbClr val="002060"/>
                </a:solidFill>
              </a:rPr>
              <a:t>std</a:t>
            </a:r>
            <a:r>
              <a:rPr lang="en-IN" sz="2000" b="1" dirty="0">
                <a:solidFill>
                  <a:srgbClr val="002060"/>
                </a:solidFill>
              </a:rPr>
              <a:t>;</a:t>
            </a:r>
          </a:p>
          <a:p>
            <a:endParaRPr lang="en-IN" sz="2000" b="1" dirty="0">
              <a:solidFill>
                <a:srgbClr val="002060"/>
              </a:solidFill>
            </a:endParaRPr>
          </a:p>
          <a:p>
            <a:r>
              <a:rPr lang="en-IN" sz="2000" b="1" dirty="0" err="1">
                <a:solidFill>
                  <a:srgbClr val="002060"/>
                </a:solidFill>
              </a:rPr>
              <a:t>int</a:t>
            </a:r>
            <a:r>
              <a:rPr lang="en-IN" sz="2000" b="1" dirty="0">
                <a:solidFill>
                  <a:srgbClr val="002060"/>
                </a:solidFill>
              </a:rPr>
              <a:t> main() {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    </a:t>
            </a:r>
            <a:r>
              <a:rPr lang="en-IN" sz="2000" b="1" dirty="0" err="1">
                <a:solidFill>
                  <a:srgbClr val="002060"/>
                </a:solidFill>
              </a:rPr>
              <a:t>int</a:t>
            </a:r>
            <a:r>
              <a:rPr lang="en-IN" sz="2000" b="1" dirty="0">
                <a:solidFill>
                  <a:srgbClr val="002060"/>
                </a:solidFill>
              </a:rPr>
              <a:t> number = 5;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if (number % 2 == 0)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"Even number"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 else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"Odd number"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    return 0;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0606" y="1736370"/>
            <a:ext cx="5183234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#include &lt;</a:t>
            </a:r>
            <a:r>
              <a:rPr lang="en-IN" sz="2000" b="1" dirty="0" err="1">
                <a:solidFill>
                  <a:srgbClr val="002060"/>
                </a:solidFill>
              </a:rPr>
              <a:t>iostream</a:t>
            </a:r>
            <a:r>
              <a:rPr lang="en-IN" sz="2000" b="1" dirty="0">
                <a:solidFill>
                  <a:srgbClr val="002060"/>
                </a:solidFill>
              </a:rPr>
              <a:t>&gt;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using namespace </a:t>
            </a:r>
            <a:r>
              <a:rPr lang="en-IN" sz="2000" b="1" dirty="0" err="1">
                <a:solidFill>
                  <a:srgbClr val="002060"/>
                </a:solidFill>
              </a:rPr>
              <a:t>std</a:t>
            </a:r>
            <a:r>
              <a:rPr lang="en-IN" sz="2000" b="1" dirty="0">
                <a:solidFill>
                  <a:srgbClr val="002060"/>
                </a:solidFill>
              </a:rPr>
              <a:t>;</a:t>
            </a:r>
          </a:p>
          <a:p>
            <a:endParaRPr lang="en-IN" sz="2000" b="1" dirty="0">
              <a:solidFill>
                <a:srgbClr val="002060"/>
              </a:solidFill>
            </a:endParaRPr>
          </a:p>
          <a:p>
            <a:r>
              <a:rPr lang="en-IN" sz="2000" b="1" dirty="0" err="1">
                <a:solidFill>
                  <a:srgbClr val="002060"/>
                </a:solidFill>
              </a:rPr>
              <a:t>int</a:t>
            </a:r>
            <a:r>
              <a:rPr lang="en-IN" sz="2000" b="1" dirty="0">
                <a:solidFill>
                  <a:srgbClr val="002060"/>
                </a:solidFill>
              </a:rPr>
              <a:t> main() {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  </a:t>
            </a: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marks = 45;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if (marks &gt;= 50)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 &lt;&lt; "Pass" &lt;&lt; </a:t>
            </a:r>
            <a:r>
              <a:rPr lang="en-US" sz="2000" b="1" dirty="0" err="1">
                <a:solidFill>
                  <a:srgbClr val="FF0000"/>
                </a:solidFill>
              </a:rPr>
              <a:t>endl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} else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 &lt;&lt; "Fail" &lt;&lt; </a:t>
            </a:r>
            <a:r>
              <a:rPr lang="en-US" sz="2000" b="1" dirty="0" err="1">
                <a:solidFill>
                  <a:srgbClr val="FF0000"/>
                </a:solidFill>
              </a:rPr>
              <a:t>endl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    </a:t>
            </a:r>
            <a:r>
              <a:rPr lang="en-IN" sz="2000" b="1" dirty="0">
                <a:solidFill>
                  <a:srgbClr val="002060"/>
                </a:solidFill>
              </a:rPr>
              <a:t>return 0;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1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2771" y="519063"/>
            <a:ext cx="4451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800" b="1" dirty="0">
                <a:solidFill>
                  <a:schemeClr val="bg1"/>
                </a:solidFill>
              </a:rPr>
              <a:t>Decision-Making 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771" y="1268760"/>
            <a:ext cx="11220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3. Nested if-else Statement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When one if or else block contains another if-else statement, it is called a </a:t>
            </a:r>
            <a:r>
              <a:rPr lang="en-US" sz="2400" b="1" dirty="0">
                <a:solidFill>
                  <a:schemeClr val="bg1"/>
                </a:solidFill>
              </a:rPr>
              <a:t>nested if-else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for checking </a:t>
            </a:r>
            <a:r>
              <a:rPr lang="en-US" sz="2400" b="1" dirty="0">
                <a:solidFill>
                  <a:schemeClr val="bg1"/>
                </a:solidFill>
              </a:rPr>
              <a:t>multiple related conditions</a:t>
            </a:r>
            <a:r>
              <a:rPr lang="en-US" sz="2400" dirty="0">
                <a:solidFill>
                  <a:schemeClr val="bg1"/>
                </a:solidFill>
              </a:rPr>
              <a:t> step by step.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8038" y="31409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Syntax 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0206" y="3068960"/>
            <a:ext cx="3528392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If  ( condition ){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      If  ( condition ){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             //logic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       }	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      else{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               //logic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       }</a:t>
            </a:r>
          </a:p>
          <a:p>
            <a:r>
              <a:rPr lang="en-GB" sz="2000" b="1" dirty="0" smtClean="0">
                <a:solidFill>
                  <a:schemeClr val="tx1"/>
                </a:solidFill>
              </a:rPr>
              <a:t>}	</a:t>
            </a:r>
          </a:p>
          <a:p>
            <a:r>
              <a:rPr lang="en-GB" sz="2000" b="1" dirty="0" smtClean="0">
                <a:solidFill>
                  <a:schemeClr val="tx1"/>
                </a:solidFill>
              </a:rPr>
              <a:t>else{</a:t>
            </a:r>
          </a:p>
          <a:p>
            <a:r>
              <a:rPr lang="en-GB" sz="2000" b="1" dirty="0" smtClean="0">
                <a:solidFill>
                  <a:schemeClr val="tx1"/>
                </a:solidFill>
              </a:rPr>
              <a:t>        //logic</a:t>
            </a:r>
          </a:p>
          <a:p>
            <a:r>
              <a:rPr lang="en-GB" sz="2000" b="1" dirty="0" smtClean="0">
                <a:solidFill>
                  <a:schemeClr val="tx1"/>
                </a:solidFill>
              </a:rPr>
              <a:t>}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686</Words>
  <Application>Microsoft Office PowerPoint</Application>
  <PresentationFormat>Custom</PresentationFormat>
  <Paragraphs>152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71</cp:revision>
  <dcterms:created xsi:type="dcterms:W3CDTF">2025-06-30T01:49:38Z</dcterms:created>
  <dcterms:modified xsi:type="dcterms:W3CDTF">2025-07-17T10:22:05Z</dcterms:modified>
</cp:coreProperties>
</file>