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3" r:id="rId2"/>
    <p:sldId id="294" r:id="rId3"/>
    <p:sldId id="300" r:id="rId4"/>
    <p:sldId id="295" r:id="rId5"/>
    <p:sldId id="296" r:id="rId6"/>
    <p:sldId id="301" r:id="rId7"/>
    <p:sldId id="302" r:id="rId8"/>
    <p:sldId id="313" r:id="rId9"/>
  </p:sldIdLst>
  <p:sldSz cx="122412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712" y="-68"/>
      </p:cViewPr>
      <p:guideLst>
        <p:guide orient="horz" pos="2160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7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5B4C9-FE9A-411E-B95E-E8706462CA14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9888" y="685800"/>
            <a:ext cx="611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D44F2-839A-4897-AB4F-2AD4E8D60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92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44F2-839A-4897-AB4F-2AD4E8D6084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62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44F2-839A-4897-AB4F-2AD4E8D6084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62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44F2-839A-4897-AB4F-2AD4E8D6084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62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44F2-839A-4897-AB4F-2AD4E8D6084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62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44F2-839A-4897-AB4F-2AD4E8D6084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62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44F2-839A-4897-AB4F-2AD4E8D6084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62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44F2-839A-4897-AB4F-2AD4E8D6084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62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44F2-839A-4897-AB4F-2AD4E8D6084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62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8091" y="2130426"/>
            <a:ext cx="1040503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6182" y="3886200"/>
            <a:ext cx="856884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15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4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4879" y="274639"/>
            <a:ext cx="275427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2060" y="274639"/>
            <a:ext cx="8058799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6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93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72" y="4406901"/>
            <a:ext cx="1040503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6972" y="2906713"/>
            <a:ext cx="1040503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70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061" y="1600201"/>
            <a:ext cx="540653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2616" y="1600201"/>
            <a:ext cx="540653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37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60" y="1535113"/>
            <a:ext cx="54086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060" y="2174875"/>
            <a:ext cx="54086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367" y="1535113"/>
            <a:ext cx="541078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367" y="2174875"/>
            <a:ext cx="541078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02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23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51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61" y="273050"/>
            <a:ext cx="402727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974" y="273051"/>
            <a:ext cx="684317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061" y="1435101"/>
            <a:ext cx="402727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81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9363" y="4800600"/>
            <a:ext cx="734472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9363" y="612775"/>
            <a:ext cx="734472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9363" y="5367338"/>
            <a:ext cx="734472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23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061" y="274638"/>
            <a:ext cx="110170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61" y="1600201"/>
            <a:ext cx="110170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2061" y="6356351"/>
            <a:ext cx="28562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CC36C-362E-429C-8421-3F26A7E44F38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82415" y="6356351"/>
            <a:ext cx="387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72869" y="6356351"/>
            <a:ext cx="28562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2771" y="519063"/>
            <a:ext cx="4451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GB" sz="2800" b="1" dirty="0">
                <a:solidFill>
                  <a:schemeClr val="bg1"/>
                </a:solidFill>
              </a:rPr>
              <a:t>Decision-Making Statements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738299" y="1124744"/>
            <a:ext cx="108549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4. if-else-if Ladder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This </a:t>
            </a:r>
            <a:r>
              <a:rPr lang="en-US" sz="2400" dirty="0">
                <a:solidFill>
                  <a:schemeClr val="bg1"/>
                </a:solidFill>
              </a:rPr>
              <a:t>structure is used to </a:t>
            </a:r>
            <a:r>
              <a:rPr lang="en-US" sz="2400" b="1" dirty="0">
                <a:solidFill>
                  <a:schemeClr val="bg1"/>
                </a:solidFill>
              </a:rPr>
              <a:t>check multiple conditions</a:t>
            </a:r>
            <a:r>
              <a:rPr lang="en-US" sz="2400" dirty="0">
                <a:solidFill>
                  <a:schemeClr val="bg1"/>
                </a:solidFill>
              </a:rPr>
              <a:t> one after the other.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As soon as one condition is true, the corresponding block is executed, and the rest are skipped.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8038" y="328498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Syntax :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4222" y="3041648"/>
            <a:ext cx="3888432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1"/>
                </a:solidFill>
              </a:rPr>
              <a:t>If  ( </a:t>
            </a:r>
            <a:r>
              <a:rPr lang="en-GB" b="1" dirty="0" smtClean="0">
                <a:solidFill>
                  <a:srgbClr val="FF0000"/>
                </a:solidFill>
              </a:rPr>
              <a:t>condition</a:t>
            </a:r>
            <a:r>
              <a:rPr lang="en-GB" b="1" dirty="0" smtClean="0">
                <a:solidFill>
                  <a:schemeClr val="tx1"/>
                </a:solidFill>
              </a:rPr>
              <a:t> ){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    ...........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}	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else if ( </a:t>
            </a:r>
            <a:r>
              <a:rPr lang="en-GB" b="1" dirty="0" smtClean="0">
                <a:solidFill>
                  <a:srgbClr val="FF0000"/>
                </a:solidFill>
              </a:rPr>
              <a:t>condition</a:t>
            </a:r>
            <a:r>
              <a:rPr lang="en-GB" b="1" dirty="0" smtClean="0">
                <a:solidFill>
                  <a:schemeClr val="tx1"/>
                </a:solidFill>
              </a:rPr>
              <a:t> ){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    ...........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else if( </a:t>
            </a:r>
            <a:r>
              <a:rPr lang="en-GB" b="1" dirty="0" smtClean="0">
                <a:solidFill>
                  <a:srgbClr val="FF0000"/>
                </a:solidFill>
              </a:rPr>
              <a:t>condition</a:t>
            </a:r>
            <a:r>
              <a:rPr lang="en-GB" b="1" dirty="0" smtClean="0">
                <a:solidFill>
                  <a:schemeClr val="tx1"/>
                </a:solidFill>
              </a:rPr>
              <a:t> ){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    ...........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else{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}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20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20006" y="580618"/>
            <a:ext cx="32312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GB" sz="2000" b="1" dirty="0">
                <a:solidFill>
                  <a:schemeClr val="bg1"/>
                </a:solidFill>
              </a:rPr>
              <a:t>Decision-Making Statements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1212" y="-454"/>
            <a:ext cx="6045490" cy="6858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66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92099" y="580618"/>
            <a:ext cx="16111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b="1" dirty="0" smtClean="0">
                <a:solidFill>
                  <a:schemeClr val="bg1"/>
                </a:solidFill>
              </a:rPr>
              <a:t>Examples : 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2099" y="1268760"/>
            <a:ext cx="5516539" cy="532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b="1" dirty="0"/>
              <a:t>#include &lt;</a:t>
            </a:r>
            <a:r>
              <a:rPr lang="en-IN" sz="2000" b="1" dirty="0" err="1"/>
              <a:t>iostream</a:t>
            </a:r>
            <a:r>
              <a:rPr lang="en-IN" sz="2000" b="1" dirty="0"/>
              <a:t>&gt;</a:t>
            </a:r>
          </a:p>
          <a:p>
            <a:r>
              <a:rPr lang="en-IN" sz="2000" b="1" dirty="0"/>
              <a:t>using namespace </a:t>
            </a:r>
            <a:r>
              <a:rPr lang="en-IN" sz="2000" b="1" dirty="0" err="1"/>
              <a:t>std</a:t>
            </a:r>
            <a:r>
              <a:rPr lang="en-IN" sz="2000" b="1" dirty="0"/>
              <a:t>;</a:t>
            </a:r>
          </a:p>
          <a:p>
            <a:endParaRPr lang="en-IN" sz="2000" b="1" dirty="0"/>
          </a:p>
          <a:p>
            <a:r>
              <a:rPr lang="en-IN" sz="2000" b="1" dirty="0" err="1"/>
              <a:t>int</a:t>
            </a:r>
            <a:r>
              <a:rPr lang="en-IN" sz="2000" b="1" dirty="0"/>
              <a:t> main() {</a:t>
            </a:r>
          </a:p>
          <a:p>
            <a:r>
              <a:rPr lang="en-IN" sz="2000" b="1" dirty="0"/>
              <a:t>    </a:t>
            </a:r>
            <a:r>
              <a:rPr lang="en-IN" sz="2000" b="1" dirty="0" err="1"/>
              <a:t>int</a:t>
            </a:r>
            <a:r>
              <a:rPr lang="en-IN" sz="2000" b="1" dirty="0"/>
              <a:t> score = 72;</a:t>
            </a:r>
          </a:p>
          <a:p>
            <a:endParaRPr lang="en-IN" sz="2000" b="1" dirty="0">
              <a:solidFill>
                <a:srgbClr val="FF0000"/>
              </a:solidFill>
            </a:endParaRPr>
          </a:p>
          <a:p>
            <a:r>
              <a:rPr lang="en-IN" sz="2000" b="1" dirty="0">
                <a:solidFill>
                  <a:srgbClr val="FF0000"/>
                </a:solidFill>
              </a:rPr>
              <a:t>    if (score &gt;= 90) {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        </a:t>
            </a:r>
            <a:r>
              <a:rPr lang="en-IN" sz="2000" b="1" dirty="0" err="1">
                <a:solidFill>
                  <a:srgbClr val="FF0000"/>
                </a:solidFill>
              </a:rPr>
              <a:t>cout</a:t>
            </a:r>
            <a:r>
              <a:rPr lang="en-IN" sz="2000" b="1" dirty="0">
                <a:solidFill>
                  <a:srgbClr val="FF0000"/>
                </a:solidFill>
              </a:rPr>
              <a:t> &lt;&lt; "Grade A" &lt;&lt; </a:t>
            </a:r>
            <a:r>
              <a:rPr lang="en-IN" sz="2000" b="1" dirty="0" err="1">
                <a:solidFill>
                  <a:srgbClr val="FF0000"/>
                </a:solidFill>
              </a:rPr>
              <a:t>endl</a:t>
            </a:r>
            <a:r>
              <a:rPr lang="en-IN" sz="2000" b="1" dirty="0">
                <a:solidFill>
                  <a:srgbClr val="FF0000"/>
                </a:solidFill>
              </a:rPr>
              <a:t>;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    } else if (score &gt;= 75) {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        </a:t>
            </a:r>
            <a:r>
              <a:rPr lang="en-IN" sz="2000" b="1" dirty="0" err="1">
                <a:solidFill>
                  <a:srgbClr val="FF0000"/>
                </a:solidFill>
              </a:rPr>
              <a:t>cout</a:t>
            </a:r>
            <a:r>
              <a:rPr lang="en-IN" sz="2000" b="1" dirty="0">
                <a:solidFill>
                  <a:srgbClr val="FF0000"/>
                </a:solidFill>
              </a:rPr>
              <a:t> &lt;&lt; "Grade B" &lt;&lt; </a:t>
            </a:r>
            <a:r>
              <a:rPr lang="en-IN" sz="2000" b="1" dirty="0" err="1">
                <a:solidFill>
                  <a:srgbClr val="FF0000"/>
                </a:solidFill>
              </a:rPr>
              <a:t>endl</a:t>
            </a:r>
            <a:r>
              <a:rPr lang="en-IN" sz="2000" b="1" dirty="0">
                <a:solidFill>
                  <a:srgbClr val="FF0000"/>
                </a:solidFill>
              </a:rPr>
              <a:t>;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    } else if (score &gt;= 60) {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        </a:t>
            </a:r>
            <a:r>
              <a:rPr lang="en-IN" sz="2000" b="1" dirty="0" err="1">
                <a:solidFill>
                  <a:srgbClr val="FF0000"/>
                </a:solidFill>
              </a:rPr>
              <a:t>cout</a:t>
            </a:r>
            <a:r>
              <a:rPr lang="en-IN" sz="2000" b="1" dirty="0">
                <a:solidFill>
                  <a:srgbClr val="FF0000"/>
                </a:solidFill>
              </a:rPr>
              <a:t> &lt;&lt; "Grade C" &lt;&lt; </a:t>
            </a:r>
            <a:r>
              <a:rPr lang="en-IN" sz="2000" b="1" dirty="0" err="1">
                <a:solidFill>
                  <a:srgbClr val="FF0000"/>
                </a:solidFill>
              </a:rPr>
              <a:t>endl</a:t>
            </a:r>
            <a:r>
              <a:rPr lang="en-IN" sz="2000" b="1" dirty="0">
                <a:solidFill>
                  <a:srgbClr val="FF0000"/>
                </a:solidFill>
              </a:rPr>
              <a:t>;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    } else {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        </a:t>
            </a:r>
            <a:r>
              <a:rPr lang="en-IN" sz="2000" b="1" dirty="0" err="1">
                <a:solidFill>
                  <a:srgbClr val="FF0000"/>
                </a:solidFill>
              </a:rPr>
              <a:t>cout</a:t>
            </a:r>
            <a:r>
              <a:rPr lang="en-IN" sz="2000" b="1" dirty="0">
                <a:solidFill>
                  <a:srgbClr val="FF0000"/>
                </a:solidFill>
              </a:rPr>
              <a:t> &lt;&lt; "Grade D" &lt;&lt; </a:t>
            </a:r>
            <a:r>
              <a:rPr lang="en-IN" sz="2000" b="1" dirty="0" err="1">
                <a:solidFill>
                  <a:srgbClr val="FF0000"/>
                </a:solidFill>
              </a:rPr>
              <a:t>endl</a:t>
            </a:r>
            <a:r>
              <a:rPr lang="en-IN" sz="2000" b="1" dirty="0">
                <a:solidFill>
                  <a:srgbClr val="FF0000"/>
                </a:solidFill>
              </a:rPr>
              <a:t>;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    </a:t>
            </a:r>
            <a:r>
              <a:rPr lang="en-IN" sz="2000" b="1" dirty="0" smtClean="0">
                <a:solidFill>
                  <a:srgbClr val="FF0000"/>
                </a:solidFill>
              </a:rPr>
              <a:t>}</a:t>
            </a:r>
            <a:endParaRPr lang="en-IN" sz="2000" b="1" dirty="0"/>
          </a:p>
          <a:p>
            <a:r>
              <a:rPr lang="en-IN" sz="2000" b="1" dirty="0"/>
              <a:t>    return 0;</a:t>
            </a:r>
          </a:p>
          <a:p>
            <a:r>
              <a:rPr lang="en-IN" sz="2000" b="1" dirty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6465079" y="1256184"/>
            <a:ext cx="4840104" cy="532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b="1" dirty="0"/>
              <a:t>#include &lt;</a:t>
            </a:r>
            <a:r>
              <a:rPr lang="en-IN" sz="2000" b="1" dirty="0" err="1"/>
              <a:t>iostream</a:t>
            </a:r>
            <a:r>
              <a:rPr lang="en-IN" sz="2000" b="1" dirty="0"/>
              <a:t>&gt;</a:t>
            </a:r>
          </a:p>
          <a:p>
            <a:r>
              <a:rPr lang="en-IN" sz="2000" b="1" dirty="0"/>
              <a:t>using namespace </a:t>
            </a:r>
            <a:r>
              <a:rPr lang="en-IN" sz="2000" b="1" dirty="0" err="1"/>
              <a:t>std</a:t>
            </a:r>
            <a:r>
              <a:rPr lang="en-IN" sz="2000" b="1" dirty="0"/>
              <a:t>;</a:t>
            </a:r>
          </a:p>
          <a:p>
            <a:endParaRPr lang="en-IN" sz="2000" b="1" dirty="0"/>
          </a:p>
          <a:p>
            <a:r>
              <a:rPr lang="en-IN" sz="2000" b="1" dirty="0" err="1"/>
              <a:t>int</a:t>
            </a:r>
            <a:r>
              <a:rPr lang="en-IN" sz="2000" b="1" dirty="0"/>
              <a:t> main() {</a:t>
            </a:r>
          </a:p>
          <a:p>
            <a:r>
              <a:rPr lang="en-IN" sz="2000" b="1" dirty="0"/>
              <a:t>    </a:t>
            </a:r>
            <a:r>
              <a:rPr lang="en-IN" sz="2000" b="1" dirty="0" err="1"/>
              <a:t>int</a:t>
            </a:r>
            <a:r>
              <a:rPr lang="en-IN" sz="2000" b="1" dirty="0"/>
              <a:t> temperature = 15;</a:t>
            </a:r>
          </a:p>
          <a:p>
            <a:endParaRPr lang="en-IN" sz="2000" b="1" dirty="0">
              <a:solidFill>
                <a:srgbClr val="FF0000"/>
              </a:solidFill>
            </a:endParaRPr>
          </a:p>
          <a:p>
            <a:r>
              <a:rPr lang="en-IN" sz="2000" b="1" dirty="0">
                <a:solidFill>
                  <a:srgbClr val="FF0000"/>
                </a:solidFill>
              </a:rPr>
              <a:t>    if (temperature &gt; 30) {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        </a:t>
            </a:r>
            <a:r>
              <a:rPr lang="en-IN" sz="2000" b="1" dirty="0" err="1">
                <a:solidFill>
                  <a:srgbClr val="FF0000"/>
                </a:solidFill>
              </a:rPr>
              <a:t>cout</a:t>
            </a:r>
            <a:r>
              <a:rPr lang="en-IN" sz="2000" b="1" dirty="0">
                <a:solidFill>
                  <a:srgbClr val="FF0000"/>
                </a:solidFill>
              </a:rPr>
              <a:t> &lt;&lt; "Hot" &lt;&lt; </a:t>
            </a:r>
            <a:r>
              <a:rPr lang="en-IN" sz="2000" b="1" dirty="0" err="1">
                <a:solidFill>
                  <a:srgbClr val="FF0000"/>
                </a:solidFill>
              </a:rPr>
              <a:t>endl</a:t>
            </a:r>
            <a:r>
              <a:rPr lang="en-IN" sz="2000" b="1" dirty="0">
                <a:solidFill>
                  <a:srgbClr val="FF0000"/>
                </a:solidFill>
              </a:rPr>
              <a:t>;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    } else if (temperature &gt;= 20) {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        </a:t>
            </a:r>
            <a:r>
              <a:rPr lang="en-IN" sz="2000" b="1" dirty="0" err="1">
                <a:solidFill>
                  <a:srgbClr val="FF0000"/>
                </a:solidFill>
              </a:rPr>
              <a:t>cout</a:t>
            </a:r>
            <a:r>
              <a:rPr lang="en-IN" sz="2000" b="1" dirty="0">
                <a:solidFill>
                  <a:srgbClr val="FF0000"/>
                </a:solidFill>
              </a:rPr>
              <a:t> &lt;&lt; "Warm" &lt;&lt; </a:t>
            </a:r>
            <a:r>
              <a:rPr lang="en-IN" sz="2000" b="1" dirty="0" err="1">
                <a:solidFill>
                  <a:srgbClr val="FF0000"/>
                </a:solidFill>
              </a:rPr>
              <a:t>endl</a:t>
            </a:r>
            <a:r>
              <a:rPr lang="en-IN" sz="2000" b="1" dirty="0">
                <a:solidFill>
                  <a:srgbClr val="FF0000"/>
                </a:solidFill>
              </a:rPr>
              <a:t>;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    } else if (temperature &gt;= 10) {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        </a:t>
            </a:r>
            <a:r>
              <a:rPr lang="en-IN" sz="2000" b="1" dirty="0" err="1">
                <a:solidFill>
                  <a:srgbClr val="FF0000"/>
                </a:solidFill>
              </a:rPr>
              <a:t>cout</a:t>
            </a:r>
            <a:r>
              <a:rPr lang="en-IN" sz="2000" b="1" dirty="0">
                <a:solidFill>
                  <a:srgbClr val="FF0000"/>
                </a:solidFill>
              </a:rPr>
              <a:t> &lt;&lt; "Cool" &lt;&lt; </a:t>
            </a:r>
            <a:r>
              <a:rPr lang="en-IN" sz="2000" b="1" dirty="0" err="1">
                <a:solidFill>
                  <a:srgbClr val="FF0000"/>
                </a:solidFill>
              </a:rPr>
              <a:t>endl</a:t>
            </a:r>
            <a:r>
              <a:rPr lang="en-IN" sz="2000" b="1" dirty="0">
                <a:solidFill>
                  <a:srgbClr val="FF0000"/>
                </a:solidFill>
              </a:rPr>
              <a:t>;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    } else {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        </a:t>
            </a:r>
            <a:r>
              <a:rPr lang="en-IN" sz="2000" b="1" dirty="0" err="1">
                <a:solidFill>
                  <a:srgbClr val="FF0000"/>
                </a:solidFill>
              </a:rPr>
              <a:t>cout</a:t>
            </a:r>
            <a:r>
              <a:rPr lang="en-IN" sz="2000" b="1" dirty="0">
                <a:solidFill>
                  <a:srgbClr val="FF0000"/>
                </a:solidFill>
              </a:rPr>
              <a:t> &lt;&lt; "Cold" &lt;&lt; </a:t>
            </a:r>
            <a:r>
              <a:rPr lang="en-IN" sz="2000" b="1" dirty="0" err="1">
                <a:solidFill>
                  <a:srgbClr val="FF0000"/>
                </a:solidFill>
              </a:rPr>
              <a:t>endl</a:t>
            </a:r>
            <a:r>
              <a:rPr lang="en-IN" sz="2000" b="1" dirty="0">
                <a:solidFill>
                  <a:srgbClr val="FF0000"/>
                </a:solidFill>
              </a:rPr>
              <a:t>;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    </a:t>
            </a:r>
            <a:r>
              <a:rPr lang="en-IN" sz="2000" b="1" dirty="0" smtClean="0">
                <a:solidFill>
                  <a:srgbClr val="FF0000"/>
                </a:solidFill>
              </a:rPr>
              <a:t>}</a:t>
            </a:r>
            <a:endParaRPr lang="en-IN" sz="2000" b="1" dirty="0">
              <a:solidFill>
                <a:srgbClr val="FF0000"/>
              </a:solidFill>
            </a:endParaRPr>
          </a:p>
          <a:p>
            <a:r>
              <a:rPr lang="en-IN" sz="2000" b="1" dirty="0"/>
              <a:t>    return 0;</a:t>
            </a:r>
          </a:p>
          <a:p>
            <a:r>
              <a:rPr lang="en-IN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118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32771" y="519063"/>
            <a:ext cx="4451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GB" sz="2800" b="1" dirty="0">
                <a:solidFill>
                  <a:schemeClr val="bg1"/>
                </a:solidFill>
              </a:rPr>
              <a:t>Decision-Making Statements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8299" y="1124744"/>
            <a:ext cx="108549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5.Switch </a:t>
            </a:r>
            <a:r>
              <a:rPr lang="en-US" sz="2400" b="1" dirty="0">
                <a:solidFill>
                  <a:schemeClr val="bg1"/>
                </a:solidFill>
              </a:rPr>
              <a:t>Statement 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bg1"/>
                </a:solidFill>
              </a:rPr>
              <a:t>The switch statement is almost similar to the if-else-if ladder in C++.</a:t>
            </a:r>
          </a:p>
          <a:p>
            <a:pPr marL="342900" indent="-342900" algn="just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bg1"/>
                </a:solidFill>
              </a:rPr>
              <a:t>It </a:t>
            </a:r>
            <a:r>
              <a:rPr lang="en-US" sz="2400" dirty="0">
                <a:solidFill>
                  <a:schemeClr val="bg1"/>
                </a:solidFill>
              </a:rPr>
              <a:t>is a </a:t>
            </a:r>
            <a:r>
              <a:rPr lang="en-US" sz="2400" b="1" dirty="0">
                <a:solidFill>
                  <a:schemeClr val="bg1"/>
                </a:solidFill>
              </a:rPr>
              <a:t>multi-branch control statement</a:t>
            </a:r>
            <a:r>
              <a:rPr lang="en-US" sz="2400" dirty="0">
                <a:solidFill>
                  <a:schemeClr val="bg1"/>
                </a:solidFill>
              </a:rPr>
              <a:t> that allows us to choose </a:t>
            </a:r>
            <a:r>
              <a:rPr lang="en-US" sz="2400" b="1" dirty="0">
                <a:solidFill>
                  <a:schemeClr val="bg1"/>
                </a:solidFill>
              </a:rPr>
              <a:t>one block of code to execute out of many options</a:t>
            </a:r>
            <a:r>
              <a:rPr lang="en-US" sz="2400" dirty="0">
                <a:solidFill>
                  <a:schemeClr val="bg1"/>
                </a:solidFill>
              </a:rPr>
              <a:t>, based on the result of an expression.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24862" y="292494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Syntax :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4022" y="2757989"/>
            <a:ext cx="66247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bg1"/>
                </a:solidFill>
              </a:rPr>
              <a:t>Key Points: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switch works with </a:t>
            </a:r>
            <a:r>
              <a:rPr lang="en-US" sz="2000" b="1" dirty="0">
                <a:solidFill>
                  <a:schemeClr val="bg1"/>
                </a:solidFill>
              </a:rPr>
              <a:t>integers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characters</a:t>
            </a:r>
            <a:r>
              <a:rPr lang="en-US" sz="2000" dirty="0">
                <a:solidFill>
                  <a:schemeClr val="bg1"/>
                </a:solidFill>
              </a:rPr>
              <a:t>, and </a:t>
            </a:r>
            <a:r>
              <a:rPr lang="en-US" sz="2000" b="1" dirty="0">
                <a:solidFill>
                  <a:schemeClr val="bg1"/>
                </a:solidFill>
              </a:rPr>
              <a:t>enumerated types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Each block is known as a </a:t>
            </a:r>
            <a:r>
              <a:rPr lang="en-US" sz="2000" b="1" dirty="0">
                <a:solidFill>
                  <a:schemeClr val="bg1"/>
                </a:solidFill>
              </a:rPr>
              <a:t>case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 </a:t>
            </a:r>
            <a:r>
              <a:rPr lang="en-US" sz="2000" b="1" dirty="0">
                <a:solidFill>
                  <a:schemeClr val="bg1"/>
                </a:solidFill>
              </a:rPr>
              <a:t>default case</a:t>
            </a:r>
            <a:r>
              <a:rPr lang="en-US" sz="2000" dirty="0">
                <a:solidFill>
                  <a:schemeClr val="bg1"/>
                </a:solidFill>
              </a:rPr>
              <a:t> can be added, similar to the else block in if-else.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break statements</a:t>
            </a:r>
            <a:r>
              <a:rPr lang="en-US" sz="2000" dirty="0">
                <a:solidFill>
                  <a:schemeClr val="bg1"/>
                </a:solidFill>
              </a:rPr>
              <a:t> are used to stop further case execution (prevent fall-through).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88685" y="3109610"/>
            <a:ext cx="4752528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b="1" dirty="0" smtClean="0">
                <a:solidFill>
                  <a:srgbClr val="002060"/>
                </a:solidFill>
              </a:rPr>
              <a:t>switch (expression) {</a:t>
            </a:r>
          </a:p>
          <a:p>
            <a:r>
              <a:rPr lang="en-GB" sz="1600" b="1" dirty="0" smtClean="0">
                <a:solidFill>
                  <a:srgbClr val="002060"/>
                </a:solidFill>
              </a:rPr>
              <a:t>  case value1:</a:t>
            </a:r>
          </a:p>
          <a:p>
            <a:r>
              <a:rPr lang="en-GB" sz="1600" b="1" dirty="0" smtClean="0">
                <a:solidFill>
                  <a:srgbClr val="002060"/>
                </a:solidFill>
              </a:rPr>
              <a:t>      //code block of case with value1</a:t>
            </a:r>
          </a:p>
          <a:p>
            <a:r>
              <a:rPr lang="en-GB" sz="1600" b="1" dirty="0" smtClean="0">
                <a:solidFill>
                  <a:srgbClr val="002060"/>
                </a:solidFill>
              </a:rPr>
              <a:t>      break;</a:t>
            </a:r>
          </a:p>
          <a:p>
            <a:r>
              <a:rPr lang="en-GB" sz="1600" b="1" dirty="0" smtClean="0">
                <a:solidFill>
                  <a:srgbClr val="002060"/>
                </a:solidFill>
              </a:rPr>
              <a:t>  case value2:</a:t>
            </a:r>
          </a:p>
          <a:p>
            <a:r>
              <a:rPr lang="en-GB" sz="1600" b="1" dirty="0" smtClean="0">
                <a:solidFill>
                  <a:srgbClr val="002060"/>
                </a:solidFill>
              </a:rPr>
              <a:t>      //code block of case with value2</a:t>
            </a:r>
          </a:p>
          <a:p>
            <a:r>
              <a:rPr lang="en-GB" sz="1600" b="1" dirty="0" smtClean="0">
                <a:solidFill>
                  <a:srgbClr val="002060"/>
                </a:solidFill>
              </a:rPr>
              <a:t>      break;</a:t>
            </a:r>
          </a:p>
          <a:p>
            <a:r>
              <a:rPr lang="en-GB" sz="1600" b="1" dirty="0" smtClean="0">
                <a:solidFill>
                  <a:srgbClr val="002060"/>
                </a:solidFill>
              </a:rPr>
              <a:t>      ………. </a:t>
            </a:r>
          </a:p>
          <a:p>
            <a:r>
              <a:rPr lang="en-GB" sz="1600" b="1" dirty="0" smtClean="0">
                <a:solidFill>
                  <a:srgbClr val="002060"/>
                </a:solidFill>
              </a:rPr>
              <a:t>  case </a:t>
            </a:r>
            <a:r>
              <a:rPr lang="en-GB" sz="1600" b="1" dirty="0" err="1" smtClean="0">
                <a:solidFill>
                  <a:srgbClr val="002060"/>
                </a:solidFill>
              </a:rPr>
              <a:t>valueN</a:t>
            </a:r>
            <a:r>
              <a:rPr lang="en-GB" sz="1600" b="1" dirty="0" smtClean="0">
                <a:solidFill>
                  <a:srgbClr val="002060"/>
                </a:solidFill>
              </a:rPr>
              <a:t>:</a:t>
            </a:r>
          </a:p>
          <a:p>
            <a:r>
              <a:rPr lang="en-GB" sz="1600" b="1" dirty="0" smtClean="0">
                <a:solidFill>
                  <a:srgbClr val="002060"/>
                </a:solidFill>
              </a:rPr>
              <a:t>      //code block of case with </a:t>
            </a:r>
            <a:r>
              <a:rPr lang="en-GB" sz="1600" b="1" dirty="0" err="1" smtClean="0">
                <a:solidFill>
                  <a:srgbClr val="002060"/>
                </a:solidFill>
              </a:rPr>
              <a:t>valueN</a:t>
            </a:r>
            <a:endParaRPr lang="en-GB" sz="1600" b="1" dirty="0" smtClean="0">
              <a:solidFill>
                <a:srgbClr val="002060"/>
              </a:solidFill>
            </a:endParaRPr>
          </a:p>
          <a:p>
            <a:r>
              <a:rPr lang="en-GB" sz="1600" b="1" dirty="0" smtClean="0">
                <a:solidFill>
                  <a:srgbClr val="002060"/>
                </a:solidFill>
              </a:rPr>
              <a:t>      break;</a:t>
            </a:r>
          </a:p>
          <a:p>
            <a:r>
              <a:rPr lang="en-GB" sz="1600" b="1" dirty="0" smtClean="0">
                <a:solidFill>
                  <a:srgbClr val="002060"/>
                </a:solidFill>
              </a:rPr>
              <a:t>  default:</a:t>
            </a:r>
          </a:p>
          <a:p>
            <a:r>
              <a:rPr lang="en-GB" sz="1600" b="1" dirty="0" smtClean="0">
                <a:solidFill>
                  <a:srgbClr val="002060"/>
                </a:solidFill>
              </a:rPr>
              <a:t>     //code block of default value</a:t>
            </a:r>
          </a:p>
          <a:p>
            <a:r>
              <a:rPr lang="en-GB" sz="1600" b="1" dirty="0" smtClean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592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36352" y="339093"/>
            <a:ext cx="3842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GB" sz="2400" b="1" dirty="0">
                <a:solidFill>
                  <a:schemeClr val="bg1"/>
                </a:solidFill>
              </a:rPr>
              <a:t>Decision-Making Statements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68478" y="8751"/>
            <a:ext cx="4536504" cy="68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792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32771" y="519063"/>
            <a:ext cx="1855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Examples : 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2771" y="1305342"/>
            <a:ext cx="5315827" cy="4678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#include &lt;</a:t>
            </a:r>
            <a:r>
              <a:rPr lang="en-US" sz="2000" b="1" dirty="0" err="1"/>
              <a:t>iostream</a:t>
            </a:r>
            <a:r>
              <a:rPr lang="en-US" sz="2000" b="1" dirty="0"/>
              <a:t>&gt;</a:t>
            </a:r>
          </a:p>
          <a:p>
            <a:r>
              <a:rPr lang="en-US" sz="2000" b="1" dirty="0"/>
              <a:t>using namespace </a:t>
            </a:r>
            <a:r>
              <a:rPr lang="en-US" sz="2000" b="1" dirty="0" err="1"/>
              <a:t>std</a:t>
            </a:r>
            <a:r>
              <a:rPr lang="en-US" sz="2000" b="1" dirty="0"/>
              <a:t>;</a:t>
            </a:r>
          </a:p>
          <a:p>
            <a:endParaRPr lang="en-US" sz="2000" b="1" dirty="0"/>
          </a:p>
          <a:p>
            <a:r>
              <a:rPr lang="en-US" sz="2000" b="1" dirty="0" err="1"/>
              <a:t>int</a:t>
            </a:r>
            <a:r>
              <a:rPr lang="en-US" sz="2000" b="1" dirty="0"/>
              <a:t> main() {</a:t>
            </a:r>
          </a:p>
          <a:p>
            <a:r>
              <a:rPr lang="en-US" sz="2000" b="1" dirty="0"/>
              <a:t>    </a:t>
            </a:r>
            <a:r>
              <a:rPr lang="en-US" sz="2000" b="1" dirty="0" err="1"/>
              <a:t>int</a:t>
            </a:r>
            <a:r>
              <a:rPr lang="en-US" sz="2000" b="1" dirty="0"/>
              <a:t> day = 2;</a:t>
            </a:r>
          </a:p>
          <a:p>
            <a:endParaRPr lang="en-US" sz="2000" b="1" dirty="0"/>
          </a:p>
          <a:p>
            <a:r>
              <a:rPr lang="en-US" sz="2000" b="1" dirty="0">
                <a:solidFill>
                  <a:srgbClr val="FF0000"/>
                </a:solidFill>
              </a:rPr>
              <a:t>    switch (day) {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 case 1: </a:t>
            </a:r>
            <a:r>
              <a:rPr lang="en-US" sz="2000" b="1" dirty="0" err="1">
                <a:solidFill>
                  <a:srgbClr val="FF0000"/>
                </a:solidFill>
              </a:rPr>
              <a:t>cout</a:t>
            </a:r>
            <a:r>
              <a:rPr lang="en-US" sz="2000" b="1" dirty="0">
                <a:solidFill>
                  <a:srgbClr val="FF0000"/>
                </a:solidFill>
              </a:rPr>
              <a:t> &lt;&lt; "Monday"; break;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 case 2: </a:t>
            </a:r>
            <a:r>
              <a:rPr lang="en-US" sz="2000" b="1" dirty="0" err="1">
                <a:solidFill>
                  <a:srgbClr val="FF0000"/>
                </a:solidFill>
              </a:rPr>
              <a:t>cout</a:t>
            </a:r>
            <a:r>
              <a:rPr lang="en-US" sz="2000" b="1" dirty="0">
                <a:solidFill>
                  <a:srgbClr val="FF0000"/>
                </a:solidFill>
              </a:rPr>
              <a:t> &lt;&lt; "Tuesday"; break;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 case 3: </a:t>
            </a:r>
            <a:r>
              <a:rPr lang="en-US" sz="2000" b="1" dirty="0" err="1">
                <a:solidFill>
                  <a:srgbClr val="FF0000"/>
                </a:solidFill>
              </a:rPr>
              <a:t>cout</a:t>
            </a:r>
            <a:r>
              <a:rPr lang="en-US" sz="2000" b="1" dirty="0">
                <a:solidFill>
                  <a:srgbClr val="FF0000"/>
                </a:solidFill>
              </a:rPr>
              <a:t> &lt;&lt; "Wednesday"; break;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    default: </a:t>
            </a:r>
            <a:r>
              <a:rPr lang="en-US" sz="2000" b="1" dirty="0" err="1">
                <a:solidFill>
                  <a:srgbClr val="FF0000"/>
                </a:solidFill>
              </a:rPr>
              <a:t>cout</a:t>
            </a:r>
            <a:r>
              <a:rPr lang="en-US" sz="2000" b="1" dirty="0">
                <a:solidFill>
                  <a:srgbClr val="FF0000"/>
                </a:solidFill>
              </a:rPr>
              <a:t> &lt;&lt; "Invalid day";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}</a:t>
            </a:r>
          </a:p>
          <a:p>
            <a:endParaRPr lang="en-US" sz="2000" b="1" dirty="0"/>
          </a:p>
          <a:p>
            <a:r>
              <a:rPr lang="en-US" sz="2000" b="1" dirty="0"/>
              <a:t>    return 0;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6133406" y="1313701"/>
            <a:ext cx="5243784" cy="46782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000" b="1" dirty="0"/>
              <a:t>#include &lt;</a:t>
            </a:r>
            <a:r>
              <a:rPr lang="en-IN" sz="2000" b="1" dirty="0" err="1"/>
              <a:t>iostream</a:t>
            </a:r>
            <a:r>
              <a:rPr lang="en-IN" sz="2000" b="1" dirty="0"/>
              <a:t>&gt;</a:t>
            </a:r>
          </a:p>
          <a:p>
            <a:r>
              <a:rPr lang="en-IN" sz="2000" b="1" dirty="0"/>
              <a:t>using namespace </a:t>
            </a:r>
            <a:r>
              <a:rPr lang="en-IN" sz="2000" b="1" dirty="0" err="1"/>
              <a:t>std</a:t>
            </a:r>
            <a:r>
              <a:rPr lang="en-IN" sz="2000" b="1" dirty="0"/>
              <a:t>;</a:t>
            </a:r>
          </a:p>
          <a:p>
            <a:endParaRPr lang="en-IN" sz="2000" b="1" dirty="0"/>
          </a:p>
          <a:p>
            <a:r>
              <a:rPr lang="en-IN" sz="2000" b="1" dirty="0" err="1"/>
              <a:t>int</a:t>
            </a:r>
            <a:r>
              <a:rPr lang="en-IN" sz="2000" b="1" dirty="0"/>
              <a:t> main() {</a:t>
            </a:r>
          </a:p>
          <a:p>
            <a:r>
              <a:rPr lang="en-IN" sz="2000" b="1" dirty="0"/>
              <a:t>    char grade = 'B';</a:t>
            </a:r>
          </a:p>
          <a:p>
            <a:endParaRPr lang="en-IN" sz="2000" b="1" dirty="0"/>
          </a:p>
          <a:p>
            <a:r>
              <a:rPr lang="en-IN" sz="2000" b="1" dirty="0">
                <a:solidFill>
                  <a:srgbClr val="FF0000"/>
                </a:solidFill>
              </a:rPr>
              <a:t>    switch (grade) {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        case 'A': </a:t>
            </a:r>
            <a:r>
              <a:rPr lang="en-IN" sz="2000" b="1" dirty="0" err="1">
                <a:solidFill>
                  <a:srgbClr val="FF0000"/>
                </a:solidFill>
              </a:rPr>
              <a:t>cout</a:t>
            </a:r>
            <a:r>
              <a:rPr lang="en-IN" sz="2000" b="1" dirty="0">
                <a:solidFill>
                  <a:srgbClr val="FF0000"/>
                </a:solidFill>
              </a:rPr>
              <a:t> &lt;&lt; "Excellent"; break;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        case 'B': </a:t>
            </a:r>
            <a:r>
              <a:rPr lang="en-IN" sz="2000" b="1" dirty="0" err="1">
                <a:solidFill>
                  <a:srgbClr val="FF0000"/>
                </a:solidFill>
              </a:rPr>
              <a:t>cout</a:t>
            </a:r>
            <a:r>
              <a:rPr lang="en-IN" sz="2000" b="1" dirty="0">
                <a:solidFill>
                  <a:srgbClr val="FF0000"/>
                </a:solidFill>
              </a:rPr>
              <a:t> &lt;&lt; "Good"; break;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        case 'C': </a:t>
            </a:r>
            <a:r>
              <a:rPr lang="en-IN" sz="2000" b="1" dirty="0" err="1">
                <a:solidFill>
                  <a:srgbClr val="FF0000"/>
                </a:solidFill>
              </a:rPr>
              <a:t>cout</a:t>
            </a:r>
            <a:r>
              <a:rPr lang="en-IN" sz="2000" b="1" dirty="0">
                <a:solidFill>
                  <a:srgbClr val="FF0000"/>
                </a:solidFill>
              </a:rPr>
              <a:t> &lt;&lt; "Average"; break;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        default: </a:t>
            </a:r>
            <a:r>
              <a:rPr lang="en-IN" sz="2000" b="1" dirty="0" err="1">
                <a:solidFill>
                  <a:srgbClr val="FF0000"/>
                </a:solidFill>
              </a:rPr>
              <a:t>cout</a:t>
            </a:r>
            <a:r>
              <a:rPr lang="en-IN" sz="2000" b="1" dirty="0">
                <a:solidFill>
                  <a:srgbClr val="FF0000"/>
                </a:solidFill>
              </a:rPr>
              <a:t> &lt;&lt; "Invalid Grade";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    }</a:t>
            </a:r>
          </a:p>
          <a:p>
            <a:endParaRPr lang="en-IN" sz="2000" b="1" dirty="0"/>
          </a:p>
          <a:p>
            <a:r>
              <a:rPr lang="en-IN" sz="2000" b="1" dirty="0"/>
              <a:t>    return 0;</a:t>
            </a:r>
          </a:p>
          <a:p>
            <a:r>
              <a:rPr lang="en-IN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72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936030" y="519063"/>
            <a:ext cx="1684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</a:rPr>
              <a:t>Questions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8037" y="1045807"/>
            <a:ext cx="107081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FFFF00"/>
                </a:solidFill>
              </a:rPr>
              <a:t>Write a program to check whether a number is positive.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FFFF00"/>
                </a:solidFill>
              </a:rPr>
              <a:t>Write a program to check whether age is 18 or above</a:t>
            </a:r>
            <a:r>
              <a:rPr lang="en-US" sz="2400" b="1" dirty="0" smtClean="0">
                <a:solidFill>
                  <a:srgbClr val="FFFF00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FFFF00"/>
                </a:solidFill>
              </a:rPr>
              <a:t>Write a program to check whether a number is even or odd.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FFFF00"/>
                </a:solidFill>
              </a:rPr>
              <a:t>Write a program to check whether a number is divisible by 5.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FFFF00"/>
                </a:solidFill>
              </a:rPr>
              <a:t>Write a program to check if a number is positive and even.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FFFF00"/>
                </a:solidFill>
              </a:rPr>
              <a:t>Write a program to check result: fail (&lt;40), pass (40–74), distinction (75+).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FFFF00"/>
                </a:solidFill>
              </a:rPr>
              <a:t>Write a program to display grades based on marks (A, B, C, D).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FFFF00"/>
                </a:solidFill>
              </a:rPr>
              <a:t>Write a program to find the largest among three numbers.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FFFF00"/>
                </a:solidFill>
              </a:rPr>
              <a:t>Write a program to print weekday name based on week number (1–7).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FFFF00"/>
                </a:solidFill>
              </a:rPr>
              <a:t>Write a program to print number of days in a month based on month number</a:t>
            </a:r>
            <a:r>
              <a:rPr lang="en-US" sz="2400" b="1" dirty="0" smtClean="0">
                <a:solidFill>
                  <a:srgbClr val="FFFF00"/>
                </a:solidFill>
              </a:rPr>
              <a:t>.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45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7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3907594" y="27089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400526" y="6381328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www.opentechz.com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3240286" y="2969657"/>
            <a:ext cx="5976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Thank You</a:t>
            </a:r>
            <a:endParaRPr lang="en-IN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86" y="1340768"/>
            <a:ext cx="2160240" cy="1598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200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711</Words>
  <Application>Microsoft Office PowerPoint</Application>
  <PresentationFormat>Custom</PresentationFormat>
  <Paragraphs>131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72</cp:revision>
  <dcterms:created xsi:type="dcterms:W3CDTF">2025-06-30T01:49:38Z</dcterms:created>
  <dcterms:modified xsi:type="dcterms:W3CDTF">2025-07-21T10:49:18Z</dcterms:modified>
</cp:coreProperties>
</file>