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76" r:id="rId5"/>
    <p:sldId id="277" r:id="rId6"/>
    <p:sldId id="278" r:id="rId7"/>
    <p:sldId id="279" r:id="rId8"/>
    <p:sldId id="280" r:id="rId9"/>
    <p:sldId id="270" r:id="rId10"/>
  </p:sldIdLst>
  <p:sldSz cx="12312650" cy="7200900"/>
  <p:notesSz cx="9144000" cy="6858000"/>
  <p:defaultTextStyle>
    <a:defPPr>
      <a:defRPr lang="en-US"/>
    </a:defPPr>
    <a:lvl1pPr marL="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9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9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49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992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49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98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48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98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08" y="-64"/>
      </p:cViewPr>
      <p:guideLst>
        <p:guide orient="horz" pos="2268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62E29-65CE-451C-92BE-C7550949F0D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3313" y="514350"/>
            <a:ext cx="4397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4868A-97BD-45A6-B862-B712C7FA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6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868A-97BD-45A6-B862-B712C7FAE69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3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2236948"/>
            <a:ext cx="10465753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4080510"/>
            <a:ext cx="8618856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48120" y="333375"/>
            <a:ext cx="3490723" cy="70975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954" y="333375"/>
            <a:ext cx="10266954" cy="70975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4" y="4627246"/>
            <a:ext cx="10465753" cy="1430179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4" y="3052050"/>
            <a:ext cx="10465753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9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4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9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955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0004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11869"/>
            <a:ext cx="5440225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3" y="2283619"/>
            <a:ext cx="5440225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7" y="1611869"/>
            <a:ext cx="5442362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7" y="2283619"/>
            <a:ext cx="5442362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286703"/>
            <a:ext cx="4050777" cy="122015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4" y="286704"/>
            <a:ext cx="6883113" cy="61457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1506856"/>
            <a:ext cx="4050777" cy="4925616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6" y="5040630"/>
            <a:ext cx="7387590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6" y="643414"/>
            <a:ext cx="7387590" cy="4320540"/>
          </a:xfrm>
        </p:spPr>
        <p:txBody>
          <a:bodyPr/>
          <a:lstStyle>
            <a:lvl1pPr marL="0" indent="0">
              <a:buNone/>
              <a:defRPr sz="3900"/>
            </a:lvl1pPr>
            <a:lvl2pPr marL="555498" indent="0">
              <a:buNone/>
              <a:defRPr sz="3400"/>
            </a:lvl2pPr>
            <a:lvl3pPr marL="1110996" indent="0">
              <a:buNone/>
              <a:defRPr sz="2900"/>
            </a:lvl3pPr>
            <a:lvl4pPr marL="1666494" indent="0">
              <a:buNone/>
              <a:defRPr sz="2400"/>
            </a:lvl4pPr>
            <a:lvl5pPr marL="2221992" indent="0">
              <a:buNone/>
              <a:defRPr sz="2400"/>
            </a:lvl5pPr>
            <a:lvl6pPr marL="2777490" indent="0">
              <a:buNone/>
              <a:defRPr sz="2400"/>
            </a:lvl6pPr>
            <a:lvl7pPr marL="3332988" indent="0">
              <a:buNone/>
              <a:defRPr sz="2400"/>
            </a:lvl7pPr>
            <a:lvl8pPr marL="3888486" indent="0">
              <a:buNone/>
              <a:defRPr sz="2400"/>
            </a:lvl8pPr>
            <a:lvl9pPr marL="4443984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6" y="5635705"/>
            <a:ext cx="7387590" cy="845105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  <a:prstGeom prst="rect">
            <a:avLst/>
          </a:prstGeom>
        </p:spPr>
        <p:txBody>
          <a:bodyPr vert="horz" lIns="111100" tIns="55550" rIns="111100" bIns="555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80211"/>
            <a:ext cx="11081386" cy="4752261"/>
          </a:xfrm>
          <a:prstGeom prst="rect">
            <a:avLst/>
          </a:prstGeom>
        </p:spPr>
        <p:txBody>
          <a:bodyPr vert="horz" lIns="111100" tIns="55550" rIns="111100" bIns="555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3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69EC-D54A-4D2B-93D8-80E4662DD7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6674168"/>
            <a:ext cx="3899006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96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24" indent="-416624" algn="l" defTabSz="111099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84" indent="-347186" algn="l" defTabSz="111099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74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indent="-277749" algn="l" defTabSz="111099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41" indent="-277749" algn="l" defTabSz="111099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737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3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733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49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49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98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48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98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2069" y="2532193"/>
            <a:ext cx="70750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OOP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9" y="654904"/>
            <a:ext cx="3015560" cy="1898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8776" y="6431409"/>
            <a:ext cx="469387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Opentechz Pvt Ltd .</a:t>
            </a:r>
          </a:p>
          <a:p>
            <a:r>
              <a:rPr lang="en-US" b="1" dirty="0" smtClean="0"/>
              <a:t>By Parthasarathi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4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709" y="146670"/>
            <a:ext cx="11124295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What is </a:t>
            </a:r>
            <a:r>
              <a:rPr lang="en-US" b="1" dirty="0" smtClean="0">
                <a:solidFill>
                  <a:srgbClr val="FF0000"/>
                </a:solidFill>
              </a:rPr>
              <a:t>OOP? (OOP </a:t>
            </a:r>
            <a:r>
              <a:rPr lang="en-US" b="1" dirty="0">
                <a:solidFill>
                  <a:srgbClr val="FF0000"/>
                </a:solidFill>
              </a:rPr>
              <a:t>= Object-Oriented </a:t>
            </a:r>
            <a:r>
              <a:rPr lang="en-US" b="1" dirty="0" smtClean="0">
                <a:solidFill>
                  <a:srgbClr val="FF0000"/>
                </a:solidFill>
              </a:rPr>
              <a:t>Programming)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/>
              <a:t>Definition </a:t>
            </a:r>
            <a:r>
              <a:rPr lang="en-US" dirty="0" smtClean="0"/>
              <a:t>:  OOP </a:t>
            </a:r>
            <a:r>
              <a:rPr lang="en-US" dirty="0"/>
              <a:t>is a programming style where everything is represented as an 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is an object?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object is a real-world entity (like a car, student, or bank account) that has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Why </a:t>
            </a:r>
            <a:r>
              <a:rPr lang="en-US" b="1" dirty="0"/>
              <a:t>OOP?</a:t>
            </a:r>
            <a:endParaRPr lang="en-US" dirty="0"/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Helps organize code around real-life things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modular</a:t>
            </a:r>
            <a:r>
              <a:rPr lang="en-US" dirty="0"/>
              <a:t> – each class handles a specific part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reusable</a:t>
            </a:r>
            <a:r>
              <a:rPr lang="en-US" dirty="0"/>
              <a:t> – write once, use again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maintainable</a:t>
            </a:r>
            <a:r>
              <a:rPr lang="en-US" dirty="0"/>
              <a:t> – easier to debug and </a:t>
            </a:r>
            <a:r>
              <a:rPr lang="en-US" dirty="0" smtClean="0"/>
              <a:t>update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Popular OOP Languages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C++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b="1" dirty="0" smtClean="0"/>
              <a:t>Java</a:t>
            </a:r>
            <a:r>
              <a:rPr lang="en-US" dirty="0" smtClean="0"/>
              <a:t> ,</a:t>
            </a:r>
            <a:r>
              <a:rPr lang="en-US" b="1" dirty="0" smtClean="0"/>
              <a:t>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693" y="523991"/>
            <a:ext cx="11124295" cy="537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Features of Object-Oriented Programming (OOP)</a:t>
            </a:r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Class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Object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Encapsulation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Abstraction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Inheritance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What is class 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023" y="1440329"/>
            <a:ext cx="11548606" cy="461640"/>
          </a:xfrm>
          <a:prstGeom prst="rect">
            <a:avLst/>
          </a:prstGeom>
        </p:spPr>
        <p:txBody>
          <a:bodyPr wrap="square" lIns="110121" tIns="55061" rIns="110121" bIns="55061">
            <a:spAutoFit/>
          </a:bodyPr>
          <a:lstStyle/>
          <a:p>
            <a:r>
              <a:rPr lang="en-GB" b="1" dirty="0" smtClean="0"/>
              <a:t>A class is a user defined data type or blue print or specification or logical constructor of an object.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1352" y="2430385"/>
            <a:ext cx="9850282" cy="427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>
            <a:spAutoFit/>
          </a:bodyPr>
          <a:lstStyle/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user defined of an object because using class we can store multiple object.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called blue print of an object because using class we can create multiple objects of same type. 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called specification of an object because it specify what an object contains.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also called logical constructor of an object because it constructs object logically(design) an object.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What is an Object 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4045" y="1440329"/>
            <a:ext cx="9553176" cy="461640"/>
          </a:xfrm>
          <a:prstGeom prst="rect">
            <a:avLst/>
          </a:prstGeom>
        </p:spPr>
        <p:txBody>
          <a:bodyPr wrap="square" lIns="110121" tIns="55061" rIns="110121" bIns="55061">
            <a:spAutoFit/>
          </a:bodyPr>
          <a:lstStyle/>
          <a:p>
            <a:r>
              <a:rPr lang="en-GB" b="1" dirty="0" smtClean="0"/>
              <a:t>A object is real world things which is an instance of a class 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519" y="3330435"/>
            <a:ext cx="9850282" cy="2139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>
            <a:spAutoFit/>
          </a:bodyPr>
          <a:lstStyle/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State: </a:t>
            </a:r>
            <a:r>
              <a:rPr lang="en-GB" b="1" dirty="0" smtClean="0"/>
              <a:t>represent data of an object.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Behaviour: </a:t>
            </a:r>
            <a:r>
              <a:rPr lang="en-GB" b="1" dirty="0" smtClean="0"/>
              <a:t>represent the behaviour (functionality) of an object such as deposit, withdraw, sleep, fooding....etc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Identity: </a:t>
            </a:r>
            <a:r>
              <a:rPr lang="en-GB" b="1" dirty="0" smtClean="0"/>
              <a:t>An object indentity is typically implemented a via unique ID.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class   object   relation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HP\Downloads\pngwing.c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840" y="1944266"/>
            <a:ext cx="5508253" cy="338454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70459" y="0"/>
            <a:ext cx="5494110" cy="67591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 rtlCol="0">
            <a:spAutoFit/>
          </a:bodyPr>
          <a:lstStyle/>
          <a:p>
            <a:r>
              <a:rPr lang="en-GB" sz="1800" b="1" dirty="0"/>
              <a:t>#include &lt;</a:t>
            </a:r>
            <a:r>
              <a:rPr lang="en-GB" sz="1800" b="1" dirty="0" err="1"/>
              <a:t>iostream</a:t>
            </a:r>
            <a:r>
              <a:rPr lang="en-GB" sz="1800" b="1" dirty="0"/>
              <a:t>&gt;</a:t>
            </a:r>
          </a:p>
          <a:p>
            <a:r>
              <a:rPr lang="en-GB" sz="1800" b="1" dirty="0"/>
              <a:t>using namespace </a:t>
            </a:r>
            <a:r>
              <a:rPr lang="en-GB" sz="1800" b="1" dirty="0" err="1"/>
              <a:t>std</a:t>
            </a:r>
            <a:r>
              <a:rPr lang="en-GB" sz="1800" b="1" dirty="0"/>
              <a:t>;</a:t>
            </a:r>
          </a:p>
          <a:p>
            <a:endParaRPr lang="en-GB" sz="1800" b="1" dirty="0"/>
          </a:p>
          <a:p>
            <a:r>
              <a:rPr lang="en-GB" sz="1800" b="1" dirty="0"/>
              <a:t>class Dog {</a:t>
            </a:r>
          </a:p>
          <a:p>
            <a:r>
              <a:rPr lang="en-GB" sz="1800" b="1" dirty="0"/>
              <a:t>  public: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string name;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string breed;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</a:t>
            </a:r>
            <a:r>
              <a:rPr lang="en-GB" sz="1800" b="1" dirty="0" err="1">
                <a:solidFill>
                  <a:srgbClr val="C00000"/>
                </a:solidFill>
              </a:rPr>
              <a:t>int</a:t>
            </a:r>
            <a:r>
              <a:rPr lang="en-GB" sz="1800" b="1" dirty="0">
                <a:solidFill>
                  <a:srgbClr val="C00000"/>
                </a:solidFill>
              </a:rPr>
              <a:t> age;</a:t>
            </a:r>
          </a:p>
          <a:p>
            <a:endParaRPr lang="en-GB" sz="1800" b="1" dirty="0"/>
          </a:p>
          <a:p>
            <a:r>
              <a:rPr lang="en-GB" sz="1800" b="1" dirty="0">
                <a:solidFill>
                  <a:srgbClr val="00B0F0"/>
                </a:solidFill>
              </a:rPr>
              <a:t>    void sleep() {</a:t>
            </a:r>
          </a:p>
          <a:p>
            <a:r>
              <a:rPr lang="en-GB" sz="1800" b="1" dirty="0">
                <a:solidFill>
                  <a:srgbClr val="00B0F0"/>
                </a:solidFill>
              </a:rPr>
              <a:t>      </a:t>
            </a:r>
            <a:r>
              <a:rPr lang="en-GB" sz="1800" b="1" dirty="0" err="1">
                <a:solidFill>
                  <a:srgbClr val="00B0F0"/>
                </a:solidFill>
              </a:rPr>
              <a:t>cout</a:t>
            </a:r>
            <a:r>
              <a:rPr lang="en-GB" sz="1800" b="1" dirty="0">
                <a:solidFill>
                  <a:srgbClr val="00B0F0"/>
                </a:solidFill>
              </a:rPr>
              <a:t> &lt;&lt; name &lt;&lt; " is sleeping." &lt;&lt; </a:t>
            </a:r>
            <a:r>
              <a:rPr lang="en-GB" sz="1800" b="1" dirty="0" err="1">
                <a:solidFill>
                  <a:srgbClr val="00B0F0"/>
                </a:solidFill>
              </a:rPr>
              <a:t>endl</a:t>
            </a:r>
            <a:r>
              <a:rPr lang="en-GB" sz="1800" b="1" dirty="0">
                <a:solidFill>
                  <a:srgbClr val="00B0F0"/>
                </a:solidFill>
              </a:rPr>
              <a:t>;</a:t>
            </a:r>
          </a:p>
          <a:p>
            <a:r>
              <a:rPr lang="en-GB" sz="1800" b="1" dirty="0">
                <a:solidFill>
                  <a:srgbClr val="00B0F0"/>
                </a:solidFill>
              </a:rPr>
              <a:t>    }</a:t>
            </a:r>
          </a:p>
          <a:p>
            <a:r>
              <a:rPr lang="en-GB" sz="1800" b="1" dirty="0"/>
              <a:t>};</a:t>
            </a:r>
          </a:p>
          <a:p>
            <a:endParaRPr lang="en-GB" sz="1800" b="1" dirty="0"/>
          </a:p>
          <a:p>
            <a:r>
              <a:rPr lang="en-GB" sz="1800" b="1" dirty="0" err="1"/>
              <a:t>int</a:t>
            </a:r>
            <a:r>
              <a:rPr lang="en-GB" sz="1800" b="1" dirty="0"/>
              <a:t> main() {</a:t>
            </a:r>
          </a:p>
          <a:p>
            <a:r>
              <a:rPr lang="en-GB" sz="1800" b="1" dirty="0"/>
              <a:t>  </a:t>
            </a:r>
            <a:r>
              <a:rPr lang="en-GB" sz="1800" b="1" dirty="0" smtClean="0"/>
              <a:t>    </a:t>
            </a:r>
            <a:r>
              <a:rPr lang="en-GB" sz="1800" b="1" dirty="0" smtClean="0">
                <a:solidFill>
                  <a:srgbClr val="C00000"/>
                </a:solidFill>
              </a:rPr>
              <a:t>Dog </a:t>
            </a:r>
            <a:r>
              <a:rPr lang="en-GB" sz="1800" b="1" dirty="0">
                <a:solidFill>
                  <a:srgbClr val="C00000"/>
                </a:solidFill>
              </a:rPr>
              <a:t>dog1;</a:t>
            </a:r>
          </a:p>
          <a:p>
            <a:pPr lvl="1"/>
            <a:r>
              <a:rPr lang="en-GB" sz="1800" b="1" dirty="0"/>
              <a:t>  dog1.name = "Tommy";</a:t>
            </a:r>
          </a:p>
          <a:p>
            <a:pPr lvl="1"/>
            <a:r>
              <a:rPr lang="en-GB" sz="1800" b="1" dirty="0"/>
              <a:t>  dog1.breed = "Labrador";</a:t>
            </a:r>
          </a:p>
          <a:p>
            <a:pPr lvl="1"/>
            <a:r>
              <a:rPr lang="en-GB" sz="1800" b="1" dirty="0"/>
              <a:t>  dog1.age = 3;</a:t>
            </a:r>
          </a:p>
          <a:p>
            <a:pPr lvl="1"/>
            <a:endParaRPr lang="en-GB" sz="1800" b="1" dirty="0" smtClean="0"/>
          </a:p>
          <a:p>
            <a:pPr lvl="1"/>
            <a:r>
              <a:rPr lang="en-GB" sz="1800" b="1" dirty="0"/>
              <a:t> </a:t>
            </a:r>
            <a:r>
              <a:rPr lang="en-GB" sz="1800" b="1" dirty="0" smtClean="0"/>
              <a:t> dog1.sleep</a:t>
            </a:r>
            <a:r>
              <a:rPr lang="en-GB" sz="1800" b="1" dirty="0"/>
              <a:t>();</a:t>
            </a:r>
          </a:p>
          <a:p>
            <a:endParaRPr lang="en-GB" sz="1800" b="1" dirty="0"/>
          </a:p>
          <a:p>
            <a:r>
              <a:rPr lang="en-GB" sz="1800" b="1" dirty="0"/>
              <a:t>  return 0;</a:t>
            </a:r>
          </a:p>
          <a:p>
            <a:r>
              <a:rPr lang="en-GB" sz="1800" b="1" dirty="0" smtClean="0"/>
              <a:t>}</a:t>
            </a:r>
            <a:endParaRPr lang="en-GB" sz="1800" b="1" dirty="0"/>
          </a:p>
        </p:txBody>
      </p:sp>
      <p:sp>
        <p:nvSpPr>
          <p:cNvPr id="10" name="Arc 9"/>
          <p:cNvSpPr/>
          <p:nvPr/>
        </p:nvSpPr>
        <p:spPr>
          <a:xfrm rot="18956275">
            <a:off x="2405913" y="2126410"/>
            <a:ext cx="5437485" cy="2804332"/>
          </a:xfrm>
          <a:prstGeom prst="arc">
            <a:avLst>
              <a:gd name="adj1" fmla="val 16200000"/>
              <a:gd name="adj2" fmla="val 2156700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942261" flipV="1">
            <a:off x="1679620" y="2345720"/>
            <a:ext cx="5421825" cy="2785769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2" name="Isosceles Triangle 11"/>
          <p:cNvSpPr/>
          <p:nvPr/>
        </p:nvSpPr>
        <p:spPr>
          <a:xfrm rot="12668734">
            <a:off x="3947646" y="2328671"/>
            <a:ext cx="445232" cy="260407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 rot="2037453">
            <a:off x="6798833" y="4359374"/>
            <a:ext cx="471914" cy="24568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630284"/>
            <a:ext cx="6494383" cy="4512402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US" b="1" dirty="0"/>
              <a:t>Members of a Class </a:t>
            </a:r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Data </a:t>
            </a:r>
            <a:r>
              <a:rPr lang="en-US" b="1" dirty="0"/>
              <a:t>Members (Variables / Attributes)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Member Functions (Methods)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Access </a:t>
            </a:r>
            <a:r>
              <a:rPr lang="en-US" b="1" dirty="0" err="1"/>
              <a:t>Specifiers</a:t>
            </a:r>
            <a:r>
              <a:rPr lang="en-US" dirty="0"/>
              <a:t> (public, private, protected)</a:t>
            </a:r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Constructors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Destructors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Static </a:t>
            </a:r>
            <a:r>
              <a:rPr lang="en-US" b="1" dirty="0" smtClean="0"/>
              <a:t>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432098"/>
            <a:ext cx="10083672" cy="3835294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Access </a:t>
            </a:r>
            <a:r>
              <a:rPr lang="en-US" b="1" dirty="0" err="1">
                <a:solidFill>
                  <a:srgbClr val="FF0000"/>
                </a:solidFill>
              </a:rPr>
              <a:t>Specifiers</a:t>
            </a:r>
            <a:r>
              <a:rPr lang="en-US" b="1" dirty="0">
                <a:solidFill>
                  <a:srgbClr val="FF0000"/>
                </a:solidFill>
              </a:rPr>
              <a:t>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Access </a:t>
            </a:r>
            <a:r>
              <a:rPr lang="en-US" dirty="0" err="1"/>
              <a:t>specifiers</a:t>
            </a:r>
            <a:r>
              <a:rPr lang="en-US" dirty="0"/>
              <a:t> control who can access class members (variables and functions).</a:t>
            </a:r>
          </a:p>
          <a:p>
            <a:pPr lvl="1" algn="just"/>
            <a:r>
              <a:rPr lang="en-US" b="1" dirty="0"/>
              <a:t>public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from anywhere in the program.</a:t>
            </a:r>
          </a:p>
          <a:p>
            <a:pPr lvl="1" algn="just"/>
            <a:r>
              <a:rPr lang="en-US" b="1" dirty="0" smtClean="0"/>
              <a:t>private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only inside the class.</a:t>
            </a:r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Not accessible from outside or from derived classes.</a:t>
            </a:r>
          </a:p>
          <a:p>
            <a:pPr lvl="1" algn="just"/>
            <a:r>
              <a:rPr lang="en-US" b="1" dirty="0" smtClean="0"/>
              <a:t>protected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inside the class and in derived (child) classes.</a:t>
            </a:r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Not accessible from outside the class.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7" y="4355512"/>
            <a:ext cx="6406114" cy="281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33" y="720129"/>
            <a:ext cx="3548672" cy="2415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906" y="2808362"/>
            <a:ext cx="9344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883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393</Words>
  <Application>Microsoft Office PowerPoint</Application>
  <PresentationFormat>Custom</PresentationFormat>
  <Paragraphs>78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38</cp:revision>
  <dcterms:created xsi:type="dcterms:W3CDTF">2025-07-29T13:25:04Z</dcterms:created>
  <dcterms:modified xsi:type="dcterms:W3CDTF">2025-08-05T10:33:45Z</dcterms:modified>
</cp:coreProperties>
</file>