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1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7" r:id="rId25"/>
    <p:sldId id="296" r:id="rId26"/>
    <p:sldId id="298" r:id="rId27"/>
    <p:sldId id="270" r:id="rId28"/>
  </p:sldIdLst>
  <p:sldSz cx="12312650" cy="7200900"/>
  <p:notesSz cx="9144000" cy="6858000"/>
  <p:defaultTextStyle>
    <a:defPPr>
      <a:defRPr lang="en-US"/>
    </a:defPPr>
    <a:lvl1pPr marL="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49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099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49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1992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49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298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48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398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08" y="-64"/>
      </p:cViewPr>
      <p:guideLst>
        <p:guide orient="horz" pos="2268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62E29-65CE-451C-92BE-C7550949F0D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3313" y="514350"/>
            <a:ext cx="4397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4868A-97BD-45A6-B862-B712C7FA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6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B4868A-97BD-45A6-B862-B712C7FAE69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3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2236948"/>
            <a:ext cx="10465753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4080510"/>
            <a:ext cx="8618856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3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7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48120" y="333375"/>
            <a:ext cx="3490723" cy="70975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5954" y="333375"/>
            <a:ext cx="10266954" cy="70975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5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4" y="4627246"/>
            <a:ext cx="10465753" cy="1430179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4" y="3052050"/>
            <a:ext cx="10465753" cy="157519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4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09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4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1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4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29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4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39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955" y="1940243"/>
            <a:ext cx="6878838" cy="54906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0004" y="1940243"/>
            <a:ext cx="6878838" cy="54906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3" y="288370"/>
            <a:ext cx="11081386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1611869"/>
            <a:ext cx="5440225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3" y="2283619"/>
            <a:ext cx="5440225" cy="41488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7" y="1611869"/>
            <a:ext cx="5442362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7" y="2283619"/>
            <a:ext cx="5442362" cy="41488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286703"/>
            <a:ext cx="4050777" cy="122015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4" y="286704"/>
            <a:ext cx="6883113" cy="614576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1506856"/>
            <a:ext cx="4050777" cy="4925616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6" y="5040630"/>
            <a:ext cx="7387590" cy="595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6" y="643414"/>
            <a:ext cx="7387590" cy="4320540"/>
          </a:xfrm>
        </p:spPr>
        <p:txBody>
          <a:bodyPr/>
          <a:lstStyle>
            <a:lvl1pPr marL="0" indent="0">
              <a:buNone/>
              <a:defRPr sz="3900"/>
            </a:lvl1pPr>
            <a:lvl2pPr marL="555498" indent="0">
              <a:buNone/>
              <a:defRPr sz="3400"/>
            </a:lvl2pPr>
            <a:lvl3pPr marL="1110996" indent="0">
              <a:buNone/>
              <a:defRPr sz="2900"/>
            </a:lvl3pPr>
            <a:lvl4pPr marL="1666494" indent="0">
              <a:buNone/>
              <a:defRPr sz="2400"/>
            </a:lvl4pPr>
            <a:lvl5pPr marL="2221992" indent="0">
              <a:buNone/>
              <a:defRPr sz="2400"/>
            </a:lvl5pPr>
            <a:lvl6pPr marL="2777490" indent="0">
              <a:buNone/>
              <a:defRPr sz="2400"/>
            </a:lvl6pPr>
            <a:lvl7pPr marL="3332988" indent="0">
              <a:buNone/>
              <a:defRPr sz="2400"/>
            </a:lvl7pPr>
            <a:lvl8pPr marL="3888486" indent="0">
              <a:buNone/>
              <a:defRPr sz="2400"/>
            </a:lvl8pPr>
            <a:lvl9pPr marL="4443984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6" y="5635705"/>
            <a:ext cx="7387590" cy="845105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288370"/>
            <a:ext cx="11081386" cy="1200150"/>
          </a:xfrm>
          <a:prstGeom prst="rect">
            <a:avLst/>
          </a:prstGeom>
        </p:spPr>
        <p:txBody>
          <a:bodyPr vert="horz" lIns="111100" tIns="55550" rIns="111100" bIns="555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1680211"/>
            <a:ext cx="11081386" cy="4752261"/>
          </a:xfrm>
          <a:prstGeom prst="rect">
            <a:avLst/>
          </a:prstGeom>
        </p:spPr>
        <p:txBody>
          <a:bodyPr vert="horz" lIns="111100" tIns="55550" rIns="111100" bIns="555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3" y="6674168"/>
            <a:ext cx="2872951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69EC-D54A-4D2B-93D8-80E4662DD78C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6674168"/>
            <a:ext cx="3899006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6674168"/>
            <a:ext cx="2872951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0996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624" indent="-416624" algn="l" defTabSz="1110996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684" indent="-347186" algn="l" defTabSz="111099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74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indent="-277749" algn="l" defTabSz="111099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741" indent="-277749" algn="l" defTabSz="111099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5239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0737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23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1733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49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99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49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49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298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48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398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2069" y="2532193"/>
            <a:ext cx="707507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OOP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49" y="654904"/>
            <a:ext cx="3015560" cy="1898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18776" y="6431409"/>
            <a:ext cx="469387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Opentechz Pvt Ltd .</a:t>
            </a:r>
          </a:p>
          <a:p>
            <a:r>
              <a:rPr lang="en-US" b="1" dirty="0" smtClean="0"/>
              <a:t>By Parthasarathi Swain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848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7362" y="360090"/>
            <a:ext cx="5990328" cy="654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10121" tIns="55061" rIns="110121" bIns="55061" rtlCol="0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/>
              <a:t>Student {</a:t>
            </a:r>
          </a:p>
          <a:p>
            <a:r>
              <a:rPr lang="en-US" b="1" dirty="0"/>
              <a:t>  public:</a:t>
            </a:r>
          </a:p>
          <a:p>
            <a:r>
              <a:rPr lang="en-US" b="1" dirty="0"/>
              <a:t>    string name;</a:t>
            </a:r>
          </a:p>
          <a:p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age;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    // Default Constructor</a:t>
            </a:r>
          </a:p>
          <a:p>
            <a:r>
              <a:rPr lang="en-US" b="1" dirty="0">
                <a:solidFill>
                  <a:srgbClr val="FF0000"/>
                </a:solidFill>
              </a:rPr>
              <a:t>    Student()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&lt;&lt;“Default cons”&lt;&lt;</a:t>
            </a:r>
            <a:r>
              <a:rPr lang="en-US" b="1" dirty="0" err="1" smtClean="0">
                <a:solidFill>
                  <a:srgbClr val="FF0000"/>
                </a:solidFill>
              </a:rPr>
              <a:t>endl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}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70C0"/>
                </a:solidFill>
              </a:rPr>
              <a:t>// Parameterized Constructor</a:t>
            </a:r>
          </a:p>
          <a:p>
            <a:r>
              <a:rPr lang="en-US" b="1" dirty="0">
                <a:solidFill>
                  <a:srgbClr val="0070C0"/>
                </a:solidFill>
              </a:rPr>
              <a:t>    Student(string n, </a:t>
            </a:r>
            <a:r>
              <a:rPr lang="en-US" b="1" dirty="0" err="1">
                <a:solidFill>
                  <a:srgbClr val="0070C0"/>
                </a:solidFill>
              </a:rPr>
              <a:t>int</a:t>
            </a:r>
            <a:r>
              <a:rPr lang="en-US" b="1" dirty="0">
                <a:solidFill>
                  <a:srgbClr val="0070C0"/>
                </a:solidFill>
              </a:rPr>
              <a:t> a) {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</a:t>
            </a:r>
            <a:r>
              <a:rPr lang="en-US" b="1" dirty="0" err="1">
                <a:solidFill>
                  <a:srgbClr val="0070C0"/>
                </a:solidFill>
              </a:rPr>
              <a:t>cout</a:t>
            </a:r>
            <a:r>
              <a:rPr lang="en-US" b="1" dirty="0" smtClean="0">
                <a:solidFill>
                  <a:srgbClr val="0070C0"/>
                </a:solidFill>
              </a:rPr>
              <a:t>&lt;&lt;“</a:t>
            </a:r>
            <a:r>
              <a:rPr lang="en-US" b="1" dirty="0">
                <a:solidFill>
                  <a:srgbClr val="0070C0"/>
                </a:solidFill>
              </a:rPr>
              <a:t>Parameterized </a:t>
            </a:r>
            <a:r>
              <a:rPr lang="en-US" b="1" dirty="0" smtClean="0">
                <a:solidFill>
                  <a:srgbClr val="0070C0"/>
                </a:solidFill>
              </a:rPr>
              <a:t> cons</a:t>
            </a:r>
            <a:r>
              <a:rPr lang="en-US" b="1" dirty="0">
                <a:solidFill>
                  <a:srgbClr val="0070C0"/>
                </a:solidFill>
              </a:rPr>
              <a:t>”&lt;&lt;</a:t>
            </a:r>
            <a:r>
              <a:rPr lang="en-US" b="1" dirty="0" err="1">
                <a:solidFill>
                  <a:srgbClr val="0070C0"/>
                </a:solidFill>
              </a:rPr>
              <a:t>endl</a:t>
            </a:r>
            <a:r>
              <a:rPr lang="en-US" b="1" dirty="0">
                <a:solidFill>
                  <a:srgbClr val="0070C0"/>
                </a:solidFill>
              </a:rPr>
              <a:t>;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    }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/>
              <a:t>    </a:t>
            </a:r>
            <a:r>
              <a:rPr lang="en-US" b="1" dirty="0">
                <a:solidFill>
                  <a:srgbClr val="00B050"/>
                </a:solidFill>
              </a:rPr>
              <a:t>// Copy Constructor</a:t>
            </a:r>
          </a:p>
          <a:p>
            <a:r>
              <a:rPr lang="en-US" b="1" dirty="0">
                <a:solidFill>
                  <a:srgbClr val="00B050"/>
                </a:solidFill>
              </a:rPr>
              <a:t>    Student(</a:t>
            </a:r>
            <a:r>
              <a:rPr lang="en-US" b="1" dirty="0" err="1">
                <a:solidFill>
                  <a:srgbClr val="00B050"/>
                </a:solidFill>
              </a:rPr>
              <a:t>const</a:t>
            </a:r>
            <a:r>
              <a:rPr lang="en-US" b="1" dirty="0">
                <a:solidFill>
                  <a:srgbClr val="00B050"/>
                </a:solidFill>
              </a:rPr>
              <a:t> Student &amp;s) </a:t>
            </a:r>
            <a:r>
              <a:rPr lang="en-US" b="1" dirty="0" smtClean="0">
                <a:solidFill>
                  <a:srgbClr val="00B050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</a:t>
            </a:r>
            <a:r>
              <a:rPr lang="en-US" b="1" dirty="0" err="1">
                <a:solidFill>
                  <a:srgbClr val="00B050"/>
                </a:solidFill>
              </a:rPr>
              <a:t>cout</a:t>
            </a:r>
            <a:r>
              <a:rPr lang="en-US" b="1" dirty="0">
                <a:solidFill>
                  <a:srgbClr val="00B050"/>
                </a:solidFill>
              </a:rPr>
              <a:t>&lt;&lt;“Parameterized  cons”&lt;&lt;</a:t>
            </a:r>
            <a:r>
              <a:rPr lang="en-US" b="1" dirty="0" err="1">
                <a:solidFill>
                  <a:srgbClr val="00B050"/>
                </a:solidFill>
              </a:rPr>
              <a:t>endl</a:t>
            </a:r>
            <a:r>
              <a:rPr lang="en-US" b="1" dirty="0" smtClean="0">
                <a:solidFill>
                  <a:srgbClr val="00B050"/>
                </a:solidFill>
              </a:rPr>
              <a:t>;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    }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 smtClean="0"/>
              <a:t>};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660381" y="1728242"/>
            <a:ext cx="554995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main() </a:t>
            </a:r>
            <a:r>
              <a:rPr lang="en-US" b="1" dirty="0" smtClean="0"/>
              <a:t>{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// Calls Default constructor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  Student s1;             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// Calls Parameterized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constructor</a:t>
            </a:r>
            <a:r>
              <a:rPr lang="en-US" b="1" dirty="0" smtClean="0">
                <a:solidFill>
                  <a:srgbClr val="0070C0"/>
                </a:solidFill>
              </a:rPr>
              <a:t>    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  Student s2("John", 20); 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// Calls Copy constructor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Student s3 = s2;               </a:t>
            </a:r>
          </a:p>
          <a:p>
            <a:endParaRPr lang="en-US" b="1" dirty="0"/>
          </a:p>
          <a:p>
            <a:r>
              <a:rPr lang="en-US" b="1" dirty="0"/>
              <a:t>  return 0;</a:t>
            </a:r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20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09" y="360090"/>
            <a:ext cx="957706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Destructor in C++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destructor</a:t>
            </a:r>
            <a:r>
              <a:rPr lang="en-US" dirty="0"/>
              <a:t> is a special function in a class.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is called </a:t>
            </a:r>
            <a:r>
              <a:rPr lang="en-US" b="1" dirty="0"/>
              <a:t>automatically when an object goes out of scope</a:t>
            </a:r>
            <a:r>
              <a:rPr lang="en-US" dirty="0"/>
              <a:t> or is deleted.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Used to </a:t>
            </a:r>
            <a:r>
              <a:rPr lang="en-US" b="1" dirty="0"/>
              <a:t>free resources</a:t>
            </a:r>
            <a:r>
              <a:rPr lang="en-US" dirty="0"/>
              <a:t> (memory, files, etc.).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Has the </a:t>
            </a:r>
            <a:r>
              <a:rPr lang="en-US" b="1" dirty="0"/>
              <a:t>same name as the class</a:t>
            </a:r>
            <a:r>
              <a:rPr lang="en-US" dirty="0"/>
              <a:t>, but with a </a:t>
            </a:r>
            <a:r>
              <a:rPr lang="en-US" b="1" dirty="0"/>
              <a:t>tilde (~)</a:t>
            </a:r>
            <a:r>
              <a:rPr lang="en-US" dirty="0"/>
              <a:t> before it.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No return type</a:t>
            </a:r>
            <a:r>
              <a:rPr lang="en-US" dirty="0"/>
              <a:t> and </a:t>
            </a:r>
            <a:r>
              <a:rPr lang="en-US" b="1" dirty="0"/>
              <a:t>no parameters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43758" y="3816474"/>
            <a:ext cx="2808312" cy="11079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 dirty="0"/>
              <a:t>~</a:t>
            </a:r>
            <a:r>
              <a:rPr lang="en-IN" b="1" dirty="0" err="1"/>
              <a:t>ClassName</a:t>
            </a:r>
            <a:r>
              <a:rPr lang="en-IN" b="1" dirty="0"/>
              <a:t>() {</a:t>
            </a:r>
          </a:p>
          <a:p>
            <a:r>
              <a:rPr lang="en-IN" b="1" dirty="0"/>
              <a:t>  // </a:t>
            </a:r>
            <a:r>
              <a:rPr lang="en-IN" b="1" dirty="0" err="1"/>
              <a:t>cleanup</a:t>
            </a:r>
            <a:r>
              <a:rPr lang="en-IN" b="1" dirty="0"/>
              <a:t> code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31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09" y="360090"/>
            <a:ext cx="7272808" cy="6524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iostream</a:t>
            </a:r>
            <a:r>
              <a:rPr lang="en-IN" dirty="0"/>
              <a:t>&gt;</a:t>
            </a:r>
          </a:p>
          <a:p>
            <a:r>
              <a:rPr lang="en-IN" dirty="0"/>
              <a:t>using namespace </a:t>
            </a:r>
            <a:r>
              <a:rPr lang="en-IN" dirty="0" err="1"/>
              <a:t>std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class Student {</a:t>
            </a:r>
          </a:p>
          <a:p>
            <a:r>
              <a:rPr lang="en-IN" dirty="0"/>
              <a:t>  public:</a:t>
            </a:r>
          </a:p>
          <a:p>
            <a:r>
              <a:rPr lang="en-IN" dirty="0"/>
              <a:t>    Student() {</a:t>
            </a:r>
          </a:p>
          <a:p>
            <a:r>
              <a:rPr lang="en-IN" dirty="0"/>
              <a:t>      </a:t>
            </a:r>
            <a:r>
              <a:rPr lang="en-IN" dirty="0" err="1"/>
              <a:t>cout</a:t>
            </a:r>
            <a:r>
              <a:rPr lang="en-IN" dirty="0"/>
              <a:t> &lt;&lt; "Constructor called" &lt;&lt; 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    ~Student() {</a:t>
            </a:r>
          </a:p>
          <a:p>
            <a:r>
              <a:rPr lang="en-IN" b="1" dirty="0">
                <a:solidFill>
                  <a:srgbClr val="FF0000"/>
                </a:solidFill>
              </a:rPr>
              <a:t>    </a:t>
            </a:r>
            <a:r>
              <a:rPr lang="en-IN" b="1" dirty="0" smtClean="0">
                <a:solidFill>
                  <a:srgbClr val="FF0000"/>
                </a:solidFill>
              </a:rPr>
              <a:t>     </a:t>
            </a:r>
            <a:r>
              <a:rPr lang="en-IN" b="1" dirty="0" err="1">
                <a:solidFill>
                  <a:srgbClr val="FF0000"/>
                </a:solidFill>
              </a:rPr>
              <a:t>cout</a:t>
            </a:r>
            <a:r>
              <a:rPr lang="en-IN" b="1" dirty="0">
                <a:solidFill>
                  <a:srgbClr val="FF0000"/>
                </a:solidFill>
              </a:rPr>
              <a:t> &lt;&lt; "Destructor called" &lt;&lt; </a:t>
            </a:r>
            <a:r>
              <a:rPr lang="en-IN" b="1" dirty="0" err="1">
                <a:solidFill>
                  <a:srgbClr val="FF0000"/>
                </a:solidFill>
              </a:rPr>
              <a:t>endl</a:t>
            </a:r>
            <a:r>
              <a:rPr lang="en-IN" b="1" dirty="0">
                <a:solidFill>
                  <a:srgbClr val="FF0000"/>
                </a:solidFill>
              </a:rPr>
              <a:t>;</a:t>
            </a:r>
          </a:p>
          <a:p>
            <a:r>
              <a:rPr lang="en-IN" b="1" dirty="0">
                <a:solidFill>
                  <a:srgbClr val="FF0000"/>
                </a:solidFill>
              </a:rPr>
              <a:t>    </a:t>
            </a:r>
            <a:r>
              <a:rPr lang="en-IN" b="1" dirty="0" smtClean="0">
                <a:solidFill>
                  <a:srgbClr val="FF0000"/>
                </a:solidFill>
              </a:rPr>
              <a:t> }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};</a:t>
            </a:r>
          </a:p>
          <a:p>
            <a:endParaRPr lang="en-IN" dirty="0"/>
          </a:p>
          <a:p>
            <a:r>
              <a:rPr lang="en-IN" dirty="0" err="1"/>
              <a:t>int</a:t>
            </a:r>
            <a:r>
              <a:rPr lang="en-IN" dirty="0"/>
              <a:t> main() {</a:t>
            </a:r>
          </a:p>
          <a:p>
            <a:r>
              <a:rPr lang="en-IN" dirty="0"/>
              <a:t>  Student s1;  // Constructor runs here</a:t>
            </a:r>
          </a:p>
          <a:p>
            <a:r>
              <a:rPr lang="en-IN" dirty="0"/>
              <a:t>  // Destructor will run automatically at the end of main</a:t>
            </a:r>
          </a:p>
          <a:p>
            <a:r>
              <a:rPr lang="en-IN" dirty="0"/>
              <a:t>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19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09" y="576114"/>
            <a:ext cx="9721080" cy="48320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Static Members in C++</a:t>
            </a:r>
          </a:p>
          <a:p>
            <a:endParaRPr lang="en-US" b="1" dirty="0" smtClean="0"/>
          </a:p>
          <a:p>
            <a:r>
              <a:rPr lang="en-US" b="1" dirty="0" smtClean="0"/>
              <a:t>Static </a:t>
            </a:r>
            <a:r>
              <a:rPr lang="en-US" b="1" dirty="0"/>
              <a:t>members</a:t>
            </a:r>
            <a:r>
              <a:rPr lang="en-US" dirty="0"/>
              <a:t> belong to the </a:t>
            </a:r>
            <a:r>
              <a:rPr lang="en-US" b="1" dirty="0"/>
              <a:t>class</a:t>
            </a:r>
            <a:r>
              <a:rPr lang="en-US" dirty="0"/>
              <a:t> rather than any one object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Static </a:t>
            </a:r>
            <a:r>
              <a:rPr lang="en-US" b="1" dirty="0"/>
              <a:t>Data Members: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Only </a:t>
            </a:r>
            <a:r>
              <a:rPr lang="en-US" b="1" dirty="0"/>
              <a:t>one copy</a:t>
            </a:r>
            <a:r>
              <a:rPr lang="en-US" dirty="0"/>
              <a:t> exists, shared by all objects.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Declared using the static keyword.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Must be </a:t>
            </a:r>
            <a:r>
              <a:rPr lang="en-US" b="1" dirty="0"/>
              <a:t>defined outside the class</a:t>
            </a:r>
            <a:r>
              <a:rPr lang="en-US" dirty="0" smtClean="0"/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Static </a:t>
            </a:r>
            <a:r>
              <a:rPr lang="en-US" b="1" dirty="0"/>
              <a:t>Member Functions: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Can </a:t>
            </a:r>
            <a:r>
              <a:rPr lang="en-US" b="1" dirty="0"/>
              <a:t>access only static data members</a:t>
            </a:r>
            <a:r>
              <a:rPr lang="en-US" dirty="0"/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Can be called using the class name directly.</a:t>
            </a:r>
          </a:p>
        </p:txBody>
      </p:sp>
    </p:spTree>
    <p:extLst>
      <p:ext uri="{BB962C8B-B14F-4D97-AF65-F5344CB8AC3E}">
        <p14:creationId xmlns:p14="http://schemas.microsoft.com/office/powerpoint/2010/main" val="3927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709" y="864146"/>
            <a:ext cx="6048672" cy="55092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#include &lt;</a:t>
            </a:r>
            <a:r>
              <a:rPr lang="en-US" b="1" dirty="0" err="1">
                <a:solidFill>
                  <a:srgbClr val="FF0000"/>
                </a:solidFill>
              </a:rPr>
              <a:t>iostream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class Student {</a:t>
            </a:r>
          </a:p>
          <a:p>
            <a:r>
              <a:rPr lang="en-US" b="1" dirty="0">
                <a:solidFill>
                  <a:srgbClr val="FF0000"/>
                </a:solidFill>
              </a:rPr>
              <a:t>  public: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static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count;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Student()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count++;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}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7030A0"/>
                </a:solidFill>
              </a:rPr>
              <a:t>static</a:t>
            </a:r>
            <a:r>
              <a:rPr lang="en-US" b="1" dirty="0">
                <a:solidFill>
                  <a:srgbClr val="FF0000"/>
                </a:solidFill>
              </a:rPr>
              <a:t> void </a:t>
            </a:r>
            <a:r>
              <a:rPr lang="en-US" b="1" dirty="0" err="1">
                <a:solidFill>
                  <a:srgbClr val="FF0000"/>
                </a:solidFill>
              </a:rPr>
              <a:t>showCount</a:t>
            </a:r>
            <a:r>
              <a:rPr lang="en-US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 err="1">
                <a:solidFill>
                  <a:srgbClr val="FF0000"/>
                </a:solidFill>
              </a:rPr>
              <a:t>cout</a:t>
            </a:r>
            <a:r>
              <a:rPr lang="en-US" b="1" dirty="0">
                <a:solidFill>
                  <a:srgbClr val="FF0000"/>
                </a:solidFill>
              </a:rPr>
              <a:t> &lt;&lt; "Total Students: " &lt;&lt; count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};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732389" y="1944266"/>
            <a:ext cx="5472608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// Definition of static data member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Student::count = 0;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main() {</a:t>
            </a:r>
          </a:p>
          <a:p>
            <a:r>
              <a:rPr lang="en-US" b="1" dirty="0">
                <a:solidFill>
                  <a:srgbClr val="002060"/>
                </a:solidFill>
              </a:rPr>
              <a:t>  Student s1, s2, s3</a:t>
            </a:r>
            <a:r>
              <a:rPr lang="en-US" b="1" dirty="0" smtClean="0">
                <a:solidFill>
                  <a:srgbClr val="002060"/>
                </a:solidFill>
              </a:rPr>
              <a:t>;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// Accessing static </a:t>
            </a:r>
            <a:r>
              <a:rPr lang="en-US" b="1" dirty="0" smtClean="0">
                <a:solidFill>
                  <a:srgbClr val="FF0000"/>
                </a:solidFill>
              </a:rPr>
              <a:t>function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Student::</a:t>
            </a:r>
            <a:r>
              <a:rPr lang="en-US" b="1" dirty="0" err="1">
                <a:solidFill>
                  <a:srgbClr val="7030A0"/>
                </a:solidFill>
              </a:rPr>
              <a:t>showCount</a:t>
            </a:r>
            <a:r>
              <a:rPr lang="en-US" b="1" dirty="0">
                <a:solidFill>
                  <a:srgbClr val="7030A0"/>
                </a:solidFill>
              </a:rPr>
              <a:t>();  </a:t>
            </a:r>
          </a:p>
          <a:p>
            <a:r>
              <a:rPr lang="en-US" b="1" dirty="0">
                <a:solidFill>
                  <a:srgbClr val="FF0000"/>
                </a:solidFill>
              </a:rPr>
              <a:t>  return 0;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307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5170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Encapsulation in C</a:t>
            </a:r>
            <a:r>
              <a:rPr lang="en-US" b="1" dirty="0" smtClean="0">
                <a:solidFill>
                  <a:srgbClr val="FF0000"/>
                </a:solidFill>
              </a:rPr>
              <a:t>++</a:t>
            </a:r>
          </a:p>
          <a:p>
            <a:endParaRPr lang="en-US" b="1" dirty="0"/>
          </a:p>
          <a:p>
            <a:r>
              <a:rPr lang="en-US" b="1" dirty="0"/>
              <a:t>Encapsulation</a:t>
            </a:r>
            <a:r>
              <a:rPr lang="en-US" dirty="0"/>
              <a:t> is the process of </a:t>
            </a:r>
            <a:r>
              <a:rPr lang="en-US" b="1" dirty="0"/>
              <a:t>binding data and functions</a:t>
            </a:r>
            <a:r>
              <a:rPr lang="en-US" dirty="0"/>
              <a:t> that operate on the data into a single unit — </a:t>
            </a:r>
            <a:r>
              <a:rPr lang="en-US" b="1" dirty="0"/>
              <a:t>the class</a:t>
            </a:r>
            <a:r>
              <a:rPr lang="en-US" dirty="0"/>
              <a:t>.</a:t>
            </a:r>
          </a:p>
          <a:p>
            <a:r>
              <a:rPr lang="en-US" dirty="0"/>
              <a:t>It helps in: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Protecting data from unauthorized access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Achieving data hiding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Making code more modular and </a:t>
            </a:r>
            <a:r>
              <a:rPr lang="en-US" dirty="0" smtClean="0"/>
              <a:t>secure</a:t>
            </a:r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 smtClean="0"/>
              <a:t>Real-Life </a:t>
            </a:r>
            <a:r>
              <a:rPr lang="en-US" b="1" dirty="0"/>
              <a:t>Example:</a:t>
            </a:r>
          </a:p>
          <a:p>
            <a:r>
              <a:rPr lang="en-US" dirty="0"/>
              <a:t>Think of a </a:t>
            </a:r>
            <a:r>
              <a:rPr lang="en-US" b="1" dirty="0"/>
              <a:t>bank account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can </a:t>
            </a:r>
            <a:r>
              <a:rPr lang="en-US" b="1" dirty="0"/>
              <a:t>deposit</a:t>
            </a:r>
            <a:r>
              <a:rPr lang="en-US" dirty="0"/>
              <a:t> or </a:t>
            </a:r>
            <a:r>
              <a:rPr lang="en-US" b="1" dirty="0"/>
              <a:t>withdraw</a:t>
            </a:r>
            <a:r>
              <a:rPr lang="en-US" dirty="0"/>
              <a:t> money,</a:t>
            </a:r>
          </a:p>
          <a:p>
            <a:pPr lvl="1"/>
            <a:r>
              <a:rPr lang="en-US" dirty="0"/>
              <a:t>But you </a:t>
            </a:r>
            <a:r>
              <a:rPr lang="en-US" b="1" dirty="0"/>
              <a:t>can't directly access</a:t>
            </a:r>
            <a:r>
              <a:rPr lang="en-US" dirty="0"/>
              <a:t> the balance — it's hidden inside.</a:t>
            </a:r>
          </a:p>
        </p:txBody>
      </p:sp>
    </p:spTree>
    <p:extLst>
      <p:ext uri="{BB962C8B-B14F-4D97-AF65-F5344CB8AC3E}">
        <p14:creationId xmlns:p14="http://schemas.microsoft.com/office/powerpoint/2010/main" val="8067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4681828" cy="61863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#include &lt;</a:t>
            </a:r>
            <a:r>
              <a:rPr lang="en-US" b="1" dirty="0" err="1">
                <a:solidFill>
                  <a:srgbClr val="FF0000"/>
                </a:solidFill>
              </a:rPr>
              <a:t>iostream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r>
              <a:rPr lang="en-US" b="1" dirty="0">
                <a:solidFill>
                  <a:srgbClr val="FF0000"/>
                </a:solidFill>
              </a:rPr>
              <a:t>  private: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balance;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002060"/>
                </a:solidFill>
              </a:rPr>
              <a:t>public:</a:t>
            </a:r>
          </a:p>
          <a:p>
            <a:r>
              <a:rPr lang="en-US" b="1" dirty="0">
                <a:solidFill>
                  <a:srgbClr val="002060"/>
                </a:solidFill>
              </a:rPr>
              <a:t>    void deposit(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amount)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if(amount &gt; 0)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  balance += amount;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}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002060"/>
                </a:solidFill>
              </a:rPr>
              <a:t>int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getBalance</a:t>
            </a:r>
            <a:r>
              <a:rPr lang="en-US" b="1" dirty="0">
                <a:solidFill>
                  <a:srgbClr val="002060"/>
                </a:solidFill>
              </a:rPr>
              <a:t>() {</a:t>
            </a:r>
          </a:p>
          <a:p>
            <a:r>
              <a:rPr lang="en-US" b="1" dirty="0">
                <a:solidFill>
                  <a:srgbClr val="002060"/>
                </a:solidFill>
              </a:rPr>
              <a:t>      return balance;</a:t>
            </a:r>
          </a:p>
          <a:p>
            <a:r>
              <a:rPr lang="en-US" b="1" dirty="0">
                <a:solidFill>
                  <a:srgbClr val="002060"/>
                </a:solidFill>
              </a:rPr>
              <a:t>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};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69872" y="2160290"/>
            <a:ext cx="6156325" cy="2800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main()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acc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acc.deposit</a:t>
            </a:r>
            <a:r>
              <a:rPr lang="en-US" b="1" dirty="0">
                <a:solidFill>
                  <a:srgbClr val="002060"/>
                </a:solidFill>
              </a:rPr>
              <a:t>(1000</a:t>
            </a:r>
            <a:r>
              <a:rPr lang="en-US" b="1" dirty="0">
                <a:solidFill>
                  <a:srgbClr val="FF0000"/>
                </a:solidFill>
              </a:rPr>
              <a:t>);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cout</a:t>
            </a:r>
            <a:r>
              <a:rPr lang="en-US" b="1" dirty="0">
                <a:solidFill>
                  <a:srgbClr val="FF0000"/>
                </a:solidFill>
              </a:rPr>
              <a:t> &lt;&lt; "Balance: " &lt;&lt; </a:t>
            </a:r>
            <a:r>
              <a:rPr lang="en-US" b="1" dirty="0" err="1">
                <a:solidFill>
                  <a:srgbClr val="FF0000"/>
                </a:solidFill>
              </a:rPr>
              <a:t>acc.getBalance</a:t>
            </a:r>
            <a:r>
              <a:rPr lang="en-US" b="1" dirty="0">
                <a:solidFill>
                  <a:srgbClr val="FF0000"/>
                </a:solidFill>
              </a:rPr>
              <a:t>();  </a:t>
            </a:r>
            <a:r>
              <a:rPr lang="en-US" b="1" dirty="0" smtClean="0">
                <a:solidFill>
                  <a:srgbClr val="FF0000"/>
                </a:solidFill>
              </a:rPr>
              <a:t>//Output</a:t>
            </a:r>
            <a:r>
              <a:rPr lang="en-US" b="1" dirty="0">
                <a:solidFill>
                  <a:srgbClr val="FF0000"/>
                </a:solidFill>
              </a:rPr>
              <a:t>: 1000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return 0;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06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4154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Abstraction in C</a:t>
            </a:r>
            <a:r>
              <a:rPr lang="en-US" b="1" dirty="0" smtClean="0">
                <a:solidFill>
                  <a:srgbClr val="FF0000"/>
                </a:solidFill>
              </a:rPr>
              <a:t>++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Definition: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Abstraction is the process of </a:t>
            </a:r>
            <a:r>
              <a:rPr lang="en-US" b="1" dirty="0"/>
              <a:t>hiding internal implementation details</a:t>
            </a:r>
            <a:r>
              <a:rPr lang="en-US" dirty="0"/>
              <a:t> and showing only the </a:t>
            </a:r>
            <a:r>
              <a:rPr lang="en-US" b="1" dirty="0"/>
              <a:t>essential features</a:t>
            </a:r>
            <a:r>
              <a:rPr lang="en-US" dirty="0"/>
              <a:t> of an object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Why Use Abstraction?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Reduces complexity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Increases security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Focuses on what an object does instead of how it does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4681828" cy="65248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#include &lt;</a:t>
            </a:r>
            <a:r>
              <a:rPr lang="en-US" b="1" dirty="0" err="1">
                <a:solidFill>
                  <a:srgbClr val="FF0000"/>
                </a:solidFill>
              </a:rPr>
              <a:t>iostream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</a:rPr>
              <a:t>using namespace </a:t>
            </a:r>
            <a:r>
              <a:rPr lang="en-US" b="1" dirty="0" err="1">
                <a:solidFill>
                  <a:srgbClr val="FF0000"/>
                </a:solidFill>
              </a:rPr>
              <a:t>std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class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 {</a:t>
            </a:r>
          </a:p>
          <a:p>
            <a:r>
              <a:rPr lang="en-US" b="1" dirty="0">
                <a:solidFill>
                  <a:srgbClr val="FF0000"/>
                </a:solidFill>
              </a:rPr>
              <a:t>  private: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balance;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public: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balance = 1000;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void deposit(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amount)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balance += amount;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}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void </a:t>
            </a:r>
            <a:r>
              <a:rPr lang="en-US" b="1" dirty="0" err="1">
                <a:solidFill>
                  <a:srgbClr val="002060"/>
                </a:solidFill>
              </a:rPr>
              <a:t>showBalance</a:t>
            </a:r>
            <a:r>
              <a:rPr lang="en-US" b="1" dirty="0">
                <a:solidFill>
                  <a:srgbClr val="FF0000"/>
                </a:solidFill>
              </a:rPr>
              <a:t>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 err="1">
                <a:solidFill>
                  <a:srgbClr val="FF0000"/>
                </a:solidFill>
              </a:rPr>
              <a:t>cout</a:t>
            </a:r>
            <a:r>
              <a:rPr lang="en-US" b="1" dirty="0">
                <a:solidFill>
                  <a:srgbClr val="FF0000"/>
                </a:solidFill>
              </a:rPr>
              <a:t> &lt;&lt; "Current Balance: " &lt;&lt; balance &lt;&lt; </a:t>
            </a:r>
            <a:r>
              <a:rPr lang="en-US" b="1" dirty="0" err="1">
                <a:solidFill>
                  <a:srgbClr val="FF0000"/>
                </a:solidFill>
              </a:rPr>
              <a:t>endl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}</a:t>
            </a:r>
          </a:p>
          <a:p>
            <a:r>
              <a:rPr lang="en-US" b="1" dirty="0">
                <a:solidFill>
                  <a:srgbClr val="FF0000"/>
                </a:solidFill>
              </a:rPr>
              <a:t>};</a:t>
            </a:r>
          </a:p>
        </p:txBody>
      </p:sp>
      <p:sp>
        <p:nvSpPr>
          <p:cNvPr id="2" name="Rectangle 1"/>
          <p:cNvSpPr/>
          <p:nvPr/>
        </p:nvSpPr>
        <p:spPr>
          <a:xfrm>
            <a:off x="5569872" y="2160290"/>
            <a:ext cx="6156325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main()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acc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FF0000"/>
                </a:solidFill>
              </a:rPr>
              <a:t>acc.deposit</a:t>
            </a:r>
            <a:r>
              <a:rPr lang="en-US" b="1" dirty="0">
                <a:solidFill>
                  <a:srgbClr val="FF0000"/>
                </a:solidFill>
              </a:rPr>
              <a:t>(500);</a:t>
            </a:r>
          </a:p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 err="1">
                <a:solidFill>
                  <a:srgbClr val="002060"/>
                </a:solidFill>
              </a:rPr>
              <a:t>acc.showBalance</a:t>
            </a:r>
            <a:r>
              <a:rPr lang="en-US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b="1" dirty="0">
                <a:solidFill>
                  <a:srgbClr val="FF0000"/>
                </a:solidFill>
              </a:rPr>
              <a:t>  return 0;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728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ents Vector Art, Icons, and Graphics for Free 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029" y="1728242"/>
            <a:ext cx="439248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46628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Inheritance?</a:t>
            </a:r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 smtClean="0"/>
              <a:t>One </a:t>
            </a:r>
            <a:r>
              <a:rPr lang="en-US" dirty="0"/>
              <a:t>class </a:t>
            </a:r>
            <a:r>
              <a:rPr lang="en-US" b="1" dirty="0"/>
              <a:t>inherits</a:t>
            </a:r>
            <a:r>
              <a:rPr lang="en-US" dirty="0"/>
              <a:t> features (methods &amp; variables) of another</a:t>
            </a:r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/>
              <a:t>Promotes </a:t>
            </a:r>
            <a:r>
              <a:rPr lang="en-US" b="1" dirty="0"/>
              <a:t>code reusability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/>
              <a:t>Helps in building </a:t>
            </a:r>
            <a:r>
              <a:rPr lang="en-US" b="1" dirty="0"/>
              <a:t>hierarchies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/>
              <a:t>Reused class = </a:t>
            </a:r>
            <a:r>
              <a:rPr lang="en-US" b="1" dirty="0"/>
              <a:t>Base class</a:t>
            </a:r>
            <a:r>
              <a:rPr lang="en-US" dirty="0"/>
              <a:t> / </a:t>
            </a:r>
            <a:r>
              <a:rPr lang="en-US" b="1" dirty="0"/>
              <a:t>Parent class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/>
              <a:t>New class = </a:t>
            </a:r>
            <a:r>
              <a:rPr lang="en-US" b="1" dirty="0"/>
              <a:t>Derived class</a:t>
            </a:r>
            <a:r>
              <a:rPr lang="en-US" dirty="0"/>
              <a:t> / </a:t>
            </a:r>
            <a:r>
              <a:rPr lang="en-US" b="1" dirty="0"/>
              <a:t>Child class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37591" y="5718046"/>
            <a:ext cx="10225136" cy="7694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Real-life Example: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child inherits</a:t>
            </a:r>
            <a:r>
              <a:rPr lang="en-US" dirty="0"/>
              <a:t> properties from parents – name, behavior,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0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1709" y="146670"/>
            <a:ext cx="11124295" cy="669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What is </a:t>
            </a:r>
            <a:r>
              <a:rPr lang="en-US" b="1" dirty="0" smtClean="0">
                <a:solidFill>
                  <a:srgbClr val="FF0000"/>
                </a:solidFill>
              </a:rPr>
              <a:t>OOP? (OOP </a:t>
            </a:r>
            <a:r>
              <a:rPr lang="en-US" b="1" dirty="0">
                <a:solidFill>
                  <a:srgbClr val="FF0000"/>
                </a:solidFill>
              </a:rPr>
              <a:t>= Object-Oriented </a:t>
            </a:r>
            <a:r>
              <a:rPr lang="en-US" b="1" dirty="0" smtClean="0">
                <a:solidFill>
                  <a:srgbClr val="FF0000"/>
                </a:solidFill>
              </a:rPr>
              <a:t>Programming)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/>
              <a:t>Definition </a:t>
            </a:r>
            <a:r>
              <a:rPr lang="en-US" dirty="0" smtClean="0"/>
              <a:t>:  OOP </a:t>
            </a:r>
            <a:r>
              <a:rPr lang="en-US" dirty="0"/>
              <a:t>is a programming style where everything is represented as an 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What is an object?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 object is a real-world entity (like a car, student, or bank account) that has</a:t>
            </a:r>
            <a:r>
              <a:rPr lang="en-US" dirty="0" smtClean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Why </a:t>
            </a:r>
            <a:r>
              <a:rPr lang="en-US" b="1" dirty="0"/>
              <a:t>OOP?</a:t>
            </a:r>
            <a:endParaRPr lang="en-US" dirty="0"/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Helps organize code around real-life things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Makes code </a:t>
            </a:r>
            <a:r>
              <a:rPr lang="en-US" b="1" dirty="0"/>
              <a:t>modular</a:t>
            </a:r>
            <a:r>
              <a:rPr lang="en-US" dirty="0"/>
              <a:t> – each class handles a specific part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Makes code </a:t>
            </a:r>
            <a:r>
              <a:rPr lang="en-US" b="1" dirty="0"/>
              <a:t>reusable</a:t>
            </a:r>
            <a:r>
              <a:rPr lang="en-US" dirty="0"/>
              <a:t> – write once, use again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Makes code </a:t>
            </a:r>
            <a:r>
              <a:rPr lang="en-US" b="1" dirty="0"/>
              <a:t>maintainable</a:t>
            </a:r>
            <a:r>
              <a:rPr lang="en-US" dirty="0"/>
              <a:t> – easier to debug and </a:t>
            </a:r>
            <a:r>
              <a:rPr lang="en-US" dirty="0" smtClean="0"/>
              <a:t>update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Popular OOP Languages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C++</a:t>
            </a:r>
            <a:r>
              <a:rPr lang="en-US" dirty="0"/>
              <a:t> </a:t>
            </a:r>
            <a:r>
              <a:rPr lang="en-US" dirty="0" smtClean="0"/>
              <a:t>,</a:t>
            </a:r>
            <a:r>
              <a:rPr lang="en-US" b="1" dirty="0" smtClean="0"/>
              <a:t>Java</a:t>
            </a:r>
            <a:r>
              <a:rPr lang="en-US" dirty="0" smtClean="0"/>
              <a:t> ,</a:t>
            </a:r>
            <a:r>
              <a:rPr lang="en-US" b="1" dirty="0" smtClean="0"/>
              <a:t>Python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2917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Why Use Inheritance?</a:t>
            </a:r>
          </a:p>
          <a:p>
            <a:pPr marL="898398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 smtClean="0"/>
              <a:t>Avoids </a:t>
            </a:r>
            <a:r>
              <a:rPr lang="en-IN" dirty="0"/>
              <a:t>code duplication</a:t>
            </a:r>
          </a:p>
          <a:p>
            <a:pPr marL="898398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/>
              <a:t>Enables </a:t>
            </a:r>
            <a:r>
              <a:rPr lang="en-IN" b="1" dirty="0"/>
              <a:t>code extension</a:t>
            </a:r>
            <a:endParaRPr lang="en-IN" dirty="0"/>
          </a:p>
          <a:p>
            <a:pPr marL="898398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/>
              <a:t>Supports </a:t>
            </a:r>
            <a:r>
              <a:rPr lang="en-IN" b="1" dirty="0"/>
              <a:t>polymorphism</a:t>
            </a:r>
            <a:endParaRPr lang="en-IN" dirty="0"/>
          </a:p>
          <a:p>
            <a:pPr marL="898398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/>
              <a:t>Makes maintenance easier</a:t>
            </a:r>
          </a:p>
          <a:p>
            <a:pPr marL="898398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IN" dirty="0"/>
              <a:t>Encourages </a:t>
            </a:r>
            <a:r>
              <a:rPr lang="en-IN" b="1" dirty="0"/>
              <a:t>modular programming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10401" y="3815894"/>
            <a:ext cx="266258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Syntax of Inheritance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2989" y="3960489"/>
            <a:ext cx="5976664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class </a:t>
            </a:r>
            <a:r>
              <a:rPr lang="en-US" sz="2800" b="1" dirty="0">
                <a:solidFill>
                  <a:srgbClr val="7030A0"/>
                </a:solidFill>
              </a:rPr>
              <a:t>Base</a:t>
            </a:r>
            <a:r>
              <a:rPr lang="en-US" sz="2800" b="1" dirty="0">
                <a:solidFill>
                  <a:schemeClr val="tx1"/>
                </a:solidFill>
              </a:rPr>
              <a:t> {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  // base class members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};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B050"/>
                </a:solidFill>
              </a:rPr>
              <a:t>class </a:t>
            </a:r>
            <a:r>
              <a:rPr lang="en-US" sz="2800" b="1" dirty="0">
                <a:solidFill>
                  <a:srgbClr val="C00000"/>
                </a:solidFill>
              </a:rPr>
              <a:t>Derived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: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 err="1">
                <a:solidFill>
                  <a:srgbClr val="002060"/>
                </a:solidFill>
              </a:rPr>
              <a:t>access_modifier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7030A0"/>
                </a:solidFill>
              </a:rPr>
              <a:t>Base</a:t>
            </a:r>
            <a:r>
              <a:rPr lang="en-US" sz="2800" b="1" dirty="0">
                <a:solidFill>
                  <a:srgbClr val="00B050"/>
                </a:solidFill>
              </a:rPr>
              <a:t> {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 // derived class members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};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24677" y="3903578"/>
            <a:ext cx="2808312" cy="17851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Access Modifiers:</a:t>
            </a:r>
            <a:endParaRPr lang="en-IN" dirty="0"/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public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protected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private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70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550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Types of Inheritance in C++</a:t>
            </a:r>
          </a:p>
          <a:p>
            <a:pPr marL="898398" lvl="1" indent="-342900">
              <a:lnSpc>
                <a:spcPct val="300000"/>
              </a:lnSpc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7030A0"/>
                </a:solidFill>
              </a:rPr>
              <a:t>Single </a:t>
            </a:r>
            <a:r>
              <a:rPr lang="en-US" b="1" dirty="0">
                <a:solidFill>
                  <a:srgbClr val="7030A0"/>
                </a:solidFill>
              </a:rPr>
              <a:t>Inheritance</a:t>
            </a:r>
          </a:p>
          <a:p>
            <a:pPr marL="898398" lvl="1" indent="-342900">
              <a:lnSpc>
                <a:spcPct val="300000"/>
              </a:lnSpc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Multilevel Inheritance</a:t>
            </a:r>
          </a:p>
          <a:p>
            <a:pPr marL="898398" lvl="1" indent="-342900">
              <a:lnSpc>
                <a:spcPct val="300000"/>
              </a:lnSpc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Multiple Inheritance</a:t>
            </a:r>
          </a:p>
          <a:p>
            <a:pPr marL="898398" lvl="1" indent="-342900">
              <a:lnSpc>
                <a:spcPct val="300000"/>
              </a:lnSpc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Hierarchical Inheritance</a:t>
            </a:r>
          </a:p>
          <a:p>
            <a:pPr marL="898398" lvl="1" indent="-342900">
              <a:lnSpc>
                <a:spcPct val="300000"/>
              </a:lnSpc>
              <a:buFont typeface="Wingdings" pitchFamily="2" charset="2"/>
              <a:buChar char="ü"/>
            </a:pPr>
            <a:r>
              <a:rPr lang="en-US" b="1" dirty="0">
                <a:solidFill>
                  <a:srgbClr val="7030A0"/>
                </a:solidFill>
              </a:rPr>
              <a:t>Hybrid Inheritance</a:t>
            </a:r>
          </a:p>
        </p:txBody>
      </p:sp>
    </p:spTree>
    <p:extLst>
      <p:ext uri="{BB962C8B-B14F-4D97-AF65-F5344CB8AC3E}">
        <p14:creationId xmlns:p14="http://schemas.microsoft.com/office/powerpoint/2010/main" val="308673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Single Inheritance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 smtClean="0"/>
              <a:t>One </a:t>
            </a:r>
            <a:r>
              <a:rPr lang="en-US" dirty="0"/>
              <a:t>base class, one derived class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Most basic form</a:t>
            </a:r>
          </a:p>
        </p:txBody>
      </p:sp>
      <p:sp>
        <p:nvSpPr>
          <p:cNvPr id="2" name="Rectangle 1"/>
          <p:cNvSpPr/>
          <p:nvPr/>
        </p:nvSpPr>
        <p:spPr>
          <a:xfrm>
            <a:off x="899741" y="2863650"/>
            <a:ext cx="4104456" cy="246221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 Animal {</a:t>
            </a:r>
          </a:p>
          <a:p>
            <a:r>
              <a:rPr lang="en-US" b="1" dirty="0">
                <a:solidFill>
                  <a:srgbClr val="0070C0"/>
                </a:solidFill>
              </a:rPr>
              <a:t>  void eat();</a:t>
            </a:r>
          </a:p>
          <a:p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endParaRPr lang="en-US" b="1" dirty="0"/>
          </a:p>
          <a:p>
            <a:r>
              <a:rPr lang="en-US" b="1" dirty="0"/>
              <a:t>class Dog : public Animal {</a:t>
            </a:r>
          </a:p>
          <a:p>
            <a:r>
              <a:rPr lang="en-US" b="1" dirty="0"/>
              <a:t>  void bark();</a:t>
            </a:r>
          </a:p>
          <a:p>
            <a:r>
              <a:rPr lang="en-US" b="1" dirty="0"/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725" y="2379952"/>
            <a:ext cx="61563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Example :</a:t>
            </a:r>
            <a:endParaRPr lang="en-US" b="1" dirty="0"/>
          </a:p>
        </p:txBody>
      </p:sp>
      <p:sp>
        <p:nvSpPr>
          <p:cNvPr id="7" name="AutoShape 2" descr="inheri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inheri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inheri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395612" y="2962238"/>
            <a:ext cx="252028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Animal</a:t>
            </a:r>
            <a:endParaRPr lang="en-IN" sz="4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95612" y="4522185"/>
            <a:ext cx="2520280" cy="7694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Dog</a:t>
            </a:r>
            <a:endParaRPr lang="en-IN" sz="4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655752" y="3731679"/>
            <a:ext cx="0" cy="790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044757" y="3312418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(Base)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10044757" y="4691461"/>
            <a:ext cx="9492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(Child)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1314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8524" y="6048722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Multilevel  Inheritance</a:t>
            </a:r>
            <a:endParaRPr lang="en-US" b="1" dirty="0">
              <a:solidFill>
                <a:srgbClr val="FF0000"/>
              </a:solidFill>
            </a:endParaRP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A class is derived from a derived class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Forms a </a:t>
            </a:r>
            <a:r>
              <a:rPr lang="en-US" b="1" dirty="0"/>
              <a:t>chain of inheritance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99741" y="2812592"/>
            <a:ext cx="4104456" cy="34778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class Animal {</a:t>
            </a:r>
          </a:p>
          <a:p>
            <a:r>
              <a:rPr lang="en-US" b="1" dirty="0">
                <a:solidFill>
                  <a:srgbClr val="0070C0"/>
                </a:solidFill>
              </a:rPr>
              <a:t>  void eat();</a:t>
            </a:r>
          </a:p>
          <a:p>
            <a:r>
              <a:rPr lang="en-US" b="1" dirty="0">
                <a:solidFill>
                  <a:srgbClr val="0070C0"/>
                </a:solidFill>
              </a:rPr>
              <a:t>};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7030A0"/>
                </a:solidFill>
              </a:rPr>
              <a:t>class Dog : public Animal {</a:t>
            </a:r>
          </a:p>
          <a:p>
            <a:r>
              <a:rPr lang="en-US" b="1" dirty="0">
                <a:solidFill>
                  <a:srgbClr val="7030A0"/>
                </a:solidFill>
              </a:rPr>
              <a:t>  void bark();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};</a:t>
            </a:r>
          </a:p>
          <a:p>
            <a:r>
              <a:rPr lang="en-US" b="1" dirty="0"/>
              <a:t>class Puppy : public Dog {</a:t>
            </a:r>
          </a:p>
          <a:p>
            <a:r>
              <a:rPr lang="en-US" b="1" dirty="0"/>
              <a:t>  void weep();</a:t>
            </a:r>
          </a:p>
          <a:p>
            <a:r>
              <a:rPr lang="en-US" b="1" dirty="0"/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725" y="2379952"/>
            <a:ext cx="61563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Example :</a:t>
            </a:r>
            <a:endParaRPr lang="en-US" b="1" dirty="0"/>
          </a:p>
        </p:txBody>
      </p:sp>
      <p:sp>
        <p:nvSpPr>
          <p:cNvPr id="7" name="AutoShape 2" descr="inheri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inheri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inheri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7614457" y="2577951"/>
            <a:ext cx="252028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Animal</a:t>
            </a:r>
            <a:endParaRPr lang="en-IN" sz="4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14457" y="4137898"/>
            <a:ext cx="2520280" cy="7694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Dog</a:t>
            </a:r>
            <a:endParaRPr lang="en-IN" sz="4400" b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874597" y="3347392"/>
            <a:ext cx="0" cy="790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263602" y="2792635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(Base)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10263602" y="4307174"/>
            <a:ext cx="11208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(Base 2)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637814" y="5680967"/>
            <a:ext cx="2520280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Puppy</a:t>
            </a:r>
            <a:endParaRPr lang="en-IN" sz="44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874597" y="4890461"/>
            <a:ext cx="0" cy="79050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283511" y="5850243"/>
            <a:ext cx="9492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(Child)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6434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88524" y="6048722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401" y="576114"/>
            <a:ext cx="11161240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Multiple Inheritance</a:t>
            </a:r>
            <a:endParaRPr lang="en-US" b="1" dirty="0">
              <a:solidFill>
                <a:srgbClr val="FF0000"/>
              </a:solidFill>
            </a:endParaRP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A class inherits from </a:t>
            </a:r>
            <a:r>
              <a:rPr lang="en-US" b="1" dirty="0"/>
              <a:t>more than one base class</a:t>
            </a:r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Can lead to </a:t>
            </a:r>
            <a:r>
              <a:rPr lang="en-US" b="1" dirty="0"/>
              <a:t>ambiguity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99741" y="2812592"/>
            <a:ext cx="4104456" cy="38164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class A {</a:t>
            </a:r>
          </a:p>
          <a:p>
            <a:r>
              <a:rPr lang="en-US" b="1" dirty="0">
                <a:solidFill>
                  <a:schemeClr val="tx1"/>
                </a:solidFill>
              </a:rPr>
              <a:t>  void show();</a:t>
            </a:r>
          </a:p>
          <a:p>
            <a:r>
              <a:rPr lang="en-US" b="1" dirty="0">
                <a:solidFill>
                  <a:schemeClr val="tx1"/>
                </a:solidFill>
              </a:rPr>
              <a:t>};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class B {</a:t>
            </a:r>
          </a:p>
          <a:p>
            <a:r>
              <a:rPr lang="en-US" b="1" dirty="0">
                <a:solidFill>
                  <a:srgbClr val="FF0000"/>
                </a:solidFill>
              </a:rPr>
              <a:t>  void display();</a:t>
            </a:r>
          </a:p>
          <a:p>
            <a:r>
              <a:rPr lang="en-US" b="1" dirty="0">
                <a:solidFill>
                  <a:srgbClr val="FF0000"/>
                </a:solidFill>
              </a:rPr>
              <a:t>};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class C : public A, public B {</a:t>
            </a:r>
          </a:p>
          <a:p>
            <a:r>
              <a:rPr lang="en-US" b="1" dirty="0">
                <a:solidFill>
                  <a:srgbClr val="0070C0"/>
                </a:solidFill>
              </a:rPr>
              <a:t>  // inherits from both</a:t>
            </a:r>
          </a:p>
          <a:p>
            <a:r>
              <a:rPr lang="en-US" b="1" dirty="0">
                <a:solidFill>
                  <a:srgbClr val="0070C0"/>
                </a:solidFill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725" y="2379952"/>
            <a:ext cx="61563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Example :</a:t>
            </a:r>
            <a:endParaRPr lang="en-US" b="1" dirty="0"/>
          </a:p>
        </p:txBody>
      </p:sp>
      <p:sp>
        <p:nvSpPr>
          <p:cNvPr id="7" name="AutoShape 2" descr="inheri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inheri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6" descr="inheri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19875" y="2830729"/>
            <a:ext cx="2520280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B</a:t>
            </a:r>
            <a:endParaRPr lang="en-IN" sz="4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508254" y="2791713"/>
            <a:ext cx="2520280" cy="7694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</a:t>
            </a:r>
            <a:endParaRPr lang="en-IN" sz="4400" b="1" dirty="0"/>
          </a:p>
        </p:txBody>
      </p:sp>
      <p:cxnSp>
        <p:nvCxnSpPr>
          <p:cNvPr id="14" name="Straight Arrow Connector 13"/>
          <p:cNvCxnSpPr>
            <a:stCxn id="11" idx="2"/>
          </p:cNvCxnSpPr>
          <p:nvPr/>
        </p:nvCxnSpPr>
        <p:spPr>
          <a:xfrm flipH="1">
            <a:off x="8771786" y="3600170"/>
            <a:ext cx="1408229" cy="11206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91022" y="2379574"/>
            <a:ext cx="13694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(Base1)</a:t>
            </a:r>
            <a:endParaRPr lang="en-IN" b="1" dirty="0"/>
          </a:p>
        </p:txBody>
      </p:sp>
      <p:sp>
        <p:nvSpPr>
          <p:cNvPr id="16" name="Rectangle 15"/>
          <p:cNvSpPr/>
          <p:nvPr/>
        </p:nvSpPr>
        <p:spPr>
          <a:xfrm>
            <a:off x="9619605" y="2337817"/>
            <a:ext cx="11208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(Base 2)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511645" y="4720806"/>
            <a:ext cx="2520280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</a:t>
            </a:r>
            <a:endParaRPr lang="en-IN" sz="4400" b="1" dirty="0"/>
          </a:p>
        </p:txBody>
      </p:sp>
      <p:cxnSp>
        <p:nvCxnSpPr>
          <p:cNvPr id="18" name="Straight Arrow Connector 17"/>
          <p:cNvCxnSpPr>
            <a:endCxn id="17" idx="0"/>
          </p:cNvCxnSpPr>
          <p:nvPr/>
        </p:nvCxnSpPr>
        <p:spPr>
          <a:xfrm>
            <a:off x="6768394" y="3579902"/>
            <a:ext cx="2003391" cy="11409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297135" y="5516050"/>
            <a:ext cx="9492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(Child)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493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388524" y="6048722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0401" y="576114"/>
            <a:ext cx="11161240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Hierarchical</a:t>
            </a:r>
            <a:r>
              <a:rPr lang="en-IN" b="1" dirty="0"/>
              <a:t> </a:t>
            </a:r>
            <a:r>
              <a:rPr lang="en-IN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Inheritance</a:t>
            </a:r>
            <a:endParaRPr lang="en-US" b="1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Multiple classes</a:t>
            </a:r>
            <a:r>
              <a:rPr lang="en-US" dirty="0"/>
              <a:t> inherit from a </a:t>
            </a:r>
            <a:r>
              <a:rPr lang="en-US" b="1" dirty="0"/>
              <a:t>single base class</a:t>
            </a: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Useful in creating multiple child classes from a common parent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99741" y="2812592"/>
            <a:ext cx="4104456" cy="34778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 Animal {</a:t>
            </a:r>
          </a:p>
          <a:p>
            <a:r>
              <a:rPr lang="en-US" b="1" dirty="0">
                <a:solidFill>
                  <a:srgbClr val="FF0000"/>
                </a:solidFill>
              </a:rPr>
              <a:t>  void eat();</a:t>
            </a:r>
          </a:p>
          <a:p>
            <a:r>
              <a:rPr lang="en-US" b="1" dirty="0">
                <a:solidFill>
                  <a:srgbClr val="FF0000"/>
                </a:solidFill>
              </a:rPr>
              <a:t>};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class Dog </a:t>
            </a:r>
            <a:r>
              <a:rPr lang="en-US" b="1" dirty="0">
                <a:solidFill>
                  <a:srgbClr val="FF0000"/>
                </a:solidFill>
              </a:rPr>
              <a:t>: public Animal </a:t>
            </a:r>
            <a:r>
              <a:rPr lang="en-US" b="1" dirty="0" smtClean="0">
                <a:solidFill>
                  <a:srgbClr val="FF0000"/>
                </a:solidFill>
              </a:rPr>
              <a:t>{};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class </a:t>
            </a:r>
            <a:r>
              <a:rPr lang="en-US" b="1" dirty="0" smtClean="0">
                <a:solidFill>
                  <a:srgbClr val="002060"/>
                </a:solidFill>
              </a:rPr>
              <a:t>Lion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public Animal </a:t>
            </a:r>
            <a:r>
              <a:rPr lang="en-US" b="1" dirty="0" smtClean="0">
                <a:solidFill>
                  <a:srgbClr val="FF0000"/>
                </a:solidFill>
              </a:rPr>
              <a:t>{};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class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Tiger </a:t>
            </a:r>
            <a:r>
              <a:rPr lang="en-US" b="1" dirty="0" smtClean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public Animal {};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5725" y="2379952"/>
            <a:ext cx="61563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Example :</a:t>
            </a:r>
            <a:endParaRPr lang="en-US" b="1" dirty="0"/>
          </a:p>
        </p:txBody>
      </p:sp>
      <p:sp>
        <p:nvSpPr>
          <p:cNvPr id="35" name="AutoShape 2" descr="inheri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AutoShape 4" descr="inheri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AutoShape 6" descr="inheri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7321656" y="2792635"/>
            <a:ext cx="2520280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Animal</a:t>
            </a:r>
            <a:endParaRPr lang="en-IN" sz="4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925283" y="4730902"/>
            <a:ext cx="1595432" cy="7694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Lion</a:t>
            </a:r>
            <a:endParaRPr lang="en-IN" sz="4400" b="1" dirty="0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6414954" y="3527505"/>
            <a:ext cx="2166842" cy="12033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083891" y="2358090"/>
            <a:ext cx="1278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(Base)</a:t>
            </a:r>
            <a:endParaRPr lang="en-IN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508253" y="4760517"/>
            <a:ext cx="1813403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Dog</a:t>
            </a:r>
            <a:endParaRPr lang="en-IN" sz="4400" b="1" dirty="0"/>
          </a:p>
        </p:txBody>
      </p:sp>
      <p:cxnSp>
        <p:nvCxnSpPr>
          <p:cNvPr id="43" name="Straight Arrow Connector 42"/>
          <p:cNvCxnSpPr>
            <a:stCxn id="38" idx="2"/>
          </p:cNvCxnSpPr>
          <p:nvPr/>
        </p:nvCxnSpPr>
        <p:spPr>
          <a:xfrm>
            <a:off x="8581796" y="3562076"/>
            <a:ext cx="2393605" cy="1168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975784" y="5624058"/>
            <a:ext cx="11785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(Child-1)</a:t>
            </a:r>
            <a:endParaRPr lang="en-IN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0177685" y="4730901"/>
            <a:ext cx="1595432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Tiger</a:t>
            </a:r>
            <a:endParaRPr lang="en-IN" sz="4400" b="1" dirty="0"/>
          </a:p>
        </p:txBody>
      </p:sp>
      <p:sp>
        <p:nvSpPr>
          <p:cNvPr id="46" name="Rectangle 45"/>
          <p:cNvSpPr/>
          <p:nvPr/>
        </p:nvSpPr>
        <p:spPr>
          <a:xfrm>
            <a:off x="8133735" y="5624058"/>
            <a:ext cx="11785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  <a:r>
              <a:rPr lang="en-US" b="1" dirty="0" smtClean="0"/>
              <a:t>Child-2)</a:t>
            </a:r>
            <a:endParaRPr lang="en-IN" b="1" dirty="0"/>
          </a:p>
        </p:txBody>
      </p:sp>
      <p:sp>
        <p:nvSpPr>
          <p:cNvPr id="47" name="Rectangle 46"/>
          <p:cNvSpPr/>
          <p:nvPr/>
        </p:nvSpPr>
        <p:spPr>
          <a:xfrm>
            <a:off x="10386137" y="5584343"/>
            <a:ext cx="11785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(</a:t>
            </a:r>
            <a:r>
              <a:rPr lang="en-US" b="1" dirty="0" smtClean="0"/>
              <a:t>Child-3)</a:t>
            </a:r>
            <a:endParaRPr lang="en-IN" b="1" dirty="0"/>
          </a:p>
        </p:txBody>
      </p:sp>
      <p:cxnSp>
        <p:nvCxnSpPr>
          <p:cNvPr id="48" name="Straight Arrow Connector 47"/>
          <p:cNvCxnSpPr>
            <a:stCxn id="38" idx="2"/>
          </p:cNvCxnSpPr>
          <p:nvPr/>
        </p:nvCxnSpPr>
        <p:spPr>
          <a:xfrm>
            <a:off x="8581796" y="3562076"/>
            <a:ext cx="102282" cy="11688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7388524" y="6048722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10401" y="576114"/>
            <a:ext cx="11161240" cy="11079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Hybrid </a:t>
            </a:r>
            <a:r>
              <a:rPr lang="en-IN" b="1" dirty="0" smtClean="0">
                <a:solidFill>
                  <a:srgbClr val="FF0000"/>
                </a:solidFill>
              </a:rPr>
              <a:t>Inheritance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Combines two or more types of inheritance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There is no particular syntax of hybrid inheritance.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99741" y="2812592"/>
            <a:ext cx="4104456" cy="14465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 A {};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B : </a:t>
            </a:r>
            <a:r>
              <a:rPr lang="en-US" b="1" dirty="0" smtClean="0">
                <a:solidFill>
                  <a:srgbClr val="FF0000"/>
                </a:solidFill>
              </a:rPr>
              <a:t>public </a:t>
            </a:r>
            <a:r>
              <a:rPr lang="en-US" b="1" dirty="0">
                <a:solidFill>
                  <a:srgbClr val="FF0000"/>
                </a:solidFill>
              </a:rPr>
              <a:t>A {};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C : </a:t>
            </a:r>
            <a:r>
              <a:rPr lang="en-US" b="1" dirty="0" smtClean="0">
                <a:solidFill>
                  <a:srgbClr val="FF0000"/>
                </a:solidFill>
              </a:rPr>
              <a:t>public </a:t>
            </a:r>
            <a:r>
              <a:rPr lang="en-US" b="1" dirty="0">
                <a:solidFill>
                  <a:srgbClr val="FF0000"/>
                </a:solidFill>
              </a:rPr>
              <a:t>A {};</a:t>
            </a:r>
          </a:p>
          <a:p>
            <a:r>
              <a:rPr lang="en-US" b="1" dirty="0">
                <a:solidFill>
                  <a:srgbClr val="FF0000"/>
                </a:solidFill>
              </a:rPr>
              <a:t>class D : public B, public C {};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55725" y="2379952"/>
            <a:ext cx="61563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Example :</a:t>
            </a:r>
            <a:endParaRPr lang="en-US" b="1" dirty="0"/>
          </a:p>
        </p:txBody>
      </p:sp>
      <p:sp>
        <p:nvSpPr>
          <p:cNvPr id="35" name="AutoShape 2" descr="inherit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" name="AutoShape 4" descr="inherite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AutoShape 6" descr="inheritenc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" name="TextBox 37"/>
          <p:cNvSpPr txBox="1"/>
          <p:nvPr/>
        </p:nvSpPr>
        <p:spPr>
          <a:xfrm>
            <a:off x="8316565" y="2376314"/>
            <a:ext cx="1595433" cy="76944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A</a:t>
            </a:r>
            <a:endParaRPr lang="en-IN" sz="4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633484" y="4288755"/>
            <a:ext cx="1595432" cy="76944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C</a:t>
            </a:r>
            <a:endParaRPr lang="en-IN" sz="4400" b="1" dirty="0"/>
          </a:p>
        </p:txBody>
      </p:sp>
      <p:cxnSp>
        <p:nvCxnSpPr>
          <p:cNvPr id="40" name="Straight Arrow Connector 39"/>
          <p:cNvCxnSpPr>
            <a:stCxn id="38" idx="2"/>
          </p:cNvCxnSpPr>
          <p:nvPr/>
        </p:nvCxnSpPr>
        <p:spPr>
          <a:xfrm flipH="1">
            <a:off x="7902881" y="3145755"/>
            <a:ext cx="1211401" cy="11133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673155" y="1886330"/>
            <a:ext cx="1278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(Base)</a:t>
            </a:r>
            <a:endParaRPr lang="en-IN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095879" y="4304536"/>
            <a:ext cx="1652734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B</a:t>
            </a:r>
            <a:endParaRPr lang="en-IN" sz="4400" b="1" dirty="0"/>
          </a:p>
        </p:txBody>
      </p:sp>
      <p:cxnSp>
        <p:nvCxnSpPr>
          <p:cNvPr id="43" name="Straight Arrow Connector 42"/>
          <p:cNvCxnSpPr>
            <a:endCxn id="45" idx="0"/>
          </p:cNvCxnSpPr>
          <p:nvPr/>
        </p:nvCxnSpPr>
        <p:spPr>
          <a:xfrm>
            <a:off x="7902881" y="5073977"/>
            <a:ext cx="1344160" cy="10749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449325" y="6148926"/>
            <a:ext cx="1595432" cy="76944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D</a:t>
            </a:r>
            <a:endParaRPr lang="en-IN" sz="4400" b="1" dirty="0"/>
          </a:p>
        </p:txBody>
      </p:sp>
      <p:cxnSp>
        <p:nvCxnSpPr>
          <p:cNvPr id="48" name="Straight Arrow Connector 47"/>
          <p:cNvCxnSpPr>
            <a:stCxn id="38" idx="2"/>
            <a:endCxn id="39" idx="0"/>
          </p:cNvCxnSpPr>
          <p:nvPr/>
        </p:nvCxnSpPr>
        <p:spPr>
          <a:xfrm>
            <a:off x="9114282" y="3145755"/>
            <a:ext cx="1316918" cy="1143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9" idx="2"/>
            <a:endCxn id="45" idx="0"/>
          </p:cNvCxnSpPr>
          <p:nvPr/>
        </p:nvCxnSpPr>
        <p:spPr>
          <a:xfrm flipH="1">
            <a:off x="9247041" y="5058196"/>
            <a:ext cx="1184159" cy="10907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133" y="720129"/>
            <a:ext cx="3548672" cy="2415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80906" y="2808362"/>
            <a:ext cx="93447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883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693" y="523991"/>
            <a:ext cx="11124295" cy="5372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Features of Object-Oriented Programming (OOP)</a:t>
            </a:r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Class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Object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Encapsulation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Abstraction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Inheritance</a:t>
            </a:r>
            <a:endParaRPr lang="en-US" dirty="0"/>
          </a:p>
          <a:p>
            <a:pPr marL="898398" lvl="1" indent="-342900">
              <a:lnSpc>
                <a:spcPct val="250000"/>
              </a:lnSpc>
              <a:buFont typeface="Wingdings" pitchFamily="2" charset="2"/>
              <a:buChar char="v"/>
            </a:pPr>
            <a:r>
              <a:rPr lang="en-US" b="1" dirty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4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2" y="630284"/>
            <a:ext cx="5179890" cy="461640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What is class ?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2023" y="1440329"/>
            <a:ext cx="11548606" cy="461640"/>
          </a:xfrm>
          <a:prstGeom prst="rect">
            <a:avLst/>
          </a:prstGeom>
        </p:spPr>
        <p:txBody>
          <a:bodyPr wrap="square" lIns="110121" tIns="55061" rIns="110121" bIns="55061">
            <a:spAutoFit/>
          </a:bodyPr>
          <a:lstStyle/>
          <a:p>
            <a:r>
              <a:rPr lang="en-GB" b="1" dirty="0" smtClean="0"/>
              <a:t>A class is a user defined data type or blue print or specification or logical constructor of an object.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1352" y="2430385"/>
            <a:ext cx="9850282" cy="42701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0121" tIns="55061" rIns="110121" bIns="55061">
            <a:spAutoFit/>
          </a:bodyPr>
          <a:lstStyle/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user defined of an object because using class we can store multiple object.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called blue print of an object because using class we can create multiple objects of same type. 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called specification of an object because it specify what an object contains.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002060"/>
                </a:solidFill>
              </a:rPr>
              <a:t>A class is also called logical constructor of an object because it constructs object logically(design) an object.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6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2" y="630284"/>
            <a:ext cx="5179890" cy="461640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What is an Object ?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4045" y="1440329"/>
            <a:ext cx="9553176" cy="461640"/>
          </a:xfrm>
          <a:prstGeom prst="rect">
            <a:avLst/>
          </a:prstGeom>
        </p:spPr>
        <p:txBody>
          <a:bodyPr wrap="square" lIns="110121" tIns="55061" rIns="110121" bIns="55061">
            <a:spAutoFit/>
          </a:bodyPr>
          <a:lstStyle/>
          <a:p>
            <a:r>
              <a:rPr lang="en-GB" b="1" dirty="0" smtClean="0"/>
              <a:t>A object is real world things which is an instance of a class .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91519" y="3330435"/>
            <a:ext cx="9850282" cy="2139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0121" tIns="55061" rIns="110121" bIns="55061">
            <a:spAutoFit/>
          </a:bodyPr>
          <a:lstStyle/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</a:rPr>
              <a:t>State: </a:t>
            </a:r>
            <a:r>
              <a:rPr lang="en-GB" b="1" dirty="0" smtClean="0"/>
              <a:t>represent data of an object.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</a:rPr>
              <a:t>Behaviour: </a:t>
            </a:r>
            <a:r>
              <a:rPr lang="en-GB" b="1" dirty="0" smtClean="0"/>
              <a:t>represent the behaviour (functionality) of an object such as deposit, withdraw, sleep, fooding....etc</a:t>
            </a:r>
          </a:p>
          <a:p>
            <a:pPr marL="412954" indent="-412954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 smtClean="0">
                <a:solidFill>
                  <a:srgbClr val="FF0000"/>
                </a:solidFill>
              </a:rPr>
              <a:t>Identity: </a:t>
            </a:r>
            <a:r>
              <a:rPr lang="en-GB" b="1" dirty="0" smtClean="0"/>
              <a:t>An object indentity is typically implemented a via unique ID.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2" y="630284"/>
            <a:ext cx="5179890" cy="461640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class   object   relation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HP\Downloads\pngwing.c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840" y="1944266"/>
            <a:ext cx="5508253" cy="3384549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6770459" y="0"/>
            <a:ext cx="5494110" cy="675917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110121" tIns="55061" rIns="110121" bIns="55061" rtlCol="0">
            <a:spAutoFit/>
          </a:bodyPr>
          <a:lstStyle/>
          <a:p>
            <a:r>
              <a:rPr lang="en-GB" sz="1800" b="1" dirty="0"/>
              <a:t>#include &lt;</a:t>
            </a:r>
            <a:r>
              <a:rPr lang="en-GB" sz="1800" b="1" dirty="0" err="1"/>
              <a:t>iostream</a:t>
            </a:r>
            <a:r>
              <a:rPr lang="en-GB" sz="1800" b="1" dirty="0"/>
              <a:t>&gt;</a:t>
            </a:r>
          </a:p>
          <a:p>
            <a:r>
              <a:rPr lang="en-GB" sz="1800" b="1" dirty="0"/>
              <a:t>using namespace </a:t>
            </a:r>
            <a:r>
              <a:rPr lang="en-GB" sz="1800" b="1" dirty="0" err="1"/>
              <a:t>std</a:t>
            </a:r>
            <a:r>
              <a:rPr lang="en-GB" sz="1800" b="1" dirty="0"/>
              <a:t>;</a:t>
            </a:r>
          </a:p>
          <a:p>
            <a:endParaRPr lang="en-GB" sz="1800" b="1" dirty="0"/>
          </a:p>
          <a:p>
            <a:r>
              <a:rPr lang="en-GB" sz="1800" b="1" dirty="0"/>
              <a:t>class Dog {</a:t>
            </a:r>
          </a:p>
          <a:p>
            <a:r>
              <a:rPr lang="en-GB" sz="1800" b="1" dirty="0"/>
              <a:t>  public: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   string name;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   string breed;</a:t>
            </a:r>
          </a:p>
          <a:p>
            <a:r>
              <a:rPr lang="en-GB" sz="1800" b="1" dirty="0">
                <a:solidFill>
                  <a:srgbClr val="C00000"/>
                </a:solidFill>
              </a:rPr>
              <a:t>    </a:t>
            </a:r>
            <a:r>
              <a:rPr lang="en-GB" sz="1800" b="1" dirty="0" err="1">
                <a:solidFill>
                  <a:srgbClr val="C00000"/>
                </a:solidFill>
              </a:rPr>
              <a:t>int</a:t>
            </a:r>
            <a:r>
              <a:rPr lang="en-GB" sz="1800" b="1" dirty="0">
                <a:solidFill>
                  <a:srgbClr val="C00000"/>
                </a:solidFill>
              </a:rPr>
              <a:t> age;</a:t>
            </a:r>
          </a:p>
          <a:p>
            <a:endParaRPr lang="en-GB" sz="1800" b="1" dirty="0"/>
          </a:p>
          <a:p>
            <a:r>
              <a:rPr lang="en-GB" sz="1800" b="1" dirty="0">
                <a:solidFill>
                  <a:srgbClr val="00B0F0"/>
                </a:solidFill>
              </a:rPr>
              <a:t>    void sleep() {</a:t>
            </a:r>
          </a:p>
          <a:p>
            <a:r>
              <a:rPr lang="en-GB" sz="1800" b="1" dirty="0">
                <a:solidFill>
                  <a:srgbClr val="00B0F0"/>
                </a:solidFill>
              </a:rPr>
              <a:t>      </a:t>
            </a:r>
            <a:r>
              <a:rPr lang="en-GB" sz="1800" b="1" dirty="0" err="1">
                <a:solidFill>
                  <a:srgbClr val="00B0F0"/>
                </a:solidFill>
              </a:rPr>
              <a:t>cout</a:t>
            </a:r>
            <a:r>
              <a:rPr lang="en-GB" sz="1800" b="1" dirty="0">
                <a:solidFill>
                  <a:srgbClr val="00B0F0"/>
                </a:solidFill>
              </a:rPr>
              <a:t> &lt;&lt; name &lt;&lt; " is sleeping." &lt;&lt; </a:t>
            </a:r>
            <a:r>
              <a:rPr lang="en-GB" sz="1800" b="1" dirty="0" err="1">
                <a:solidFill>
                  <a:srgbClr val="00B0F0"/>
                </a:solidFill>
              </a:rPr>
              <a:t>endl</a:t>
            </a:r>
            <a:r>
              <a:rPr lang="en-GB" sz="1800" b="1" dirty="0">
                <a:solidFill>
                  <a:srgbClr val="00B0F0"/>
                </a:solidFill>
              </a:rPr>
              <a:t>;</a:t>
            </a:r>
          </a:p>
          <a:p>
            <a:r>
              <a:rPr lang="en-GB" sz="1800" b="1" dirty="0">
                <a:solidFill>
                  <a:srgbClr val="00B0F0"/>
                </a:solidFill>
              </a:rPr>
              <a:t>    }</a:t>
            </a:r>
          </a:p>
          <a:p>
            <a:r>
              <a:rPr lang="en-GB" sz="1800" b="1" dirty="0"/>
              <a:t>};</a:t>
            </a:r>
          </a:p>
          <a:p>
            <a:endParaRPr lang="en-GB" sz="1800" b="1" dirty="0"/>
          </a:p>
          <a:p>
            <a:r>
              <a:rPr lang="en-GB" sz="1800" b="1" dirty="0" err="1"/>
              <a:t>int</a:t>
            </a:r>
            <a:r>
              <a:rPr lang="en-GB" sz="1800" b="1" dirty="0"/>
              <a:t> main() {</a:t>
            </a:r>
          </a:p>
          <a:p>
            <a:r>
              <a:rPr lang="en-GB" sz="1800" b="1" dirty="0"/>
              <a:t>  </a:t>
            </a:r>
            <a:r>
              <a:rPr lang="en-GB" sz="1800" b="1" dirty="0" smtClean="0"/>
              <a:t>    </a:t>
            </a:r>
            <a:r>
              <a:rPr lang="en-GB" sz="1800" b="1" dirty="0" smtClean="0">
                <a:solidFill>
                  <a:srgbClr val="C00000"/>
                </a:solidFill>
              </a:rPr>
              <a:t>Dog </a:t>
            </a:r>
            <a:r>
              <a:rPr lang="en-GB" sz="1800" b="1" dirty="0">
                <a:solidFill>
                  <a:srgbClr val="C00000"/>
                </a:solidFill>
              </a:rPr>
              <a:t>dog1;</a:t>
            </a:r>
          </a:p>
          <a:p>
            <a:pPr lvl="1"/>
            <a:r>
              <a:rPr lang="en-GB" sz="1800" b="1" dirty="0"/>
              <a:t>  dog1.name = "Tommy";</a:t>
            </a:r>
          </a:p>
          <a:p>
            <a:pPr lvl="1"/>
            <a:r>
              <a:rPr lang="en-GB" sz="1800" b="1" dirty="0"/>
              <a:t>  dog1.breed = "Labrador";</a:t>
            </a:r>
          </a:p>
          <a:p>
            <a:pPr lvl="1"/>
            <a:r>
              <a:rPr lang="en-GB" sz="1800" b="1" dirty="0"/>
              <a:t>  dog1.age = 3;</a:t>
            </a:r>
          </a:p>
          <a:p>
            <a:pPr lvl="1"/>
            <a:endParaRPr lang="en-GB" sz="1800" b="1" dirty="0" smtClean="0"/>
          </a:p>
          <a:p>
            <a:pPr lvl="1"/>
            <a:r>
              <a:rPr lang="en-GB" sz="1800" b="1" dirty="0"/>
              <a:t> </a:t>
            </a:r>
            <a:r>
              <a:rPr lang="en-GB" sz="1800" b="1" dirty="0" smtClean="0"/>
              <a:t> dog1.sleep</a:t>
            </a:r>
            <a:r>
              <a:rPr lang="en-GB" sz="1800" b="1" dirty="0"/>
              <a:t>();</a:t>
            </a:r>
          </a:p>
          <a:p>
            <a:endParaRPr lang="en-GB" sz="1800" b="1" dirty="0"/>
          </a:p>
          <a:p>
            <a:r>
              <a:rPr lang="en-GB" sz="1800" b="1" dirty="0"/>
              <a:t>  return 0;</a:t>
            </a:r>
          </a:p>
          <a:p>
            <a:r>
              <a:rPr lang="en-GB" sz="1800" b="1" dirty="0" smtClean="0"/>
              <a:t>}</a:t>
            </a:r>
            <a:endParaRPr lang="en-GB" sz="1800" b="1" dirty="0"/>
          </a:p>
        </p:txBody>
      </p:sp>
      <p:sp>
        <p:nvSpPr>
          <p:cNvPr id="10" name="Arc 9"/>
          <p:cNvSpPr/>
          <p:nvPr/>
        </p:nvSpPr>
        <p:spPr>
          <a:xfrm rot="18956275">
            <a:off x="2405913" y="2126410"/>
            <a:ext cx="5437485" cy="2804332"/>
          </a:xfrm>
          <a:prstGeom prst="arc">
            <a:avLst>
              <a:gd name="adj1" fmla="val 16200000"/>
              <a:gd name="adj2" fmla="val 21567009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  <p:sp>
        <p:nvSpPr>
          <p:cNvPr id="11" name="Arc 10"/>
          <p:cNvSpPr/>
          <p:nvPr/>
        </p:nvSpPr>
        <p:spPr>
          <a:xfrm rot="942261" flipV="1">
            <a:off x="1679620" y="2345720"/>
            <a:ext cx="5421825" cy="2785769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  <p:sp>
        <p:nvSpPr>
          <p:cNvPr id="12" name="Isosceles Triangle 11"/>
          <p:cNvSpPr/>
          <p:nvPr/>
        </p:nvSpPr>
        <p:spPr>
          <a:xfrm rot="12668734">
            <a:off x="3947646" y="2328671"/>
            <a:ext cx="445232" cy="260407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/>
        </p:nvSpPr>
        <p:spPr>
          <a:xfrm rot="2037453">
            <a:off x="6798833" y="4359374"/>
            <a:ext cx="471914" cy="245684"/>
          </a:xfrm>
          <a:prstGeom prst="triangl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10121" tIns="55061" rIns="110121" bIns="55061"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1" y="630284"/>
            <a:ext cx="6494383" cy="4512402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US" b="1" dirty="0"/>
              <a:t>Members of a Class </a:t>
            </a:r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 smtClean="0"/>
              <a:t>Data </a:t>
            </a:r>
            <a:r>
              <a:rPr lang="en-US" b="1" dirty="0"/>
              <a:t>Members (Variables / Attributes)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Member Functions (Methods)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Access </a:t>
            </a:r>
            <a:r>
              <a:rPr lang="en-US" b="1" dirty="0" err="1"/>
              <a:t>Specifiers</a:t>
            </a:r>
            <a:r>
              <a:rPr lang="en-US" dirty="0"/>
              <a:t> (public, private, protected)</a:t>
            </a:r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Constructors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Destructors</a:t>
            </a:r>
            <a:endParaRPr lang="en-US" dirty="0"/>
          </a:p>
          <a:p>
            <a:pPr marL="898398" lvl="1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b="1" dirty="0"/>
              <a:t>Static </a:t>
            </a:r>
            <a:r>
              <a:rPr lang="en-US" b="1" dirty="0" smtClean="0"/>
              <a:t>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1" y="432098"/>
            <a:ext cx="10083672" cy="3835294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Access </a:t>
            </a:r>
            <a:r>
              <a:rPr lang="en-US" b="1" dirty="0" err="1">
                <a:solidFill>
                  <a:srgbClr val="FF0000"/>
                </a:solidFill>
              </a:rPr>
              <a:t>Specifiers</a:t>
            </a:r>
            <a:r>
              <a:rPr lang="en-US" b="1" dirty="0">
                <a:solidFill>
                  <a:srgbClr val="FF0000"/>
                </a:solidFill>
              </a:rPr>
              <a:t> in C</a:t>
            </a:r>
            <a:r>
              <a:rPr lang="en-US" b="1" dirty="0" smtClean="0">
                <a:solidFill>
                  <a:srgbClr val="FF0000"/>
                </a:solidFill>
              </a:rPr>
              <a:t>++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Access </a:t>
            </a:r>
            <a:r>
              <a:rPr lang="en-US" dirty="0" err="1"/>
              <a:t>specifiers</a:t>
            </a:r>
            <a:r>
              <a:rPr lang="en-US" dirty="0"/>
              <a:t> control who can access class members (variables and functions).</a:t>
            </a:r>
          </a:p>
          <a:p>
            <a:pPr lvl="1" algn="just"/>
            <a:r>
              <a:rPr lang="en-US" b="1" dirty="0"/>
              <a:t>public</a:t>
            </a:r>
            <a:endParaRPr lang="en-US" dirty="0"/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Members are accessible from anywhere in the program.</a:t>
            </a:r>
          </a:p>
          <a:p>
            <a:pPr lvl="1" algn="just"/>
            <a:r>
              <a:rPr lang="en-US" b="1" dirty="0" smtClean="0"/>
              <a:t>private</a:t>
            </a:r>
            <a:endParaRPr lang="en-US" dirty="0"/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Members are accessible only inside the class.</a:t>
            </a:r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Not accessible from outside or from derived classes.</a:t>
            </a:r>
          </a:p>
          <a:p>
            <a:pPr lvl="1" algn="just"/>
            <a:r>
              <a:rPr lang="en-US" b="1" dirty="0" smtClean="0"/>
              <a:t>protected</a:t>
            </a:r>
            <a:endParaRPr lang="en-US" dirty="0"/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Members are accessible inside the class and in derived (child) classes.</a:t>
            </a:r>
          </a:p>
          <a:p>
            <a:pPr marL="898398" lvl="1" indent="-342900" algn="just">
              <a:buFont typeface="Arial" pitchFamily="34" charset="0"/>
              <a:buChar char="•"/>
            </a:pPr>
            <a:r>
              <a:rPr lang="en-US" dirty="0"/>
              <a:t>Not accessible from outside the class.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57" y="4355512"/>
            <a:ext cx="6406114" cy="2810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964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819" y="180259"/>
            <a:ext cx="1477497" cy="9900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51740" y="5760571"/>
            <a:ext cx="5827907" cy="171009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3239" tIns="45884" rIns="103239" bIns="45884" rtlCol="0" anchor="t"/>
          <a:lstStyle/>
          <a:p>
            <a:pPr algn="ctr"/>
            <a:endParaRPr lang="en-US" sz="33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2021" y="432098"/>
            <a:ext cx="10083672" cy="2819631"/>
          </a:xfrm>
          <a:prstGeom prst="rect">
            <a:avLst/>
          </a:prstGeom>
          <a:noFill/>
        </p:spPr>
        <p:txBody>
          <a:bodyPr wrap="square" lIns="110121" tIns="55061" rIns="110121" bIns="55061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is a Constructor</a:t>
            </a:r>
            <a:r>
              <a:rPr lang="en-US" b="1" dirty="0" smtClean="0">
                <a:solidFill>
                  <a:srgbClr val="FF0000"/>
                </a:solidFill>
              </a:rPr>
              <a:t>?</a:t>
            </a:r>
          </a:p>
          <a:p>
            <a:endParaRPr lang="en-US" b="1" dirty="0"/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constructor</a:t>
            </a:r>
            <a:r>
              <a:rPr lang="en-US" dirty="0"/>
              <a:t> is a special function in a class.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is </a:t>
            </a:r>
            <a:r>
              <a:rPr lang="en-US" b="1" dirty="0"/>
              <a:t>automatically called</a:t>
            </a:r>
            <a:r>
              <a:rPr lang="en-US" dirty="0"/>
              <a:t> when an object is created.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is used to </a:t>
            </a:r>
            <a:r>
              <a:rPr lang="en-US" b="1" dirty="0"/>
              <a:t>initialize object data</a:t>
            </a:r>
            <a:r>
              <a:rPr lang="en-US" dirty="0"/>
              <a:t>.</a:t>
            </a:r>
          </a:p>
          <a:p>
            <a:pPr marL="898398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A constructor has the </a:t>
            </a:r>
            <a:r>
              <a:rPr lang="en-US" b="1" dirty="0"/>
              <a:t>same name as the class</a:t>
            </a:r>
            <a:r>
              <a:rPr lang="en-US" dirty="0"/>
              <a:t> and </a:t>
            </a:r>
            <a:r>
              <a:rPr lang="en-US" b="1" dirty="0"/>
              <a:t>no return type</a:t>
            </a:r>
            <a:r>
              <a:rPr lang="en-US" dirty="0"/>
              <a:t>.</a:t>
            </a:r>
          </a:p>
        </p:txBody>
      </p:sp>
      <p:sp>
        <p:nvSpPr>
          <p:cNvPr id="2" name="Rectangle 1"/>
          <p:cNvSpPr/>
          <p:nvPr/>
        </p:nvSpPr>
        <p:spPr>
          <a:xfrm>
            <a:off x="755725" y="3384426"/>
            <a:ext cx="1094521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Types of Constructors in C++</a:t>
            </a:r>
          </a:p>
          <a:p>
            <a:r>
              <a:rPr lang="en-US" b="1" dirty="0"/>
              <a:t>1. Default Constructor</a:t>
            </a:r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Takes no parameters.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Provides default values to object data</a:t>
            </a:r>
            <a:r>
              <a:rPr lang="en-US" dirty="0" smtClean="0"/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b="1" dirty="0" smtClean="0"/>
              <a:t>2.Parameterized </a:t>
            </a:r>
            <a:r>
              <a:rPr lang="en-US" b="1" dirty="0"/>
              <a:t>Constructor</a:t>
            </a:r>
            <a:endParaRPr lang="en-US" dirty="0"/>
          </a:p>
          <a:p>
            <a:pPr marL="898398" lvl="1" indent="-342900">
              <a:buFont typeface="Arial" pitchFamily="34" charset="0"/>
              <a:buChar char="•"/>
            </a:pPr>
            <a:r>
              <a:rPr lang="en-US" dirty="0"/>
              <a:t>Takes parameters to assign custom values to object data</a:t>
            </a:r>
            <a:r>
              <a:rPr lang="en-US" dirty="0" smtClean="0"/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3. Copy Constructor</a:t>
            </a:r>
            <a:endParaRPr lang="en-US" dirty="0"/>
          </a:p>
          <a:p>
            <a:r>
              <a:rPr lang="en-US" dirty="0"/>
              <a:t>Creates a new object by copying values from an existing object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2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1516</Words>
  <Application>Microsoft Office PowerPoint</Application>
  <PresentationFormat>Custom</PresentationFormat>
  <Paragraphs>383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42</cp:revision>
  <dcterms:created xsi:type="dcterms:W3CDTF">2025-07-29T13:25:04Z</dcterms:created>
  <dcterms:modified xsi:type="dcterms:W3CDTF">2025-08-06T08:14:59Z</dcterms:modified>
</cp:coreProperties>
</file>