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9" r:id="rId12"/>
    <p:sldId id="297" r:id="rId13"/>
    <p:sldId id="298" r:id="rId14"/>
    <p:sldId id="300" r:id="rId15"/>
    <p:sldId id="301" r:id="rId16"/>
    <p:sldId id="302" r:id="rId17"/>
    <p:sldId id="303" r:id="rId18"/>
    <p:sldId id="270" r:id="rId19"/>
  </p:sldIdLst>
  <p:sldSz cx="12312650" cy="7200900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08" y="-64"/>
      </p:cViewPr>
      <p:guideLst>
        <p:guide orient="horz" pos="2268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2E29-65CE-451C-92BE-C7550949F0D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514350"/>
            <a:ext cx="4397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868A-97BD-45A6-B862-B712C7FA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2236948"/>
            <a:ext cx="10465753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4080510"/>
            <a:ext cx="861885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48120" y="333375"/>
            <a:ext cx="3490723" cy="7097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954" y="333375"/>
            <a:ext cx="10266954" cy="7097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4" y="4627246"/>
            <a:ext cx="10465753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4" y="3052050"/>
            <a:ext cx="1046575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955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0004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11869"/>
            <a:ext cx="5440225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3" y="2283619"/>
            <a:ext cx="5440225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7" y="1611869"/>
            <a:ext cx="54423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7" y="2283619"/>
            <a:ext cx="5442362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286703"/>
            <a:ext cx="4050777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4" y="286704"/>
            <a:ext cx="6883113" cy="61457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1506856"/>
            <a:ext cx="4050777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6" y="5040630"/>
            <a:ext cx="738759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6" y="643414"/>
            <a:ext cx="7387590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6" y="5635705"/>
            <a:ext cx="738759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80211"/>
            <a:ext cx="11081386" cy="4752261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3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6674168"/>
            <a:ext cx="3899006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2069" y="2532193"/>
            <a:ext cx="70750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OOP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9" y="654904"/>
            <a:ext cx="3015560" cy="1898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8776" y="6431409"/>
            <a:ext cx="469387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Multilevel  Inheritance</a:t>
            </a:r>
            <a:endParaRPr lang="en-US" b="1" dirty="0">
              <a:solidFill>
                <a:srgbClr val="FF0000"/>
              </a:solidFill>
            </a:endParaRP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 class is derived from a derived class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Forms a </a:t>
            </a:r>
            <a:r>
              <a:rPr lang="en-US" b="1" dirty="0"/>
              <a:t>chain of inheritance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9741" y="2812592"/>
            <a:ext cx="4104456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 Animal {</a:t>
            </a:r>
          </a:p>
          <a:p>
            <a:r>
              <a:rPr lang="en-US" b="1" dirty="0">
                <a:solidFill>
                  <a:srgbClr val="0070C0"/>
                </a:solidFill>
              </a:rPr>
              <a:t>  void eat();</a:t>
            </a:r>
          </a:p>
          <a:p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7030A0"/>
                </a:solidFill>
              </a:rPr>
              <a:t>class Dog : public Animal {</a:t>
            </a:r>
          </a:p>
          <a:p>
            <a:r>
              <a:rPr lang="en-US" b="1" dirty="0">
                <a:solidFill>
                  <a:srgbClr val="7030A0"/>
                </a:solidFill>
              </a:rPr>
              <a:t>  void bark();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};</a:t>
            </a:r>
          </a:p>
          <a:p>
            <a:r>
              <a:rPr lang="en-US" b="1" dirty="0"/>
              <a:t>class Puppy : public Dog {</a:t>
            </a:r>
          </a:p>
          <a:p>
            <a:r>
              <a:rPr lang="en-US" b="1" dirty="0"/>
              <a:t>  void weep();</a:t>
            </a:r>
          </a:p>
          <a:p>
            <a:r>
              <a:rPr lang="en-US" b="1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7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614457" y="2577951"/>
            <a:ext cx="252028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Animal</a:t>
            </a:r>
            <a:endParaRPr lang="en-IN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14457" y="4137898"/>
            <a:ext cx="252028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Dog</a:t>
            </a:r>
            <a:endParaRPr lang="en-IN" sz="4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74597" y="3347392"/>
            <a:ext cx="0" cy="79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63602" y="279263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10263602" y="4307174"/>
            <a:ext cx="11208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(Base 2)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37814" y="5680967"/>
            <a:ext cx="2520280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Puppy</a:t>
            </a:r>
            <a:endParaRPr lang="en-IN" sz="4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874597" y="4890461"/>
            <a:ext cx="0" cy="79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83511" y="5850243"/>
            <a:ext cx="949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43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Hierarchical</a:t>
            </a:r>
            <a:r>
              <a:rPr lang="en-IN" b="1" dirty="0"/>
              <a:t> </a:t>
            </a:r>
            <a:r>
              <a:rPr lang="en-IN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Multiple classes</a:t>
            </a:r>
            <a:r>
              <a:rPr lang="en-US" dirty="0"/>
              <a:t> inherit from a </a:t>
            </a:r>
            <a:r>
              <a:rPr lang="en-US" b="1" dirty="0"/>
              <a:t>single base class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Useful in creating multiple child classes from a common parent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99741" y="2812592"/>
            <a:ext cx="4104456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Animal {</a:t>
            </a:r>
          </a:p>
          <a:p>
            <a:r>
              <a:rPr lang="en-US" b="1" dirty="0">
                <a:solidFill>
                  <a:srgbClr val="FF0000"/>
                </a:solidFill>
              </a:rPr>
              <a:t>  void eat();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Dog </a:t>
            </a:r>
            <a:r>
              <a:rPr lang="en-US" b="1" dirty="0">
                <a:solidFill>
                  <a:srgbClr val="FF0000"/>
                </a:solidFill>
              </a:rPr>
              <a:t>: public Animal </a:t>
            </a:r>
            <a:r>
              <a:rPr lang="en-US" b="1" dirty="0" smtClean="0">
                <a:solidFill>
                  <a:srgbClr val="FF0000"/>
                </a:solidFill>
              </a:rPr>
              <a:t>{};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class </a:t>
            </a:r>
            <a:r>
              <a:rPr lang="en-US" b="1" dirty="0" smtClean="0">
                <a:solidFill>
                  <a:srgbClr val="002060"/>
                </a:solidFill>
              </a:rPr>
              <a:t>Lion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public Animal </a:t>
            </a:r>
            <a:r>
              <a:rPr lang="en-US" b="1" dirty="0" smtClean="0">
                <a:solidFill>
                  <a:srgbClr val="FF0000"/>
                </a:solidFill>
              </a:rPr>
              <a:t>{};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Tiger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public Animal {};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7321656" y="2792635"/>
            <a:ext cx="2520280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Animal</a:t>
            </a:r>
            <a:endParaRPr lang="en-IN" sz="4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25283" y="4730902"/>
            <a:ext cx="1595432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Lion</a:t>
            </a:r>
            <a:endParaRPr lang="en-IN" sz="44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414954" y="3527505"/>
            <a:ext cx="2166842" cy="1203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83891" y="2358090"/>
            <a:ext cx="1278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8253" y="4760517"/>
            <a:ext cx="1813403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Dog</a:t>
            </a:r>
            <a:endParaRPr lang="en-IN" sz="4400" b="1" dirty="0"/>
          </a:p>
        </p:txBody>
      </p:sp>
      <p:cxnSp>
        <p:nvCxnSpPr>
          <p:cNvPr id="43" name="Straight Arrow Connector 42"/>
          <p:cNvCxnSpPr>
            <a:stCxn id="38" idx="2"/>
          </p:cNvCxnSpPr>
          <p:nvPr/>
        </p:nvCxnSpPr>
        <p:spPr>
          <a:xfrm>
            <a:off x="8581796" y="3562076"/>
            <a:ext cx="2393605" cy="1168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975784" y="5624058"/>
            <a:ext cx="1178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(Child-1)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177685" y="4730901"/>
            <a:ext cx="1595432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Tiger</a:t>
            </a:r>
            <a:endParaRPr lang="en-IN" sz="4400" b="1" dirty="0"/>
          </a:p>
        </p:txBody>
      </p:sp>
      <p:sp>
        <p:nvSpPr>
          <p:cNvPr id="46" name="Rectangle 45"/>
          <p:cNvSpPr/>
          <p:nvPr/>
        </p:nvSpPr>
        <p:spPr>
          <a:xfrm>
            <a:off x="8133735" y="5624058"/>
            <a:ext cx="1178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r>
              <a:rPr lang="en-US" b="1" dirty="0" smtClean="0"/>
              <a:t>Child-2)</a:t>
            </a:r>
            <a:endParaRPr lang="en-IN" b="1" dirty="0"/>
          </a:p>
        </p:txBody>
      </p:sp>
      <p:sp>
        <p:nvSpPr>
          <p:cNvPr id="47" name="Rectangle 46"/>
          <p:cNvSpPr/>
          <p:nvPr/>
        </p:nvSpPr>
        <p:spPr>
          <a:xfrm>
            <a:off x="10386137" y="5584343"/>
            <a:ext cx="1178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r>
              <a:rPr lang="en-US" b="1" dirty="0" smtClean="0"/>
              <a:t>Child-3)</a:t>
            </a:r>
            <a:endParaRPr lang="en-IN" b="1" dirty="0"/>
          </a:p>
        </p:txBody>
      </p:sp>
      <p:cxnSp>
        <p:nvCxnSpPr>
          <p:cNvPr id="48" name="Straight Arrow Connector 47"/>
          <p:cNvCxnSpPr>
            <a:stCxn id="38" idx="2"/>
          </p:cNvCxnSpPr>
          <p:nvPr/>
        </p:nvCxnSpPr>
        <p:spPr>
          <a:xfrm>
            <a:off x="8581796" y="3562076"/>
            <a:ext cx="102282" cy="1168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0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Multiple Inheritance</a:t>
            </a:r>
            <a:endParaRPr lang="en-US" b="1" dirty="0">
              <a:solidFill>
                <a:srgbClr val="FF0000"/>
              </a:solidFill>
            </a:endParaRP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 class inherits from </a:t>
            </a:r>
            <a:r>
              <a:rPr lang="en-US" b="1" dirty="0"/>
              <a:t>more than one base class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lead to </a:t>
            </a:r>
            <a:r>
              <a:rPr lang="en-US" b="1" dirty="0"/>
              <a:t>ambiguity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9741" y="2812592"/>
            <a:ext cx="4104456" cy="38164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class A {</a:t>
            </a:r>
          </a:p>
          <a:p>
            <a:r>
              <a:rPr lang="en-US" b="1" dirty="0">
                <a:solidFill>
                  <a:schemeClr val="tx1"/>
                </a:solidFill>
              </a:rPr>
              <a:t>  void show();</a:t>
            </a:r>
          </a:p>
          <a:p>
            <a:r>
              <a:rPr lang="en-US" b="1" dirty="0">
                <a:solidFill>
                  <a:schemeClr val="tx1"/>
                </a:solidFill>
              </a:rPr>
              <a:t>};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B {</a:t>
            </a:r>
          </a:p>
          <a:p>
            <a:r>
              <a:rPr lang="en-US" b="1" dirty="0">
                <a:solidFill>
                  <a:srgbClr val="FF0000"/>
                </a:solidFill>
              </a:rPr>
              <a:t>  void display();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C : public A, public B {</a:t>
            </a:r>
          </a:p>
          <a:p>
            <a:r>
              <a:rPr lang="en-US" b="1" dirty="0">
                <a:solidFill>
                  <a:srgbClr val="0070C0"/>
                </a:solidFill>
              </a:rPr>
              <a:t>  // inherits from both</a:t>
            </a:r>
          </a:p>
          <a:p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7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19875" y="2830729"/>
            <a:ext cx="252028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</a:t>
            </a:r>
            <a:endParaRPr lang="en-IN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08254" y="2791713"/>
            <a:ext cx="252028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</a:t>
            </a:r>
            <a:endParaRPr lang="en-IN" sz="4400" b="1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8771786" y="3600170"/>
            <a:ext cx="1408229" cy="1120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022" y="2379574"/>
            <a:ext cx="1369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(Base1)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9619605" y="2337817"/>
            <a:ext cx="11208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(Base 2)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11645" y="4720806"/>
            <a:ext cx="2520280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</a:t>
            </a:r>
            <a:endParaRPr lang="en-IN" sz="4400" b="1" dirty="0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6768394" y="3579902"/>
            <a:ext cx="2003391" cy="11409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97135" y="5516050"/>
            <a:ext cx="949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93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Hybrid </a:t>
            </a:r>
            <a:r>
              <a:rPr lang="en-IN" b="1" dirty="0" smtClean="0">
                <a:solidFill>
                  <a:srgbClr val="FF0000"/>
                </a:solidFill>
              </a:rPr>
              <a:t>Inheritance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Combines two or more types of inheritance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There is no particular syntax of hybrid inheritance.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99741" y="2812592"/>
            <a:ext cx="4104456" cy="14465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A {};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B : </a:t>
            </a:r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>
                <a:solidFill>
                  <a:srgbClr val="FF0000"/>
                </a:solidFill>
              </a:rPr>
              <a:t>A {};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C : </a:t>
            </a:r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>
                <a:solidFill>
                  <a:srgbClr val="FF0000"/>
                </a:solidFill>
              </a:rPr>
              <a:t>A {};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D : public B, public C {};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8316565" y="2376314"/>
            <a:ext cx="1595433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</a:t>
            </a:r>
            <a:endParaRPr lang="en-IN" sz="4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33484" y="4288755"/>
            <a:ext cx="1595432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</a:t>
            </a:r>
            <a:endParaRPr lang="en-IN" sz="4400" b="1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7902881" y="3145755"/>
            <a:ext cx="1211401" cy="1113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73155" y="1886330"/>
            <a:ext cx="1278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95879" y="4304536"/>
            <a:ext cx="1652734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</a:t>
            </a:r>
            <a:endParaRPr lang="en-IN" sz="4400" b="1" dirty="0"/>
          </a:p>
        </p:txBody>
      </p:sp>
      <p:cxnSp>
        <p:nvCxnSpPr>
          <p:cNvPr id="43" name="Straight Arrow Connector 42"/>
          <p:cNvCxnSpPr>
            <a:endCxn id="45" idx="0"/>
          </p:cNvCxnSpPr>
          <p:nvPr/>
        </p:nvCxnSpPr>
        <p:spPr>
          <a:xfrm>
            <a:off x="7902881" y="5073977"/>
            <a:ext cx="1344160" cy="1074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49325" y="6148926"/>
            <a:ext cx="1595432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</a:t>
            </a:r>
            <a:endParaRPr lang="en-IN" sz="4400" b="1" dirty="0"/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>
            <a:off x="9114282" y="3145755"/>
            <a:ext cx="1316918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9" idx="2"/>
            <a:endCxn id="45" idx="0"/>
          </p:cNvCxnSpPr>
          <p:nvPr/>
        </p:nvCxnSpPr>
        <p:spPr>
          <a:xfrm flipH="1">
            <a:off x="9247041" y="5058196"/>
            <a:ext cx="1184159" cy="1090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09" y="3165377"/>
            <a:ext cx="2341619" cy="3646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401" y="576114"/>
            <a:ext cx="1116124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Polymorphism 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765175" y="1170314"/>
            <a:ext cx="1108592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b="1" dirty="0"/>
              <a:t>Polymorphism</a:t>
            </a:r>
            <a:r>
              <a:rPr lang="en-IN" sz="2000" dirty="0"/>
              <a:t> means </a:t>
            </a:r>
            <a:r>
              <a:rPr lang="en-IN" sz="2000" b="1" dirty="0"/>
              <a:t>"many </a:t>
            </a:r>
            <a:r>
              <a:rPr lang="en-IN" sz="2000" b="1" dirty="0" smtClean="0"/>
              <a:t>forms“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/>
              <a:t>Polymorphism allows </a:t>
            </a:r>
            <a:r>
              <a:rPr lang="en-US" sz="2000" b="1" dirty="0"/>
              <a:t>one function, method, or operator</a:t>
            </a:r>
            <a:r>
              <a:rPr lang="en-US" sz="2000" dirty="0"/>
              <a:t> to behave </a:t>
            </a:r>
            <a:r>
              <a:rPr lang="en-US" sz="2000" b="1" dirty="0"/>
              <a:t>differently based on the context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/>
              <a:t>It makes </a:t>
            </a:r>
            <a:r>
              <a:rPr lang="en-US" sz="2000" b="1" dirty="0"/>
              <a:t>programs more flexible, extensible, and reusable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765174" y="3333904"/>
            <a:ext cx="1075710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Real-Time Example: SBI ATM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The </a:t>
            </a:r>
            <a:r>
              <a:rPr lang="en-IN" b="1" dirty="0"/>
              <a:t>SBI ATM</a:t>
            </a:r>
            <a:r>
              <a:rPr lang="en-IN" dirty="0"/>
              <a:t> accepts cards from </a:t>
            </a:r>
            <a:r>
              <a:rPr lang="en-IN" b="1" dirty="0"/>
              <a:t>different banks</a:t>
            </a:r>
            <a:r>
              <a:rPr lang="en-IN" dirty="0"/>
              <a:t>, </a:t>
            </a:r>
            <a:r>
              <a:rPr lang="en-IN" dirty="0" smtClean="0"/>
              <a:t>and </a:t>
            </a:r>
            <a:r>
              <a:rPr lang="en-IN" dirty="0"/>
              <a:t>performs actions </a:t>
            </a:r>
            <a:endParaRPr lang="en-IN" dirty="0" smtClean="0"/>
          </a:p>
          <a:p>
            <a:r>
              <a:rPr lang="en-IN" dirty="0" smtClean="0"/>
              <a:t>accordingly</a:t>
            </a:r>
            <a:r>
              <a:rPr lang="en-IN" dirty="0"/>
              <a:t>:</a:t>
            </a:r>
          </a:p>
          <a:p>
            <a:pPr marL="898398" lvl="1" indent="-342900">
              <a:buFont typeface="Wingdings" pitchFamily="2" charset="2"/>
              <a:buChar char="§"/>
            </a:pPr>
            <a:r>
              <a:rPr lang="en-IN" b="1" dirty="0" smtClean="0"/>
              <a:t>SBI </a:t>
            </a:r>
            <a:r>
              <a:rPr lang="en-IN" b="1" dirty="0"/>
              <a:t>Card</a:t>
            </a:r>
            <a:r>
              <a:rPr lang="en-IN" dirty="0"/>
              <a:t> → Regular Transaction (No Extra Charges)</a:t>
            </a:r>
          </a:p>
          <a:p>
            <a:pPr marL="898398" lvl="1" indent="-342900">
              <a:buFont typeface="Wingdings" pitchFamily="2" charset="2"/>
              <a:buChar char="§"/>
            </a:pPr>
            <a:r>
              <a:rPr lang="en-IN" b="1" dirty="0" smtClean="0"/>
              <a:t>HDFC </a:t>
            </a:r>
            <a:r>
              <a:rPr lang="en-IN" b="1" dirty="0"/>
              <a:t>Card</a:t>
            </a:r>
            <a:r>
              <a:rPr lang="en-IN" dirty="0"/>
              <a:t> → Transaction + ₹21 Fee</a:t>
            </a:r>
          </a:p>
          <a:p>
            <a:pPr marL="898398" lvl="1" indent="-342900">
              <a:buFont typeface="Wingdings" pitchFamily="2" charset="2"/>
              <a:buChar char="§"/>
            </a:pPr>
            <a:r>
              <a:rPr lang="en-IN" b="1" dirty="0" smtClean="0"/>
              <a:t>ICICI </a:t>
            </a:r>
            <a:r>
              <a:rPr lang="en-IN" b="1" dirty="0"/>
              <a:t>Card</a:t>
            </a:r>
            <a:r>
              <a:rPr lang="en-IN" dirty="0"/>
              <a:t> → Transaction + ₹25 Fee</a:t>
            </a:r>
          </a:p>
          <a:p>
            <a:pPr marL="898398" lvl="1" indent="-342900">
              <a:buFont typeface="Wingdings" pitchFamily="2" charset="2"/>
              <a:buChar char="§"/>
            </a:pPr>
            <a:r>
              <a:rPr lang="en-IN" b="1" dirty="0" smtClean="0"/>
              <a:t>PNB </a:t>
            </a:r>
            <a:r>
              <a:rPr lang="en-IN" b="1" dirty="0"/>
              <a:t>Card</a:t>
            </a:r>
            <a:r>
              <a:rPr lang="en-IN" dirty="0"/>
              <a:t> → Limited </a:t>
            </a:r>
            <a:r>
              <a:rPr lang="en-IN" dirty="0" smtClean="0"/>
              <a:t>Withdrawals</a:t>
            </a:r>
          </a:p>
          <a:p>
            <a:pPr marL="898398" lvl="1" indent="-342900">
              <a:buFont typeface="Wingdings" pitchFamily="2" charset="2"/>
              <a:buChar char="§"/>
            </a:pPr>
            <a:endParaRPr lang="en-IN" dirty="0"/>
          </a:p>
          <a:p>
            <a:r>
              <a:rPr lang="en-IN" dirty="0" smtClean="0"/>
              <a:t>➡ </a:t>
            </a:r>
            <a:r>
              <a:rPr lang="en-IN" b="1" dirty="0"/>
              <a:t>Same SBI ATM</a:t>
            </a:r>
            <a:r>
              <a:rPr lang="en-IN" dirty="0"/>
              <a:t>, but </a:t>
            </a:r>
            <a:r>
              <a:rPr lang="en-IN" dirty="0" err="1"/>
              <a:t>behavior</a:t>
            </a:r>
            <a:r>
              <a:rPr lang="en-IN" dirty="0"/>
              <a:t> </a:t>
            </a:r>
            <a:r>
              <a:rPr lang="en-IN" b="1" dirty="0"/>
              <a:t>changes</a:t>
            </a:r>
            <a:r>
              <a:rPr lang="en-IN" dirty="0"/>
              <a:t> based on the </a:t>
            </a:r>
            <a:r>
              <a:rPr lang="en-IN" b="1" dirty="0"/>
              <a:t>card’s bank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➡ This </a:t>
            </a:r>
            <a:r>
              <a:rPr lang="en-IN" dirty="0"/>
              <a:t>is </a:t>
            </a:r>
            <a:r>
              <a:rPr lang="en-IN" b="1" dirty="0"/>
              <a:t>Run-Time 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05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12775" y="576114"/>
            <a:ext cx="862171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Types of </a:t>
            </a:r>
            <a:r>
              <a:rPr lang="en-IN" sz="2400" b="1" dirty="0" smtClean="0">
                <a:solidFill>
                  <a:srgbClr val="FF0000"/>
                </a:solidFill>
              </a:rPr>
              <a:t>Polymorphism</a:t>
            </a:r>
          </a:p>
          <a:p>
            <a:endParaRPr lang="en-US" b="1" dirty="0" smtClean="0"/>
          </a:p>
          <a:p>
            <a:endParaRPr lang="en-IN" b="1" dirty="0"/>
          </a:p>
          <a:p>
            <a:r>
              <a:rPr lang="en-IN" b="1" dirty="0">
                <a:solidFill>
                  <a:srgbClr val="002060"/>
                </a:solidFill>
              </a:rPr>
              <a:t>Compile-time Polymorphism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/>
              <a:t>Achieved using:</a:t>
            </a:r>
            <a:br>
              <a:rPr lang="en-IN" dirty="0"/>
            </a:br>
            <a:r>
              <a:rPr lang="en-IN" dirty="0" smtClean="0"/>
              <a:t>✔ </a:t>
            </a:r>
            <a:r>
              <a:rPr lang="en-IN" dirty="0"/>
              <a:t>Function </a:t>
            </a:r>
            <a:r>
              <a:rPr lang="en-IN" dirty="0" smtClean="0"/>
              <a:t>Overloading</a:t>
            </a:r>
            <a:endParaRPr lang="en-US" dirty="0"/>
          </a:p>
          <a:p>
            <a:pPr lvl="1"/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Run-time Polymorphism</a:t>
            </a:r>
            <a:endParaRPr lang="en-IN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/>
              <a:t>Achieved using:</a:t>
            </a:r>
            <a:br>
              <a:rPr lang="en-IN" dirty="0"/>
            </a:br>
            <a:r>
              <a:rPr lang="en-IN" dirty="0" smtClean="0"/>
              <a:t>✔ </a:t>
            </a:r>
            <a:r>
              <a:rPr lang="en-IN" dirty="0"/>
              <a:t>Function </a:t>
            </a:r>
            <a:r>
              <a:rPr lang="en-IN" dirty="0" smtClean="0"/>
              <a:t>Overriding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2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12774" y="642600"/>
            <a:ext cx="114535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Function </a:t>
            </a:r>
            <a:r>
              <a:rPr lang="en-IN" sz="2400" b="1" dirty="0" smtClean="0">
                <a:solidFill>
                  <a:srgbClr val="FF0000"/>
                </a:solidFill>
              </a:rPr>
              <a:t>Overloading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IN" b="1" dirty="0" smtClean="0">
                <a:solidFill>
                  <a:srgbClr val="002060"/>
                </a:solidFill>
              </a:rPr>
              <a:t>Compile-time Polymorphism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 smtClean="0"/>
              <a:t>Function </a:t>
            </a:r>
            <a:r>
              <a:rPr lang="en-US" b="1" dirty="0"/>
              <a:t>Overloading</a:t>
            </a:r>
            <a:r>
              <a:rPr lang="en-US" dirty="0"/>
              <a:t> means using the </a:t>
            </a:r>
            <a:r>
              <a:rPr lang="en-US" b="1" dirty="0"/>
              <a:t>same function name</a:t>
            </a:r>
            <a:r>
              <a:rPr lang="en-US" dirty="0"/>
              <a:t> with </a:t>
            </a:r>
            <a:r>
              <a:rPr lang="en-US" b="1" dirty="0"/>
              <a:t>different parameters</a:t>
            </a:r>
            <a:r>
              <a:rPr lang="en-US" dirty="0"/>
              <a:t> (type or number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43758" y="2232298"/>
            <a:ext cx="5112568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class Print {</a:t>
            </a:r>
          </a:p>
          <a:p>
            <a:r>
              <a:rPr lang="en-IN" b="1" dirty="0"/>
              <a:t>public:</a:t>
            </a:r>
          </a:p>
          <a:p>
            <a:r>
              <a:rPr lang="en-IN" b="1" dirty="0"/>
              <a:t>    void </a:t>
            </a:r>
            <a:r>
              <a:rPr lang="en-IN" b="1" dirty="0">
                <a:solidFill>
                  <a:srgbClr val="00B050"/>
                </a:solidFill>
              </a:rPr>
              <a:t>show</a:t>
            </a:r>
            <a:r>
              <a:rPr lang="en-IN" b="1" dirty="0" smtClean="0"/>
              <a:t>(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x</a:t>
            </a:r>
            <a:r>
              <a:rPr lang="en-IN" b="1" dirty="0" smtClean="0"/>
              <a:t> ) </a:t>
            </a:r>
            <a:r>
              <a:rPr lang="en-IN" b="1" dirty="0"/>
              <a:t>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"Integer: " &lt;&lt; x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void </a:t>
            </a:r>
            <a:r>
              <a:rPr lang="en-IN" b="1" dirty="0">
                <a:solidFill>
                  <a:srgbClr val="00B050"/>
                </a:solidFill>
              </a:rPr>
              <a:t>show</a:t>
            </a:r>
            <a:r>
              <a:rPr lang="en-IN" b="1" dirty="0" smtClean="0"/>
              <a:t>( </a:t>
            </a:r>
            <a:r>
              <a:rPr lang="en-IN" b="1" dirty="0" smtClean="0">
                <a:solidFill>
                  <a:srgbClr val="FF0000"/>
                </a:solidFill>
              </a:rPr>
              <a:t>string s </a:t>
            </a:r>
            <a:r>
              <a:rPr lang="en-IN" b="1" dirty="0" smtClean="0"/>
              <a:t>) </a:t>
            </a:r>
            <a:r>
              <a:rPr lang="en-IN" b="1" dirty="0"/>
              <a:t>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"String: " &lt;&lt; s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};</a:t>
            </a:r>
          </a:p>
          <a:p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6588373" y="3168402"/>
            <a:ext cx="531525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Print </a:t>
            </a:r>
            <a:r>
              <a:rPr lang="en-IN" b="1" dirty="0" err="1"/>
              <a:t>obj</a:t>
            </a:r>
            <a:r>
              <a:rPr lang="en-IN" b="1" dirty="0"/>
              <a:t>;</a:t>
            </a:r>
          </a:p>
          <a:p>
            <a:r>
              <a:rPr lang="en-IN" b="1" dirty="0"/>
              <a:t>    </a:t>
            </a:r>
            <a:r>
              <a:rPr lang="en-IN" b="1" dirty="0" err="1"/>
              <a:t>obj.</a:t>
            </a:r>
            <a:r>
              <a:rPr lang="en-IN" b="1" dirty="0" err="1">
                <a:solidFill>
                  <a:srgbClr val="00B050"/>
                </a:solidFill>
              </a:rPr>
              <a:t>show</a:t>
            </a:r>
            <a:r>
              <a:rPr lang="en-IN" b="1" dirty="0"/>
              <a:t>(10);        // Calls </a:t>
            </a:r>
            <a:r>
              <a:rPr lang="en-IN" b="1" dirty="0" err="1"/>
              <a:t>int</a:t>
            </a:r>
            <a:r>
              <a:rPr lang="en-IN" b="1" dirty="0"/>
              <a:t> version</a:t>
            </a:r>
          </a:p>
          <a:p>
            <a:r>
              <a:rPr lang="en-IN" b="1" dirty="0"/>
              <a:t>    </a:t>
            </a:r>
            <a:r>
              <a:rPr lang="en-IN" b="1" dirty="0" err="1"/>
              <a:t>obj.</a:t>
            </a:r>
            <a:r>
              <a:rPr lang="en-IN" b="1" dirty="0" err="1">
                <a:solidFill>
                  <a:srgbClr val="00B050"/>
                </a:solidFill>
              </a:rPr>
              <a:t>show</a:t>
            </a:r>
            <a:r>
              <a:rPr lang="en-IN" b="1" dirty="0"/>
              <a:t>("Hello");   // Calls string version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26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12774" y="432098"/>
            <a:ext cx="114535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Operator Overriding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IN" b="1" dirty="0" smtClean="0">
                <a:solidFill>
                  <a:srgbClr val="002060"/>
                </a:solidFill>
              </a:rPr>
              <a:t>Run-time Polymorphism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  <a:endParaRPr lang="en-IN" dirty="0" smtClean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US" b="1" dirty="0"/>
              <a:t>Function Overriding</a:t>
            </a:r>
            <a:r>
              <a:rPr lang="en-US" dirty="0"/>
              <a:t> means the </a:t>
            </a:r>
            <a:r>
              <a:rPr lang="en-US" b="1" dirty="0"/>
              <a:t>child class</a:t>
            </a:r>
            <a:r>
              <a:rPr lang="en-US" dirty="0"/>
              <a:t> defines a </a:t>
            </a:r>
            <a:r>
              <a:rPr lang="en-US" b="1" dirty="0"/>
              <a:t>function with the same name</a:t>
            </a:r>
            <a:r>
              <a:rPr lang="en-US" dirty="0"/>
              <a:t> as in the </a:t>
            </a:r>
            <a:r>
              <a:rPr lang="en-US" b="1" dirty="0"/>
              <a:t>parent class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758" y="2016274"/>
            <a:ext cx="5112568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#include &lt;</a:t>
            </a:r>
            <a:r>
              <a:rPr lang="en-IN" sz="2000" b="1" dirty="0" err="1"/>
              <a:t>iostream</a:t>
            </a:r>
            <a:r>
              <a:rPr lang="en-IN" sz="2000" b="1" dirty="0"/>
              <a:t>&gt;</a:t>
            </a:r>
          </a:p>
          <a:p>
            <a:r>
              <a:rPr lang="en-IN" sz="2000" b="1" dirty="0"/>
              <a:t>using 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0070C0"/>
                </a:solidFill>
              </a:rPr>
              <a:t>class Animal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public: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void </a:t>
            </a:r>
            <a:r>
              <a:rPr lang="en-IN" sz="2000" b="1" dirty="0">
                <a:solidFill>
                  <a:schemeClr val="tx1"/>
                </a:solidFill>
              </a:rPr>
              <a:t>speak</a:t>
            </a:r>
            <a:r>
              <a:rPr lang="en-IN" sz="2000" b="1" dirty="0">
                <a:solidFill>
                  <a:srgbClr val="0070C0"/>
                </a:solidFill>
              </a:rPr>
              <a:t>() {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    </a:t>
            </a:r>
            <a:r>
              <a:rPr lang="en-IN" sz="2000" b="1" dirty="0" err="1">
                <a:solidFill>
                  <a:srgbClr val="0070C0"/>
                </a:solidFill>
              </a:rPr>
              <a:t>cout</a:t>
            </a:r>
            <a:r>
              <a:rPr lang="en-IN" sz="2000" b="1" dirty="0">
                <a:solidFill>
                  <a:srgbClr val="0070C0"/>
                </a:solidFill>
              </a:rPr>
              <a:t> &lt;&lt; "Animal sound" &lt;&lt; </a:t>
            </a:r>
            <a:r>
              <a:rPr lang="en-IN" sz="2000" b="1" dirty="0" err="1">
                <a:solidFill>
                  <a:srgbClr val="0070C0"/>
                </a:solidFill>
              </a:rPr>
              <a:t>endl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    }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};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FF0000"/>
                </a:solidFill>
              </a:rPr>
              <a:t>class Dog : public Animal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public: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void </a:t>
            </a:r>
            <a:r>
              <a:rPr lang="en-IN" sz="2000" b="1" dirty="0">
                <a:solidFill>
                  <a:schemeClr val="tx1"/>
                </a:solidFill>
              </a:rPr>
              <a:t>speak</a:t>
            </a:r>
            <a:r>
              <a:rPr lang="en-IN" sz="2000" b="1" dirty="0">
                <a:solidFill>
                  <a:srgbClr val="FF0000"/>
                </a:solidFill>
              </a:rPr>
              <a:t>()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"Dog barks"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6339544" y="3456434"/>
            <a:ext cx="5315258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r>
              <a:rPr lang="en-US" b="1" dirty="0"/>
              <a:t>    Dog d;</a:t>
            </a:r>
          </a:p>
          <a:p>
            <a:r>
              <a:rPr lang="en-US" b="1" dirty="0"/>
              <a:t>    </a:t>
            </a:r>
            <a:r>
              <a:rPr lang="en-US" b="1" dirty="0" err="1"/>
              <a:t>d.speak</a:t>
            </a:r>
            <a:r>
              <a:rPr lang="en-US" b="1" dirty="0"/>
              <a:t>();  // Output: Dog barks</a:t>
            </a:r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521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3" y="720129"/>
            <a:ext cx="3548672" cy="2415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906" y="2808362"/>
            <a:ext cx="9344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883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5170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Encapsulation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endParaRPr lang="en-US" b="1" dirty="0"/>
          </a:p>
          <a:p>
            <a:r>
              <a:rPr lang="en-US" b="1" dirty="0"/>
              <a:t>Encapsulation</a:t>
            </a:r>
            <a:r>
              <a:rPr lang="en-US" dirty="0"/>
              <a:t> is the process of </a:t>
            </a:r>
            <a:r>
              <a:rPr lang="en-US" b="1" dirty="0"/>
              <a:t>binding data and functions</a:t>
            </a:r>
            <a:r>
              <a:rPr lang="en-US" dirty="0"/>
              <a:t> that operate on the data into a single unit — </a:t>
            </a:r>
            <a:r>
              <a:rPr lang="en-US" b="1" dirty="0"/>
              <a:t>the class</a:t>
            </a:r>
            <a:r>
              <a:rPr lang="en-US" dirty="0"/>
              <a:t>.</a:t>
            </a:r>
          </a:p>
          <a:p>
            <a:r>
              <a:rPr lang="en-US" dirty="0"/>
              <a:t>It helps in: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Protecting data from unauthorized access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Achieving data hiding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Making code more modular and </a:t>
            </a:r>
            <a:r>
              <a:rPr lang="en-US" dirty="0" smtClean="0"/>
              <a:t>secure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Real-Life </a:t>
            </a:r>
            <a:r>
              <a:rPr lang="en-US" b="1" dirty="0"/>
              <a:t>Example:</a:t>
            </a:r>
          </a:p>
          <a:p>
            <a:r>
              <a:rPr lang="en-US" dirty="0"/>
              <a:t>Think of a </a:t>
            </a:r>
            <a:r>
              <a:rPr lang="en-US" b="1" dirty="0"/>
              <a:t>bank account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deposit</a:t>
            </a:r>
            <a:r>
              <a:rPr lang="en-US" dirty="0"/>
              <a:t> or </a:t>
            </a:r>
            <a:r>
              <a:rPr lang="en-US" b="1" dirty="0"/>
              <a:t>withdraw</a:t>
            </a:r>
            <a:r>
              <a:rPr lang="en-US" dirty="0"/>
              <a:t> money,</a:t>
            </a:r>
          </a:p>
          <a:p>
            <a:pPr lvl="1"/>
            <a:r>
              <a:rPr lang="en-US" dirty="0"/>
              <a:t>But you </a:t>
            </a:r>
            <a:r>
              <a:rPr lang="en-US" b="1" dirty="0"/>
              <a:t>can't directly access</a:t>
            </a:r>
            <a:r>
              <a:rPr lang="en-US" dirty="0"/>
              <a:t> the balance — it's hidden inside.</a:t>
            </a:r>
          </a:p>
        </p:txBody>
      </p:sp>
    </p:spTree>
    <p:extLst>
      <p:ext uri="{BB962C8B-B14F-4D97-AF65-F5344CB8AC3E}">
        <p14:creationId xmlns:p14="http://schemas.microsoft.com/office/powerpoint/2010/main" val="806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4681828" cy="6186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balance;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public:</a:t>
            </a:r>
          </a:p>
          <a:p>
            <a:r>
              <a:rPr lang="en-US" b="1" dirty="0">
                <a:solidFill>
                  <a:srgbClr val="002060"/>
                </a:solidFill>
              </a:rPr>
              <a:t>    void deposit(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amount)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if(amount &gt; 0)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balance += amount;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getBalance</a:t>
            </a:r>
            <a:r>
              <a:rPr lang="en-US" b="1" dirty="0">
                <a:solidFill>
                  <a:srgbClr val="002060"/>
                </a:solidFill>
              </a:rPr>
              <a:t>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return balance;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9872" y="2160290"/>
            <a:ext cx="6156325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acc.deposit</a:t>
            </a:r>
            <a:r>
              <a:rPr lang="en-US" b="1" dirty="0">
                <a:solidFill>
                  <a:srgbClr val="002060"/>
                </a:solidFill>
              </a:rPr>
              <a:t>(1000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"Balance: " &lt;&lt; </a:t>
            </a:r>
            <a:r>
              <a:rPr lang="en-US" b="1" dirty="0" err="1">
                <a:solidFill>
                  <a:srgbClr val="FF0000"/>
                </a:solidFill>
              </a:rPr>
              <a:t>acc.getBalance</a:t>
            </a:r>
            <a:r>
              <a:rPr lang="en-US" b="1" dirty="0">
                <a:solidFill>
                  <a:srgbClr val="FF0000"/>
                </a:solidFill>
              </a:rPr>
              <a:t>();  </a:t>
            </a:r>
            <a:r>
              <a:rPr lang="en-US" b="1" dirty="0" smtClean="0">
                <a:solidFill>
                  <a:srgbClr val="FF0000"/>
                </a:solidFill>
              </a:rPr>
              <a:t>//Output</a:t>
            </a:r>
            <a:r>
              <a:rPr lang="en-US" b="1" dirty="0">
                <a:solidFill>
                  <a:srgbClr val="FF0000"/>
                </a:solidFill>
              </a:rPr>
              <a:t>: 1000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0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Abstraction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Definition: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Abstraction is the process of </a:t>
            </a:r>
            <a:r>
              <a:rPr lang="en-US" b="1" dirty="0"/>
              <a:t>hiding internal implementation details</a:t>
            </a:r>
            <a:r>
              <a:rPr lang="en-US" dirty="0"/>
              <a:t> and showing only the </a:t>
            </a:r>
            <a:r>
              <a:rPr lang="en-US" b="1" dirty="0"/>
              <a:t>essential features</a:t>
            </a:r>
            <a:r>
              <a:rPr lang="en-US" dirty="0"/>
              <a:t> of an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Why Use Abstraction?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Reduces complexity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Increases security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Focuses on what an object does instead of how it does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4681828" cy="65248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balance;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balance = 1000;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void deposit(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amount)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balance += amount;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void </a:t>
            </a:r>
            <a:r>
              <a:rPr lang="en-US" b="1" dirty="0" err="1">
                <a:solidFill>
                  <a:srgbClr val="002060"/>
                </a:solidFill>
              </a:rPr>
              <a:t>showBalance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"Current Balance: " &lt;&lt; balance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2" name="Rectangle 1"/>
          <p:cNvSpPr/>
          <p:nvPr/>
        </p:nvSpPr>
        <p:spPr>
          <a:xfrm>
            <a:off x="5569872" y="2160290"/>
            <a:ext cx="6156325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acc.deposit</a:t>
            </a:r>
            <a:r>
              <a:rPr lang="en-US" b="1" dirty="0">
                <a:solidFill>
                  <a:srgbClr val="FF0000"/>
                </a:solidFill>
              </a:rPr>
              <a:t>(500);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acc.showBalance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2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nts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29" y="1728242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4662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Inheritance?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One </a:t>
            </a:r>
            <a:r>
              <a:rPr lang="en-US" dirty="0"/>
              <a:t>class </a:t>
            </a:r>
            <a:r>
              <a:rPr lang="en-US" b="1" dirty="0"/>
              <a:t>inherits</a:t>
            </a:r>
            <a:r>
              <a:rPr lang="en-US" dirty="0"/>
              <a:t> features (methods &amp; variables) of another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Promotes </a:t>
            </a:r>
            <a:r>
              <a:rPr lang="en-US" b="1" dirty="0"/>
              <a:t>code reusability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Helps in building </a:t>
            </a:r>
            <a:r>
              <a:rPr lang="en-US" b="1" dirty="0"/>
              <a:t>hierarchies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Reused class = </a:t>
            </a:r>
            <a:r>
              <a:rPr lang="en-US" b="1" dirty="0"/>
              <a:t>Base class</a:t>
            </a:r>
            <a:r>
              <a:rPr lang="en-US" dirty="0"/>
              <a:t> / </a:t>
            </a:r>
            <a:r>
              <a:rPr lang="en-US" b="1" dirty="0"/>
              <a:t>Parent class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New class = </a:t>
            </a:r>
            <a:r>
              <a:rPr lang="en-US" b="1" dirty="0"/>
              <a:t>Derived class</a:t>
            </a:r>
            <a:r>
              <a:rPr lang="en-US" dirty="0"/>
              <a:t> / </a:t>
            </a:r>
            <a:r>
              <a:rPr lang="en-US" b="1" dirty="0"/>
              <a:t>Child class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37591" y="5718046"/>
            <a:ext cx="102251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Real-life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child inherits</a:t>
            </a:r>
            <a:r>
              <a:rPr lang="en-US" dirty="0"/>
              <a:t> properties from parents – name, behavior,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0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2917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Why Use Inheritance?</a:t>
            </a:r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Avoids </a:t>
            </a:r>
            <a:r>
              <a:rPr lang="en-IN" dirty="0"/>
              <a:t>code duplication</a:t>
            </a:r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Enables </a:t>
            </a:r>
            <a:r>
              <a:rPr lang="en-IN" b="1" dirty="0"/>
              <a:t>code extension</a:t>
            </a:r>
            <a:endParaRPr lang="en-IN" dirty="0"/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Supports </a:t>
            </a:r>
            <a:r>
              <a:rPr lang="en-IN" b="1" dirty="0"/>
              <a:t>polymorphism</a:t>
            </a:r>
            <a:endParaRPr lang="en-IN" dirty="0"/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Makes maintenance easier</a:t>
            </a:r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Encourages </a:t>
            </a:r>
            <a:r>
              <a:rPr lang="en-IN" b="1" dirty="0"/>
              <a:t>modular programming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0401" y="3815894"/>
            <a:ext cx="26625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Syntax of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2989" y="3960489"/>
            <a:ext cx="59766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class </a:t>
            </a:r>
            <a:r>
              <a:rPr lang="en-US" sz="2800" b="1" dirty="0">
                <a:solidFill>
                  <a:srgbClr val="7030A0"/>
                </a:solidFill>
              </a:rPr>
              <a:t>Base</a:t>
            </a:r>
            <a:r>
              <a:rPr lang="en-US" sz="2800" b="1" dirty="0">
                <a:solidFill>
                  <a:schemeClr val="tx1"/>
                </a:solidFill>
              </a:rPr>
              <a:t> {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// base class members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};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B050"/>
                </a:solidFill>
              </a:rPr>
              <a:t>class </a:t>
            </a:r>
            <a:r>
              <a:rPr lang="en-US" sz="2800" b="1" dirty="0">
                <a:solidFill>
                  <a:srgbClr val="C00000"/>
                </a:solidFill>
              </a:rPr>
              <a:t>Derived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: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access_modifier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Base</a:t>
            </a:r>
            <a:r>
              <a:rPr lang="en-US" sz="2800" b="1" dirty="0">
                <a:solidFill>
                  <a:srgbClr val="00B05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// derived class members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4677" y="3903578"/>
            <a:ext cx="2808312" cy="1785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Access Modifiers:</a:t>
            </a: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public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protected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private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7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550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Types of Inheritance in C++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</a:rPr>
              <a:t>Single </a:t>
            </a:r>
            <a:r>
              <a:rPr lang="en-US" b="1" dirty="0">
                <a:solidFill>
                  <a:srgbClr val="7030A0"/>
                </a:solidFill>
              </a:rPr>
              <a:t>Inheritance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Multilevel </a:t>
            </a:r>
            <a:r>
              <a:rPr lang="en-US" b="1" dirty="0" smtClean="0">
                <a:solidFill>
                  <a:srgbClr val="7030A0"/>
                </a:solidFill>
              </a:rPr>
              <a:t>Inheritance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Hierarchical </a:t>
            </a:r>
            <a:r>
              <a:rPr lang="en-US" b="1" dirty="0" smtClean="0">
                <a:solidFill>
                  <a:srgbClr val="7030A0"/>
                </a:solidFill>
              </a:rPr>
              <a:t>Inheritance</a:t>
            </a:r>
            <a:endParaRPr lang="en-US" b="1" dirty="0">
              <a:solidFill>
                <a:srgbClr val="7030A0"/>
              </a:solidFill>
            </a:endParaRP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Multiple Inheritance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</a:rPr>
              <a:t>Hybrid </a:t>
            </a:r>
            <a:r>
              <a:rPr lang="en-US" b="1" dirty="0">
                <a:solidFill>
                  <a:srgbClr val="7030A0"/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0867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Single Inheritance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base class, one derived class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Most basic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741" y="2863650"/>
            <a:ext cx="4104456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 Animal {</a:t>
            </a:r>
          </a:p>
          <a:p>
            <a:r>
              <a:rPr lang="en-US" b="1" dirty="0">
                <a:solidFill>
                  <a:srgbClr val="0070C0"/>
                </a:solidFill>
              </a:rPr>
              <a:t>  void eat();</a:t>
            </a:r>
          </a:p>
          <a:p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endParaRPr lang="en-US" b="1" dirty="0"/>
          </a:p>
          <a:p>
            <a:r>
              <a:rPr lang="en-US" b="1" dirty="0"/>
              <a:t>class Dog : public Animal {</a:t>
            </a:r>
          </a:p>
          <a:p>
            <a:r>
              <a:rPr lang="en-US" b="1" dirty="0"/>
              <a:t>  void bark();</a:t>
            </a:r>
          </a:p>
          <a:p>
            <a:r>
              <a:rPr lang="en-US" b="1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7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95612" y="2962238"/>
            <a:ext cx="252028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Animal</a:t>
            </a:r>
            <a:endParaRPr lang="en-IN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5612" y="4522185"/>
            <a:ext cx="252028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Dog</a:t>
            </a:r>
            <a:endParaRPr lang="en-IN" sz="4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5752" y="3731679"/>
            <a:ext cx="0" cy="79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44757" y="331241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10044757" y="4691461"/>
            <a:ext cx="949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13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939</Words>
  <Application>Microsoft Office PowerPoint</Application>
  <PresentationFormat>Custom</PresentationFormat>
  <Paragraphs>263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48</cp:revision>
  <dcterms:created xsi:type="dcterms:W3CDTF">2025-07-29T13:25:04Z</dcterms:created>
  <dcterms:modified xsi:type="dcterms:W3CDTF">2025-08-07T10:38:22Z</dcterms:modified>
</cp:coreProperties>
</file>