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0" r:id="rId20"/>
  </p:sldIdLst>
  <p:sldSz cx="12312650" cy="7200900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08" y="24"/>
      </p:cViewPr>
      <p:guideLst>
        <p:guide orient="horz" pos="2268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2E29-65CE-451C-92BE-C7550949F0D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514350"/>
            <a:ext cx="4397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868A-97BD-45A6-B862-B712C7FA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868A-97BD-45A6-B862-B712C7FAE6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2236948"/>
            <a:ext cx="10465753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4080510"/>
            <a:ext cx="861885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48120" y="333375"/>
            <a:ext cx="3490723" cy="7097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954" y="333375"/>
            <a:ext cx="10266954" cy="7097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4" y="4627246"/>
            <a:ext cx="10465753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4" y="3052050"/>
            <a:ext cx="1046575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955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0004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11869"/>
            <a:ext cx="5440225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3" y="2283619"/>
            <a:ext cx="5440225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7" y="1611869"/>
            <a:ext cx="54423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7" y="2283619"/>
            <a:ext cx="5442362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286703"/>
            <a:ext cx="4050777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4" y="286704"/>
            <a:ext cx="6883113" cy="61457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1506856"/>
            <a:ext cx="4050777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6" y="5040630"/>
            <a:ext cx="738759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6" y="643414"/>
            <a:ext cx="7387590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6" y="5635705"/>
            <a:ext cx="738759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80211"/>
            <a:ext cx="11081386" cy="4752261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3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6674168"/>
            <a:ext cx="3899006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2069" y="2532193"/>
            <a:ext cx="70750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OOP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9" y="654904"/>
            <a:ext cx="3015560" cy="1898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8776" y="6431409"/>
            <a:ext cx="469387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362" y="360090"/>
            <a:ext cx="5990328" cy="654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121" tIns="55061" rIns="110121" bIns="55061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/>
              <a:t>Student {</a:t>
            </a:r>
          </a:p>
          <a:p>
            <a:r>
              <a:rPr lang="en-US" b="1" dirty="0"/>
              <a:t>  public:</a:t>
            </a:r>
          </a:p>
          <a:p>
            <a:r>
              <a:rPr lang="en-US" b="1" dirty="0"/>
              <a:t>    string name;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age;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    // Default Constructor</a:t>
            </a:r>
          </a:p>
          <a:p>
            <a:r>
              <a:rPr lang="en-US" b="1" dirty="0">
                <a:solidFill>
                  <a:srgbClr val="FF0000"/>
                </a:solidFill>
              </a:rPr>
              <a:t>    Student()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&lt;&lt;“Default cons”&lt;&lt;</a:t>
            </a:r>
            <a:r>
              <a:rPr lang="en-US" b="1" dirty="0" err="1" smtClean="0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// Parameterized Constructor</a:t>
            </a:r>
          </a:p>
          <a:p>
            <a:r>
              <a:rPr lang="en-US" b="1" dirty="0">
                <a:solidFill>
                  <a:srgbClr val="0070C0"/>
                </a:solidFill>
              </a:rPr>
              <a:t>    Student(string n,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a)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 smtClean="0">
                <a:solidFill>
                  <a:srgbClr val="0070C0"/>
                </a:solidFill>
              </a:rPr>
              <a:t>&lt;&lt;“</a:t>
            </a:r>
            <a:r>
              <a:rPr lang="en-US" b="1" dirty="0">
                <a:solidFill>
                  <a:srgbClr val="0070C0"/>
                </a:solidFill>
              </a:rPr>
              <a:t>Parameterized </a:t>
            </a:r>
            <a:r>
              <a:rPr lang="en-US" b="1" dirty="0" smtClean="0">
                <a:solidFill>
                  <a:srgbClr val="0070C0"/>
                </a:solidFill>
              </a:rPr>
              <a:t> cons</a:t>
            </a:r>
            <a:r>
              <a:rPr lang="en-US" b="1" dirty="0">
                <a:solidFill>
                  <a:srgbClr val="0070C0"/>
                </a:solidFill>
              </a:rPr>
              <a:t>”&lt;&lt;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 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// Copy Constructor</a:t>
            </a:r>
          </a:p>
          <a:p>
            <a:r>
              <a:rPr lang="en-US" b="1" dirty="0">
                <a:solidFill>
                  <a:srgbClr val="00B050"/>
                </a:solidFill>
              </a:rPr>
              <a:t>    Student(</a:t>
            </a:r>
            <a:r>
              <a:rPr lang="en-US" b="1" dirty="0" err="1">
                <a:solidFill>
                  <a:srgbClr val="00B050"/>
                </a:solidFill>
              </a:rPr>
              <a:t>const</a:t>
            </a:r>
            <a:r>
              <a:rPr lang="en-US" b="1" dirty="0">
                <a:solidFill>
                  <a:srgbClr val="00B050"/>
                </a:solidFill>
              </a:rPr>
              <a:t> Student &amp;s) </a:t>
            </a:r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</a:t>
            </a:r>
            <a:r>
              <a:rPr lang="en-US" b="1" dirty="0" err="1">
                <a:solidFill>
                  <a:srgbClr val="00B050"/>
                </a:solidFill>
              </a:rPr>
              <a:t>cout</a:t>
            </a:r>
            <a:r>
              <a:rPr lang="en-US" b="1" dirty="0">
                <a:solidFill>
                  <a:srgbClr val="00B050"/>
                </a:solidFill>
              </a:rPr>
              <a:t>&lt;&lt;“Parameterized  cons”&lt;&lt;</a:t>
            </a:r>
            <a:r>
              <a:rPr lang="en-US" b="1" dirty="0" err="1">
                <a:solidFill>
                  <a:srgbClr val="00B050"/>
                </a:solidFill>
              </a:rPr>
              <a:t>endl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 }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/>
              <a:t>};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660381" y="1728242"/>
            <a:ext cx="55499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main() </a:t>
            </a:r>
            <a:r>
              <a:rPr lang="en-US" b="1" dirty="0" smtClean="0"/>
              <a:t>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// Calls Default constructor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Student s1;            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// Calls Parameterized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constructor</a:t>
            </a:r>
            <a:r>
              <a:rPr lang="en-US" b="1" dirty="0" smtClean="0">
                <a:solidFill>
                  <a:srgbClr val="0070C0"/>
                </a:solidFill>
              </a:rPr>
              <a:t>    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Student s2("John", 20); 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// Calls Copy constructor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Student s3 = s2;               </a:t>
            </a:r>
          </a:p>
          <a:p>
            <a:endParaRPr lang="en-US" b="1" dirty="0"/>
          </a:p>
          <a:p>
            <a:r>
              <a:rPr lang="en-US" b="1" dirty="0"/>
              <a:t>  return 0;</a:t>
            </a:r>
          </a:p>
          <a:p>
            <a:r>
              <a:rPr lang="en-US" b="1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72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360090"/>
            <a:ext cx="957706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Destructor in C++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is a special function in a class.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called </a:t>
            </a:r>
            <a:r>
              <a:rPr lang="en-US" b="1" dirty="0"/>
              <a:t>automatically when an object goes out of scope</a:t>
            </a:r>
            <a:r>
              <a:rPr lang="en-US" dirty="0"/>
              <a:t> or is deleted.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free resources</a:t>
            </a:r>
            <a:r>
              <a:rPr lang="en-US" dirty="0"/>
              <a:t> (memory, files, etc.).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Has the </a:t>
            </a:r>
            <a:r>
              <a:rPr lang="en-US" b="1" dirty="0"/>
              <a:t>same name as the class</a:t>
            </a:r>
            <a:r>
              <a:rPr lang="en-US" dirty="0"/>
              <a:t>, but with a </a:t>
            </a:r>
            <a:r>
              <a:rPr lang="en-US" b="1" dirty="0"/>
              <a:t>tilde (~)</a:t>
            </a:r>
            <a:r>
              <a:rPr lang="en-US" dirty="0"/>
              <a:t> before it.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No return type</a:t>
            </a:r>
            <a:r>
              <a:rPr lang="en-US" dirty="0"/>
              <a:t> and </a:t>
            </a:r>
            <a:r>
              <a:rPr lang="en-US" b="1" dirty="0"/>
              <a:t>no parameters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758" y="3816474"/>
            <a:ext cx="2808312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/>
              <a:t>~</a:t>
            </a:r>
            <a:r>
              <a:rPr lang="en-IN" b="1" dirty="0" err="1"/>
              <a:t>ClassName</a:t>
            </a:r>
            <a:r>
              <a:rPr lang="en-IN" b="1" dirty="0"/>
              <a:t>() {</a:t>
            </a:r>
          </a:p>
          <a:p>
            <a:r>
              <a:rPr lang="en-IN" b="1" dirty="0"/>
              <a:t>  // </a:t>
            </a:r>
            <a:r>
              <a:rPr lang="en-IN" b="1" dirty="0" err="1"/>
              <a:t>cleanup</a:t>
            </a:r>
            <a:r>
              <a:rPr lang="en-IN" b="1" dirty="0"/>
              <a:t> code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360090"/>
            <a:ext cx="7272808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Student {</a:t>
            </a:r>
          </a:p>
          <a:p>
            <a:r>
              <a:rPr lang="en-IN" dirty="0"/>
              <a:t>  public:</a:t>
            </a:r>
          </a:p>
          <a:p>
            <a:r>
              <a:rPr lang="en-IN" dirty="0"/>
              <a:t>    Student() {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"Constructor called"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    ~Student()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</a:t>
            </a:r>
            <a:r>
              <a:rPr lang="en-IN" b="1" dirty="0" err="1">
                <a:solidFill>
                  <a:srgbClr val="FF0000"/>
                </a:solidFill>
              </a:rPr>
              <a:t>cout</a:t>
            </a:r>
            <a:r>
              <a:rPr lang="en-IN" b="1" dirty="0">
                <a:solidFill>
                  <a:srgbClr val="FF0000"/>
                </a:solidFill>
              </a:rPr>
              <a:t> &lt;&lt; "Destructor called" &lt;&lt; </a:t>
            </a:r>
            <a:r>
              <a:rPr lang="en-IN" b="1" dirty="0" err="1">
                <a:solidFill>
                  <a:srgbClr val="FF0000"/>
                </a:solidFill>
              </a:rPr>
              <a:t>endl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</a:t>
            </a:r>
            <a:r>
              <a:rPr lang="en-IN" b="1" dirty="0" smtClean="0">
                <a:solidFill>
                  <a:srgbClr val="FF0000"/>
                </a:solidFill>
              </a:rPr>
              <a:t> }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r>
              <a:rPr lang="en-IN" dirty="0"/>
              <a:t>  Student s1;  // Constructor runs here</a:t>
            </a:r>
          </a:p>
          <a:p>
            <a:r>
              <a:rPr lang="en-IN" dirty="0"/>
              <a:t>  // Destructor will run automatically at the end of main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576114"/>
            <a:ext cx="9721080" cy="48320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Static Members in C++</a:t>
            </a:r>
          </a:p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members</a:t>
            </a:r>
            <a:r>
              <a:rPr lang="en-US" dirty="0"/>
              <a:t> belong to the </a:t>
            </a:r>
            <a:r>
              <a:rPr lang="en-US" b="1" dirty="0"/>
              <a:t>class</a:t>
            </a:r>
            <a:r>
              <a:rPr lang="en-US" dirty="0"/>
              <a:t> rather than any one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Static </a:t>
            </a:r>
            <a:r>
              <a:rPr lang="en-US" b="1" dirty="0"/>
              <a:t>Data Members: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one copy</a:t>
            </a:r>
            <a:r>
              <a:rPr lang="en-US" dirty="0"/>
              <a:t> exists, shared by all objects.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Declared using the static keyword.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Must be </a:t>
            </a:r>
            <a:r>
              <a:rPr lang="en-US" b="1" dirty="0"/>
              <a:t>defined outside the class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Static </a:t>
            </a:r>
            <a:r>
              <a:rPr lang="en-US" b="1" dirty="0"/>
              <a:t>Member Functions: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</a:t>
            </a:r>
            <a:r>
              <a:rPr lang="en-US" b="1" dirty="0"/>
              <a:t>access only static data members</a:t>
            </a:r>
            <a:r>
              <a:rPr lang="en-US" dirty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be called using the class name directly.</a:t>
            </a:r>
          </a:p>
        </p:txBody>
      </p:sp>
    </p:spTree>
    <p:extLst>
      <p:ext uri="{BB962C8B-B14F-4D97-AF65-F5344CB8AC3E}">
        <p14:creationId xmlns:p14="http://schemas.microsoft.com/office/powerpoint/2010/main" val="3927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864146"/>
            <a:ext cx="6048672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Student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count;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Student()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count++;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b="1" dirty="0">
                <a:solidFill>
                  <a:srgbClr val="FF0000"/>
                </a:solidFill>
              </a:rPr>
              <a:t> void </a:t>
            </a:r>
            <a:r>
              <a:rPr lang="en-US" b="1" dirty="0" err="1">
                <a:solidFill>
                  <a:srgbClr val="FF0000"/>
                </a:solidFill>
              </a:rPr>
              <a:t>showCount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"Total Students: " &lt;&lt; count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2389" y="1944266"/>
            <a:ext cx="547260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 Definition of static data member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Student::count = 0;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Student s1, s2, s3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// Accessing static 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Student::</a:t>
            </a:r>
            <a:r>
              <a:rPr lang="en-US" b="1" dirty="0" err="1">
                <a:solidFill>
                  <a:srgbClr val="7030A0"/>
                </a:solidFill>
              </a:rPr>
              <a:t>showCount</a:t>
            </a:r>
            <a:r>
              <a:rPr lang="en-US" b="1" dirty="0">
                <a:solidFill>
                  <a:srgbClr val="7030A0"/>
                </a:solidFill>
              </a:rPr>
              <a:t>();  </a:t>
            </a: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5170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Encapsulation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endParaRPr lang="en-US" b="1" dirty="0"/>
          </a:p>
          <a:p>
            <a:r>
              <a:rPr lang="en-US" b="1" dirty="0"/>
              <a:t>Encapsulation</a:t>
            </a:r>
            <a:r>
              <a:rPr lang="en-US" dirty="0"/>
              <a:t> is the process of </a:t>
            </a:r>
            <a:r>
              <a:rPr lang="en-US" b="1" dirty="0"/>
              <a:t>binding data and functions</a:t>
            </a:r>
            <a:r>
              <a:rPr lang="en-US" dirty="0"/>
              <a:t> that operate on the data into a single unit — </a:t>
            </a:r>
            <a:r>
              <a:rPr lang="en-US" b="1" dirty="0"/>
              <a:t>the class</a:t>
            </a:r>
            <a:r>
              <a:rPr lang="en-US" dirty="0"/>
              <a:t>.</a:t>
            </a:r>
          </a:p>
          <a:p>
            <a:r>
              <a:rPr lang="en-US" dirty="0"/>
              <a:t>It helps in: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Protecting data from unauthorized access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Achieving data hiding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Making code more modular and </a:t>
            </a:r>
            <a:r>
              <a:rPr lang="en-US" dirty="0" smtClean="0"/>
              <a:t>secure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Real-Life </a:t>
            </a:r>
            <a:r>
              <a:rPr lang="en-US" b="1" dirty="0"/>
              <a:t>Example:</a:t>
            </a:r>
          </a:p>
          <a:p>
            <a:r>
              <a:rPr lang="en-US" dirty="0"/>
              <a:t>Think of a </a:t>
            </a:r>
            <a:r>
              <a:rPr lang="en-US" b="1" dirty="0"/>
              <a:t>bank account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deposit</a:t>
            </a:r>
            <a:r>
              <a:rPr lang="en-US" dirty="0"/>
              <a:t> or </a:t>
            </a:r>
            <a:r>
              <a:rPr lang="en-US" b="1" dirty="0"/>
              <a:t>withdraw</a:t>
            </a:r>
            <a:r>
              <a:rPr lang="en-US" dirty="0"/>
              <a:t> money,</a:t>
            </a:r>
          </a:p>
          <a:p>
            <a:pPr lvl="1"/>
            <a:r>
              <a:rPr lang="en-US" dirty="0"/>
              <a:t>But you </a:t>
            </a:r>
            <a:r>
              <a:rPr lang="en-US" b="1" dirty="0"/>
              <a:t>can't directly access</a:t>
            </a:r>
            <a:r>
              <a:rPr lang="en-US" dirty="0"/>
              <a:t> the balance — it's hidden inside.</a:t>
            </a:r>
          </a:p>
        </p:txBody>
      </p:sp>
    </p:spTree>
    <p:extLst>
      <p:ext uri="{BB962C8B-B14F-4D97-AF65-F5344CB8AC3E}">
        <p14:creationId xmlns:p14="http://schemas.microsoft.com/office/powerpoint/2010/main" val="806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4681828" cy="6186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balance;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public:</a:t>
            </a:r>
          </a:p>
          <a:p>
            <a:r>
              <a:rPr lang="en-US" b="1" dirty="0">
                <a:solidFill>
                  <a:srgbClr val="002060"/>
                </a:solidFill>
              </a:rPr>
              <a:t>    void deposit(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amount)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if(amount &gt; 0)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balance += amount;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getBalance</a:t>
            </a:r>
            <a:r>
              <a:rPr lang="en-US" b="1" dirty="0">
                <a:solidFill>
                  <a:srgbClr val="002060"/>
                </a:solidFill>
              </a:rPr>
              <a:t>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return balance;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9872" y="2160290"/>
            <a:ext cx="6156325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acc.deposit</a:t>
            </a:r>
            <a:r>
              <a:rPr lang="en-US" b="1" dirty="0">
                <a:solidFill>
                  <a:srgbClr val="002060"/>
                </a:solidFill>
              </a:rPr>
              <a:t>(1000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"Balance: " &lt;&lt; </a:t>
            </a:r>
            <a:r>
              <a:rPr lang="en-US" b="1" dirty="0" err="1">
                <a:solidFill>
                  <a:srgbClr val="FF0000"/>
                </a:solidFill>
              </a:rPr>
              <a:t>acc.getBalance</a:t>
            </a:r>
            <a:r>
              <a:rPr lang="en-US" b="1" dirty="0">
                <a:solidFill>
                  <a:srgbClr val="FF0000"/>
                </a:solidFill>
              </a:rPr>
              <a:t>();  </a:t>
            </a:r>
            <a:r>
              <a:rPr lang="en-US" b="1" dirty="0" smtClean="0">
                <a:solidFill>
                  <a:srgbClr val="FF0000"/>
                </a:solidFill>
              </a:rPr>
              <a:t>//Output</a:t>
            </a:r>
            <a:r>
              <a:rPr lang="en-US" b="1" dirty="0">
                <a:solidFill>
                  <a:srgbClr val="FF0000"/>
                </a:solidFill>
              </a:rPr>
              <a:t>: 1000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Abstraction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Definition: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Abstraction is the process of </a:t>
            </a:r>
            <a:r>
              <a:rPr lang="en-US" b="1" dirty="0"/>
              <a:t>hiding internal implementation details</a:t>
            </a:r>
            <a:r>
              <a:rPr lang="en-US" dirty="0"/>
              <a:t> and showing only the </a:t>
            </a:r>
            <a:r>
              <a:rPr lang="en-US" b="1" dirty="0"/>
              <a:t>essential features</a:t>
            </a:r>
            <a:r>
              <a:rPr lang="en-US" dirty="0"/>
              <a:t> of an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Why Use Abstraction?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Reduces complexity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Increases security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Focuses on what an object does instead of how it does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4681828" cy="65248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balance;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balance = 1000;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void deposit(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amount)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balance += amount;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void </a:t>
            </a:r>
            <a:r>
              <a:rPr lang="en-US" b="1" dirty="0" err="1">
                <a:solidFill>
                  <a:srgbClr val="002060"/>
                </a:solidFill>
              </a:rPr>
              <a:t>showBalance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"Current Balance: " &lt;&lt; balance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2" name="Rectangle 1"/>
          <p:cNvSpPr/>
          <p:nvPr/>
        </p:nvSpPr>
        <p:spPr>
          <a:xfrm>
            <a:off x="5569872" y="2160290"/>
            <a:ext cx="6156325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acc.deposit</a:t>
            </a:r>
            <a:r>
              <a:rPr lang="en-US" b="1" dirty="0">
                <a:solidFill>
                  <a:srgbClr val="FF0000"/>
                </a:solidFill>
              </a:rPr>
              <a:t>(500);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acc.showBalance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3" y="720129"/>
            <a:ext cx="3548672" cy="2415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906" y="2808362"/>
            <a:ext cx="9344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883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709" y="146670"/>
            <a:ext cx="11124295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What is </a:t>
            </a:r>
            <a:r>
              <a:rPr lang="en-US" b="1" dirty="0" smtClean="0">
                <a:solidFill>
                  <a:srgbClr val="FF0000"/>
                </a:solidFill>
              </a:rPr>
              <a:t>OOP? (OOP </a:t>
            </a:r>
            <a:r>
              <a:rPr lang="en-US" b="1" dirty="0">
                <a:solidFill>
                  <a:srgbClr val="FF0000"/>
                </a:solidFill>
              </a:rPr>
              <a:t>= Object-Oriented </a:t>
            </a:r>
            <a:r>
              <a:rPr lang="en-US" b="1" dirty="0" smtClean="0">
                <a:solidFill>
                  <a:srgbClr val="FF0000"/>
                </a:solidFill>
              </a:rPr>
              <a:t>Programming)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Definition </a:t>
            </a:r>
            <a:r>
              <a:rPr lang="en-US" dirty="0" smtClean="0"/>
              <a:t>:  OOP </a:t>
            </a:r>
            <a:r>
              <a:rPr lang="en-US" dirty="0"/>
              <a:t>is a programming style where everything is represented as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is an object?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object is a real-world entity (like a car, student, or bank account) that has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Why </a:t>
            </a:r>
            <a:r>
              <a:rPr lang="en-US" b="1" dirty="0"/>
              <a:t>OOP?</a:t>
            </a:r>
            <a:endParaRPr lang="en-US" dirty="0"/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Helps organize code around real-life things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modular</a:t>
            </a:r>
            <a:r>
              <a:rPr lang="en-US" dirty="0"/>
              <a:t> – each class handles a specific part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reusable</a:t>
            </a:r>
            <a:r>
              <a:rPr lang="en-US" dirty="0"/>
              <a:t> – write once, use again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maintainable</a:t>
            </a:r>
            <a:r>
              <a:rPr lang="en-US" dirty="0"/>
              <a:t> – easier to debug and </a:t>
            </a:r>
            <a:r>
              <a:rPr lang="en-US" dirty="0" smtClean="0"/>
              <a:t>update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Popular OOP Languages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b="1" dirty="0" smtClean="0"/>
              <a:t>Java</a:t>
            </a:r>
            <a:r>
              <a:rPr lang="en-US" dirty="0" smtClean="0"/>
              <a:t> ,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93" y="523991"/>
            <a:ext cx="11124295" cy="537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Features of Object-Oriented Programming (OOP)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Class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Object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Encapsulation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Abstraction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Inheritance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class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023" y="1440329"/>
            <a:ext cx="1154860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class is a user defined data type or blue print or specification or logical constructor of an object.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1352" y="2430385"/>
            <a:ext cx="9850282" cy="427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user defined of an object because using class we can store multiple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blue print of an object because using class we can create multiple objects of same type. 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specification of an object because it specify what an object contains.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also called logical constructor of an object because it constructs object logically(design) an object.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an Object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045" y="1440329"/>
            <a:ext cx="955317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object is real world things which is an instance of a class 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519" y="3330435"/>
            <a:ext cx="9850282" cy="2139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State: </a:t>
            </a:r>
            <a:r>
              <a:rPr lang="en-GB" b="1" dirty="0" smtClean="0"/>
              <a:t>represent data of an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Behaviour: </a:t>
            </a:r>
            <a:r>
              <a:rPr lang="en-GB" b="1" dirty="0" smtClean="0"/>
              <a:t>represent the behaviour (functionality) of an object such as deposit, withdraw, sleep, fooding....etc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Identity: </a:t>
            </a:r>
            <a:r>
              <a:rPr lang="en-GB" b="1" dirty="0" smtClean="0"/>
              <a:t>An object indentity is typically implemented a via unique ID.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class   object   relation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HP\Downloads\pngwing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840" y="1944266"/>
            <a:ext cx="5508253" cy="33845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70459" y="0"/>
            <a:ext cx="5494110" cy="67591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 rtlCol="0">
            <a:spAutoFit/>
          </a:bodyPr>
          <a:lstStyle/>
          <a:p>
            <a:r>
              <a:rPr lang="en-GB" sz="1800" b="1" dirty="0"/>
              <a:t>#include &lt;</a:t>
            </a:r>
            <a:r>
              <a:rPr lang="en-GB" sz="1800" b="1" dirty="0" err="1"/>
              <a:t>iostream</a:t>
            </a:r>
            <a:r>
              <a:rPr lang="en-GB" sz="1800" b="1" dirty="0"/>
              <a:t>&gt;</a:t>
            </a:r>
          </a:p>
          <a:p>
            <a:r>
              <a:rPr lang="en-GB" sz="1800" b="1" dirty="0"/>
              <a:t>using namespace </a:t>
            </a:r>
            <a:r>
              <a:rPr lang="en-GB" sz="1800" b="1" dirty="0" err="1"/>
              <a:t>std</a:t>
            </a:r>
            <a:r>
              <a:rPr lang="en-GB" sz="1800" b="1" dirty="0"/>
              <a:t>;</a:t>
            </a:r>
          </a:p>
          <a:p>
            <a:endParaRPr lang="en-GB" sz="1800" b="1" dirty="0"/>
          </a:p>
          <a:p>
            <a:r>
              <a:rPr lang="en-GB" sz="1800" b="1" dirty="0"/>
              <a:t>class Dog {</a:t>
            </a:r>
          </a:p>
          <a:p>
            <a:r>
              <a:rPr lang="en-GB" sz="1800" b="1" dirty="0"/>
              <a:t>  public: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name;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breed;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</a:t>
            </a:r>
            <a:r>
              <a:rPr lang="en-GB" sz="1800" b="1" dirty="0" err="1">
                <a:solidFill>
                  <a:srgbClr val="C00000"/>
                </a:solidFill>
              </a:rPr>
              <a:t>int</a:t>
            </a:r>
            <a:r>
              <a:rPr lang="en-GB" sz="1800" b="1" dirty="0">
                <a:solidFill>
                  <a:srgbClr val="C00000"/>
                </a:solidFill>
              </a:rPr>
              <a:t> age;</a:t>
            </a:r>
          </a:p>
          <a:p>
            <a:endParaRPr lang="en-GB" sz="1800" b="1" dirty="0"/>
          </a:p>
          <a:p>
            <a:r>
              <a:rPr lang="en-GB" sz="1800" b="1" dirty="0">
                <a:solidFill>
                  <a:srgbClr val="00B0F0"/>
                </a:solidFill>
              </a:rPr>
              <a:t>    void sleep() {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  </a:t>
            </a:r>
            <a:r>
              <a:rPr lang="en-GB" sz="1800" b="1" dirty="0" err="1">
                <a:solidFill>
                  <a:srgbClr val="00B0F0"/>
                </a:solidFill>
              </a:rPr>
              <a:t>cout</a:t>
            </a:r>
            <a:r>
              <a:rPr lang="en-GB" sz="1800" b="1" dirty="0">
                <a:solidFill>
                  <a:srgbClr val="00B0F0"/>
                </a:solidFill>
              </a:rPr>
              <a:t> &lt;&lt; name &lt;&lt; " is sleeping." &lt;&lt; </a:t>
            </a:r>
            <a:r>
              <a:rPr lang="en-GB" sz="1800" b="1" dirty="0" err="1">
                <a:solidFill>
                  <a:srgbClr val="00B0F0"/>
                </a:solidFill>
              </a:rPr>
              <a:t>endl</a:t>
            </a:r>
            <a:r>
              <a:rPr lang="en-GB" sz="1800" b="1" dirty="0">
                <a:solidFill>
                  <a:srgbClr val="00B0F0"/>
                </a:solidFill>
              </a:rPr>
              <a:t>;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}</a:t>
            </a:r>
          </a:p>
          <a:p>
            <a:r>
              <a:rPr lang="en-GB" sz="1800" b="1" dirty="0"/>
              <a:t>};</a:t>
            </a:r>
          </a:p>
          <a:p>
            <a:endParaRPr lang="en-GB" sz="1800" b="1" dirty="0"/>
          </a:p>
          <a:p>
            <a:r>
              <a:rPr lang="en-GB" sz="1800" b="1" dirty="0" err="1"/>
              <a:t>int</a:t>
            </a:r>
            <a:r>
              <a:rPr lang="en-GB" sz="1800" b="1" dirty="0"/>
              <a:t> main() {</a:t>
            </a:r>
          </a:p>
          <a:p>
            <a:r>
              <a:rPr lang="en-GB" sz="1800" b="1" dirty="0"/>
              <a:t>  </a:t>
            </a:r>
            <a:r>
              <a:rPr lang="en-GB" sz="1800" b="1" dirty="0" smtClean="0"/>
              <a:t>    </a:t>
            </a:r>
            <a:r>
              <a:rPr lang="en-GB" sz="1800" b="1" dirty="0" smtClean="0">
                <a:solidFill>
                  <a:srgbClr val="C00000"/>
                </a:solidFill>
              </a:rPr>
              <a:t>Dog </a:t>
            </a:r>
            <a:r>
              <a:rPr lang="en-GB" sz="1800" b="1" dirty="0">
                <a:solidFill>
                  <a:srgbClr val="C00000"/>
                </a:solidFill>
              </a:rPr>
              <a:t>dog1;</a:t>
            </a:r>
          </a:p>
          <a:p>
            <a:pPr lvl="1"/>
            <a:r>
              <a:rPr lang="en-GB" sz="1800" b="1" dirty="0"/>
              <a:t>  dog1.name = "Tommy";</a:t>
            </a:r>
          </a:p>
          <a:p>
            <a:pPr lvl="1"/>
            <a:r>
              <a:rPr lang="en-GB" sz="1800" b="1" dirty="0"/>
              <a:t>  dog1.breed = "Labrador";</a:t>
            </a:r>
          </a:p>
          <a:p>
            <a:pPr lvl="1"/>
            <a:r>
              <a:rPr lang="en-GB" sz="1800" b="1" dirty="0"/>
              <a:t>  dog1.age = 3;</a:t>
            </a:r>
          </a:p>
          <a:p>
            <a:pPr lvl="1"/>
            <a:endParaRPr lang="en-GB" sz="1800" b="1" dirty="0" smtClean="0"/>
          </a:p>
          <a:p>
            <a:pPr lvl="1"/>
            <a:r>
              <a:rPr lang="en-GB" sz="1800" b="1" dirty="0"/>
              <a:t> </a:t>
            </a:r>
            <a:r>
              <a:rPr lang="en-GB" sz="1800" b="1" dirty="0" smtClean="0"/>
              <a:t> dog1.sleep</a:t>
            </a:r>
            <a:r>
              <a:rPr lang="en-GB" sz="1800" b="1" dirty="0"/>
              <a:t>();</a:t>
            </a:r>
          </a:p>
          <a:p>
            <a:endParaRPr lang="en-GB" sz="1800" b="1" dirty="0"/>
          </a:p>
          <a:p>
            <a:r>
              <a:rPr lang="en-GB" sz="1800" b="1" dirty="0"/>
              <a:t>  return 0;</a:t>
            </a:r>
          </a:p>
          <a:p>
            <a:r>
              <a:rPr lang="en-GB" sz="1800" b="1" dirty="0" smtClean="0"/>
              <a:t>}</a:t>
            </a:r>
            <a:endParaRPr lang="en-GB" sz="1800" b="1" dirty="0"/>
          </a:p>
        </p:txBody>
      </p:sp>
      <p:sp>
        <p:nvSpPr>
          <p:cNvPr id="10" name="Arc 9"/>
          <p:cNvSpPr/>
          <p:nvPr/>
        </p:nvSpPr>
        <p:spPr>
          <a:xfrm rot="18956275">
            <a:off x="2405913" y="2126410"/>
            <a:ext cx="5437485" cy="2804332"/>
          </a:xfrm>
          <a:prstGeom prst="arc">
            <a:avLst>
              <a:gd name="adj1" fmla="val 16200000"/>
              <a:gd name="adj2" fmla="val 215670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942261" flipV="1">
            <a:off x="1679620" y="2345720"/>
            <a:ext cx="5421825" cy="278576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 rot="12668734">
            <a:off x="3947646" y="2328671"/>
            <a:ext cx="445232" cy="260407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 rot="2037453">
            <a:off x="6798833" y="4359374"/>
            <a:ext cx="471914" cy="2456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630284"/>
            <a:ext cx="6494383" cy="4512402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US" b="1" dirty="0"/>
              <a:t>Members of a Class 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Data </a:t>
            </a:r>
            <a:r>
              <a:rPr lang="en-US" b="1" dirty="0"/>
              <a:t>Members (Variables / Attributes)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Member Functions (Methods)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Access </a:t>
            </a:r>
            <a:r>
              <a:rPr lang="en-US" b="1" dirty="0" err="1"/>
              <a:t>Specifiers</a:t>
            </a:r>
            <a:r>
              <a:rPr lang="en-US" dirty="0"/>
              <a:t> (public, private, protected)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Constructors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Destructors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Static </a:t>
            </a:r>
            <a:r>
              <a:rPr lang="en-US" b="1" dirty="0" smtClean="0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432098"/>
            <a:ext cx="10083672" cy="3835294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Access </a:t>
            </a:r>
            <a:r>
              <a:rPr lang="en-US" b="1" dirty="0" err="1">
                <a:solidFill>
                  <a:srgbClr val="FF0000"/>
                </a:solidFill>
              </a:rPr>
              <a:t>Specifiers</a:t>
            </a:r>
            <a:r>
              <a:rPr lang="en-US" b="1" dirty="0">
                <a:solidFill>
                  <a:srgbClr val="FF0000"/>
                </a:solidFill>
              </a:rPr>
              <a:t>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control who can access class members (variables and functions).</a:t>
            </a:r>
          </a:p>
          <a:p>
            <a:pPr lvl="1" algn="just"/>
            <a:r>
              <a:rPr lang="en-US" b="1" dirty="0"/>
              <a:t>public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from anywhere in the program.</a:t>
            </a:r>
          </a:p>
          <a:p>
            <a:pPr lvl="1" algn="just"/>
            <a:r>
              <a:rPr lang="en-US" b="1" dirty="0" smtClean="0"/>
              <a:t>private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only inside the class.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or from derived classes.</a:t>
            </a:r>
          </a:p>
          <a:p>
            <a:pPr lvl="1" algn="just"/>
            <a:r>
              <a:rPr lang="en-US" b="1" dirty="0" smtClean="0"/>
              <a:t>protected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inside the class and in derived (child) classes.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the class.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7" y="4355512"/>
            <a:ext cx="6406114" cy="281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432098"/>
            <a:ext cx="10083672" cy="2819631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 Constructor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endParaRPr lang="en-US" b="1" dirty="0"/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constructor</a:t>
            </a:r>
            <a:r>
              <a:rPr lang="en-US" dirty="0"/>
              <a:t> is a special function in a class.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automatically called</a:t>
            </a:r>
            <a:r>
              <a:rPr lang="en-US" dirty="0"/>
              <a:t> when an object is created.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used to </a:t>
            </a:r>
            <a:r>
              <a:rPr lang="en-US" b="1" dirty="0"/>
              <a:t>initialize object data</a:t>
            </a:r>
            <a:r>
              <a:rPr lang="en-US" dirty="0"/>
              <a:t>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constructor has the </a:t>
            </a:r>
            <a:r>
              <a:rPr lang="en-US" b="1" dirty="0"/>
              <a:t>same name as the class</a:t>
            </a:r>
            <a:r>
              <a:rPr lang="en-US" dirty="0"/>
              <a:t> and </a:t>
            </a:r>
            <a:r>
              <a:rPr lang="en-US" b="1" dirty="0"/>
              <a:t>no return type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725" y="3384426"/>
            <a:ext cx="109452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Types of Constructors in C++</a:t>
            </a:r>
          </a:p>
          <a:p>
            <a:r>
              <a:rPr lang="en-US" b="1" dirty="0"/>
              <a:t>1. Default Constructor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Takes no parameters.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Provides default values to object data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2.Parameterized </a:t>
            </a:r>
            <a:r>
              <a:rPr lang="en-US" b="1" dirty="0"/>
              <a:t>Constructor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Takes parameters to assign custom values to object data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3. Copy Constructor</a:t>
            </a:r>
            <a:endParaRPr lang="en-US" dirty="0"/>
          </a:p>
          <a:p>
            <a:r>
              <a:rPr lang="en-US" dirty="0"/>
              <a:t>Creates a new object by copying values from an existing object.</a:t>
            </a:r>
          </a:p>
          <a:p>
            <a:pPr lvl="1"/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1153</Words>
  <Application>Microsoft Office PowerPoint</Application>
  <PresentationFormat>Custom</PresentationFormat>
  <Paragraphs>262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36</cp:revision>
  <dcterms:created xsi:type="dcterms:W3CDTF">2025-07-29T13:25:04Z</dcterms:created>
  <dcterms:modified xsi:type="dcterms:W3CDTF">2025-08-04T13:16:34Z</dcterms:modified>
</cp:coreProperties>
</file>