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s://github.com/Parthasarathykg" TargetMode="External"/><Relationship Id="rId10" Type="http://schemas.openxmlformats.org/officeDocument/2006/relationships/hyperlink" Target="https://trailblazer.me/id/park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239">
            <a:extLst>
              <a:ext uri="{FF2B5EF4-FFF2-40B4-BE49-F238E27FC236}">
                <a16:creationId xmlns:a16="http://schemas.microsoft.com/office/drawing/2014/main" id="{8794D407-2F39-4716-AA05-C53F2D167509}"/>
              </a:ext>
            </a:extLst>
          </p:cNvPr>
          <p:cNvSpPr txBox="1"/>
          <p:nvPr/>
        </p:nvSpPr>
        <p:spPr>
          <a:xfrm>
            <a:off x="434399" y="7683837"/>
            <a:ext cx="39534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Delivered enhancement CR’s for GMIP which includes person search updates and overall performance. 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Delivered a major enhancement on medical academy user interface and improved overall user experience. 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Contributed towards the development of resource management application and integrated JIRA to track availability within teams.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4936" y="5055384"/>
            <a:ext cx="3862914" cy="2285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-15" dirty="0">
                <a:solidFill>
                  <a:srgbClr val="8F9292"/>
                </a:solidFill>
                <a:latin typeface="Lucida Sans"/>
                <a:cs typeface="Lucida Sans"/>
              </a:rPr>
              <a:t>10/06/2019 – 31/12/2020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n-US" sz="1100" spc="-15" dirty="0">
                <a:solidFill>
                  <a:srgbClr val="231F20"/>
                </a:solidFill>
                <a:latin typeface="Lucida Sans"/>
                <a:cs typeface="Lucida Sans"/>
              </a:rPr>
              <a:t>Junior Engineer</a:t>
            </a:r>
            <a:endParaRPr sz="11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41300" indent="-228600">
              <a:buFont typeface="Arial" panose="020B0604020202020204" pitchFamily="34" charset="0"/>
              <a:buChar char="•"/>
            </a:pPr>
            <a:r>
              <a:rPr lang="en-GB" sz="1000" dirty="0"/>
              <a:t>Understanding Business requirement, doing impact analysis on existing system and mapping business requirements to Salesforce functionality.</a:t>
            </a:r>
          </a:p>
          <a:p>
            <a:pPr marL="2413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Actively involved in the development of Change Requests/enhancements and perform development activities including customization and configuration.</a:t>
            </a:r>
          </a:p>
          <a:p>
            <a:pPr marL="2413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Documenting work as prescribed by the team lead, including code comments and Unit testing results.</a:t>
            </a:r>
          </a:p>
          <a:p>
            <a:pPr marL="2413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Managing work through JIRA by putting tasks in their appropriate status, log time spent, commenting for questions and blockers.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24935" y="2005073"/>
            <a:ext cx="371220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Owning the design and technical solution of the project/ enhancement by leading the planning and estimating efforts for technical delivery on assigned project.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Taking up new initiatives to improve salesforce platform and deliver Salesforce product/enhancement through best practices and high standards of quality. 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Increasing more collaboration within the team by sharing the knowledge and review my peers code and provide useful feedback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rgbClr val="000000"/>
                </a:solidFill>
                <a:effectLst/>
                <a:latin typeface="medium-content-serif-font"/>
              </a:rPr>
              <a:t>Work with Business POC's and independently perform development, testing, implementation and documentation related to the SalesForce.com 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650" y="1079500"/>
            <a:ext cx="129413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25" dirty="0">
                <a:solidFill>
                  <a:srgbClr val="AF67AA"/>
                </a:solidFill>
                <a:latin typeface="Lucida Sans"/>
                <a:cs typeface="Lucida Sans"/>
              </a:rPr>
              <a:t>EXPERIENCE</a:t>
            </a:r>
            <a:r>
              <a:rPr sz="1300" spc="-155" dirty="0">
                <a:solidFill>
                  <a:srgbClr val="AF67AA"/>
                </a:solidFill>
                <a:latin typeface="Lucida Sans"/>
                <a:cs typeface="Lucida Sans"/>
              </a:rPr>
              <a:t> </a:t>
            </a:r>
            <a:endParaRPr sz="13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024" y="9642445"/>
            <a:ext cx="282003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210" dirty="0">
                <a:solidFill>
                  <a:srgbClr val="AF67AA"/>
                </a:solidFill>
                <a:latin typeface="Lucida Sans"/>
                <a:cs typeface="Lucida Sans"/>
              </a:rPr>
              <a:t>OTHER </a:t>
            </a:r>
            <a:r>
              <a:rPr sz="1300" spc="210" dirty="0">
                <a:solidFill>
                  <a:srgbClr val="AF67AA"/>
                </a:solidFill>
                <a:latin typeface="Lucida Sans"/>
                <a:cs typeface="Lucida Sans"/>
              </a:rPr>
              <a:t>CERTIFICAT</a:t>
            </a:r>
            <a:r>
              <a:rPr lang="en-US" sz="1300" spc="210" dirty="0">
                <a:solidFill>
                  <a:srgbClr val="AF67AA"/>
                </a:solidFill>
                <a:latin typeface="Lucida Sans"/>
                <a:cs typeface="Lucida Sans"/>
              </a:rPr>
              <a:t>IONS</a:t>
            </a:r>
            <a:endParaRPr sz="13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935" y="1286322"/>
            <a:ext cx="147002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-5" dirty="0">
                <a:solidFill>
                  <a:srgbClr val="8F9292"/>
                </a:solidFill>
                <a:latin typeface="Lucida Sans"/>
                <a:cs typeface="Lucida Sans"/>
              </a:rPr>
              <a:t>01/01/2021 - Present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n-US" sz="1100" spc="-10" dirty="0">
                <a:solidFill>
                  <a:srgbClr val="231F20"/>
                </a:solidFill>
                <a:latin typeface="Lucida Sans"/>
                <a:cs typeface="Lucida Sans"/>
              </a:rPr>
              <a:t>Associate Engineer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629" y="169100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4">
                <a:moveTo>
                  <a:pt x="0" y="0"/>
                </a:moveTo>
                <a:lnTo>
                  <a:pt x="543598" y="0"/>
                </a:lnTo>
              </a:path>
            </a:pathLst>
          </a:custGeom>
          <a:ln w="10071">
            <a:solidFill>
              <a:srgbClr val="8F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629" y="5450508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4">
                <a:moveTo>
                  <a:pt x="0" y="0"/>
                </a:moveTo>
                <a:lnTo>
                  <a:pt x="543598" y="0"/>
                </a:lnTo>
              </a:path>
            </a:pathLst>
          </a:custGeom>
          <a:ln w="10083">
            <a:solidFill>
              <a:srgbClr val="8F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7722" y="1270"/>
            <a:ext cx="2683510" cy="10692130"/>
          </a:xfrm>
          <a:custGeom>
            <a:avLst/>
            <a:gdLst/>
            <a:ahLst/>
            <a:cxnLst/>
            <a:rect l="l" t="t" r="r" b="b"/>
            <a:pathLst>
              <a:path w="2683509" h="10692130">
                <a:moveTo>
                  <a:pt x="0" y="10692003"/>
                </a:moveTo>
                <a:lnTo>
                  <a:pt x="2683243" y="10692003"/>
                </a:lnTo>
                <a:lnTo>
                  <a:pt x="2683243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2E2C75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18" name="object 18"/>
          <p:cNvSpPr/>
          <p:nvPr/>
        </p:nvSpPr>
        <p:spPr>
          <a:xfrm>
            <a:off x="4887989" y="699"/>
            <a:ext cx="2683243" cy="240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19" name="object 19"/>
          <p:cNvSpPr txBox="1"/>
          <p:nvPr/>
        </p:nvSpPr>
        <p:spPr>
          <a:xfrm>
            <a:off x="5207406" y="436041"/>
            <a:ext cx="203073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b="1" spc="165" dirty="0">
                <a:solidFill>
                  <a:srgbClr val="FFFFFF"/>
                </a:solidFill>
                <a:latin typeface="Century Gothic"/>
                <a:cs typeface="Century Gothic"/>
              </a:rPr>
              <a:t>Parthasarathy K G</a:t>
            </a:r>
            <a:endParaRPr sz="1500" dirty="0">
              <a:latin typeface="Century Gothic"/>
              <a:cs typeface="Century Gothic"/>
            </a:endParaRPr>
          </a:p>
          <a:p>
            <a:pPr marL="18415" algn="ctr">
              <a:lnSpc>
                <a:spcPct val="100000"/>
              </a:lnSpc>
              <a:spcBef>
                <a:spcPts val="400"/>
              </a:spcBef>
            </a:pPr>
            <a:r>
              <a:rPr sz="700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700" spc="80" dirty="0">
                <a:solidFill>
                  <a:srgbClr val="FFFFFF"/>
                </a:solidFill>
                <a:latin typeface="Arial"/>
                <a:cs typeface="Arial"/>
              </a:rPr>
              <a:t>alesforce Developer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3820" y="3531399"/>
            <a:ext cx="9004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20" dirty="0">
                <a:solidFill>
                  <a:srgbClr val="FFFFFF"/>
                </a:solidFill>
                <a:latin typeface="Lucida Sans"/>
                <a:cs typeface="Lucida Sans"/>
              </a:rPr>
              <a:t>E-MAIL</a:t>
            </a:r>
            <a:r>
              <a:rPr sz="7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endParaRPr lang="en-US" sz="700" spc="-75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lang="en-GB" sz="700" spc="-75" dirty="0">
                <a:solidFill>
                  <a:srgbClr val="FFFFFF"/>
                </a:solidFill>
                <a:latin typeface="Lucida Sans"/>
                <a:cs typeface="Lucida Sans"/>
              </a:rPr>
              <a:t>parthukg1@gmail.com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43814" y="3531399"/>
            <a:ext cx="779145" cy="241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30" dirty="0">
                <a:solidFill>
                  <a:srgbClr val="FFFFFF"/>
                </a:solidFill>
                <a:latin typeface="Lucida Sans"/>
                <a:cs typeface="Lucida Sans"/>
              </a:rPr>
              <a:t>PHONE</a:t>
            </a:r>
            <a:r>
              <a:rPr sz="7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endParaRPr sz="7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700" spc="-45" dirty="0">
                <a:solidFill>
                  <a:srgbClr val="FFFFFF"/>
                </a:solidFill>
                <a:latin typeface="Lucida Sans"/>
                <a:cs typeface="Lucida Sans"/>
              </a:rPr>
              <a:t>+9</a:t>
            </a:r>
            <a:r>
              <a:rPr lang="en-US" sz="700" spc="-45" dirty="0">
                <a:solidFill>
                  <a:srgbClr val="FFFFFF"/>
                </a:solidFill>
                <a:latin typeface="Lucida Sans"/>
                <a:cs typeface="Lucida Sans"/>
              </a:rPr>
              <a:t>1 8220065852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0170" y="3981945"/>
            <a:ext cx="685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75" dirty="0">
                <a:solidFill>
                  <a:srgbClr val="FFFFFF"/>
                </a:solidFill>
                <a:latin typeface="Lucida Sans"/>
                <a:cs typeface="Lucida Sans"/>
              </a:rPr>
              <a:t>Location</a:t>
            </a:r>
            <a:r>
              <a:rPr sz="7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endParaRPr lang="en-US" sz="700" spc="-75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lang="en-GB" sz="700" spc="-75" dirty="0">
                <a:solidFill>
                  <a:srgbClr val="FFFFFF"/>
                </a:solidFill>
                <a:latin typeface="Lucida Sans"/>
                <a:cs typeface="Lucida Sans"/>
              </a:rPr>
              <a:t>Chennai, India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3560" y="5155217"/>
            <a:ext cx="1303655" cy="85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114" dirty="0">
                <a:solidFill>
                  <a:srgbClr val="FFFFFF"/>
                </a:solidFill>
                <a:latin typeface="Lucida Sans"/>
                <a:cs typeface="Lucida Sans"/>
              </a:rPr>
              <a:t>Kumaraguru College of technology</a:t>
            </a:r>
          </a:p>
          <a:p>
            <a:pPr marL="12700">
              <a:lnSpc>
                <a:spcPct val="100000"/>
              </a:lnSpc>
            </a:pPr>
            <a:endParaRPr lang="en-US" sz="700" spc="114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lang="en-US" sz="700" spc="114" dirty="0">
                <a:solidFill>
                  <a:srgbClr val="FFFFFF"/>
                </a:solidFill>
                <a:latin typeface="Lucida Sans"/>
                <a:cs typeface="Lucida Sans"/>
              </a:rPr>
              <a:t>CGPA 8.7</a:t>
            </a:r>
            <a:endParaRPr sz="700" dirty="0">
              <a:latin typeface="Lucida Sans"/>
              <a:cs typeface="Lucida Sans"/>
            </a:endParaRPr>
          </a:p>
          <a:p>
            <a:pPr marL="12700" marR="278765">
              <a:lnSpc>
                <a:spcPct val="100000"/>
              </a:lnSpc>
              <a:spcBef>
                <a:spcPts val="400"/>
              </a:spcBef>
            </a:pPr>
            <a:r>
              <a:rPr lang="en-US" sz="700" spc="-45" dirty="0">
                <a:solidFill>
                  <a:srgbClr val="FFFFFF"/>
                </a:solidFill>
                <a:latin typeface="Lucida Sans"/>
                <a:cs typeface="Lucida Sans"/>
              </a:rPr>
              <a:t>B.E. Electrical and Electronics Engineering</a:t>
            </a:r>
          </a:p>
          <a:p>
            <a:pPr marL="12700" marR="278765">
              <a:lnSpc>
                <a:spcPct val="100000"/>
              </a:lnSpc>
              <a:spcBef>
                <a:spcPts val="400"/>
              </a:spcBef>
            </a:pPr>
            <a:r>
              <a:rPr lang="en-US" sz="700" spc="-45" dirty="0">
                <a:solidFill>
                  <a:srgbClr val="FFFFFF"/>
                </a:solidFill>
                <a:latin typeface="Lucida Sans"/>
                <a:cs typeface="Lucida Sans"/>
              </a:rPr>
              <a:t>2015</a:t>
            </a:r>
            <a:r>
              <a:rPr sz="700" spc="-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sz="7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n-US" sz="700" spc="-45" dirty="0">
                <a:solidFill>
                  <a:srgbClr val="FFFFFF"/>
                </a:solidFill>
                <a:latin typeface="Lucida Sans"/>
                <a:cs typeface="Lucida Sans"/>
              </a:rPr>
              <a:t>2019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03552" y="4794638"/>
            <a:ext cx="125476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4" dirty="0">
                <a:solidFill>
                  <a:srgbClr val="FFFFFF"/>
                </a:solidFill>
                <a:latin typeface="Gill Sans MT"/>
                <a:cs typeface="Gill Sans MT"/>
              </a:rPr>
              <a:t>EDUC</a:t>
            </a:r>
            <a:r>
              <a:rPr sz="1300" spc="-2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1300" spc="160" dirty="0">
                <a:solidFill>
                  <a:srgbClr val="FFFFFF"/>
                </a:solidFill>
                <a:latin typeface="Gill Sans MT"/>
                <a:cs typeface="Gill Sans MT"/>
              </a:rPr>
              <a:t>TION</a:t>
            </a:r>
            <a:r>
              <a:rPr sz="13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endParaRPr sz="1300" dirty="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7050" y="6701516"/>
            <a:ext cx="72390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0" dirty="0">
                <a:solidFill>
                  <a:srgbClr val="FFFFFF"/>
                </a:solidFill>
                <a:latin typeface="Lucida Sans"/>
                <a:cs typeface="Lucida Sans"/>
              </a:rPr>
              <a:t>SKILLS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endParaRPr sz="1300" dirty="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31128" y="987425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44344" y="5169568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094"/>
                </a:lnTo>
              </a:path>
            </a:pathLst>
          </a:custGeom>
          <a:ln w="224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0118" y="9958913"/>
            <a:ext cx="1964689" cy="569387"/>
          </a:xfrm>
          <a:prstGeom prst="rect">
            <a:avLst/>
          </a:prstGeom>
          <a:ln w="12700">
            <a:solidFill>
              <a:srgbClr val="D7D8D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  <a:p>
            <a:r>
              <a:rPr lang="en-GB" sz="800" spc="-10" dirty="0">
                <a:solidFill>
                  <a:srgbClr val="3351A3"/>
                </a:solidFill>
                <a:latin typeface="Lucida Sans"/>
                <a:cs typeface="Lucida Sans"/>
              </a:rPr>
              <a:t> Python Specialization</a:t>
            </a:r>
          </a:p>
          <a:p>
            <a:endParaRPr lang="en-GB" sz="800" spc="-10" dirty="0">
              <a:solidFill>
                <a:srgbClr val="3351A3"/>
              </a:solidFill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lang="en-GB" sz="700" dirty="0">
              <a:latin typeface="Times New Roman"/>
              <a:cs typeface="Times New Roman"/>
            </a:endParaRPr>
          </a:p>
          <a:p>
            <a:pPr marL="78105" marR="393700">
              <a:lnSpc>
                <a:spcPct val="100000"/>
              </a:lnSpc>
            </a:pPr>
            <a:endParaRPr lang="en-GB" sz="700" dirty="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8526" y="9958913"/>
            <a:ext cx="1964689" cy="569387"/>
          </a:xfrm>
          <a:prstGeom prst="rect">
            <a:avLst/>
          </a:prstGeom>
          <a:ln w="12700">
            <a:solidFill>
              <a:srgbClr val="D7D8D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lang="en-GB" sz="800" spc="-15" dirty="0">
                <a:solidFill>
                  <a:srgbClr val="3351A3"/>
                </a:solidFill>
                <a:latin typeface="Lucida Sans"/>
                <a:cs typeface="Lucida Sans"/>
              </a:rPr>
              <a:t>Problem Solving Using Computational Thinking</a:t>
            </a:r>
          </a:p>
          <a:p>
            <a:pPr marL="67945">
              <a:lnSpc>
                <a:spcPct val="100000"/>
              </a:lnSpc>
            </a:pPr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  <a:p>
            <a:pPr marL="67945">
              <a:lnSpc>
                <a:spcPct val="100000"/>
              </a:lnSpc>
            </a:pPr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0130" y="10362748"/>
            <a:ext cx="1150720" cy="126958"/>
          </a:xfrm>
          <a:prstGeom prst="rect">
            <a:avLst/>
          </a:prstGeom>
          <a:solidFill>
            <a:srgbClr val="D7D8D8"/>
          </a:solidFill>
        </p:spPr>
        <p:txBody>
          <a:bodyPr vert="horz" wrap="square" lIns="0" tIns="381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30"/>
              </a:spcBef>
            </a:pPr>
            <a:r>
              <a:rPr lang="en-US" sz="700" spc="-10" dirty="0">
                <a:latin typeface="Lucida Sans"/>
                <a:cs typeface="Lucida Sans"/>
              </a:rPr>
              <a:t>Coursera</a:t>
            </a:r>
            <a:r>
              <a:rPr sz="700" spc="-10" dirty="0">
                <a:latin typeface="Lucida Sans"/>
                <a:cs typeface="Lucida Sans"/>
              </a:rPr>
              <a:t> </a:t>
            </a:r>
            <a:r>
              <a:rPr sz="700" spc="-5" dirty="0">
                <a:latin typeface="Lucida Sans"/>
                <a:cs typeface="Lucida Sans"/>
              </a:rPr>
              <a:t>-</a:t>
            </a:r>
            <a:r>
              <a:rPr lang="en-US" sz="700" spc="-5" dirty="0">
                <a:latin typeface="Lucida Sans"/>
                <a:cs typeface="Lucida Sans"/>
              </a:rPr>
              <a:t> </a:t>
            </a:r>
            <a:r>
              <a:rPr lang="en-GB" sz="800" b="1" i="0" dirty="0">
                <a:effectLst/>
                <a:latin typeface="OpenSans"/>
              </a:rPr>
              <a:t>Sep 05, 2018</a:t>
            </a:r>
            <a:endParaRPr sz="700" b="1" dirty="0">
              <a:latin typeface="Lucida Sans"/>
              <a:cs typeface="Lucida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18526" y="10362748"/>
            <a:ext cx="1411605" cy="126958"/>
          </a:xfrm>
          <a:prstGeom prst="rect">
            <a:avLst/>
          </a:prstGeom>
          <a:solidFill>
            <a:srgbClr val="D7D8D8"/>
          </a:solidFill>
        </p:spPr>
        <p:txBody>
          <a:bodyPr vert="horz" wrap="square" lIns="0" tIns="381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0"/>
              </a:spcBef>
            </a:pPr>
            <a:r>
              <a:rPr lang="en-US" sz="700" spc="-15" dirty="0">
                <a:latin typeface="Lucida Sans"/>
                <a:cs typeface="Lucida Sans"/>
              </a:rPr>
              <a:t>Coursera</a:t>
            </a:r>
            <a:r>
              <a:rPr sz="700" spc="-15" dirty="0">
                <a:latin typeface="Lucida Sans"/>
                <a:cs typeface="Lucida Sans"/>
              </a:rPr>
              <a:t> </a:t>
            </a:r>
            <a:r>
              <a:rPr sz="700" spc="-5" dirty="0">
                <a:latin typeface="Lucida Sans"/>
                <a:cs typeface="Lucida Sans"/>
              </a:rPr>
              <a:t>-</a:t>
            </a:r>
            <a:r>
              <a:rPr sz="700" spc="-155" dirty="0">
                <a:latin typeface="Lucida Sans"/>
                <a:cs typeface="Lucida Sans"/>
              </a:rPr>
              <a:t> </a:t>
            </a:r>
            <a:r>
              <a:rPr lang="en-GB" sz="800" b="1" i="0" dirty="0">
                <a:effectLst/>
                <a:latin typeface="OpenSans"/>
              </a:rPr>
              <a:t>June 26, 2022</a:t>
            </a:r>
            <a:endParaRPr sz="700" b="1" dirty="0">
              <a:latin typeface="Lucida Sans"/>
              <a:cs typeface="Lucida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21183" y="7004059"/>
            <a:ext cx="190090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45" dirty="0">
                <a:solidFill>
                  <a:srgbClr val="FFFFFF"/>
                </a:solidFill>
                <a:latin typeface="Calibri"/>
                <a:cs typeface="Calibri"/>
              </a:rPr>
              <a:t>Salesforce Development - Lightning Web Components, Apex, System integration, SOQL / SOSL, Web services, Health Cloud, Communities, JavaScript, Object-oriented programing.</a:t>
            </a:r>
            <a:endParaRPr lang="en-GB" sz="8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27929" y="1625600"/>
            <a:ext cx="1562100" cy="1562100"/>
          </a:xfrm>
          <a:custGeom>
            <a:avLst/>
            <a:gdLst/>
            <a:ahLst/>
            <a:cxnLst/>
            <a:rect l="l" t="t" r="r" b="b"/>
            <a:pathLst>
              <a:path w="1562100" h="1562100">
                <a:moveTo>
                  <a:pt x="1561553" y="780783"/>
                </a:moveTo>
                <a:lnTo>
                  <a:pt x="1560129" y="828346"/>
                </a:lnTo>
                <a:lnTo>
                  <a:pt x="1555908" y="875156"/>
                </a:lnTo>
                <a:lnTo>
                  <a:pt x="1548974" y="921130"/>
                </a:lnTo>
                <a:lnTo>
                  <a:pt x="1539408" y="966187"/>
                </a:lnTo>
                <a:lnTo>
                  <a:pt x="1527292" y="1010246"/>
                </a:lnTo>
                <a:lnTo>
                  <a:pt x="1512707" y="1053224"/>
                </a:lnTo>
                <a:lnTo>
                  <a:pt x="1495735" y="1095040"/>
                </a:lnTo>
                <a:lnTo>
                  <a:pt x="1476458" y="1135612"/>
                </a:lnTo>
                <a:lnTo>
                  <a:pt x="1454957" y="1174860"/>
                </a:lnTo>
                <a:lnTo>
                  <a:pt x="1431313" y="1212700"/>
                </a:lnTo>
                <a:lnTo>
                  <a:pt x="1405610" y="1249051"/>
                </a:lnTo>
                <a:lnTo>
                  <a:pt x="1377927" y="1283832"/>
                </a:lnTo>
                <a:lnTo>
                  <a:pt x="1348348" y="1316961"/>
                </a:lnTo>
                <a:lnTo>
                  <a:pt x="1316953" y="1348356"/>
                </a:lnTo>
                <a:lnTo>
                  <a:pt x="1283825" y="1377936"/>
                </a:lnTo>
                <a:lnTo>
                  <a:pt x="1249044" y="1405619"/>
                </a:lnTo>
                <a:lnTo>
                  <a:pt x="1212693" y="1431323"/>
                </a:lnTo>
                <a:lnTo>
                  <a:pt x="1174853" y="1454967"/>
                </a:lnTo>
                <a:lnTo>
                  <a:pt x="1135605" y="1476468"/>
                </a:lnTo>
                <a:lnTo>
                  <a:pt x="1095033" y="1495746"/>
                </a:lnTo>
                <a:lnTo>
                  <a:pt x="1053216" y="1512718"/>
                </a:lnTo>
                <a:lnTo>
                  <a:pt x="1010238" y="1527304"/>
                </a:lnTo>
                <a:lnTo>
                  <a:pt x="966178" y="1539420"/>
                </a:lnTo>
                <a:lnTo>
                  <a:pt x="921121" y="1548987"/>
                </a:lnTo>
                <a:lnTo>
                  <a:pt x="875145" y="1555921"/>
                </a:lnTo>
                <a:lnTo>
                  <a:pt x="828335" y="1560141"/>
                </a:lnTo>
                <a:lnTo>
                  <a:pt x="780770" y="1561566"/>
                </a:lnTo>
                <a:lnTo>
                  <a:pt x="733207" y="1560141"/>
                </a:lnTo>
                <a:lnTo>
                  <a:pt x="686397" y="1555921"/>
                </a:lnTo>
                <a:lnTo>
                  <a:pt x="640423" y="1548987"/>
                </a:lnTo>
                <a:lnTo>
                  <a:pt x="595367" y="1539420"/>
                </a:lnTo>
                <a:lnTo>
                  <a:pt x="551308" y="1527304"/>
                </a:lnTo>
                <a:lnTo>
                  <a:pt x="508331" y="1512718"/>
                </a:lnTo>
                <a:lnTo>
                  <a:pt x="466515" y="1495746"/>
                </a:lnTo>
                <a:lnTo>
                  <a:pt x="425943" y="1476468"/>
                </a:lnTo>
                <a:lnTo>
                  <a:pt x="386697" y="1454967"/>
                </a:lnTo>
                <a:lnTo>
                  <a:pt x="348857" y="1431323"/>
                </a:lnTo>
                <a:lnTo>
                  <a:pt x="312507" y="1405619"/>
                </a:lnTo>
                <a:lnTo>
                  <a:pt x="277726" y="1377936"/>
                </a:lnTo>
                <a:lnTo>
                  <a:pt x="244598" y="1348356"/>
                </a:lnTo>
                <a:lnTo>
                  <a:pt x="213203" y="1316961"/>
                </a:lnTo>
                <a:lnTo>
                  <a:pt x="183624" y="1283832"/>
                </a:lnTo>
                <a:lnTo>
                  <a:pt x="155942" y="1249051"/>
                </a:lnTo>
                <a:lnTo>
                  <a:pt x="130239" y="1212700"/>
                </a:lnTo>
                <a:lnTo>
                  <a:pt x="106596" y="1174860"/>
                </a:lnTo>
                <a:lnTo>
                  <a:pt x="85095" y="1135612"/>
                </a:lnTo>
                <a:lnTo>
                  <a:pt x="65817" y="1095040"/>
                </a:lnTo>
                <a:lnTo>
                  <a:pt x="48846" y="1053224"/>
                </a:lnTo>
                <a:lnTo>
                  <a:pt x="34261" y="1010246"/>
                </a:lnTo>
                <a:lnTo>
                  <a:pt x="22144" y="966187"/>
                </a:lnTo>
                <a:lnTo>
                  <a:pt x="12578" y="921130"/>
                </a:lnTo>
                <a:lnTo>
                  <a:pt x="5645" y="875156"/>
                </a:lnTo>
                <a:lnTo>
                  <a:pt x="1424" y="828346"/>
                </a:lnTo>
                <a:lnTo>
                  <a:pt x="0" y="780783"/>
                </a:lnTo>
                <a:lnTo>
                  <a:pt x="1424" y="733220"/>
                </a:lnTo>
                <a:lnTo>
                  <a:pt x="5645" y="686410"/>
                </a:lnTo>
                <a:lnTo>
                  <a:pt x="12578" y="640436"/>
                </a:lnTo>
                <a:lnTo>
                  <a:pt x="22144" y="595379"/>
                </a:lnTo>
                <a:lnTo>
                  <a:pt x="34261" y="551320"/>
                </a:lnTo>
                <a:lnTo>
                  <a:pt x="48846" y="508342"/>
                </a:lnTo>
                <a:lnTo>
                  <a:pt x="65817" y="466526"/>
                </a:lnTo>
                <a:lnTo>
                  <a:pt x="85095" y="425953"/>
                </a:lnTo>
                <a:lnTo>
                  <a:pt x="106596" y="386706"/>
                </a:lnTo>
                <a:lnTo>
                  <a:pt x="130239" y="348866"/>
                </a:lnTo>
                <a:lnTo>
                  <a:pt x="155942" y="312515"/>
                </a:lnTo>
                <a:lnTo>
                  <a:pt x="183624" y="277734"/>
                </a:lnTo>
                <a:lnTo>
                  <a:pt x="213203" y="244605"/>
                </a:lnTo>
                <a:lnTo>
                  <a:pt x="244598" y="213209"/>
                </a:lnTo>
                <a:lnTo>
                  <a:pt x="277726" y="183630"/>
                </a:lnTo>
                <a:lnTo>
                  <a:pt x="312507" y="155947"/>
                </a:lnTo>
                <a:lnTo>
                  <a:pt x="348857" y="130243"/>
                </a:lnTo>
                <a:lnTo>
                  <a:pt x="386697" y="106599"/>
                </a:lnTo>
                <a:lnTo>
                  <a:pt x="425943" y="85097"/>
                </a:lnTo>
                <a:lnTo>
                  <a:pt x="466515" y="65820"/>
                </a:lnTo>
                <a:lnTo>
                  <a:pt x="508331" y="48847"/>
                </a:lnTo>
                <a:lnTo>
                  <a:pt x="551308" y="34262"/>
                </a:lnTo>
                <a:lnTo>
                  <a:pt x="595367" y="22145"/>
                </a:lnTo>
                <a:lnTo>
                  <a:pt x="640423" y="12579"/>
                </a:lnTo>
                <a:lnTo>
                  <a:pt x="686397" y="5645"/>
                </a:lnTo>
                <a:lnTo>
                  <a:pt x="733207" y="1424"/>
                </a:lnTo>
                <a:lnTo>
                  <a:pt x="780770" y="0"/>
                </a:lnTo>
                <a:lnTo>
                  <a:pt x="828335" y="1424"/>
                </a:lnTo>
                <a:lnTo>
                  <a:pt x="875145" y="5645"/>
                </a:lnTo>
                <a:lnTo>
                  <a:pt x="921121" y="12579"/>
                </a:lnTo>
                <a:lnTo>
                  <a:pt x="966178" y="22145"/>
                </a:lnTo>
                <a:lnTo>
                  <a:pt x="1010238" y="34262"/>
                </a:lnTo>
                <a:lnTo>
                  <a:pt x="1053216" y="48847"/>
                </a:lnTo>
                <a:lnTo>
                  <a:pt x="1095033" y="65820"/>
                </a:lnTo>
                <a:lnTo>
                  <a:pt x="1135605" y="85097"/>
                </a:lnTo>
                <a:lnTo>
                  <a:pt x="1174853" y="106599"/>
                </a:lnTo>
                <a:lnTo>
                  <a:pt x="1212693" y="130243"/>
                </a:lnTo>
                <a:lnTo>
                  <a:pt x="1249044" y="155947"/>
                </a:lnTo>
                <a:lnTo>
                  <a:pt x="1283825" y="183630"/>
                </a:lnTo>
                <a:lnTo>
                  <a:pt x="1316953" y="213209"/>
                </a:lnTo>
                <a:lnTo>
                  <a:pt x="1348348" y="244605"/>
                </a:lnTo>
                <a:lnTo>
                  <a:pt x="1377927" y="277734"/>
                </a:lnTo>
                <a:lnTo>
                  <a:pt x="1405610" y="312515"/>
                </a:lnTo>
                <a:lnTo>
                  <a:pt x="1431313" y="348866"/>
                </a:lnTo>
                <a:lnTo>
                  <a:pt x="1454957" y="386706"/>
                </a:lnTo>
                <a:lnTo>
                  <a:pt x="1476458" y="425953"/>
                </a:lnTo>
                <a:lnTo>
                  <a:pt x="1495735" y="466526"/>
                </a:lnTo>
                <a:lnTo>
                  <a:pt x="1512707" y="508342"/>
                </a:lnTo>
                <a:lnTo>
                  <a:pt x="1527292" y="551320"/>
                </a:lnTo>
                <a:lnTo>
                  <a:pt x="1539408" y="595379"/>
                </a:lnTo>
                <a:lnTo>
                  <a:pt x="1548974" y="640436"/>
                </a:lnTo>
                <a:lnTo>
                  <a:pt x="1555908" y="686410"/>
                </a:lnTo>
                <a:lnTo>
                  <a:pt x="1560129" y="733220"/>
                </a:lnTo>
                <a:lnTo>
                  <a:pt x="1561553" y="7807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863FA3CF-52C9-4B2E-B3C5-62B423C0E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2" y="1315850"/>
            <a:ext cx="288397" cy="288397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36851C53-DF17-467C-8935-40603CD67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2" y="5085911"/>
            <a:ext cx="288397" cy="288397"/>
          </a:xfrm>
          <a:prstGeom prst="rect">
            <a:avLst/>
          </a:prstGeom>
        </p:spPr>
      </p:pic>
      <p:sp>
        <p:nvSpPr>
          <p:cNvPr id="182" name="object 47">
            <a:extLst>
              <a:ext uri="{FF2B5EF4-FFF2-40B4-BE49-F238E27FC236}">
                <a16:creationId xmlns:a16="http://schemas.microsoft.com/office/drawing/2014/main" id="{583BCA67-4F1E-4E1A-81B1-C1D58F043965}"/>
              </a:ext>
            </a:extLst>
          </p:cNvPr>
          <p:cNvSpPr txBox="1"/>
          <p:nvPr/>
        </p:nvSpPr>
        <p:spPr>
          <a:xfrm>
            <a:off x="5917127" y="7150211"/>
            <a:ext cx="5251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GB" sz="800" dirty="0">
              <a:latin typeface="Calibri"/>
              <a:cs typeface="Calibri"/>
            </a:endParaRPr>
          </a:p>
        </p:txBody>
      </p:sp>
      <p:sp>
        <p:nvSpPr>
          <p:cNvPr id="183" name="object 47">
            <a:extLst>
              <a:ext uri="{FF2B5EF4-FFF2-40B4-BE49-F238E27FC236}">
                <a16:creationId xmlns:a16="http://schemas.microsoft.com/office/drawing/2014/main" id="{6C9522BF-91ED-48D5-94EF-499A909F5EE4}"/>
              </a:ext>
            </a:extLst>
          </p:cNvPr>
          <p:cNvSpPr txBox="1"/>
          <p:nvPr/>
        </p:nvSpPr>
        <p:spPr>
          <a:xfrm>
            <a:off x="5220952" y="8104660"/>
            <a:ext cx="176907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45" dirty="0">
                <a:solidFill>
                  <a:srgbClr val="FFFFFF"/>
                </a:solidFill>
                <a:latin typeface="Calibri"/>
                <a:cs typeface="Calibri"/>
              </a:rPr>
              <a:t>Python, C, C++, Web technologies - JavaScript, CSS, </a:t>
            </a:r>
            <a:r>
              <a:rPr lang="en-GB" sz="800" spc="4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lang="en-GB" sz="800" dirty="0">
              <a:latin typeface="Calibri"/>
              <a:cs typeface="Calibri"/>
            </a:endParaRPr>
          </a:p>
        </p:txBody>
      </p:sp>
      <p:pic>
        <p:nvPicPr>
          <p:cNvPr id="193" name="Picture 192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7DC69D87-1535-48AE-8A98-A5D1A7DCEA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8" t="21937" r="13144" b="9771"/>
          <a:stretch/>
        </p:blipFill>
        <p:spPr>
          <a:xfrm>
            <a:off x="5539111" y="1739040"/>
            <a:ext cx="1363927" cy="1360657"/>
          </a:xfrm>
          <a:prstGeom prst="flowChartConnector">
            <a:avLst/>
          </a:prstGeom>
        </p:spPr>
      </p:pic>
      <p:sp>
        <p:nvSpPr>
          <p:cNvPr id="196" name="object 20">
            <a:extLst>
              <a:ext uri="{FF2B5EF4-FFF2-40B4-BE49-F238E27FC236}">
                <a16:creationId xmlns:a16="http://schemas.microsoft.com/office/drawing/2014/main" id="{E6B68396-600A-4BB3-A29F-7E8C6BC311A6}"/>
              </a:ext>
            </a:extLst>
          </p:cNvPr>
          <p:cNvSpPr txBox="1"/>
          <p:nvPr/>
        </p:nvSpPr>
        <p:spPr>
          <a:xfrm>
            <a:off x="5176436" y="982041"/>
            <a:ext cx="86219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700" spc="120" dirty="0">
                <a:solidFill>
                  <a:srgbClr val="FFFFFF"/>
                </a:solidFill>
                <a:latin typeface="Lucida Sans"/>
                <a:cs typeface="Lucida Sans"/>
                <a:hlinkClick r:id="rId5"/>
              </a:rPr>
              <a:t>github.com/Parthasarathykg</a:t>
            </a:r>
            <a:endParaRPr lang="en-US" sz="700" spc="12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algn="r">
              <a:lnSpc>
                <a:spcPct val="100000"/>
              </a:lnSpc>
            </a:pPr>
            <a:endParaRPr lang="en-US" sz="700" spc="12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algn="r">
              <a:lnSpc>
                <a:spcPct val="100000"/>
              </a:lnSpc>
            </a:pPr>
            <a:r>
              <a:rPr lang="en-US" sz="700" spc="120" dirty="0">
                <a:solidFill>
                  <a:srgbClr val="FFFFFF"/>
                </a:solidFill>
                <a:latin typeface="Lucida Sans"/>
                <a:cs typeface="Lucida Sans"/>
              </a:rPr>
              <a:t>GitHub</a:t>
            </a:r>
            <a:endParaRPr lang="en-US" sz="700" spc="-75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EB393A1F-6552-4EFC-8A5E-D10C62E18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12" y="982040"/>
            <a:ext cx="163058" cy="16305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482AAC-F58A-4C2A-ABE7-66590561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1" y="4007612"/>
            <a:ext cx="169135" cy="16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mail logo">
            <a:extLst>
              <a:ext uri="{FF2B5EF4-FFF2-40B4-BE49-F238E27FC236}">
                <a16:creationId xmlns:a16="http://schemas.microsoft.com/office/drawing/2014/main" id="{C5FBAB94-9A0C-4FAB-BD37-4948889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02" y="3531399"/>
            <a:ext cx="153189" cy="11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ne icon">
            <a:extLst>
              <a:ext uri="{FF2B5EF4-FFF2-40B4-BE49-F238E27FC236}">
                <a16:creationId xmlns:a16="http://schemas.microsoft.com/office/drawing/2014/main" id="{C2DD6ABA-7B69-48E0-AE65-11619BFF1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273477" y="3531732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object 20">
            <a:extLst>
              <a:ext uri="{FF2B5EF4-FFF2-40B4-BE49-F238E27FC236}">
                <a16:creationId xmlns:a16="http://schemas.microsoft.com/office/drawing/2014/main" id="{DAC65006-0B5B-4E46-A0D9-57543E79E4DA}"/>
              </a:ext>
            </a:extLst>
          </p:cNvPr>
          <p:cNvSpPr txBox="1"/>
          <p:nvPr/>
        </p:nvSpPr>
        <p:spPr>
          <a:xfrm>
            <a:off x="6578672" y="982040"/>
            <a:ext cx="9086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120" dirty="0">
                <a:solidFill>
                  <a:srgbClr val="FFFFFF"/>
                </a:solidFill>
                <a:latin typeface="Lucida Sans"/>
                <a:cs typeface="Lucida Sans"/>
                <a:hlinkClick r:id="rId10"/>
              </a:rPr>
              <a:t>https://trailblazer.me/id/parkg</a:t>
            </a:r>
          </a:p>
          <a:p>
            <a:pPr marL="12700" algn="r">
              <a:lnSpc>
                <a:spcPct val="100000"/>
              </a:lnSpc>
            </a:pPr>
            <a:r>
              <a:rPr lang="en-US" sz="700" spc="120" dirty="0">
                <a:solidFill>
                  <a:srgbClr val="FFFFFF"/>
                </a:solidFill>
                <a:latin typeface="Lucida Sans"/>
                <a:cs typeface="Lucida Sans"/>
              </a:rPr>
              <a:t>Trailblazer</a:t>
            </a:r>
            <a:endParaRPr lang="en-US" sz="700" spc="-75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215" name="object 4">
            <a:extLst>
              <a:ext uri="{FF2B5EF4-FFF2-40B4-BE49-F238E27FC236}">
                <a16:creationId xmlns:a16="http://schemas.microsoft.com/office/drawing/2014/main" id="{6A6ADD2A-0DC3-48B1-BE51-0169918D6CAA}"/>
              </a:ext>
            </a:extLst>
          </p:cNvPr>
          <p:cNvSpPr txBox="1"/>
          <p:nvPr/>
        </p:nvSpPr>
        <p:spPr>
          <a:xfrm>
            <a:off x="538580" y="8804245"/>
            <a:ext cx="282003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210" dirty="0">
                <a:solidFill>
                  <a:srgbClr val="AF67AA"/>
                </a:solidFill>
                <a:latin typeface="Lucida Sans"/>
                <a:cs typeface="Lucida Sans"/>
              </a:rPr>
              <a:t>SUPERBADGES</a:t>
            </a:r>
            <a:endParaRPr sz="1300" dirty="0">
              <a:latin typeface="Lucida Sans"/>
              <a:cs typeface="Lucida Sans"/>
            </a:endParaRPr>
          </a:p>
        </p:txBody>
      </p:sp>
      <p:sp>
        <p:nvSpPr>
          <p:cNvPr id="216" name="object 35">
            <a:extLst>
              <a:ext uri="{FF2B5EF4-FFF2-40B4-BE49-F238E27FC236}">
                <a16:creationId xmlns:a16="http://schemas.microsoft.com/office/drawing/2014/main" id="{D0FDCBE1-8DB9-49B4-82DC-7F422ED741F1}"/>
              </a:ext>
            </a:extLst>
          </p:cNvPr>
          <p:cNvSpPr txBox="1"/>
          <p:nvPr/>
        </p:nvSpPr>
        <p:spPr>
          <a:xfrm>
            <a:off x="563029" y="9091424"/>
            <a:ext cx="1964689" cy="446276"/>
          </a:xfrm>
          <a:prstGeom prst="rect">
            <a:avLst/>
          </a:prstGeom>
          <a:ln w="12700">
            <a:solidFill>
              <a:srgbClr val="D7D8D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78105" marR="393700">
              <a:lnSpc>
                <a:spcPct val="100000"/>
              </a:lnSpc>
            </a:pPr>
            <a:r>
              <a:rPr lang="en-GB" sz="800" spc="-10" dirty="0">
                <a:solidFill>
                  <a:srgbClr val="3351A3"/>
                </a:solidFill>
                <a:latin typeface="Lucida Sans"/>
                <a:cs typeface="Lucida Sans"/>
              </a:rPr>
              <a:t>Aura Components Specialist</a:t>
            </a:r>
          </a:p>
          <a:p>
            <a:pPr marL="78105" marR="393700">
              <a:lnSpc>
                <a:spcPct val="100000"/>
              </a:lnSpc>
            </a:pPr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  <a:p>
            <a:pPr marL="78105" marR="393700">
              <a:lnSpc>
                <a:spcPct val="100000"/>
              </a:lnSpc>
            </a:pPr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</p:txBody>
      </p:sp>
      <p:sp>
        <p:nvSpPr>
          <p:cNvPr id="217" name="object 37">
            <a:extLst>
              <a:ext uri="{FF2B5EF4-FFF2-40B4-BE49-F238E27FC236}">
                <a16:creationId xmlns:a16="http://schemas.microsoft.com/office/drawing/2014/main" id="{83FF3184-BAE7-4A9F-83D5-B02AB52CCFA1}"/>
              </a:ext>
            </a:extLst>
          </p:cNvPr>
          <p:cNvSpPr txBox="1"/>
          <p:nvPr/>
        </p:nvSpPr>
        <p:spPr>
          <a:xfrm>
            <a:off x="558800" y="9389065"/>
            <a:ext cx="1260265" cy="126958"/>
          </a:xfrm>
          <a:prstGeom prst="rect">
            <a:avLst/>
          </a:prstGeom>
          <a:solidFill>
            <a:srgbClr val="D7D8D8"/>
          </a:solidFill>
        </p:spPr>
        <p:txBody>
          <a:bodyPr vert="horz" wrap="square" lIns="0" tIns="381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30"/>
              </a:spcBef>
            </a:pPr>
            <a:r>
              <a:rPr lang="en-US" sz="700" b="1" spc="-10" dirty="0">
                <a:latin typeface="Lucida Sans"/>
                <a:cs typeface="Lucida Sans"/>
              </a:rPr>
              <a:t>Trailblazer</a:t>
            </a:r>
            <a:r>
              <a:rPr sz="700" spc="-10" dirty="0">
                <a:latin typeface="Lucida Sans"/>
                <a:cs typeface="Lucida Sans"/>
              </a:rPr>
              <a:t> </a:t>
            </a:r>
            <a:r>
              <a:rPr sz="700" spc="-5" dirty="0">
                <a:latin typeface="Lucida Sans"/>
                <a:cs typeface="Lucida Sans"/>
              </a:rPr>
              <a:t>-</a:t>
            </a:r>
            <a:r>
              <a:rPr sz="700" spc="-125" dirty="0">
                <a:latin typeface="Lucida Sans"/>
                <a:cs typeface="Lucida Sans"/>
              </a:rPr>
              <a:t> </a:t>
            </a:r>
            <a:r>
              <a:rPr lang="en-GB" sz="800" b="1" i="0" dirty="0">
                <a:effectLst/>
                <a:latin typeface="Salesforce Sans"/>
              </a:rPr>
              <a:t>April 6, 2020</a:t>
            </a:r>
            <a:endParaRPr sz="700" dirty="0">
              <a:latin typeface="Lucida Sans"/>
              <a:cs typeface="Lucida Sans"/>
            </a:endParaRPr>
          </a:p>
        </p:txBody>
      </p:sp>
      <p:sp>
        <p:nvSpPr>
          <p:cNvPr id="218" name="object 35">
            <a:extLst>
              <a:ext uri="{FF2B5EF4-FFF2-40B4-BE49-F238E27FC236}">
                <a16:creationId xmlns:a16="http://schemas.microsoft.com/office/drawing/2014/main" id="{18ED74DD-1828-44DE-B70E-C1904C84EEB3}"/>
              </a:ext>
            </a:extLst>
          </p:cNvPr>
          <p:cNvSpPr txBox="1"/>
          <p:nvPr/>
        </p:nvSpPr>
        <p:spPr>
          <a:xfrm>
            <a:off x="2641593" y="9091424"/>
            <a:ext cx="1964689" cy="446276"/>
          </a:xfrm>
          <a:prstGeom prst="rect">
            <a:avLst/>
          </a:prstGeom>
          <a:ln w="12700">
            <a:solidFill>
              <a:srgbClr val="D7D8D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78105" marR="393700"/>
            <a:r>
              <a:rPr lang="en-GB" sz="800" spc="-10" dirty="0">
                <a:solidFill>
                  <a:srgbClr val="3351A3"/>
                </a:solidFill>
                <a:latin typeface="Lucida Sans"/>
                <a:cs typeface="Lucida Sans"/>
              </a:rPr>
              <a:t>App customization Specialist</a:t>
            </a:r>
          </a:p>
          <a:p>
            <a:pPr marL="78105" marR="393700">
              <a:lnSpc>
                <a:spcPct val="100000"/>
              </a:lnSpc>
            </a:pPr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  <a:p>
            <a:pPr marL="78105" marR="393700">
              <a:lnSpc>
                <a:spcPct val="100000"/>
              </a:lnSpc>
            </a:pPr>
            <a:endParaRPr lang="en-GB" sz="700" spc="-10" dirty="0">
              <a:solidFill>
                <a:srgbClr val="3351A3"/>
              </a:solidFill>
              <a:latin typeface="Lucida Sans"/>
              <a:cs typeface="Lucida Sans"/>
            </a:endParaRPr>
          </a:p>
        </p:txBody>
      </p:sp>
      <p:sp>
        <p:nvSpPr>
          <p:cNvPr id="219" name="object 37">
            <a:extLst>
              <a:ext uri="{FF2B5EF4-FFF2-40B4-BE49-F238E27FC236}">
                <a16:creationId xmlns:a16="http://schemas.microsoft.com/office/drawing/2014/main" id="{37D7F543-CD52-4052-9072-AADC2FF3FC3A}"/>
              </a:ext>
            </a:extLst>
          </p:cNvPr>
          <p:cNvSpPr txBox="1"/>
          <p:nvPr/>
        </p:nvSpPr>
        <p:spPr>
          <a:xfrm>
            <a:off x="2641593" y="9389065"/>
            <a:ext cx="1417955" cy="126958"/>
          </a:xfrm>
          <a:prstGeom prst="rect">
            <a:avLst/>
          </a:prstGeom>
          <a:solidFill>
            <a:srgbClr val="D7D8D8"/>
          </a:solidFill>
        </p:spPr>
        <p:txBody>
          <a:bodyPr vert="horz" wrap="square" lIns="0" tIns="381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30"/>
              </a:spcBef>
            </a:pPr>
            <a:r>
              <a:rPr lang="en-US" sz="700" b="1" spc="-10" dirty="0">
                <a:latin typeface="Lucida Sans"/>
                <a:cs typeface="Lucida Sans"/>
              </a:rPr>
              <a:t>Trailblazer</a:t>
            </a:r>
            <a:r>
              <a:rPr sz="700" spc="-10" dirty="0">
                <a:latin typeface="Lucida Sans"/>
                <a:cs typeface="Lucida Sans"/>
              </a:rPr>
              <a:t> </a:t>
            </a:r>
            <a:r>
              <a:rPr sz="700" spc="-5" dirty="0">
                <a:latin typeface="Lucida Sans"/>
                <a:cs typeface="Lucida Sans"/>
              </a:rPr>
              <a:t>-</a:t>
            </a:r>
            <a:r>
              <a:rPr sz="700" spc="-125" dirty="0">
                <a:latin typeface="Lucida Sans"/>
                <a:cs typeface="Lucida Sans"/>
              </a:rPr>
              <a:t> </a:t>
            </a:r>
            <a:r>
              <a:rPr lang="en-GB" sz="800" b="1" i="0" dirty="0">
                <a:effectLst/>
                <a:latin typeface="Salesforce Sans"/>
              </a:rPr>
              <a:t>December 4, 2019</a:t>
            </a:r>
            <a:endParaRPr sz="700" dirty="0">
              <a:latin typeface="Lucida Sans"/>
              <a:cs typeface="Lucida Sans"/>
            </a:endParaRPr>
          </a:p>
        </p:txBody>
      </p:sp>
      <p:pic>
        <p:nvPicPr>
          <p:cNvPr id="1050" name="Picture 26" descr="Trailhead | The fun way to learn">
            <a:extLst>
              <a:ext uri="{FF2B5EF4-FFF2-40B4-BE49-F238E27FC236}">
                <a16:creationId xmlns:a16="http://schemas.microsoft.com/office/drawing/2014/main" id="{10248FEA-AD58-4274-B17F-F4D1AB83D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r="7999" b="20181"/>
          <a:stretch/>
        </p:blipFill>
        <p:spPr bwMode="auto">
          <a:xfrm>
            <a:off x="6290910" y="978445"/>
            <a:ext cx="265430" cy="2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object 47">
            <a:extLst>
              <a:ext uri="{FF2B5EF4-FFF2-40B4-BE49-F238E27FC236}">
                <a16:creationId xmlns:a16="http://schemas.microsoft.com/office/drawing/2014/main" id="{E968F739-22D3-4386-A06E-36FA7A2024F1}"/>
              </a:ext>
            </a:extLst>
          </p:cNvPr>
          <p:cNvSpPr txBox="1"/>
          <p:nvPr/>
        </p:nvSpPr>
        <p:spPr>
          <a:xfrm>
            <a:off x="5117519" y="7891792"/>
            <a:ext cx="66568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45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lang="en-GB" sz="1100" dirty="0">
              <a:latin typeface="Calibri"/>
              <a:cs typeface="Calibri"/>
            </a:endParaRPr>
          </a:p>
        </p:txBody>
      </p:sp>
      <p:sp>
        <p:nvSpPr>
          <p:cNvPr id="227" name="object 30">
            <a:extLst>
              <a:ext uri="{FF2B5EF4-FFF2-40B4-BE49-F238E27FC236}">
                <a16:creationId xmlns:a16="http://schemas.microsoft.com/office/drawing/2014/main" id="{9848318E-09BB-4459-8886-B5DA4F8C1816}"/>
              </a:ext>
            </a:extLst>
          </p:cNvPr>
          <p:cNvSpPr/>
          <p:nvPr/>
        </p:nvSpPr>
        <p:spPr>
          <a:xfrm>
            <a:off x="5141495" y="7030014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094"/>
                </a:lnTo>
              </a:path>
            </a:pathLst>
          </a:custGeom>
          <a:ln w="224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30">
            <a:extLst>
              <a:ext uri="{FF2B5EF4-FFF2-40B4-BE49-F238E27FC236}">
                <a16:creationId xmlns:a16="http://schemas.microsoft.com/office/drawing/2014/main" id="{54565F48-7A80-497C-92DE-DDAEC6BC8E87}"/>
              </a:ext>
            </a:extLst>
          </p:cNvPr>
          <p:cNvSpPr/>
          <p:nvPr/>
        </p:nvSpPr>
        <p:spPr>
          <a:xfrm>
            <a:off x="5155465" y="8104660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094"/>
                </a:lnTo>
              </a:path>
            </a:pathLst>
          </a:custGeom>
          <a:ln w="224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3">
            <a:extLst>
              <a:ext uri="{FF2B5EF4-FFF2-40B4-BE49-F238E27FC236}">
                <a16:creationId xmlns:a16="http://schemas.microsoft.com/office/drawing/2014/main" id="{5A2A9B65-6AA8-4CA5-AF6A-BFEAF8D3F164}"/>
              </a:ext>
            </a:extLst>
          </p:cNvPr>
          <p:cNvSpPr txBox="1"/>
          <p:nvPr/>
        </p:nvSpPr>
        <p:spPr>
          <a:xfrm>
            <a:off x="524935" y="115711"/>
            <a:ext cx="129413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spc="225" dirty="0">
                <a:solidFill>
                  <a:srgbClr val="AF67AA"/>
                </a:solidFill>
                <a:latin typeface="Lucida Sans"/>
                <a:cs typeface="Lucida Sans"/>
              </a:rPr>
              <a:t>SUMMARY</a:t>
            </a:r>
            <a:r>
              <a:rPr sz="1300" spc="-155" dirty="0">
                <a:solidFill>
                  <a:srgbClr val="AF67AA"/>
                </a:solidFill>
                <a:latin typeface="Lucida Sans"/>
                <a:cs typeface="Lucida Sans"/>
              </a:rPr>
              <a:t> </a:t>
            </a:r>
            <a:endParaRPr sz="1300" dirty="0">
              <a:latin typeface="Lucida Sans"/>
              <a:cs typeface="Lucida Sans"/>
            </a:endParaRPr>
          </a:p>
        </p:txBody>
      </p:sp>
      <p:sp>
        <p:nvSpPr>
          <p:cNvPr id="231" name="object 2">
            <a:extLst>
              <a:ext uri="{FF2B5EF4-FFF2-40B4-BE49-F238E27FC236}">
                <a16:creationId xmlns:a16="http://schemas.microsoft.com/office/drawing/2014/main" id="{DDE97F1E-0475-4F8B-9F01-655238AC5639}"/>
              </a:ext>
            </a:extLst>
          </p:cNvPr>
          <p:cNvSpPr txBox="1"/>
          <p:nvPr/>
        </p:nvSpPr>
        <p:spPr>
          <a:xfrm>
            <a:off x="547978" y="386259"/>
            <a:ext cx="39046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 fontAlgn="base"/>
            <a:r>
              <a:rPr lang="en-GB" sz="1000" dirty="0">
                <a:cs typeface="Times New Roman"/>
              </a:rPr>
              <a:t>3+ years of experience as a Salesforce developer with a strong ability to learn and adapt to new technologies quickly.</a:t>
            </a:r>
            <a:r>
              <a:rPr lang="en-GB" sz="1000" b="0" i="0" dirty="0">
                <a:solidFill>
                  <a:srgbClr val="4A4A4A"/>
                </a:solidFill>
                <a:effectLst/>
                <a:latin typeface="inherit"/>
              </a:rPr>
              <a:t> Experience in Salesforce Development/Customizations, </a:t>
            </a:r>
            <a:r>
              <a:rPr lang="en-GB" sz="1000" i="0" dirty="0">
                <a:solidFill>
                  <a:srgbClr val="4A4A4A"/>
                </a:solidFill>
                <a:effectLst/>
                <a:latin typeface="inherit"/>
              </a:rPr>
              <a:t>Lightning Components</a:t>
            </a:r>
            <a:r>
              <a:rPr lang="en-GB" sz="1000" b="0" i="0" dirty="0">
                <a:solidFill>
                  <a:srgbClr val="4A4A4A"/>
                </a:solidFill>
                <a:effectLst/>
                <a:latin typeface="inherit"/>
              </a:rPr>
              <a:t> experience and  Salesforce </a:t>
            </a:r>
            <a:r>
              <a:rPr lang="en-GB" sz="1000" i="0" dirty="0">
                <a:solidFill>
                  <a:srgbClr val="4A4A4A"/>
                </a:solidFill>
                <a:effectLst/>
                <a:latin typeface="inherit"/>
              </a:rPr>
              <a:t>communities</a:t>
            </a:r>
            <a:r>
              <a:rPr lang="en-GB" sz="1000" b="1" i="0" dirty="0">
                <a:solidFill>
                  <a:srgbClr val="4A4A4A"/>
                </a:solidFill>
                <a:effectLst/>
                <a:latin typeface="inherit"/>
              </a:rPr>
              <a:t>.</a:t>
            </a:r>
            <a:endParaRPr lang="en-GB" sz="1000" b="0" i="0" dirty="0">
              <a:solidFill>
                <a:srgbClr val="4A4A4A"/>
              </a:solidFill>
              <a:effectLst/>
              <a:latin typeface="inherit"/>
            </a:endParaRPr>
          </a:p>
          <a:p>
            <a:pPr marL="12700" marR="180975">
              <a:lnSpc>
                <a:spcPct val="100000"/>
              </a:lnSpc>
            </a:pPr>
            <a:endParaRPr lang="en-GB" sz="1000" dirty="0">
              <a:cs typeface="Times New Roman"/>
            </a:endParaRPr>
          </a:p>
        </p:txBody>
      </p:sp>
      <p:sp>
        <p:nvSpPr>
          <p:cNvPr id="232" name="object 4">
            <a:extLst>
              <a:ext uri="{FF2B5EF4-FFF2-40B4-BE49-F238E27FC236}">
                <a16:creationId xmlns:a16="http://schemas.microsoft.com/office/drawing/2014/main" id="{FD3DBF33-201A-495D-927B-3743230B8289}"/>
              </a:ext>
            </a:extLst>
          </p:cNvPr>
          <p:cNvSpPr txBox="1"/>
          <p:nvPr/>
        </p:nvSpPr>
        <p:spPr>
          <a:xfrm>
            <a:off x="524934" y="1786891"/>
            <a:ext cx="25675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210" dirty="0">
                <a:solidFill>
                  <a:srgbClr val="AF67AA"/>
                </a:solidFill>
                <a:latin typeface="Lucida Sans"/>
                <a:cs typeface="Lucida Sans"/>
              </a:rPr>
              <a:t>ROLES AND RESPONSIBILITIES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235" name="object 4">
            <a:extLst>
              <a:ext uri="{FF2B5EF4-FFF2-40B4-BE49-F238E27FC236}">
                <a16:creationId xmlns:a16="http://schemas.microsoft.com/office/drawing/2014/main" id="{1E91CFCF-D82E-4E34-8104-7A73960E0F9A}"/>
              </a:ext>
            </a:extLst>
          </p:cNvPr>
          <p:cNvSpPr txBox="1"/>
          <p:nvPr/>
        </p:nvSpPr>
        <p:spPr>
          <a:xfrm>
            <a:off x="524933" y="5548749"/>
            <a:ext cx="25675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210" dirty="0">
                <a:solidFill>
                  <a:srgbClr val="AF67AA"/>
                </a:solidFill>
                <a:latin typeface="Lucida Sans"/>
                <a:cs typeface="Lucida Sans"/>
              </a:rPr>
              <a:t>ROLES AND RESPONSIBILITIES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236" name="object 4">
            <a:extLst>
              <a:ext uri="{FF2B5EF4-FFF2-40B4-BE49-F238E27FC236}">
                <a16:creationId xmlns:a16="http://schemas.microsoft.com/office/drawing/2014/main" id="{D5AA8CB3-DEDA-4C7F-95BF-83E66AC02A5D}"/>
              </a:ext>
            </a:extLst>
          </p:cNvPr>
          <p:cNvSpPr txBox="1"/>
          <p:nvPr/>
        </p:nvSpPr>
        <p:spPr>
          <a:xfrm>
            <a:off x="535306" y="7455237"/>
            <a:ext cx="25675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210" dirty="0">
                <a:solidFill>
                  <a:srgbClr val="AF67AA"/>
                </a:solidFill>
                <a:latin typeface="Lucida Sans"/>
                <a:cs typeface="Lucida Sans"/>
              </a:rPr>
              <a:t>KEY HIGHLIGHTS</a:t>
            </a:r>
            <a:endParaRPr sz="1000" dirty="0">
              <a:latin typeface="Lucida Sans"/>
              <a:cs typeface="Lucida Sans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4AB0742-CB85-4C4E-B05E-841A95121A10}"/>
              </a:ext>
            </a:extLst>
          </p:cNvPr>
          <p:cNvCxnSpPr>
            <a:cxnSpLocks/>
          </p:cNvCxnSpPr>
          <p:nvPr/>
        </p:nvCxnSpPr>
        <p:spPr>
          <a:xfrm flipV="1">
            <a:off x="5110959" y="4445328"/>
            <a:ext cx="2196040" cy="9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99367BA-695F-4BF4-BBEA-B3DCEBFFE7FE}"/>
              </a:ext>
            </a:extLst>
          </p:cNvPr>
          <p:cNvCxnSpPr>
            <a:cxnSpLocks/>
          </p:cNvCxnSpPr>
          <p:nvPr/>
        </p:nvCxnSpPr>
        <p:spPr>
          <a:xfrm flipV="1">
            <a:off x="5110959" y="6347763"/>
            <a:ext cx="2196040" cy="9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9" name="object 47">
            <a:extLst>
              <a:ext uri="{FF2B5EF4-FFF2-40B4-BE49-F238E27FC236}">
                <a16:creationId xmlns:a16="http://schemas.microsoft.com/office/drawing/2014/main" id="{798C7F22-F592-40D6-A6B8-A0AB79E6C365}"/>
              </a:ext>
            </a:extLst>
          </p:cNvPr>
          <p:cNvSpPr txBox="1"/>
          <p:nvPr/>
        </p:nvSpPr>
        <p:spPr>
          <a:xfrm>
            <a:off x="5133451" y="8614883"/>
            <a:ext cx="66568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4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lang="en-GB" sz="1100" dirty="0">
              <a:latin typeface="Calibri"/>
              <a:cs typeface="Calibri"/>
            </a:endParaRPr>
          </a:p>
        </p:txBody>
      </p:sp>
      <p:sp>
        <p:nvSpPr>
          <p:cNvPr id="270" name="object 30">
            <a:extLst>
              <a:ext uri="{FF2B5EF4-FFF2-40B4-BE49-F238E27FC236}">
                <a16:creationId xmlns:a16="http://schemas.microsoft.com/office/drawing/2014/main" id="{D74A265F-3E68-46F8-BEFB-B2F821A40E7E}"/>
              </a:ext>
            </a:extLst>
          </p:cNvPr>
          <p:cNvSpPr/>
          <p:nvPr/>
        </p:nvSpPr>
        <p:spPr>
          <a:xfrm>
            <a:off x="5170170" y="88661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094"/>
                </a:lnTo>
              </a:path>
            </a:pathLst>
          </a:custGeom>
          <a:ln w="224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47">
            <a:extLst>
              <a:ext uri="{FF2B5EF4-FFF2-40B4-BE49-F238E27FC236}">
                <a16:creationId xmlns:a16="http://schemas.microsoft.com/office/drawing/2014/main" id="{8859ECA9-9612-4EF9-858F-D6619A9F0B58}"/>
              </a:ext>
            </a:extLst>
          </p:cNvPr>
          <p:cNvSpPr txBox="1"/>
          <p:nvPr/>
        </p:nvSpPr>
        <p:spPr>
          <a:xfrm>
            <a:off x="5220953" y="8845676"/>
            <a:ext cx="139234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4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lang="en-GB" sz="800" dirty="0">
              <a:latin typeface="Calibri"/>
              <a:cs typeface="Calibri"/>
            </a:endParaRPr>
          </a:p>
        </p:txBody>
      </p:sp>
      <p:sp>
        <p:nvSpPr>
          <p:cNvPr id="273" name="object 4">
            <a:extLst>
              <a:ext uri="{FF2B5EF4-FFF2-40B4-BE49-F238E27FC236}">
                <a16:creationId xmlns:a16="http://schemas.microsoft.com/office/drawing/2014/main" id="{EB9B3FCA-B7E3-447B-82DF-1A9D53964656}"/>
              </a:ext>
            </a:extLst>
          </p:cNvPr>
          <p:cNvSpPr txBox="1"/>
          <p:nvPr/>
        </p:nvSpPr>
        <p:spPr>
          <a:xfrm>
            <a:off x="538580" y="3757555"/>
            <a:ext cx="25675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210" dirty="0">
                <a:solidFill>
                  <a:srgbClr val="AF67AA"/>
                </a:solidFill>
                <a:latin typeface="Lucida Sans"/>
                <a:cs typeface="Lucida Sans"/>
              </a:rPr>
              <a:t>KEY HIGHLIGHTS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958EAEC-8345-4E13-9630-AE4F577E4689}"/>
              </a:ext>
            </a:extLst>
          </p:cNvPr>
          <p:cNvSpPr txBox="1"/>
          <p:nvPr/>
        </p:nvSpPr>
        <p:spPr>
          <a:xfrm>
            <a:off x="434398" y="3950037"/>
            <a:ext cx="3802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Contributed towards the development of global Patient support platform.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Played a </a:t>
            </a:r>
            <a:r>
              <a:rPr lang="en-GB" sz="1000" b="0" i="0" dirty="0">
                <a:solidFill>
                  <a:srgbClr val="212121"/>
                </a:solidFill>
                <a:effectLst/>
                <a:latin typeface="Lexia Regular"/>
              </a:rPr>
              <a:t>significant role in development and migration of the Omnichannel Tool (Initial Phase)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Contributed towards the development of Patient access platform portal.</a:t>
            </a:r>
          </a:p>
        </p:txBody>
      </p:sp>
      <p:sp>
        <p:nvSpPr>
          <p:cNvPr id="275" name="object 47">
            <a:extLst>
              <a:ext uri="{FF2B5EF4-FFF2-40B4-BE49-F238E27FC236}">
                <a16:creationId xmlns:a16="http://schemas.microsoft.com/office/drawing/2014/main" id="{C48DB896-105C-4001-B64C-91A3FCC5A8F6}"/>
              </a:ext>
            </a:extLst>
          </p:cNvPr>
          <p:cNvSpPr txBox="1"/>
          <p:nvPr/>
        </p:nvSpPr>
        <p:spPr>
          <a:xfrm>
            <a:off x="5150704" y="9200119"/>
            <a:ext cx="66568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45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lang="en-GB" sz="1100" dirty="0">
              <a:latin typeface="Calibri"/>
              <a:cs typeface="Calibri"/>
            </a:endParaRPr>
          </a:p>
        </p:txBody>
      </p:sp>
      <p:sp>
        <p:nvSpPr>
          <p:cNvPr id="276" name="object 47">
            <a:extLst>
              <a:ext uri="{FF2B5EF4-FFF2-40B4-BE49-F238E27FC236}">
                <a16:creationId xmlns:a16="http://schemas.microsoft.com/office/drawing/2014/main" id="{415D1742-FDC0-43B4-B6E9-EE0425C65E38}"/>
              </a:ext>
            </a:extLst>
          </p:cNvPr>
          <p:cNvSpPr txBox="1"/>
          <p:nvPr/>
        </p:nvSpPr>
        <p:spPr>
          <a:xfrm>
            <a:off x="5220952" y="9443879"/>
            <a:ext cx="168208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spc="45" dirty="0">
                <a:solidFill>
                  <a:srgbClr val="FFFFFF"/>
                </a:solidFill>
                <a:latin typeface="Calibri"/>
                <a:cs typeface="Calibri"/>
              </a:rPr>
              <a:t>Source Control – Git, Bitbucket</a:t>
            </a:r>
          </a:p>
          <a:p>
            <a:pPr marL="12700">
              <a:lnSpc>
                <a:spcPct val="100000"/>
              </a:lnSpc>
            </a:pPr>
            <a:r>
              <a:rPr lang="en-US" sz="800" spc="45" dirty="0">
                <a:solidFill>
                  <a:srgbClr val="FFFFFF"/>
                </a:solidFill>
                <a:latin typeface="Calibri"/>
                <a:cs typeface="Calibri"/>
              </a:rPr>
              <a:t>Editor – VS Code</a:t>
            </a:r>
          </a:p>
        </p:txBody>
      </p:sp>
      <p:sp>
        <p:nvSpPr>
          <p:cNvPr id="277" name="object 30">
            <a:extLst>
              <a:ext uri="{FF2B5EF4-FFF2-40B4-BE49-F238E27FC236}">
                <a16:creationId xmlns:a16="http://schemas.microsoft.com/office/drawing/2014/main" id="{51A03D7D-6B8D-4611-B4AE-EB0E952DB73D}"/>
              </a:ext>
            </a:extLst>
          </p:cNvPr>
          <p:cNvSpPr/>
          <p:nvPr/>
        </p:nvSpPr>
        <p:spPr>
          <a:xfrm>
            <a:off x="5177374" y="9460517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094"/>
                </a:lnTo>
              </a:path>
            </a:pathLst>
          </a:custGeom>
          <a:ln w="224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461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Century Gothic</vt:lpstr>
      <vt:lpstr>Gill Sans MT</vt:lpstr>
      <vt:lpstr>inherit</vt:lpstr>
      <vt:lpstr>Lexia Regular</vt:lpstr>
      <vt:lpstr>Lucida Sans</vt:lpstr>
      <vt:lpstr>medium-content-serif-font</vt:lpstr>
      <vt:lpstr>OpenSans</vt:lpstr>
      <vt:lpstr>Salesforce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cv-resume-template</dc:title>
  <dc:creator>K G, Parthasarathy</dc:creator>
  <cp:lastModifiedBy>K G, Parthasarathy</cp:lastModifiedBy>
  <cp:revision>99</cp:revision>
  <dcterms:created xsi:type="dcterms:W3CDTF">2017-03-21T20:37:54Z</dcterms:created>
  <dcterms:modified xsi:type="dcterms:W3CDTF">2022-07-29T05:01:14Z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2017-03-21T00:00:00Z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2017-03-21T00:00:00Z</vt:filetime>
  </property>
</Properties>
</file>