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484" y="-6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22-06-2025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6/22/2025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6/22/2025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6/22/2025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6/22/2025</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6/22/2025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6/22/2025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6/22/2025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6/22/2025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6/22/2025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6/22/2025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6/22/2025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6/22/2025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660257" y="4424683"/>
            <a:ext cx="10829009" cy="1569660"/>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 </a:t>
            </a:r>
            <a:r>
              <a:rPr lang="en-US" sz="2400" b="1" dirty="0" err="1" smtClean="0">
                <a:solidFill>
                  <a:schemeClr val="bg1"/>
                </a:solidFill>
                <a:latin typeface="Arial" pitchFamily="34" charset="0"/>
                <a:cs typeface="Arial" pitchFamily="34" charset="0"/>
              </a:rPr>
              <a:t>Parth</a:t>
            </a:r>
            <a:r>
              <a:rPr lang="en-US" sz="2400" b="1" dirty="0" smtClean="0">
                <a:solidFill>
                  <a:schemeClr val="bg1"/>
                </a:solidFill>
                <a:latin typeface="Arial" pitchFamily="34" charset="0"/>
                <a:cs typeface="Arial" pitchFamily="34" charset="0"/>
              </a:rPr>
              <a:t> </a:t>
            </a:r>
            <a:r>
              <a:rPr lang="en-US" sz="2400" b="1" dirty="0" err="1" smtClean="0">
                <a:solidFill>
                  <a:schemeClr val="bg1"/>
                </a:solidFill>
                <a:latin typeface="Arial" pitchFamily="34" charset="0"/>
                <a:cs typeface="Arial" pitchFamily="34" charset="0"/>
              </a:rPr>
              <a:t>Bhaskar</a:t>
            </a:r>
            <a:endParaRPr lang="en-US" sz="2400" b="1" dirty="0">
              <a:solidFill>
                <a:schemeClr val="bg1"/>
              </a:solidFill>
              <a:latin typeface="Arial" pitchFamily="34" charset="0"/>
              <a:cs typeface="Arial" pitchFamily="34" charset="0"/>
            </a:endParaRPr>
          </a:p>
          <a:p>
            <a:r>
              <a:rPr lang="en-US" sz="2400" b="1" dirty="0">
                <a:solidFill>
                  <a:schemeClr val="accent1">
                    <a:lumMod val="75000"/>
                  </a:schemeClr>
                </a:solidFill>
                <a:latin typeface="Arial"/>
                <a:cs typeface="Arial"/>
              </a:rPr>
              <a:t>Student Name</a:t>
            </a:r>
            <a:r>
              <a:rPr lang="en-US" sz="2400" b="1" dirty="0">
                <a:solidFill>
                  <a:schemeClr val="accent1">
                    <a:lumMod val="75000"/>
                  </a:schemeClr>
                </a:solidFill>
                <a:latin typeface="Arial" pitchFamily="34" charset="0"/>
                <a:cs typeface="Arial" pitchFamily="34" charset="0"/>
              </a:rPr>
              <a:t>: </a:t>
            </a:r>
            <a:r>
              <a:rPr lang="en-US" sz="2400" b="1" dirty="0" err="1" smtClean="0">
                <a:solidFill>
                  <a:schemeClr val="bg1"/>
                </a:solidFill>
                <a:latin typeface="Arial" pitchFamily="34" charset="0"/>
                <a:cs typeface="Arial" pitchFamily="34" charset="0"/>
              </a:rPr>
              <a:t>Parth</a:t>
            </a:r>
            <a:r>
              <a:rPr lang="en-US" sz="2400" b="1" dirty="0" smtClean="0">
                <a:solidFill>
                  <a:schemeClr val="bg1"/>
                </a:solidFill>
                <a:latin typeface="Arial" pitchFamily="34" charset="0"/>
                <a:cs typeface="Arial" pitchFamily="34" charset="0"/>
              </a:rPr>
              <a:t> </a:t>
            </a:r>
            <a:r>
              <a:rPr lang="en-US" sz="2400" b="1" dirty="0" err="1" smtClean="0">
                <a:solidFill>
                  <a:schemeClr val="bg1"/>
                </a:solidFill>
                <a:latin typeface="Arial" pitchFamily="34" charset="0"/>
                <a:cs typeface="Arial" pitchFamily="34" charset="0"/>
              </a:rPr>
              <a:t>Bhaskar</a:t>
            </a:r>
            <a:endParaRPr lang="en-US" sz="2400" b="1" dirty="0">
              <a:solidFill>
                <a:schemeClr val="bg1"/>
              </a:solidFill>
              <a:latin typeface="Arial" pitchFamily="34" charset="0"/>
              <a:cs typeface="Arial" pitchFamily="34" charset="0"/>
            </a:endParaRPr>
          </a:p>
          <a:p>
            <a:r>
              <a:rPr lang="en-US" sz="2400" b="1" dirty="0">
                <a:solidFill>
                  <a:schemeClr val="accent1">
                    <a:lumMod val="75000"/>
                  </a:schemeClr>
                </a:solidFill>
                <a:latin typeface="Arial"/>
                <a:cs typeface="Arial"/>
              </a:rPr>
              <a:t>College Name: </a:t>
            </a:r>
            <a:r>
              <a:rPr lang="en-US" sz="2400" b="1" dirty="0" smtClean="0">
                <a:solidFill>
                  <a:schemeClr val="bg1"/>
                </a:solidFill>
                <a:latin typeface="Arial" pitchFamily="34" charset="0"/>
                <a:cs typeface="Arial" pitchFamily="34" charset="0"/>
              </a:rPr>
              <a:t>Amity School of Engineering and Technology, </a:t>
            </a:r>
            <a:r>
              <a:rPr lang="en-US" sz="2400" b="1" dirty="0" err="1" smtClean="0">
                <a:solidFill>
                  <a:schemeClr val="bg1"/>
                </a:solidFill>
                <a:latin typeface="Arial" pitchFamily="34" charset="0"/>
                <a:cs typeface="Arial" pitchFamily="34" charset="0"/>
              </a:rPr>
              <a:t>Noida</a:t>
            </a:r>
            <a:endParaRPr lang="en-US" sz="2400" b="1" dirty="0">
              <a:solidFill>
                <a:schemeClr val="bg1"/>
              </a:solidFill>
              <a:latin typeface="Arial" pitchFamily="34" charset="0"/>
              <a:cs typeface="Arial" pitchFamily="34" charset="0"/>
            </a:endParaRPr>
          </a:p>
          <a:p>
            <a:r>
              <a:rPr lang="en-US" sz="2400" b="1" dirty="0">
                <a:solidFill>
                  <a:schemeClr val="accent1">
                    <a:lumMod val="75000"/>
                  </a:schemeClr>
                </a:solidFill>
                <a:latin typeface="Arial"/>
                <a:cs typeface="Arial"/>
              </a:rPr>
              <a:t>Department : </a:t>
            </a:r>
            <a:r>
              <a:rPr lang="en-US" sz="2400" b="1" dirty="0">
                <a:solidFill>
                  <a:schemeClr val="bg1"/>
                </a:solidFill>
                <a:latin typeface="Arial"/>
                <a:cs typeface="Arial"/>
              </a:rPr>
              <a:t>Computer Engineering</a:t>
            </a: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
        <p:nvSpPr>
          <p:cNvPr id="2" name="Content Placeholder 1">
            <a:extLst>
              <a:ext uri="{FF2B5EF4-FFF2-40B4-BE49-F238E27FC236}">
                <a16:creationId xmlns="" xmlns:a16="http://schemas.microsoft.com/office/drawing/2014/main" id="{435062FA-42F7-2755-2BC2-3E906C9C034B}"/>
              </a:ext>
            </a:extLst>
          </p:cNvPr>
          <p:cNvSpPr>
            <a:spLocks noGrp="1" noChangeArrowheads="1"/>
          </p:cNvSpPr>
          <p:nvPr>
            <p:ph idx="1"/>
          </p:nvPr>
        </p:nvSpPr>
        <p:spPr bwMode="auto">
          <a:xfrm>
            <a:off x="581192" y="1798261"/>
            <a:ext cx="11029616" cy="41549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200" b="1" dirty="0">
                <a:latin typeface="Arial" panose="020B0604020202020204" pitchFamily="34" charset="0"/>
                <a:cs typeface="Arial" panose="020B0604020202020204" pitchFamily="34" charset="0"/>
              </a:rPr>
              <a:t>3D Models and Augmented Reality (AR)</a:t>
            </a:r>
            <a:r>
              <a:rPr lang="en-US" sz="2200" dirty="0">
                <a:latin typeface="Arial" panose="020B0604020202020204" pitchFamily="34" charset="0"/>
                <a:cs typeface="Arial" panose="020B0604020202020204" pitchFamily="34" charset="0"/>
              </a:rPr>
              <a:t>: As 3D models, augmented reality (AR), and virtual reality (VR) </a:t>
            </a:r>
            <a:r>
              <a:rPr kumimoji="0" lang="en-US" altLang="en-US" sz="2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Support for Audio &amp; Video Steganography</a:t>
            </a: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Expanding beyond images.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200" b="1" dirty="0">
                <a:latin typeface="Arial" panose="020B0604020202020204" pitchFamily="34" charset="0"/>
                <a:cs typeface="Arial" panose="020B0604020202020204" pitchFamily="34" charset="0"/>
              </a:rPr>
              <a:t>Steganography in Blockchain</a:t>
            </a:r>
            <a:r>
              <a:rPr lang="en-US" sz="2200" dirty="0">
                <a:latin typeface="Arial" panose="020B0604020202020204" pitchFamily="34" charset="0"/>
                <a:cs typeface="Arial" panose="020B0604020202020204" pitchFamily="34" charset="0"/>
              </a:rPr>
              <a:t>: Blockchain technology is inherently transparent, but with the rising need for privacy</a:t>
            </a:r>
            <a:endParaRPr lang="en-US" sz="2200" dirty="0">
              <a:solidFill>
                <a:schemeClr val="tx1"/>
              </a:solidFill>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200" b="1" dirty="0">
                <a:latin typeface="Arial" panose="020B0604020202020204" pitchFamily="34" charset="0"/>
                <a:cs typeface="Arial" panose="020B0604020202020204" pitchFamily="34" charset="0"/>
              </a:rPr>
              <a:t>Secure IoT Communication</a:t>
            </a:r>
            <a:r>
              <a:rPr lang="en-US" sz="2200" dirty="0">
                <a:latin typeface="Arial" panose="020B0604020202020204" pitchFamily="34" charset="0"/>
                <a:cs typeface="Arial" panose="020B0604020202020204" pitchFamily="34" charset="0"/>
              </a:rPr>
              <a:t>: With the increasing use of Internet of Things (IoT) devices</a:t>
            </a:r>
            <a:endParaRPr lang="en-US" sz="2200" dirty="0">
              <a:solidFill>
                <a:schemeClr val="tx1"/>
              </a:solidFill>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200" b="1" dirty="0">
                <a:latin typeface="Arial" panose="020B0604020202020204" pitchFamily="34" charset="0"/>
                <a:cs typeface="Arial" panose="020B0604020202020204" pitchFamily="34" charset="0"/>
              </a:rPr>
              <a:t>Secure Cloud Communication</a:t>
            </a:r>
            <a:r>
              <a:rPr lang="en-US" sz="2200" dirty="0">
                <a:latin typeface="Arial" panose="020B0604020202020204" pitchFamily="34" charset="0"/>
                <a:cs typeface="Arial" panose="020B0604020202020204" pitchFamily="34" charset="0"/>
              </a:rPr>
              <a:t>: As cloud computing continues to expand, steganography could be applied to secure communication between cloud services and users</a:t>
            </a:r>
            <a:endPar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Multi-Layer Security</a:t>
            </a:r>
            <a:r>
              <a:rPr kumimoji="0" lang="en-US" altLang="en-US" sz="2200" b="0" i="0" u="none" strike="noStrike" cap="none" normalizeH="0" baseline="0" dirty="0">
                <a:ln>
                  <a:noFill/>
                </a:ln>
                <a:solidFill>
                  <a:schemeClr val="tx1"/>
                </a:solidFill>
                <a:effectLst/>
                <a:latin typeface="Arial" panose="020B0604020202020204" pitchFamily="34" charset="0"/>
              </a:rPr>
              <a:t> – Combining steganography with blockchain for ultra-secure communication. </a:t>
            </a:r>
          </a:p>
        </p:txBody>
      </p:sp>
    </p:spTree>
    <p:extLst>
      <p:ext uri="{BB962C8B-B14F-4D97-AF65-F5344CB8AC3E}">
        <p14:creationId xmlns=""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877721"/>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4" name="Rectangle 2">
            <a:extLst>
              <a:ext uri="{FF2B5EF4-FFF2-40B4-BE49-F238E27FC236}">
                <a16:creationId xmlns="" xmlns:a16="http://schemas.microsoft.com/office/drawing/2014/main" id="{66DC36CA-B2B7-210D-9D6C-212EF8EDBA22}"/>
              </a:ext>
            </a:extLst>
          </p:cNvPr>
          <p:cNvSpPr>
            <a:spLocks noGrp="1" noChangeArrowheads="1"/>
          </p:cNvSpPr>
          <p:nvPr>
            <p:ph idx="1"/>
          </p:nvPr>
        </p:nvSpPr>
        <p:spPr bwMode="auto">
          <a:xfrm>
            <a:off x="581192" y="2536448"/>
            <a:ext cx="11029616" cy="17851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buFont typeface="Wingdings" panose="05000000000000000000" pitchFamily="2" charset="2"/>
              <a:buChar char="§"/>
            </a:pPr>
            <a:r>
              <a:rPr kumimoji="0" lang="en-US" altLang="en-US" sz="2200" b="0" i="0" u="none" strike="noStrike" cap="none" normalizeH="0" baseline="0" dirty="0">
                <a:ln>
                  <a:noFill/>
                </a:ln>
                <a:solidFill>
                  <a:schemeClr val="accent1">
                    <a:lumMod val="50000"/>
                  </a:schemeClr>
                </a:solidFill>
                <a:effectLst/>
                <a:latin typeface="Arial" panose="020B0604020202020204" pitchFamily="34" charset="0"/>
              </a:rPr>
              <a:t>Traditional encryption methods are easily detectable and can raise suspicion.</a:t>
            </a:r>
          </a:p>
          <a:p>
            <a:pPr defTabSz="914400" eaLnBrk="0" fontAlgn="base" hangingPunct="0">
              <a:lnSpc>
                <a:spcPct val="100000"/>
              </a:lnSpc>
              <a:spcBef>
                <a:spcPct val="0"/>
              </a:spcBef>
              <a:spcAft>
                <a:spcPct val="0"/>
              </a:spcAft>
              <a:buClrTx/>
              <a:buSzTx/>
              <a:buFont typeface="Wingdings" panose="05000000000000000000" pitchFamily="2" charset="2"/>
              <a:buChar char="§"/>
            </a:pPr>
            <a:r>
              <a:rPr kumimoji="0" lang="en-US" altLang="en-US" sz="2200" b="0" i="0" u="none" strike="noStrike" cap="none" normalizeH="0" baseline="0" dirty="0">
                <a:ln>
                  <a:noFill/>
                </a:ln>
                <a:solidFill>
                  <a:schemeClr val="accent1">
                    <a:lumMod val="50000"/>
                  </a:schemeClr>
                </a:solidFill>
                <a:effectLst/>
                <a:latin typeface="Arial" panose="020B0604020202020204" pitchFamily="34" charset="0"/>
              </a:rPr>
              <a:t>Need for a secure way to hide confidential messages within images.</a:t>
            </a:r>
          </a:p>
          <a:p>
            <a:pPr defTabSz="914400" eaLnBrk="0" fontAlgn="base" hangingPunct="0">
              <a:lnSpc>
                <a:spcPct val="100000"/>
              </a:lnSpc>
              <a:spcBef>
                <a:spcPct val="0"/>
              </a:spcBef>
              <a:spcAft>
                <a:spcPct val="0"/>
              </a:spcAft>
              <a:buClrTx/>
              <a:buSzTx/>
              <a:buFont typeface="Wingdings" panose="05000000000000000000" pitchFamily="2" charset="2"/>
              <a:buChar char="§"/>
            </a:pPr>
            <a:r>
              <a:rPr kumimoji="0" lang="en-US" altLang="en-US" sz="2200" b="0" i="0" u="none" strike="noStrike" cap="none" normalizeH="0" baseline="0" dirty="0">
                <a:ln>
                  <a:noFill/>
                </a:ln>
                <a:solidFill>
                  <a:schemeClr val="accent1">
                    <a:lumMod val="50000"/>
                  </a:schemeClr>
                </a:solidFill>
                <a:effectLst/>
                <a:latin typeface="Arial" panose="020B0604020202020204" pitchFamily="34" charset="0"/>
              </a:rPr>
              <a:t>Ensuring data security while maintaining the integrity of the cover image.</a:t>
            </a:r>
          </a:p>
          <a:p>
            <a:pPr defTabSz="914400" eaLnBrk="0" fontAlgn="base" hangingPunct="0">
              <a:lnSpc>
                <a:spcPct val="100000"/>
              </a:lnSpc>
              <a:spcBef>
                <a:spcPct val="0"/>
              </a:spcBef>
              <a:spcAft>
                <a:spcPct val="0"/>
              </a:spcAft>
              <a:buClrTx/>
              <a:buSzTx/>
              <a:buFont typeface="Wingdings" panose="05000000000000000000" pitchFamily="2" charset="2"/>
              <a:buChar char="§"/>
            </a:pPr>
            <a:r>
              <a:rPr kumimoji="0" lang="en-US" altLang="en-US" sz="2200" b="0" i="0" u="none" strike="noStrike" cap="none" normalizeH="0" baseline="0" dirty="0">
                <a:ln>
                  <a:noFill/>
                </a:ln>
                <a:solidFill>
                  <a:schemeClr val="accent1">
                    <a:lumMod val="50000"/>
                  </a:schemeClr>
                </a:solidFill>
                <a:effectLst/>
                <a:latin typeface="Arial" panose="020B0604020202020204" pitchFamily="34" charset="0"/>
              </a:rPr>
              <a:t>Making encryption and decryption accessible to non-technical users through a simple interface. </a:t>
            </a:r>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980133"/>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905934"/>
            <a:ext cx="11613485" cy="5745418"/>
          </a:xfrm>
        </p:spPr>
        <p:txBody>
          <a:bodyPr vert="horz" lIns="91440" tIns="45720" rIns="91440" bIns="45720" rtlCol="0" anchor="ctr">
            <a:noAutofit/>
          </a:bodyPr>
          <a:lstStyle/>
          <a:p>
            <a:pPr>
              <a:lnSpc>
                <a:spcPct val="100000"/>
              </a:lnSpc>
              <a:buFont typeface="Arial" panose="020B0604020202020204" pitchFamily="34" charset="0"/>
              <a:buChar char="•"/>
            </a:pPr>
            <a:r>
              <a:rPr lang="en-IN" sz="2200" b="1" dirty="0">
                <a:solidFill>
                  <a:schemeClr val="tx1"/>
                </a:solidFill>
                <a:latin typeface="Arial" panose="020B0604020202020204" pitchFamily="34" charset="0"/>
                <a:cs typeface="Arial" panose="020B0604020202020204" pitchFamily="34" charset="0"/>
              </a:rPr>
              <a:t>Programming Language:</a:t>
            </a:r>
            <a:r>
              <a:rPr lang="en-IN" sz="2200" dirty="0">
                <a:solidFill>
                  <a:schemeClr val="tx1"/>
                </a:solidFill>
                <a:latin typeface="Arial" panose="020B0604020202020204" pitchFamily="34" charset="0"/>
                <a:cs typeface="Arial" panose="020B0604020202020204" pitchFamily="34" charset="0"/>
              </a:rPr>
              <a:t> Python</a:t>
            </a:r>
          </a:p>
          <a:p>
            <a:pPr>
              <a:lnSpc>
                <a:spcPct val="100000"/>
              </a:lnSpc>
              <a:buFont typeface="Arial" panose="020B0604020202020204" pitchFamily="34" charset="0"/>
              <a:buChar char="•"/>
            </a:pPr>
            <a:r>
              <a:rPr lang="en-IN" sz="2200" b="1" dirty="0">
                <a:solidFill>
                  <a:schemeClr val="tx1"/>
                </a:solidFill>
                <a:latin typeface="Arial" panose="020B0604020202020204" pitchFamily="34" charset="0"/>
                <a:cs typeface="Arial" panose="020B0604020202020204" pitchFamily="34" charset="0"/>
              </a:rPr>
              <a:t>Image Processing Library:</a:t>
            </a:r>
            <a:r>
              <a:rPr lang="en-IN" sz="2200" dirty="0">
                <a:solidFill>
                  <a:schemeClr val="tx1"/>
                </a:solidFill>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Pillow (formerly known as PIL – Python Imaging Library)</a:t>
            </a:r>
            <a:endParaRPr lang="en-IN" sz="2200" dirty="0">
              <a:solidFill>
                <a:schemeClr val="tx1"/>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2200" b="1" dirty="0">
                <a:latin typeface="Arial" panose="020B0604020202020204" pitchFamily="34" charset="0"/>
                <a:cs typeface="Arial" panose="020B0604020202020204" pitchFamily="34" charset="0"/>
              </a:rPr>
              <a:t>Steganography: </a:t>
            </a:r>
            <a:r>
              <a:rPr lang="en-US" sz="2200" dirty="0">
                <a:latin typeface="Arial" panose="020B0604020202020204" pitchFamily="34" charset="0"/>
                <a:cs typeface="Arial" panose="020B0604020202020204" pitchFamily="34" charset="0"/>
              </a:rPr>
              <a:t>Hiding data in images using LSB (Least Significant Bit) technique. </a:t>
            </a:r>
          </a:p>
          <a:p>
            <a:pPr>
              <a:lnSpc>
                <a:spcPct val="100000"/>
              </a:lnSpc>
              <a:buFont typeface="Arial" panose="020B0604020202020204" pitchFamily="34" charset="0"/>
              <a:buChar char="•"/>
            </a:pPr>
            <a:r>
              <a:rPr lang="en-IN" sz="2200" b="1" dirty="0">
                <a:solidFill>
                  <a:schemeClr val="tx1"/>
                </a:solidFill>
                <a:latin typeface="Arial" panose="020B0604020202020204" pitchFamily="34" charset="0"/>
                <a:cs typeface="Arial" panose="020B0604020202020204" pitchFamily="34" charset="0"/>
              </a:rPr>
              <a:t>File Handling &amp; Security:</a:t>
            </a:r>
            <a:r>
              <a:rPr lang="en-IN" sz="2200" dirty="0">
                <a:solidFill>
                  <a:schemeClr val="tx1"/>
                </a:solidFill>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Bitwise Operations: Embedding message bits into image pixel values.</a:t>
            </a:r>
            <a:endParaRPr lang="en-IN" sz="2200" dirty="0">
              <a:solidFill>
                <a:schemeClr val="tx1"/>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IN" sz="2200" b="1" dirty="0">
                <a:solidFill>
                  <a:schemeClr val="tx1"/>
                </a:solidFill>
                <a:latin typeface="Arial" panose="020B0604020202020204" pitchFamily="34" charset="0"/>
                <a:cs typeface="Arial" panose="020B0604020202020204" pitchFamily="34" charset="0"/>
              </a:rPr>
              <a:t>Additional Libraries:</a:t>
            </a:r>
            <a:r>
              <a:rPr lang="en-IN" sz="2200" dirty="0">
                <a:solidFill>
                  <a:schemeClr val="tx1"/>
                </a:solidFill>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NumPy is a powerful library used for numerical computations in Python</a:t>
            </a:r>
            <a:endParaRPr lang="en-IN" sz="2200" dirty="0">
              <a:solidFill>
                <a:schemeClr val="tx1"/>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IN" sz="2200" b="1" dirty="0">
                <a:solidFill>
                  <a:schemeClr val="tx1"/>
                </a:solidFill>
                <a:latin typeface="Arial" panose="020B0604020202020204" pitchFamily="34" charset="0"/>
                <a:cs typeface="Arial" panose="020B0604020202020204" pitchFamily="34" charset="0"/>
              </a:rPr>
              <a:t>Platform: </a:t>
            </a:r>
            <a:r>
              <a:rPr lang="en-IN" sz="2200" dirty="0">
                <a:solidFill>
                  <a:schemeClr val="tx1"/>
                </a:solidFill>
                <a:latin typeface="Arial" panose="020B0604020202020204" pitchFamily="34" charset="0"/>
                <a:cs typeface="Arial" panose="020B0604020202020204" pitchFamily="34" charset="0"/>
              </a:rPr>
              <a:t>Windows 11,IDLE </a:t>
            </a:r>
            <a:endParaRPr lang="en-IN" sz="22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932665"/>
            <a:ext cx="11029616" cy="530296"/>
          </a:xfrm>
        </p:spPr>
        <p:txBody>
          <a:bodyPr>
            <a:noAutofit/>
          </a:bodyPr>
          <a:lstStyle/>
          <a:p>
            <a:r>
              <a:rPr lang="en-US" sz="4000" b="1" dirty="0">
                <a:solidFill>
                  <a:schemeClr val="accent1"/>
                </a:solidFill>
                <a:latin typeface="Arial"/>
                <a:ea typeface="+mj-lt"/>
                <a:cs typeface="Arial"/>
              </a:rPr>
              <a:t>Wow factors</a:t>
            </a:r>
            <a:endParaRPr lang="en-US" sz="4000" dirty="0">
              <a:solidFill>
                <a:schemeClr val="accent1"/>
              </a:solidFill>
              <a:latin typeface="Calibri Light"/>
              <a:cs typeface="Calibri Light"/>
            </a:endParaRPr>
          </a:p>
        </p:txBody>
      </p:sp>
      <p:sp>
        <p:nvSpPr>
          <p:cNvPr id="4" name="Rectangle 2">
            <a:extLst>
              <a:ext uri="{FF2B5EF4-FFF2-40B4-BE49-F238E27FC236}">
                <a16:creationId xmlns="" xmlns:a16="http://schemas.microsoft.com/office/drawing/2014/main" id="{0C7D4E85-7BB5-FC05-EECC-DA3C26D10CFA}"/>
              </a:ext>
            </a:extLst>
          </p:cNvPr>
          <p:cNvSpPr>
            <a:spLocks noGrp="1" noChangeArrowheads="1"/>
          </p:cNvSpPr>
          <p:nvPr>
            <p:ph idx="1"/>
          </p:nvPr>
        </p:nvSpPr>
        <p:spPr bwMode="auto">
          <a:xfrm>
            <a:off x="332928" y="1351545"/>
            <a:ext cx="11526142" cy="65402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IN" sz="2200" b="1" dirty="0">
                <a:latin typeface="Arial" panose="020B0604020202020204" pitchFamily="34" charset="0"/>
                <a:cs typeface="Arial" panose="020B0604020202020204" pitchFamily="34" charset="0"/>
              </a:rPr>
              <a:t>Secret Communication Without Suspicion</a:t>
            </a:r>
            <a:r>
              <a:rPr lang="en-IN" sz="2200"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The use of steganography allows confidential messages to be hidden within an image without any visible alterations.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200" b="1" dirty="0">
                <a:latin typeface="Arial" panose="020B0604020202020204" pitchFamily="34" charset="0"/>
                <a:cs typeface="Arial" panose="020B0604020202020204" pitchFamily="34" charset="0"/>
              </a:rPr>
              <a:t>Natural-Looking Cover</a:t>
            </a:r>
            <a:r>
              <a:rPr lang="en-US" sz="2200" dirty="0">
                <a:latin typeface="Arial" panose="020B0604020202020204" pitchFamily="34" charset="0"/>
                <a:cs typeface="Arial" panose="020B0604020202020204" pitchFamily="34" charset="0"/>
              </a:rPr>
              <a:t>: The message is hidden in such a way that the cover image remains visually identical, maintaining the integrity and appearance of the original image, which is crucial for avoiding detection.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200" b="1" dirty="0">
                <a:latin typeface="Arial" panose="020B0604020202020204" pitchFamily="34" charset="0"/>
                <a:cs typeface="Arial" panose="020B0604020202020204" pitchFamily="34" charset="0"/>
              </a:rPr>
              <a:t>Least Significant Bit (LSB) Method</a:t>
            </a:r>
            <a:r>
              <a:rPr lang="en-US" sz="2200" dirty="0">
                <a:latin typeface="Arial" panose="020B0604020202020204" pitchFamily="34" charset="0"/>
                <a:cs typeface="Arial" panose="020B0604020202020204" pitchFamily="34" charset="0"/>
              </a:rPr>
              <a:t>:</a:t>
            </a:r>
            <a:r>
              <a:rPr lang="en-US" sz="2200" b="1" dirty="0">
                <a:latin typeface="Arial" panose="020B0604020202020204" pitchFamily="34" charset="0"/>
                <a:cs typeface="Arial" panose="020B0604020202020204" pitchFamily="34" charset="0"/>
              </a:rPr>
              <a:t> Minimal Impact on Image Quality -</a:t>
            </a:r>
            <a:r>
              <a:rPr lang="en-US" sz="2200" dirty="0">
                <a:latin typeface="Arial" panose="020B0604020202020204" pitchFamily="34" charset="0"/>
                <a:cs typeface="Arial" panose="020B0604020202020204" pitchFamily="34" charset="0"/>
              </a:rPr>
              <a:t> The LSB method modifies only the least significant bits of pixel values, resulting in negligible or imperceptible changes to the image.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200" b="1" dirty="0">
                <a:latin typeface="Arial" panose="020B0604020202020204" pitchFamily="34" charset="0"/>
                <a:cs typeface="Arial" panose="020B0604020202020204" pitchFamily="34" charset="0"/>
              </a:rPr>
              <a:t>Efficient Data Hiding</a:t>
            </a:r>
            <a:r>
              <a:rPr lang="en-US" sz="2200" dirty="0">
                <a:latin typeface="Arial" panose="020B0604020202020204" pitchFamily="34" charset="0"/>
                <a:cs typeface="Arial" panose="020B0604020202020204" pitchFamily="34" charset="0"/>
              </a:rPr>
              <a:t>: By altering the least significant bits, the method allows for efficient encoding of data with minimal impact on the file size or image properties.</a:t>
            </a:r>
          </a:p>
          <a:p>
            <a:pPr defTabSz="914400" eaLnBrk="0" fontAlgn="base" hangingPunct="0">
              <a:lnSpc>
                <a:spcPct val="100000"/>
              </a:lnSpc>
              <a:spcBef>
                <a:spcPct val="0"/>
              </a:spcBef>
              <a:spcAft>
                <a:spcPct val="0"/>
              </a:spcAft>
              <a:buClrTx/>
              <a:buSzTx/>
              <a:buFont typeface="Wingdings" panose="05000000000000000000" pitchFamily="2" charset="2"/>
              <a:buChar char="§"/>
            </a:pPr>
            <a:r>
              <a:rPr kumimoji="0" lang="en-US" altLang="en-US" sz="2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Smart Message Encoding</a:t>
            </a: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use of a delimiter (1111111111111110) at the end of the binary message ensures that the decoding process knows when to stop reading. </a:t>
            </a:r>
          </a:p>
          <a:p>
            <a:pPr defTabSz="914400" eaLnBrk="0" fontAlgn="base" hangingPunct="0">
              <a:lnSpc>
                <a:spcPct val="100000"/>
              </a:lnSpc>
              <a:spcBef>
                <a:spcPct val="0"/>
              </a:spcBef>
              <a:spcAft>
                <a:spcPct val="0"/>
              </a:spcAft>
              <a:buClrTx/>
              <a:buSzTx/>
              <a:buFont typeface="Wingdings" panose="05000000000000000000" pitchFamily="2" charset="2"/>
              <a:buChar char="§"/>
            </a:pPr>
            <a:r>
              <a:rPr lang="en-US" sz="2200" b="1" dirty="0">
                <a:latin typeface="Arial" panose="020B0604020202020204" pitchFamily="34" charset="0"/>
                <a:cs typeface="Arial" panose="020B0604020202020204" pitchFamily="34" charset="0"/>
              </a:rPr>
              <a:t>Flexibility in Cover Media</a:t>
            </a:r>
            <a:r>
              <a:rPr lang="en-US" sz="2200" dirty="0">
                <a:latin typeface="Arial" panose="020B0604020202020204" pitchFamily="34" charset="0"/>
                <a:cs typeface="Arial" panose="020B0604020202020204" pitchFamily="34" charset="0"/>
              </a:rPr>
              <a:t>: Though the example here uses images, the concept can be extended to other media like audio or video files, broadening the scope of the application.</a:t>
            </a:r>
            <a:endPar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en-US"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en-US" sz="2200" dirty="0">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en-US" sz="2200" dirty="0">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45986D-DBC5-8220-FE6F-7F2ABC7C4CEE}"/>
              </a:ext>
            </a:extLst>
          </p:cNvPr>
          <p:cNvSpPr>
            <a:spLocks noGrp="1"/>
          </p:cNvSpPr>
          <p:nvPr>
            <p:ph type="title"/>
          </p:nvPr>
        </p:nvSpPr>
        <p:spPr>
          <a:xfrm>
            <a:off x="581192" y="972818"/>
            <a:ext cx="11029616" cy="530296"/>
          </a:xfrm>
        </p:spPr>
        <p:txBody>
          <a:bodyPr>
            <a:noAutofit/>
          </a:bodyPr>
          <a:lstStyle/>
          <a:p>
            <a:r>
              <a:rPr lang="en-IN" sz="4000" dirty="0">
                <a:solidFill>
                  <a:schemeClr val="accent1"/>
                </a:solidFill>
              </a:rPr>
              <a:t>End users</a:t>
            </a:r>
          </a:p>
        </p:txBody>
      </p:sp>
      <p:sp>
        <p:nvSpPr>
          <p:cNvPr id="6" name="Rectangle 3">
            <a:extLst>
              <a:ext uri="{FF2B5EF4-FFF2-40B4-BE49-F238E27FC236}">
                <a16:creationId xmlns="" xmlns:a16="http://schemas.microsoft.com/office/drawing/2014/main" id="{84B1A530-307D-E171-1FD2-278696DC49B7}"/>
              </a:ext>
            </a:extLst>
          </p:cNvPr>
          <p:cNvSpPr>
            <a:spLocks noGrp="1" noChangeArrowheads="1"/>
          </p:cNvSpPr>
          <p:nvPr>
            <p:ph idx="1"/>
          </p:nvPr>
        </p:nvSpPr>
        <p:spPr bwMode="auto">
          <a:xfrm>
            <a:off x="581192" y="2028617"/>
            <a:ext cx="11029616" cy="280076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IN" sz="2200" b="1" dirty="0">
                <a:solidFill>
                  <a:schemeClr val="accent2">
                    <a:lumMod val="50000"/>
                  </a:schemeClr>
                </a:solidFill>
                <a:latin typeface="Arial" panose="020B0604020202020204" pitchFamily="34" charset="0"/>
                <a:cs typeface="Arial" panose="020B0604020202020204" pitchFamily="34" charset="0"/>
              </a:rPr>
              <a:t>Journalists and Whistleblowers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IN" sz="2200" b="1" dirty="0">
                <a:solidFill>
                  <a:schemeClr val="accent2">
                    <a:lumMod val="50000"/>
                  </a:schemeClr>
                </a:solidFill>
                <a:latin typeface="Arial" panose="020B0604020202020204" pitchFamily="34" charset="0"/>
                <a:cs typeface="Arial" panose="020B0604020202020204" pitchFamily="34" charset="0"/>
              </a:rPr>
              <a:t>Political Activists and Dissidents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sz="2200" b="1" dirty="0">
                <a:solidFill>
                  <a:schemeClr val="accent2">
                    <a:lumMod val="50000"/>
                  </a:schemeClr>
                </a:solidFill>
                <a:latin typeface="Arial" panose="020B0604020202020204" pitchFamily="34" charset="0"/>
                <a:cs typeface="Arial" panose="020B0604020202020204" pitchFamily="34" charset="0"/>
              </a:rPr>
              <a:t>Government Agencies and Intelligence Services</a:t>
            </a:r>
            <a:endParaRPr lang="en-IN" sz="2200" b="1" dirty="0">
              <a:solidFill>
                <a:schemeClr val="accent2">
                  <a:lumMod val="50000"/>
                </a:schemeClr>
              </a:solidFill>
              <a:latin typeface="Arial" panose="020B0604020202020204" pitchFamily="34" charset="0"/>
              <a:cs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IN" sz="2200" b="1" dirty="0">
                <a:solidFill>
                  <a:schemeClr val="accent2">
                    <a:lumMod val="50000"/>
                  </a:schemeClr>
                </a:solidFill>
                <a:latin typeface="Arial" panose="020B0604020202020204" pitchFamily="34" charset="0"/>
                <a:cs typeface="Arial" panose="020B0604020202020204" pitchFamily="34" charset="0"/>
              </a:rPr>
              <a:t>Corporations and Cybersecurity Firms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IN" sz="2200" b="1" dirty="0">
                <a:solidFill>
                  <a:schemeClr val="accent2">
                    <a:lumMod val="50000"/>
                  </a:schemeClr>
                </a:solidFill>
                <a:latin typeface="Arial" panose="020B0604020202020204" pitchFamily="34" charset="0"/>
                <a:cs typeface="Arial" panose="020B0604020202020204" pitchFamily="34" charset="0"/>
              </a:rPr>
              <a:t>Data Security Professionals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IN" sz="2200" b="1" dirty="0">
                <a:solidFill>
                  <a:schemeClr val="accent2">
                    <a:lumMod val="50000"/>
                  </a:schemeClr>
                </a:solidFill>
                <a:latin typeface="Arial" panose="020B0604020202020204" pitchFamily="34" charset="0"/>
                <a:cs typeface="Arial" panose="020B0604020202020204" pitchFamily="34" charset="0"/>
              </a:rPr>
              <a:t>Military Personnel</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IN" sz="2200" b="1" dirty="0">
                <a:solidFill>
                  <a:schemeClr val="accent2">
                    <a:lumMod val="50000"/>
                  </a:schemeClr>
                </a:solidFill>
                <a:latin typeface="Arial" panose="020B0604020202020204" pitchFamily="34" charset="0"/>
                <a:cs typeface="Arial" panose="020B0604020202020204" pitchFamily="34" charset="0"/>
              </a:rPr>
              <a:t>Law Enforcement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IN" sz="2200" b="1" dirty="0">
                <a:solidFill>
                  <a:schemeClr val="accent2">
                    <a:lumMod val="50000"/>
                  </a:schemeClr>
                </a:solidFill>
                <a:latin typeface="Arial" panose="020B0604020202020204" pitchFamily="34" charset="0"/>
                <a:cs typeface="Arial" panose="020B0604020202020204" pitchFamily="34" charset="0"/>
              </a:rPr>
              <a:t>Cryptocurrency and Blockchain Enthusiasts</a:t>
            </a:r>
            <a:endParaRPr kumimoji="0" lang="en-US" altLang="en-US" sz="2200" b="1" i="0" u="none" strike="noStrike" cap="none" normalizeH="0" baseline="0" dirty="0">
              <a:ln>
                <a:noFill/>
              </a:ln>
              <a:solidFill>
                <a:schemeClr val="accent2">
                  <a:lumMod val="50000"/>
                </a:schemeClr>
              </a:solidFill>
              <a:effectLst/>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8070C-FF0D-BBE3-3D8A-C3794CCCE8A2}"/>
              </a:ext>
            </a:extLst>
          </p:cNvPr>
          <p:cNvSpPr>
            <a:spLocks noGrp="1"/>
          </p:cNvSpPr>
          <p:nvPr>
            <p:ph type="title"/>
          </p:nvPr>
        </p:nvSpPr>
        <p:spPr>
          <a:xfrm>
            <a:off x="420326" y="667152"/>
            <a:ext cx="11029616" cy="530296"/>
          </a:xfrm>
        </p:spPr>
        <p:txBody>
          <a:bodyPr>
            <a:noAutofit/>
          </a:bodyPr>
          <a:lstStyle/>
          <a:p>
            <a:r>
              <a:rPr lang="en-IN" sz="4000" dirty="0">
                <a:solidFill>
                  <a:schemeClr val="accent1"/>
                </a:solidFill>
              </a:rPr>
              <a:t>Results</a:t>
            </a:r>
          </a:p>
        </p:txBody>
      </p:sp>
      <p:pic>
        <p:nvPicPr>
          <p:cNvPr id="6" name="Content Placeholder 5">
            <a:extLst>
              <a:ext uri="{FF2B5EF4-FFF2-40B4-BE49-F238E27FC236}">
                <a16:creationId xmlns="" xmlns:a16="http://schemas.microsoft.com/office/drawing/2014/main" id="{3A781E92-EC4A-60B8-BA28-9805FB522EB0}"/>
              </a:ext>
            </a:extLst>
          </p:cNvPr>
          <p:cNvPicPr>
            <a:picLocks noGrp="1" noChangeAspect="1"/>
          </p:cNvPicPr>
          <p:nvPr>
            <p:ph idx="1"/>
          </p:nvPr>
        </p:nvPicPr>
        <p:blipFill>
          <a:blip r:embed="rId2"/>
          <a:srcRect/>
          <a:stretch/>
        </p:blipFill>
        <p:spPr>
          <a:xfrm>
            <a:off x="153563" y="1511527"/>
            <a:ext cx="4080863" cy="3317585"/>
          </a:xfrm>
        </p:spPr>
      </p:pic>
      <p:pic>
        <p:nvPicPr>
          <p:cNvPr id="8" name="Picture 7">
            <a:extLst>
              <a:ext uri="{FF2B5EF4-FFF2-40B4-BE49-F238E27FC236}">
                <a16:creationId xmlns="" xmlns:a16="http://schemas.microsoft.com/office/drawing/2014/main" id="{D8D7DCFF-2DFD-F4F6-78B8-75AD8FE450D7}"/>
              </a:ext>
            </a:extLst>
          </p:cNvPr>
          <p:cNvPicPr>
            <a:picLocks noChangeAspect="1"/>
          </p:cNvPicPr>
          <p:nvPr/>
        </p:nvPicPr>
        <p:blipFill>
          <a:blip r:embed="rId3"/>
          <a:srcRect/>
          <a:stretch/>
        </p:blipFill>
        <p:spPr>
          <a:xfrm>
            <a:off x="8212914" y="1564206"/>
            <a:ext cx="3599676" cy="3264906"/>
          </a:xfrm>
          <a:prstGeom prst="rect">
            <a:avLst/>
          </a:prstGeom>
        </p:spPr>
      </p:pic>
      <p:pic>
        <p:nvPicPr>
          <p:cNvPr id="10" name="Picture 9">
            <a:extLst>
              <a:ext uri="{FF2B5EF4-FFF2-40B4-BE49-F238E27FC236}">
                <a16:creationId xmlns="" xmlns:a16="http://schemas.microsoft.com/office/drawing/2014/main" id="{B6100D5F-66CE-317F-A3D3-E1E9238DA795}"/>
              </a:ext>
            </a:extLst>
          </p:cNvPr>
          <p:cNvPicPr>
            <a:picLocks noChangeAspect="1"/>
          </p:cNvPicPr>
          <p:nvPr/>
        </p:nvPicPr>
        <p:blipFill>
          <a:blip r:embed="rId4"/>
          <a:srcRect/>
          <a:stretch/>
        </p:blipFill>
        <p:spPr>
          <a:xfrm>
            <a:off x="4404714" y="1646390"/>
            <a:ext cx="3637912" cy="665261"/>
          </a:xfrm>
          <a:prstGeom prst="rect">
            <a:avLst/>
          </a:prstGeom>
        </p:spPr>
      </p:pic>
      <p:pic>
        <p:nvPicPr>
          <p:cNvPr id="13" name="Picture 12">
            <a:extLst>
              <a:ext uri="{FF2B5EF4-FFF2-40B4-BE49-F238E27FC236}">
                <a16:creationId xmlns="" xmlns:a16="http://schemas.microsoft.com/office/drawing/2014/main" id="{306E52CD-9D82-4725-5E19-89467D5038EF}"/>
              </a:ext>
            </a:extLst>
          </p:cNvPr>
          <p:cNvPicPr>
            <a:picLocks noChangeAspect="1"/>
          </p:cNvPicPr>
          <p:nvPr/>
        </p:nvPicPr>
        <p:blipFill>
          <a:blip r:embed="rId5"/>
          <a:srcRect/>
          <a:stretch/>
        </p:blipFill>
        <p:spPr>
          <a:xfrm>
            <a:off x="4620352" y="5340821"/>
            <a:ext cx="1407406" cy="1303154"/>
          </a:xfrm>
          <a:prstGeom prst="rect">
            <a:avLst/>
          </a:prstGeom>
        </p:spPr>
      </p:pic>
      <p:pic>
        <p:nvPicPr>
          <p:cNvPr id="15" name="Picture 14">
            <a:extLst>
              <a:ext uri="{FF2B5EF4-FFF2-40B4-BE49-F238E27FC236}">
                <a16:creationId xmlns="" xmlns:a16="http://schemas.microsoft.com/office/drawing/2014/main" id="{E70FDCF3-EB02-BB48-ACAC-DF7BCDC46461}"/>
              </a:ext>
            </a:extLst>
          </p:cNvPr>
          <p:cNvPicPr>
            <a:picLocks noChangeAspect="1"/>
          </p:cNvPicPr>
          <p:nvPr/>
        </p:nvPicPr>
        <p:blipFill>
          <a:blip r:embed="rId6"/>
          <a:srcRect/>
          <a:stretch/>
        </p:blipFill>
        <p:spPr>
          <a:xfrm>
            <a:off x="6505049" y="5318434"/>
            <a:ext cx="1407406" cy="1303154"/>
          </a:xfrm>
          <a:prstGeom prst="rect">
            <a:avLst/>
          </a:prstGeom>
        </p:spPr>
      </p:pic>
      <p:sp>
        <p:nvSpPr>
          <p:cNvPr id="16" name="TextBox 15">
            <a:extLst>
              <a:ext uri="{FF2B5EF4-FFF2-40B4-BE49-F238E27FC236}">
                <a16:creationId xmlns="" xmlns:a16="http://schemas.microsoft.com/office/drawing/2014/main" id="{2AFA99AD-84BE-423A-6A48-51FFF5B4489F}"/>
              </a:ext>
            </a:extLst>
          </p:cNvPr>
          <p:cNvSpPr txBox="1"/>
          <p:nvPr/>
        </p:nvSpPr>
        <p:spPr>
          <a:xfrm>
            <a:off x="153563" y="1101143"/>
            <a:ext cx="1893467" cy="338554"/>
          </a:xfrm>
          <a:prstGeom prst="rect">
            <a:avLst/>
          </a:prstGeom>
          <a:noFill/>
        </p:spPr>
        <p:txBody>
          <a:bodyPr wrap="none" rtlCol="0">
            <a:spAutoFit/>
          </a:bodyPr>
          <a:lstStyle/>
          <a:p>
            <a:r>
              <a:rPr lang="en-US" sz="1600" b="1" u="sng" dirty="0">
                <a:latin typeface="Arial" panose="020B0604020202020204" pitchFamily="34" charset="0"/>
                <a:cs typeface="Arial" panose="020B0604020202020204" pitchFamily="34" charset="0"/>
              </a:rPr>
              <a:t>Encryption Code:</a:t>
            </a:r>
            <a:endParaRPr lang="en-IN" sz="1600" b="1" u="sng"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 xmlns:a16="http://schemas.microsoft.com/office/drawing/2014/main" id="{F7B34FB3-BC3B-48AF-EF6C-B6C2F00306D9}"/>
              </a:ext>
            </a:extLst>
          </p:cNvPr>
          <p:cNvSpPr txBox="1"/>
          <p:nvPr/>
        </p:nvSpPr>
        <p:spPr>
          <a:xfrm>
            <a:off x="8212914" y="1101143"/>
            <a:ext cx="1893467" cy="338554"/>
          </a:xfrm>
          <a:prstGeom prst="rect">
            <a:avLst/>
          </a:prstGeom>
          <a:noFill/>
        </p:spPr>
        <p:txBody>
          <a:bodyPr wrap="none" rtlCol="0">
            <a:spAutoFit/>
          </a:bodyPr>
          <a:lstStyle/>
          <a:p>
            <a:r>
              <a:rPr lang="en-US" sz="1600" b="1" u="sng" dirty="0">
                <a:latin typeface="Arial" panose="020B0604020202020204" pitchFamily="34" charset="0"/>
                <a:cs typeface="Arial" panose="020B0604020202020204" pitchFamily="34" charset="0"/>
              </a:rPr>
              <a:t>Decryption Code:</a:t>
            </a:r>
            <a:endParaRPr lang="en-IN" sz="1600" b="1" u="sng"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 xmlns:a16="http://schemas.microsoft.com/office/drawing/2014/main" id="{F08E6268-1E2D-B6CC-0898-81A62AEB7B34}"/>
              </a:ext>
            </a:extLst>
          </p:cNvPr>
          <p:cNvSpPr txBox="1"/>
          <p:nvPr/>
        </p:nvSpPr>
        <p:spPr>
          <a:xfrm>
            <a:off x="4318812" y="1172973"/>
            <a:ext cx="2010487" cy="338554"/>
          </a:xfrm>
          <a:prstGeom prst="rect">
            <a:avLst/>
          </a:prstGeom>
          <a:noFill/>
        </p:spPr>
        <p:txBody>
          <a:bodyPr wrap="none" rtlCol="0">
            <a:spAutoFit/>
          </a:bodyPr>
          <a:lstStyle/>
          <a:p>
            <a:r>
              <a:rPr lang="en-US" sz="1600" b="1" u="sng" dirty="0">
                <a:latin typeface="Arial" panose="020B0604020202020204" pitchFamily="34" charset="0"/>
                <a:cs typeface="Arial" panose="020B0604020202020204" pitchFamily="34" charset="0"/>
              </a:rPr>
              <a:t>Image generation :</a:t>
            </a:r>
            <a:endParaRPr lang="en-IN" sz="1600" b="1" u="sng"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 xmlns:a16="http://schemas.microsoft.com/office/drawing/2014/main" id="{E03B7FC8-901E-E6B0-5CC2-6020A46CA9A7}"/>
              </a:ext>
            </a:extLst>
          </p:cNvPr>
          <p:cNvSpPr txBox="1"/>
          <p:nvPr/>
        </p:nvSpPr>
        <p:spPr>
          <a:xfrm>
            <a:off x="4457925" y="4904496"/>
            <a:ext cx="1818126" cy="338554"/>
          </a:xfrm>
          <a:prstGeom prst="rect">
            <a:avLst/>
          </a:prstGeom>
          <a:noFill/>
        </p:spPr>
        <p:txBody>
          <a:bodyPr wrap="none" rtlCol="0">
            <a:spAutoFit/>
          </a:bodyPr>
          <a:lstStyle/>
          <a:p>
            <a:r>
              <a:rPr lang="en-US" sz="1600" b="1" u="sng" dirty="0">
                <a:latin typeface="Arial" panose="020B0604020202020204" pitchFamily="34" charset="0"/>
                <a:cs typeface="Arial" panose="020B0604020202020204" pitchFamily="34" charset="0"/>
              </a:rPr>
              <a:t>Input Image File:</a:t>
            </a:r>
            <a:endParaRPr lang="en-IN" sz="1600" b="1" u="sng"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 xmlns:a16="http://schemas.microsoft.com/office/drawing/2014/main" id="{5D7041AB-CAC1-1786-FB59-6A830F82D376}"/>
              </a:ext>
            </a:extLst>
          </p:cNvPr>
          <p:cNvSpPr txBox="1"/>
          <p:nvPr/>
        </p:nvSpPr>
        <p:spPr>
          <a:xfrm>
            <a:off x="6344099" y="4904496"/>
            <a:ext cx="1989647" cy="338554"/>
          </a:xfrm>
          <a:prstGeom prst="rect">
            <a:avLst/>
          </a:prstGeom>
          <a:noFill/>
        </p:spPr>
        <p:txBody>
          <a:bodyPr wrap="none" rtlCol="0">
            <a:spAutoFit/>
          </a:bodyPr>
          <a:lstStyle/>
          <a:p>
            <a:r>
              <a:rPr lang="en-US" sz="1600" b="1" u="sng" dirty="0">
                <a:latin typeface="Arial" panose="020B0604020202020204" pitchFamily="34" charset="0"/>
                <a:cs typeface="Arial" panose="020B0604020202020204" pitchFamily="34" charset="0"/>
              </a:rPr>
              <a:t>Output Image File:</a:t>
            </a:r>
            <a:endParaRPr lang="en-IN" sz="1600" b="1" u="sng" dirty="0">
              <a:latin typeface="Arial" panose="020B0604020202020204" pitchFamily="34" charset="0"/>
              <a:cs typeface="Arial" panose="020B0604020202020204" pitchFamily="34" charset="0"/>
            </a:endParaRPr>
          </a:p>
        </p:txBody>
      </p:sp>
      <p:sp>
        <p:nvSpPr>
          <p:cNvPr id="3" name="TextBox 2">
            <a:extLst>
              <a:ext uri="{FF2B5EF4-FFF2-40B4-BE49-F238E27FC236}">
                <a16:creationId xmlns="" xmlns:a16="http://schemas.microsoft.com/office/drawing/2014/main" id="{7BEA5CDF-7DEB-D811-7500-A5F4DBF091FD}"/>
              </a:ext>
            </a:extLst>
          </p:cNvPr>
          <p:cNvSpPr txBox="1"/>
          <p:nvPr/>
        </p:nvSpPr>
        <p:spPr>
          <a:xfrm>
            <a:off x="4399670" y="2677165"/>
            <a:ext cx="1257075" cy="338554"/>
          </a:xfrm>
          <a:prstGeom prst="rect">
            <a:avLst/>
          </a:prstGeom>
          <a:noFill/>
        </p:spPr>
        <p:txBody>
          <a:bodyPr wrap="none" rtlCol="0">
            <a:spAutoFit/>
          </a:bodyPr>
          <a:lstStyle/>
          <a:p>
            <a:r>
              <a:rPr lang="en-IN" sz="1600" b="1" dirty="0">
                <a:latin typeface="Arial" panose="020B0604020202020204" pitchFamily="34" charset="0"/>
                <a:cs typeface="Arial" panose="020B0604020202020204" pitchFamily="34" charset="0"/>
              </a:rPr>
              <a:t>Run Shell :</a:t>
            </a:r>
          </a:p>
        </p:txBody>
      </p:sp>
      <p:pic>
        <p:nvPicPr>
          <p:cNvPr id="5" name="Picture 4">
            <a:extLst>
              <a:ext uri="{FF2B5EF4-FFF2-40B4-BE49-F238E27FC236}">
                <a16:creationId xmlns="" xmlns:a16="http://schemas.microsoft.com/office/drawing/2014/main" id="{B9BDD981-A1CE-4267-5506-D498419872B6}"/>
              </a:ext>
            </a:extLst>
          </p:cNvPr>
          <p:cNvPicPr>
            <a:picLocks noChangeAspect="1"/>
          </p:cNvPicPr>
          <p:nvPr/>
        </p:nvPicPr>
        <p:blipFill>
          <a:blip r:embed="rId7"/>
          <a:srcRect/>
          <a:stretch/>
        </p:blipFill>
        <p:spPr>
          <a:xfrm>
            <a:off x="4399670" y="3113581"/>
            <a:ext cx="3512785" cy="1425310"/>
          </a:xfrm>
          <a:prstGeom prst="rect">
            <a:avLst/>
          </a:prstGeom>
        </p:spPr>
      </p:pic>
    </p:spTree>
    <p:extLst>
      <p:ext uri="{BB962C8B-B14F-4D97-AF65-F5344CB8AC3E}">
        <p14:creationId xmlns=""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4C6B3D-1072-C2D2-EBFE-E33CABE394D1}"/>
              </a:ext>
            </a:extLst>
          </p:cNvPr>
          <p:cNvSpPr>
            <a:spLocks noGrp="1"/>
          </p:cNvSpPr>
          <p:nvPr>
            <p:ph type="title"/>
          </p:nvPr>
        </p:nvSpPr>
        <p:spPr>
          <a:xfrm>
            <a:off x="581192" y="879365"/>
            <a:ext cx="11029616" cy="530296"/>
          </a:xfrm>
        </p:spPr>
        <p:txBody>
          <a:bodyPr>
            <a:noAutofit/>
          </a:bodyPr>
          <a:lstStyle/>
          <a:p>
            <a:r>
              <a:rPr lang="en-IN" sz="4000" dirty="0">
                <a:solidFill>
                  <a:schemeClr val="accent1"/>
                </a:solidFill>
              </a:rPr>
              <a:t>Conclusion</a:t>
            </a:r>
          </a:p>
        </p:txBody>
      </p:sp>
      <p:sp>
        <p:nvSpPr>
          <p:cNvPr id="4" name="Rectangle 1">
            <a:extLst>
              <a:ext uri="{FF2B5EF4-FFF2-40B4-BE49-F238E27FC236}">
                <a16:creationId xmlns="" xmlns:a16="http://schemas.microsoft.com/office/drawing/2014/main" id="{FAE3E07E-F751-338F-C486-0F1647EA253B}"/>
              </a:ext>
            </a:extLst>
          </p:cNvPr>
          <p:cNvSpPr>
            <a:spLocks noGrp="1" noChangeArrowheads="1"/>
          </p:cNvSpPr>
          <p:nvPr>
            <p:ph idx="1"/>
          </p:nvPr>
        </p:nvSpPr>
        <p:spPr bwMode="auto">
          <a:xfrm>
            <a:off x="581192" y="2028727"/>
            <a:ext cx="11029616" cy="3477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sz="2200" dirty="0">
                <a:latin typeface="Arial" panose="020B0604020202020204" pitchFamily="34" charset="0"/>
                <a:cs typeface="Arial" panose="020B0604020202020204" pitchFamily="34" charset="0"/>
              </a:rPr>
              <a:t>In conclusion, </a:t>
            </a:r>
            <a:r>
              <a:rPr lang="en-US" sz="2200" b="1" dirty="0">
                <a:latin typeface="Arial" panose="020B0604020202020204" pitchFamily="34" charset="0"/>
                <a:cs typeface="Arial" panose="020B0604020202020204" pitchFamily="34" charset="0"/>
              </a:rPr>
              <a:t>steganography</a:t>
            </a:r>
            <a:r>
              <a:rPr lang="en-US" sz="2200" dirty="0">
                <a:latin typeface="Arial" panose="020B0604020202020204" pitchFamily="34" charset="0"/>
                <a:cs typeface="Arial" panose="020B0604020202020204" pitchFamily="34" charset="0"/>
              </a:rPr>
              <a:t> offers a powerful, covert method of communication by embedding confidential information within ordinary media like images, audio, and video, making it difficult to detect. As privacy concerns, data security threats, and the demand for covert communication grow, steganography provides a unique solution that can be used across various domains such as journalism, cybersecurity, intelligence, digital forensics, and even in day-to-day secure communication.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sz="2200" dirty="0">
                <a:latin typeface="Arial" panose="020B0604020202020204" pitchFamily="34" charset="0"/>
                <a:cs typeface="Arial" panose="020B0604020202020204" pitchFamily="34" charset="0"/>
              </a:rPr>
              <a:t>As this technology continues to grow, it will be essential to establish </a:t>
            </a:r>
            <a:r>
              <a:rPr lang="en-US" sz="2200" b="1" dirty="0">
                <a:latin typeface="Arial" panose="020B0604020202020204" pitchFamily="34" charset="0"/>
                <a:cs typeface="Arial" panose="020B0604020202020204" pitchFamily="34" charset="0"/>
              </a:rPr>
              <a:t>ethical guidelines and regulations</a:t>
            </a:r>
            <a:r>
              <a:rPr lang="en-US" sz="2200" dirty="0">
                <a:latin typeface="Arial" panose="020B0604020202020204" pitchFamily="34" charset="0"/>
                <a:cs typeface="Arial" panose="020B0604020202020204" pitchFamily="34" charset="0"/>
              </a:rPr>
              <a:t> to prevent misuse while ensuring that steganography remains a valuable tool for privacy-conscious individuals, organizations, and governments.</a:t>
            </a:r>
            <a:endPar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E9F08C-D61F-627D-C4E5-397E3E84FC45}"/>
              </a:ext>
            </a:extLst>
          </p:cNvPr>
          <p:cNvSpPr>
            <a:spLocks noGrp="1"/>
          </p:cNvSpPr>
          <p:nvPr>
            <p:ph type="title"/>
          </p:nvPr>
        </p:nvSpPr>
        <p:spPr>
          <a:xfrm>
            <a:off x="581192" y="771730"/>
            <a:ext cx="11029616" cy="530296"/>
          </a:xfrm>
        </p:spPr>
        <p:txBody>
          <a:bodyPr>
            <a:noAutofit/>
          </a:bodyPr>
          <a:lstStyle/>
          <a:p>
            <a:r>
              <a:rPr lang="en-IN" sz="4000" dirty="0">
                <a:solidFill>
                  <a:schemeClr val="accent1"/>
                </a:solidFill>
              </a:rPr>
              <a:t>GitHub Link</a:t>
            </a:r>
          </a:p>
        </p:txBody>
      </p:sp>
      <p:sp>
        <p:nvSpPr>
          <p:cNvPr id="3" name="Content Placeholder 2">
            <a:extLst>
              <a:ext uri="{FF2B5EF4-FFF2-40B4-BE49-F238E27FC236}">
                <a16:creationId xmlns="" xmlns:a16="http://schemas.microsoft.com/office/drawing/2014/main" id="{51A299DD-46FA-7866-41D8-C1BFCC2F69DD}"/>
              </a:ext>
            </a:extLst>
          </p:cNvPr>
          <p:cNvSpPr>
            <a:spLocks noGrp="1"/>
          </p:cNvSpPr>
          <p:nvPr>
            <p:ph idx="1"/>
          </p:nvPr>
        </p:nvSpPr>
        <p:spPr>
          <a:xfrm>
            <a:off x="488059" y="1035037"/>
            <a:ext cx="11029615" cy="4673324"/>
          </a:xfrm>
        </p:spPr>
        <p:txBody>
          <a:bodyPr>
            <a:normAutofit/>
          </a:bodyPr>
          <a:lstStyle/>
          <a:p>
            <a:r>
              <a:rPr lang="en-IN" sz="2200" b="1" smtClean="0">
                <a:solidFill>
                  <a:schemeClr val="tx2">
                    <a:lumMod val="50000"/>
                  </a:schemeClr>
                </a:solidFill>
                <a:latin typeface="Arial" panose="020B0604020202020204" pitchFamily="34" charset="0"/>
                <a:cs typeface="Arial" panose="020B0604020202020204" pitchFamily="34" charset="0"/>
              </a:rPr>
              <a:t>https://github.com/Parthbhaskar27/STEGNO</a:t>
            </a:r>
            <a:endParaRPr lang="en-IN" sz="2200" b="1" dirty="0">
              <a:solidFill>
                <a:schemeClr val="tx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254</TotalTime>
  <Words>623</Words>
  <Application>Microsoft Office PowerPoint</Application>
  <PresentationFormat>Custom</PresentationFormat>
  <Paragraphs>66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Slide 10</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cp:lastModifiedBy>HP</cp:lastModifiedBy>
  <cp:revision>33</cp:revision>
  <dcterms:created xsi:type="dcterms:W3CDTF">2021-05-26T16:50:10Z</dcterms:created>
  <dcterms:modified xsi:type="dcterms:W3CDTF">2025-06-22T17:56:53Z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