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2" r:id="rId2"/>
    <p:sldId id="265" r:id="rId3"/>
    <p:sldId id="266" r:id="rId4"/>
    <p:sldId id="267" r:id="rId5"/>
    <p:sldId id="268" r:id="rId6"/>
    <p:sldId id="256" r:id="rId7"/>
    <p:sldId id="257" r:id="rId8"/>
    <p:sldId id="262" r:id="rId9"/>
    <p:sldId id="263" r:id="rId10"/>
    <p:sldId id="260" r:id="rId11"/>
    <p:sldId id="261" r:id="rId12"/>
    <p:sldId id="273" r:id="rId13"/>
    <p:sldId id="275" r:id="rId14"/>
    <p:sldId id="276" r:id="rId15"/>
    <p:sldId id="277" r:id="rId16"/>
    <p:sldId id="269" r:id="rId17"/>
    <p:sldId id="270" r:id="rId18"/>
    <p:sldId id="271" r:id="rId19"/>
    <p:sldId id="259"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5FFDDF-84BC-410C-8DA0-E5B448CDC19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9DCDF28-2D42-4088-B814-6AAF67EA688B}">
      <dgm:prSet custT="1"/>
      <dgm:spPr/>
      <dgm:t>
        <a:bodyPr/>
        <a:lstStyle/>
        <a:p>
          <a:pPr algn="just">
            <a:lnSpc>
              <a:spcPct val="100000"/>
            </a:lnSpc>
          </a:pPr>
          <a:r>
            <a:rPr lang="en-US" sz="2400" b="1" i="0" dirty="0">
              <a:latin typeface="Times New Roman" panose="02020603050405020304" pitchFamily="18" charset="0"/>
              <a:cs typeface="Times New Roman" panose="02020603050405020304" pitchFamily="18" charset="0"/>
            </a:rPr>
            <a:t>Weather Forecasting</a:t>
          </a:r>
          <a:r>
            <a:rPr lang="en-US" sz="2400" b="0" i="0" dirty="0">
              <a:latin typeface="Times New Roman" panose="02020603050405020304" pitchFamily="18" charset="0"/>
              <a:cs typeface="Times New Roman" panose="02020603050405020304" pitchFamily="18" charset="0"/>
            </a:rPr>
            <a:t>:</a:t>
          </a:r>
          <a:r>
            <a:rPr lang="en-US" sz="2000" b="0" i="0" dirty="0">
              <a:latin typeface="Times New Roman" panose="02020603050405020304" pitchFamily="18" charset="0"/>
              <a:cs typeface="Times New Roman" panose="02020603050405020304" pitchFamily="18" charset="0"/>
            </a:rPr>
            <a:t> RNNs are employed in weather forecasting models to predict temperature, precipitation, wind speed, and other meteorological variables. By analyzing historical weather data, RNNs can learn seasonal patterns and trends to provide accurate short-term and long-term forecasts.</a:t>
          </a:r>
          <a:endParaRPr lang="en-US" sz="2000" dirty="0">
            <a:latin typeface="Times New Roman" panose="02020603050405020304" pitchFamily="18" charset="0"/>
            <a:cs typeface="Times New Roman" panose="02020603050405020304" pitchFamily="18" charset="0"/>
          </a:endParaRPr>
        </a:p>
      </dgm:t>
    </dgm:pt>
    <dgm:pt modelId="{1D53D855-12D4-4283-BE3E-6C6B58218D98}" type="parTrans" cxnId="{0837A137-8083-4814-9BD9-1A903139EBA9}">
      <dgm:prSet/>
      <dgm:spPr/>
      <dgm:t>
        <a:bodyPr/>
        <a:lstStyle/>
        <a:p>
          <a:endParaRPr lang="en-US"/>
        </a:p>
      </dgm:t>
    </dgm:pt>
    <dgm:pt modelId="{01BE2BF3-593E-4745-964F-C565C3DA8676}" type="sibTrans" cxnId="{0837A137-8083-4814-9BD9-1A903139EBA9}">
      <dgm:prSet/>
      <dgm:spPr/>
      <dgm:t>
        <a:bodyPr/>
        <a:lstStyle/>
        <a:p>
          <a:endParaRPr lang="en-US"/>
        </a:p>
      </dgm:t>
    </dgm:pt>
    <dgm:pt modelId="{80C08B45-2695-4C91-84E5-B6BD2243F3AD}">
      <dgm:prSet custT="1"/>
      <dgm:spPr/>
      <dgm:t>
        <a:bodyPr/>
        <a:lstStyle/>
        <a:p>
          <a:pPr algn="just">
            <a:lnSpc>
              <a:spcPct val="100000"/>
            </a:lnSpc>
          </a:pPr>
          <a:r>
            <a:rPr lang="en-US" sz="2400" b="1" i="0" dirty="0">
              <a:latin typeface="Times New Roman" panose="02020603050405020304" pitchFamily="18" charset="0"/>
              <a:cs typeface="Times New Roman" panose="02020603050405020304" pitchFamily="18" charset="0"/>
            </a:rPr>
            <a:t>Energy Load Forecasting</a:t>
          </a:r>
          <a:r>
            <a:rPr lang="en-US" sz="2400" b="0" i="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RNNs are used by utility companies to forecast electricity demand and consumption patterns. By analyzing historical energy consumption data along with factors like weather conditions, time of day, and day of the week, RNNs can predict future energy loads, helping utilities optimize resource allocation and manage grid stability.</a:t>
          </a:r>
          <a:endParaRPr lang="en-US" sz="2000" dirty="0">
            <a:latin typeface="Times New Roman" panose="02020603050405020304" pitchFamily="18" charset="0"/>
            <a:cs typeface="Times New Roman" panose="02020603050405020304" pitchFamily="18" charset="0"/>
          </a:endParaRPr>
        </a:p>
      </dgm:t>
    </dgm:pt>
    <dgm:pt modelId="{F94C7618-AB39-48A7-809C-300D313034B2}" type="parTrans" cxnId="{B29351CB-59C7-4BAB-ADC4-63BF57B9A59D}">
      <dgm:prSet/>
      <dgm:spPr/>
      <dgm:t>
        <a:bodyPr/>
        <a:lstStyle/>
        <a:p>
          <a:endParaRPr lang="en-US"/>
        </a:p>
      </dgm:t>
    </dgm:pt>
    <dgm:pt modelId="{6E7215D8-A6BC-4EBB-9298-C4D3884A0BAA}" type="sibTrans" cxnId="{B29351CB-59C7-4BAB-ADC4-63BF57B9A59D}">
      <dgm:prSet/>
      <dgm:spPr/>
      <dgm:t>
        <a:bodyPr/>
        <a:lstStyle/>
        <a:p>
          <a:endParaRPr lang="en-US"/>
        </a:p>
      </dgm:t>
    </dgm:pt>
    <dgm:pt modelId="{F7C76D33-1624-4E7D-B286-60B582D95591}" type="pres">
      <dgm:prSet presAssocID="{375FFDDF-84BC-410C-8DA0-E5B448CDC192}" presName="root" presStyleCnt="0">
        <dgm:presLayoutVars>
          <dgm:dir/>
          <dgm:resizeHandles val="exact"/>
        </dgm:presLayoutVars>
      </dgm:prSet>
      <dgm:spPr/>
    </dgm:pt>
    <dgm:pt modelId="{295A7059-D89E-4231-9FAD-83BAFECEC974}" type="pres">
      <dgm:prSet presAssocID="{89DCDF28-2D42-4088-B814-6AAF67EA688B}" presName="compNode" presStyleCnt="0"/>
      <dgm:spPr/>
    </dgm:pt>
    <dgm:pt modelId="{0CCF06C7-BBEE-4776-969B-F6061A29AEDB}" type="pres">
      <dgm:prSet presAssocID="{89DCDF28-2D42-4088-B814-6AAF67EA688B}" presName="bgRect" presStyleLbl="bgShp" presStyleIdx="0" presStyleCnt="2"/>
      <dgm:spPr/>
    </dgm:pt>
    <dgm:pt modelId="{53916989-0A57-45EB-B1F8-371488B58045}" type="pres">
      <dgm:prSet presAssocID="{89DCDF28-2D42-4088-B814-6AAF67EA68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tial Sun"/>
        </a:ext>
      </dgm:extLst>
    </dgm:pt>
    <dgm:pt modelId="{7365BCB3-AFB6-41ED-8C9D-6202424187B5}" type="pres">
      <dgm:prSet presAssocID="{89DCDF28-2D42-4088-B814-6AAF67EA688B}" presName="spaceRect" presStyleCnt="0"/>
      <dgm:spPr/>
    </dgm:pt>
    <dgm:pt modelId="{E748171C-C173-416F-875F-F6B6224E3CB9}" type="pres">
      <dgm:prSet presAssocID="{89DCDF28-2D42-4088-B814-6AAF67EA688B}" presName="parTx" presStyleLbl="revTx" presStyleIdx="0" presStyleCnt="2">
        <dgm:presLayoutVars>
          <dgm:chMax val="0"/>
          <dgm:chPref val="0"/>
        </dgm:presLayoutVars>
      </dgm:prSet>
      <dgm:spPr/>
    </dgm:pt>
    <dgm:pt modelId="{0ED90755-8179-4FEB-AB80-CA5BB69009AD}" type="pres">
      <dgm:prSet presAssocID="{01BE2BF3-593E-4745-964F-C565C3DA8676}" presName="sibTrans" presStyleCnt="0"/>
      <dgm:spPr/>
    </dgm:pt>
    <dgm:pt modelId="{2363CEAC-1296-49AF-B4CB-5826863B7B01}" type="pres">
      <dgm:prSet presAssocID="{80C08B45-2695-4C91-84E5-B6BD2243F3AD}" presName="compNode" presStyleCnt="0"/>
      <dgm:spPr/>
    </dgm:pt>
    <dgm:pt modelId="{20EDA514-EE75-4C17-A50F-9D7F53D961AC}" type="pres">
      <dgm:prSet presAssocID="{80C08B45-2695-4C91-84E5-B6BD2243F3AD}" presName="bgRect" presStyleLbl="bgShp" presStyleIdx="1" presStyleCnt="2"/>
      <dgm:spPr/>
    </dgm:pt>
    <dgm:pt modelId="{0A6AEE8D-4921-49B8-82A7-B02167125031}" type="pres">
      <dgm:prSet presAssocID="{80C08B45-2695-4C91-84E5-B6BD2243F3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mill"/>
        </a:ext>
      </dgm:extLst>
    </dgm:pt>
    <dgm:pt modelId="{54F9F21A-F7DC-4328-A75E-D4F7B3D343A5}" type="pres">
      <dgm:prSet presAssocID="{80C08B45-2695-4C91-84E5-B6BD2243F3AD}" presName="spaceRect" presStyleCnt="0"/>
      <dgm:spPr/>
    </dgm:pt>
    <dgm:pt modelId="{FBE1DE06-0D16-4310-ADDC-76F4D9FA3517}" type="pres">
      <dgm:prSet presAssocID="{80C08B45-2695-4C91-84E5-B6BD2243F3AD}" presName="parTx" presStyleLbl="revTx" presStyleIdx="1" presStyleCnt="2">
        <dgm:presLayoutVars>
          <dgm:chMax val="0"/>
          <dgm:chPref val="0"/>
        </dgm:presLayoutVars>
      </dgm:prSet>
      <dgm:spPr/>
    </dgm:pt>
  </dgm:ptLst>
  <dgm:cxnLst>
    <dgm:cxn modelId="{0837A137-8083-4814-9BD9-1A903139EBA9}" srcId="{375FFDDF-84BC-410C-8DA0-E5B448CDC192}" destId="{89DCDF28-2D42-4088-B814-6AAF67EA688B}" srcOrd="0" destOrd="0" parTransId="{1D53D855-12D4-4283-BE3E-6C6B58218D98}" sibTransId="{01BE2BF3-593E-4745-964F-C565C3DA8676}"/>
    <dgm:cxn modelId="{89A5EA4B-9D63-481A-B6BA-36769620AC4C}" type="presOf" srcId="{375FFDDF-84BC-410C-8DA0-E5B448CDC192}" destId="{F7C76D33-1624-4E7D-B286-60B582D95591}" srcOrd="0" destOrd="0" presId="urn:microsoft.com/office/officeart/2018/2/layout/IconVerticalSolidList"/>
    <dgm:cxn modelId="{5DBA2073-8D50-494D-B4D3-D7656ABCDEAF}" type="presOf" srcId="{89DCDF28-2D42-4088-B814-6AAF67EA688B}" destId="{E748171C-C173-416F-875F-F6B6224E3CB9}" srcOrd="0" destOrd="0" presId="urn:microsoft.com/office/officeart/2018/2/layout/IconVerticalSolidList"/>
    <dgm:cxn modelId="{2ECABFB9-9B5D-41B6-89D8-3951FD2A8D99}" type="presOf" srcId="{80C08B45-2695-4C91-84E5-B6BD2243F3AD}" destId="{FBE1DE06-0D16-4310-ADDC-76F4D9FA3517}" srcOrd="0" destOrd="0" presId="urn:microsoft.com/office/officeart/2018/2/layout/IconVerticalSolidList"/>
    <dgm:cxn modelId="{B29351CB-59C7-4BAB-ADC4-63BF57B9A59D}" srcId="{375FFDDF-84BC-410C-8DA0-E5B448CDC192}" destId="{80C08B45-2695-4C91-84E5-B6BD2243F3AD}" srcOrd="1" destOrd="0" parTransId="{F94C7618-AB39-48A7-809C-300D313034B2}" sibTransId="{6E7215D8-A6BC-4EBB-9298-C4D3884A0BAA}"/>
    <dgm:cxn modelId="{06EAE86D-6C61-4D2F-85FE-305270953AEB}" type="presParOf" srcId="{F7C76D33-1624-4E7D-B286-60B582D95591}" destId="{295A7059-D89E-4231-9FAD-83BAFECEC974}" srcOrd="0" destOrd="0" presId="urn:microsoft.com/office/officeart/2018/2/layout/IconVerticalSolidList"/>
    <dgm:cxn modelId="{BDDC5ADF-CDA9-4363-9A63-F61527DD989A}" type="presParOf" srcId="{295A7059-D89E-4231-9FAD-83BAFECEC974}" destId="{0CCF06C7-BBEE-4776-969B-F6061A29AEDB}" srcOrd="0" destOrd="0" presId="urn:microsoft.com/office/officeart/2018/2/layout/IconVerticalSolidList"/>
    <dgm:cxn modelId="{3B934A51-E91B-4F5A-A74B-2D67009ED2BD}" type="presParOf" srcId="{295A7059-D89E-4231-9FAD-83BAFECEC974}" destId="{53916989-0A57-45EB-B1F8-371488B58045}" srcOrd="1" destOrd="0" presId="urn:microsoft.com/office/officeart/2018/2/layout/IconVerticalSolidList"/>
    <dgm:cxn modelId="{DDE6E7E5-140E-4AD4-A632-0B0179A77B4A}" type="presParOf" srcId="{295A7059-D89E-4231-9FAD-83BAFECEC974}" destId="{7365BCB3-AFB6-41ED-8C9D-6202424187B5}" srcOrd="2" destOrd="0" presId="urn:microsoft.com/office/officeart/2018/2/layout/IconVerticalSolidList"/>
    <dgm:cxn modelId="{5F4F06D0-D2E8-49D3-A417-223A9CB226C5}" type="presParOf" srcId="{295A7059-D89E-4231-9FAD-83BAFECEC974}" destId="{E748171C-C173-416F-875F-F6B6224E3CB9}" srcOrd="3" destOrd="0" presId="urn:microsoft.com/office/officeart/2018/2/layout/IconVerticalSolidList"/>
    <dgm:cxn modelId="{07B72F18-93B1-4D41-8B01-9AEEA3C81FF7}" type="presParOf" srcId="{F7C76D33-1624-4E7D-B286-60B582D95591}" destId="{0ED90755-8179-4FEB-AB80-CA5BB69009AD}" srcOrd="1" destOrd="0" presId="urn:microsoft.com/office/officeart/2018/2/layout/IconVerticalSolidList"/>
    <dgm:cxn modelId="{ADB2D0F4-884D-4516-9889-E36DD65650FF}" type="presParOf" srcId="{F7C76D33-1624-4E7D-B286-60B582D95591}" destId="{2363CEAC-1296-49AF-B4CB-5826863B7B01}" srcOrd="2" destOrd="0" presId="urn:microsoft.com/office/officeart/2018/2/layout/IconVerticalSolidList"/>
    <dgm:cxn modelId="{76DCB3F5-497E-4EFC-A90C-7718CC4707D5}" type="presParOf" srcId="{2363CEAC-1296-49AF-B4CB-5826863B7B01}" destId="{20EDA514-EE75-4C17-A50F-9D7F53D961AC}" srcOrd="0" destOrd="0" presId="urn:microsoft.com/office/officeart/2018/2/layout/IconVerticalSolidList"/>
    <dgm:cxn modelId="{CA2B0C0D-4489-44E5-8CDE-D75771F49134}" type="presParOf" srcId="{2363CEAC-1296-49AF-B4CB-5826863B7B01}" destId="{0A6AEE8D-4921-49B8-82A7-B02167125031}" srcOrd="1" destOrd="0" presId="urn:microsoft.com/office/officeart/2018/2/layout/IconVerticalSolidList"/>
    <dgm:cxn modelId="{D492F227-BA73-4AB4-8CBD-838739E106B0}" type="presParOf" srcId="{2363CEAC-1296-49AF-B4CB-5826863B7B01}" destId="{54F9F21A-F7DC-4328-A75E-D4F7B3D343A5}" srcOrd="2" destOrd="0" presId="urn:microsoft.com/office/officeart/2018/2/layout/IconVerticalSolidList"/>
    <dgm:cxn modelId="{6D69345F-342C-4B19-A909-5778EE4DE259}" type="presParOf" srcId="{2363CEAC-1296-49AF-B4CB-5826863B7B01}" destId="{FBE1DE06-0D16-4310-ADDC-76F4D9FA35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F06C7-BBEE-4776-969B-F6061A29AEDB}">
      <dsp:nvSpPr>
        <dsp:cNvPr id="0" name=""/>
        <dsp:cNvSpPr/>
      </dsp:nvSpPr>
      <dsp:spPr>
        <a:xfrm>
          <a:off x="0" y="425564"/>
          <a:ext cx="10515600" cy="15885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16989-0A57-45EB-B1F8-371488B58045}">
      <dsp:nvSpPr>
        <dsp:cNvPr id="0" name=""/>
        <dsp:cNvSpPr/>
      </dsp:nvSpPr>
      <dsp:spPr>
        <a:xfrm>
          <a:off x="480538" y="782989"/>
          <a:ext cx="874560" cy="873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8171C-C173-416F-875F-F6B6224E3CB9}">
      <dsp:nvSpPr>
        <dsp:cNvPr id="0" name=""/>
        <dsp:cNvSpPr/>
      </dsp:nvSpPr>
      <dsp:spPr>
        <a:xfrm>
          <a:off x="1835636" y="425564"/>
          <a:ext cx="8676372" cy="15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87" tIns="168287" rIns="168287" bIns="168287" numCol="1" spcCol="1270" anchor="ctr" anchorCtr="0">
          <a:noAutofit/>
        </a:bodyPr>
        <a:lstStyle/>
        <a:p>
          <a:pPr marL="0" lvl="0" indent="0" algn="just" defTabSz="1066800">
            <a:lnSpc>
              <a:spcPct val="10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Weather Forecasting</a:t>
          </a:r>
          <a:r>
            <a:rPr lang="en-US" sz="2400" b="0" i="0" kern="1200" dirty="0">
              <a:latin typeface="Times New Roman" panose="02020603050405020304" pitchFamily="18" charset="0"/>
              <a:cs typeface="Times New Roman" panose="02020603050405020304" pitchFamily="18" charset="0"/>
            </a:rPr>
            <a:t>:</a:t>
          </a:r>
          <a:r>
            <a:rPr lang="en-US" sz="2000" b="0" i="0" kern="1200" dirty="0">
              <a:latin typeface="Times New Roman" panose="02020603050405020304" pitchFamily="18" charset="0"/>
              <a:cs typeface="Times New Roman" panose="02020603050405020304" pitchFamily="18" charset="0"/>
            </a:rPr>
            <a:t> RNNs are employed in weather forecasting models to predict temperature, precipitation, wind speed, and other meteorological variables. By analyzing historical weather data, RNNs can learn seasonal patterns and trends to provide accurate short-term and long-term forecasts.</a:t>
          </a:r>
          <a:endParaRPr lang="en-US" sz="2000" kern="1200" dirty="0">
            <a:latin typeface="Times New Roman" panose="02020603050405020304" pitchFamily="18" charset="0"/>
            <a:cs typeface="Times New Roman" panose="02020603050405020304" pitchFamily="18" charset="0"/>
          </a:endParaRPr>
        </a:p>
      </dsp:txBody>
      <dsp:txXfrm>
        <a:off x="1835636" y="425564"/>
        <a:ext cx="8676372" cy="1590109"/>
      </dsp:txXfrm>
    </dsp:sp>
    <dsp:sp modelId="{20EDA514-EE75-4C17-A50F-9D7F53D961AC}">
      <dsp:nvSpPr>
        <dsp:cNvPr id="0" name=""/>
        <dsp:cNvSpPr/>
      </dsp:nvSpPr>
      <dsp:spPr>
        <a:xfrm>
          <a:off x="0" y="2341850"/>
          <a:ext cx="10515600" cy="15885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AEE8D-4921-49B8-82A7-B02167125031}">
      <dsp:nvSpPr>
        <dsp:cNvPr id="0" name=""/>
        <dsp:cNvSpPr/>
      </dsp:nvSpPr>
      <dsp:spPr>
        <a:xfrm>
          <a:off x="480538" y="2699275"/>
          <a:ext cx="874560" cy="8737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1DE06-0D16-4310-ADDC-76F4D9FA3517}">
      <dsp:nvSpPr>
        <dsp:cNvPr id="0" name=""/>
        <dsp:cNvSpPr/>
      </dsp:nvSpPr>
      <dsp:spPr>
        <a:xfrm>
          <a:off x="1835636" y="2341850"/>
          <a:ext cx="8676372" cy="159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87" tIns="168287" rIns="168287" bIns="168287" numCol="1" spcCol="1270" anchor="ctr" anchorCtr="0">
          <a:noAutofit/>
        </a:bodyPr>
        <a:lstStyle/>
        <a:p>
          <a:pPr marL="0" lvl="0" indent="0" algn="just" defTabSz="1066800">
            <a:lnSpc>
              <a:spcPct val="10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Energy Load Forecasting</a:t>
          </a:r>
          <a:r>
            <a:rPr lang="en-US" sz="2400" b="0" i="0" kern="1200" dirty="0">
              <a:latin typeface="Times New Roman" panose="02020603050405020304" pitchFamily="18" charset="0"/>
              <a:cs typeface="Times New Roman" panose="02020603050405020304" pitchFamily="18" charset="0"/>
            </a:rPr>
            <a:t>: </a:t>
          </a:r>
          <a:r>
            <a:rPr lang="en-US" sz="2000" b="0" i="0" kern="1200" dirty="0">
              <a:latin typeface="Times New Roman" panose="02020603050405020304" pitchFamily="18" charset="0"/>
              <a:cs typeface="Times New Roman" panose="02020603050405020304" pitchFamily="18" charset="0"/>
            </a:rPr>
            <a:t>RNNs are used by utility companies to forecast electricity demand and consumption patterns. By analyzing historical energy consumption data along with factors like weather conditions, time of day, and day of the week, RNNs can predict future energy loads, helping utilities optimize resource allocation and manage grid stability.</a:t>
          </a:r>
          <a:endParaRPr lang="en-US" sz="2000" kern="1200" dirty="0">
            <a:latin typeface="Times New Roman" panose="02020603050405020304" pitchFamily="18" charset="0"/>
            <a:cs typeface="Times New Roman" panose="02020603050405020304" pitchFamily="18" charset="0"/>
          </a:endParaRPr>
        </a:p>
      </dsp:txBody>
      <dsp:txXfrm>
        <a:off x="1835636" y="2341850"/>
        <a:ext cx="8676372" cy="15901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365E5-0D1F-4B4A-8646-3B358736CD0D}"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207A6-4B5F-495A-AF86-B57294BDAD93}" type="slidenum">
              <a:rPr lang="en-US" smtClean="0"/>
              <a:t>‹#›</a:t>
            </a:fld>
            <a:endParaRPr lang="en-US"/>
          </a:p>
        </p:txBody>
      </p:sp>
    </p:spTree>
    <p:extLst>
      <p:ext uri="{BB962C8B-B14F-4D97-AF65-F5344CB8AC3E}">
        <p14:creationId xmlns:p14="http://schemas.microsoft.com/office/powerpoint/2010/main" val="245902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207A6-4B5F-495A-AF86-B57294BDAD93}" type="slidenum">
              <a:rPr lang="en-US" smtClean="0"/>
              <a:t>3</a:t>
            </a:fld>
            <a:endParaRPr lang="en-US"/>
          </a:p>
        </p:txBody>
      </p:sp>
    </p:spTree>
    <p:extLst>
      <p:ext uri="{BB962C8B-B14F-4D97-AF65-F5344CB8AC3E}">
        <p14:creationId xmlns:p14="http://schemas.microsoft.com/office/powerpoint/2010/main" val="401426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207A6-4B5F-495A-AF86-B57294BDAD93}" type="slidenum">
              <a:rPr lang="en-US" smtClean="0"/>
              <a:t>4</a:t>
            </a:fld>
            <a:endParaRPr lang="en-US"/>
          </a:p>
        </p:txBody>
      </p:sp>
    </p:spTree>
    <p:extLst>
      <p:ext uri="{BB962C8B-B14F-4D97-AF65-F5344CB8AC3E}">
        <p14:creationId xmlns:p14="http://schemas.microsoft.com/office/powerpoint/2010/main" val="4234979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207A6-4B5F-495A-AF86-B57294BDAD93}" type="slidenum">
              <a:rPr lang="en-US" smtClean="0"/>
              <a:t>6</a:t>
            </a:fld>
            <a:endParaRPr lang="en-US"/>
          </a:p>
        </p:txBody>
      </p:sp>
    </p:spTree>
    <p:extLst>
      <p:ext uri="{BB962C8B-B14F-4D97-AF65-F5344CB8AC3E}">
        <p14:creationId xmlns:p14="http://schemas.microsoft.com/office/powerpoint/2010/main" val="1405782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207A6-4B5F-495A-AF86-B57294BDAD93}" type="slidenum">
              <a:rPr lang="en-US" smtClean="0"/>
              <a:t>13</a:t>
            </a:fld>
            <a:endParaRPr lang="en-US"/>
          </a:p>
        </p:txBody>
      </p:sp>
    </p:spTree>
    <p:extLst>
      <p:ext uri="{BB962C8B-B14F-4D97-AF65-F5344CB8AC3E}">
        <p14:creationId xmlns:p14="http://schemas.microsoft.com/office/powerpoint/2010/main" val="89365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207A6-4B5F-495A-AF86-B57294BDAD93}" type="slidenum">
              <a:rPr lang="en-US" smtClean="0"/>
              <a:t>17</a:t>
            </a:fld>
            <a:endParaRPr lang="en-US"/>
          </a:p>
        </p:txBody>
      </p:sp>
    </p:spTree>
    <p:extLst>
      <p:ext uri="{BB962C8B-B14F-4D97-AF65-F5344CB8AC3E}">
        <p14:creationId xmlns:p14="http://schemas.microsoft.com/office/powerpoint/2010/main" val="3568436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207A6-4B5F-495A-AF86-B57294BDAD93}" type="slidenum">
              <a:rPr lang="en-US" smtClean="0"/>
              <a:t>18</a:t>
            </a:fld>
            <a:endParaRPr lang="en-US"/>
          </a:p>
        </p:txBody>
      </p:sp>
    </p:spTree>
    <p:extLst>
      <p:ext uri="{BB962C8B-B14F-4D97-AF65-F5344CB8AC3E}">
        <p14:creationId xmlns:p14="http://schemas.microsoft.com/office/powerpoint/2010/main" val="37189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98CA-9F36-823F-8368-439473648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7BCEDF-5C4A-1BDF-D667-976DFD2FC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EADB24-25FE-3F77-199C-AF0EA3EDCE6C}"/>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5" name="Footer Placeholder 4">
            <a:extLst>
              <a:ext uri="{FF2B5EF4-FFF2-40B4-BE49-F238E27FC236}">
                <a16:creationId xmlns:a16="http://schemas.microsoft.com/office/drawing/2014/main" id="{3DAC083A-064D-A8C5-B0CD-8FF3C5E11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1631C-421C-BA2A-564A-D4D65763E37F}"/>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62484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9393-CD1E-C230-EF87-A6E50DAE2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336B29-0FBA-F806-5A3C-C797F55E3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44736-159C-5D5D-A350-45967D91E2F9}"/>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5" name="Footer Placeholder 4">
            <a:extLst>
              <a:ext uri="{FF2B5EF4-FFF2-40B4-BE49-F238E27FC236}">
                <a16:creationId xmlns:a16="http://schemas.microsoft.com/office/drawing/2014/main" id="{B0F3DFFD-CE9D-C29E-2FFE-947AC543C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2AD6E-6CA9-80F4-216B-78D9890B699C}"/>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51053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BB47C-80A5-EA68-7E1E-D77630594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19A7E-0CBE-E949-AFC2-DDF47F1F4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DE553-CC25-4821-19E3-1CABB9C71C2A}"/>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5" name="Footer Placeholder 4">
            <a:extLst>
              <a:ext uri="{FF2B5EF4-FFF2-40B4-BE49-F238E27FC236}">
                <a16:creationId xmlns:a16="http://schemas.microsoft.com/office/drawing/2014/main" id="{6E0AD3E9-DED9-4FF6-9DF9-AA28174E6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1D4DF-ACE2-5228-257E-7763CD20B913}"/>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107537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9B64-99C0-188D-B2D6-9080C112F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BD700-F105-7308-2B85-6C4705B564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2205-8C94-71D1-0D7F-82E9B8ADAE16}"/>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5" name="Footer Placeholder 4">
            <a:extLst>
              <a:ext uri="{FF2B5EF4-FFF2-40B4-BE49-F238E27FC236}">
                <a16:creationId xmlns:a16="http://schemas.microsoft.com/office/drawing/2014/main" id="{83B85392-1930-6ED8-C643-9054FCCD9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D781E-64DE-9376-A53B-7FAC61D034C7}"/>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39497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CFA8-A9A2-D2F3-4F08-8A8B5296F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BA33B-AEB9-5D6D-9391-A20303EAC5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BEA36-40B0-1670-33FC-0A014246CBC6}"/>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5" name="Footer Placeholder 4">
            <a:extLst>
              <a:ext uri="{FF2B5EF4-FFF2-40B4-BE49-F238E27FC236}">
                <a16:creationId xmlns:a16="http://schemas.microsoft.com/office/drawing/2014/main" id="{B207B01E-DBFB-A769-1374-9DF8406F0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37953-917D-15B1-C851-00E229A98AFF}"/>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91801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45A0-2900-F117-2D64-7995C59F2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1CC8D-6499-D127-0F48-C63C2B2C32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6978E2-3304-FFC4-BD5C-1F73EAF4C6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0F205-89AA-9962-D57E-B66E39C81CBA}"/>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6" name="Footer Placeholder 5">
            <a:extLst>
              <a:ext uri="{FF2B5EF4-FFF2-40B4-BE49-F238E27FC236}">
                <a16:creationId xmlns:a16="http://schemas.microsoft.com/office/drawing/2014/main" id="{A22315E2-2F8E-5871-3DF4-9F07B74BC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CC1DF-9299-2F87-BADB-79A0EA867255}"/>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173828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3733-C34C-D6F6-6A55-264F112836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C141-3DDE-9FC6-AF8C-EFC392C95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ACD53-3E3A-CFC5-4E49-E0B35EEA7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983D90-D40F-7AB1-C9D8-C9F7AA986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1C909-F474-9098-B1BF-50BDC01C0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AEE31-D2DB-1F3D-18D9-34602A6A8D1B}"/>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8" name="Footer Placeholder 7">
            <a:extLst>
              <a:ext uri="{FF2B5EF4-FFF2-40B4-BE49-F238E27FC236}">
                <a16:creationId xmlns:a16="http://schemas.microsoft.com/office/drawing/2014/main" id="{9E14BEFA-033B-9EEA-E136-EE513C5E6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74951B-AFB8-F6BA-86C7-0F3527980463}"/>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299073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E7D7-3DFA-9596-639E-74CE2BBE0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996A40-0EC5-43E9-5275-3C130285EE7C}"/>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4" name="Footer Placeholder 3">
            <a:extLst>
              <a:ext uri="{FF2B5EF4-FFF2-40B4-BE49-F238E27FC236}">
                <a16:creationId xmlns:a16="http://schemas.microsoft.com/office/drawing/2014/main" id="{BDBFAC25-B252-1210-385B-96A9243FA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F4267-8F4F-A66D-7C0E-F5759F8C8ED1}"/>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345958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50013-EB86-85AB-F8C2-C5A39D4E9298}"/>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3" name="Footer Placeholder 2">
            <a:extLst>
              <a:ext uri="{FF2B5EF4-FFF2-40B4-BE49-F238E27FC236}">
                <a16:creationId xmlns:a16="http://schemas.microsoft.com/office/drawing/2014/main" id="{7417C729-70C9-284F-8E7B-57534C13A6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F6163-976D-2132-E3B6-CD8C2A36EE26}"/>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363192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2C10-3706-34D7-15A7-95CF052F4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E5ADE-8B6C-919B-27ED-764B90589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1D7CA-65B9-CF9F-064C-D4B83F64A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4FDB4A-A6E0-45DC-4219-A5F65D80496F}"/>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6" name="Footer Placeholder 5">
            <a:extLst>
              <a:ext uri="{FF2B5EF4-FFF2-40B4-BE49-F238E27FC236}">
                <a16:creationId xmlns:a16="http://schemas.microsoft.com/office/drawing/2014/main" id="{D427000D-5516-BF7B-87EE-5DFEB0BD0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B205-1DCA-3204-8C56-F464469AA7CD}"/>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105720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09D9-D187-7A71-7997-E3B512CF8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8C48BD-F357-3883-6D2C-EA7C612B0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1B5BEE-CE88-FB5E-2763-B0E40513D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959E3-7811-2DA1-8927-7FA0648AB907}"/>
              </a:ext>
            </a:extLst>
          </p:cNvPr>
          <p:cNvSpPr>
            <a:spLocks noGrp="1"/>
          </p:cNvSpPr>
          <p:nvPr>
            <p:ph type="dt" sz="half" idx="10"/>
          </p:nvPr>
        </p:nvSpPr>
        <p:spPr/>
        <p:txBody>
          <a:bodyPr/>
          <a:lstStyle/>
          <a:p>
            <a:fld id="{E577BF72-AE3D-4E27-9D9D-0E8E75C60AB4}" type="datetimeFigureOut">
              <a:rPr lang="en-US" smtClean="0"/>
              <a:t>4/16/2024</a:t>
            </a:fld>
            <a:endParaRPr lang="en-US"/>
          </a:p>
        </p:txBody>
      </p:sp>
      <p:sp>
        <p:nvSpPr>
          <p:cNvPr id="6" name="Footer Placeholder 5">
            <a:extLst>
              <a:ext uri="{FF2B5EF4-FFF2-40B4-BE49-F238E27FC236}">
                <a16:creationId xmlns:a16="http://schemas.microsoft.com/office/drawing/2014/main" id="{E58CBAA1-12E6-7874-905A-3399783CC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00D4D-A54B-5248-78DA-5EB4093D9266}"/>
              </a:ext>
            </a:extLst>
          </p:cNvPr>
          <p:cNvSpPr>
            <a:spLocks noGrp="1"/>
          </p:cNvSpPr>
          <p:nvPr>
            <p:ph type="sldNum" sz="quarter" idx="12"/>
          </p:nvPr>
        </p:nvSpPr>
        <p:spPr/>
        <p:txBody>
          <a:bodyPr/>
          <a:lstStyle/>
          <a:p>
            <a:fld id="{B2C0A920-0113-40CE-A731-9618AC3A02EB}" type="slidenum">
              <a:rPr lang="en-US" smtClean="0"/>
              <a:t>‹#›</a:t>
            </a:fld>
            <a:endParaRPr lang="en-US"/>
          </a:p>
        </p:txBody>
      </p:sp>
    </p:spTree>
    <p:extLst>
      <p:ext uri="{BB962C8B-B14F-4D97-AF65-F5344CB8AC3E}">
        <p14:creationId xmlns:p14="http://schemas.microsoft.com/office/powerpoint/2010/main" val="167200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C10F9F-B1DB-0DA7-F0AE-B3539A411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C0530-E228-3619-55F1-408E296D0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C3F39-E449-C412-B048-D22DFF83A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77BF72-AE3D-4E27-9D9D-0E8E75C60AB4}" type="datetimeFigureOut">
              <a:rPr lang="en-US" smtClean="0"/>
              <a:t>4/16/2024</a:t>
            </a:fld>
            <a:endParaRPr lang="en-US"/>
          </a:p>
        </p:txBody>
      </p:sp>
      <p:sp>
        <p:nvSpPr>
          <p:cNvPr id="5" name="Footer Placeholder 4">
            <a:extLst>
              <a:ext uri="{FF2B5EF4-FFF2-40B4-BE49-F238E27FC236}">
                <a16:creationId xmlns:a16="http://schemas.microsoft.com/office/drawing/2014/main" id="{EAADB703-2829-A9F9-B56B-AFCC89863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396ADE-EE26-0DAB-24AD-1E388916D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C0A920-0113-40CE-A731-9618AC3A02EB}" type="slidenum">
              <a:rPr lang="en-US" smtClean="0"/>
              <a:t>‹#›</a:t>
            </a:fld>
            <a:endParaRPr lang="en-US"/>
          </a:p>
        </p:txBody>
      </p:sp>
    </p:spTree>
    <p:extLst>
      <p:ext uri="{BB962C8B-B14F-4D97-AF65-F5344CB8AC3E}">
        <p14:creationId xmlns:p14="http://schemas.microsoft.com/office/powerpoint/2010/main" val="135146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57696-B1C0-AA97-83B9-BBD8C78ABF34}"/>
              </a:ext>
            </a:extLst>
          </p:cNvPr>
          <p:cNvSpPr>
            <a:spLocks noGrp="1"/>
          </p:cNvSpPr>
          <p:nvPr>
            <p:ph type="ctrTitle"/>
          </p:nvPr>
        </p:nvSpPr>
        <p:spPr>
          <a:xfrm>
            <a:off x="956826" y="1112969"/>
            <a:ext cx="3937298" cy="4166010"/>
          </a:xfrm>
        </p:spPr>
        <p:txBody>
          <a:bodyPr vert="horz" lIns="91440" tIns="45720" rIns="91440" bIns="45720" rtlCol="0" anchor="ctr">
            <a:normAutofit/>
          </a:bodyPr>
          <a:lstStyle/>
          <a:p>
            <a:pPr algn="l"/>
            <a:r>
              <a:rPr lang="en-US" sz="4400" kern="1200" dirty="0">
                <a:solidFill>
                  <a:srgbClr val="FFFFFF"/>
                </a:solidFill>
                <a:latin typeface="Times New Roman" panose="02020603050405020304" pitchFamily="18" charset="0"/>
                <a:cs typeface="Times New Roman" panose="02020603050405020304" pitchFamily="18" charset="0"/>
              </a:rPr>
              <a:t>Recurrent Neural Networks - Working and Applications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471F6AA-ABE0-0A2C-4CC8-63F7B39BA73C}"/>
              </a:ext>
            </a:extLst>
          </p:cNvPr>
          <p:cNvSpPr>
            <a:spLocks noGrp="1"/>
          </p:cNvSpPr>
          <p:nvPr>
            <p:ph type="subTitle" idx="1"/>
          </p:nvPr>
        </p:nvSpPr>
        <p:spPr>
          <a:xfrm>
            <a:off x="6686331" y="1712962"/>
            <a:ext cx="3929743" cy="2793177"/>
          </a:xfrm>
        </p:spPr>
        <p:txBody>
          <a:bodyPr vert="horz" lIns="91440" tIns="45720" rIns="91440" bIns="45720" rtlCol="0" anchor="t">
            <a:normAutofit/>
          </a:bodyPr>
          <a:lstStyle/>
          <a:p>
            <a:pPr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A09 Damor Parth</a:t>
            </a:r>
          </a:p>
          <a:p>
            <a:pPr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A21 Aarati Karangiya </a:t>
            </a:r>
          </a:p>
          <a:p>
            <a:pPr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A22 Aaftab Khanusiya </a:t>
            </a:r>
          </a:p>
          <a:p>
            <a:pPr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A34 Shruti Nagar </a:t>
            </a:r>
          </a:p>
          <a:p>
            <a:pPr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A58 Dhruvi Sanghvi </a:t>
            </a:r>
          </a:p>
          <a:p>
            <a:pPr indent="-2286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A70 Henil Thakkar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3985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5AB28-4852-7935-9DBA-1C6DFEC43E9A}"/>
              </a:ext>
            </a:extLst>
          </p:cNvPr>
          <p:cNvSpPr>
            <a:spLocks noGrp="1"/>
          </p:cNvSpPr>
          <p:nvPr>
            <p:ph type="title"/>
          </p:nvPr>
        </p:nvSpPr>
        <p:spPr>
          <a:xfrm>
            <a:off x="841248" y="256032"/>
            <a:ext cx="10506456" cy="1014984"/>
          </a:xfrm>
        </p:spPr>
        <p:txBody>
          <a:bodyPr anchor="b">
            <a:normAutofit/>
          </a:bodyPr>
          <a:lstStyle/>
          <a:p>
            <a:r>
              <a:rPr lang="en-US" sz="3600" b="1" i="0" dirty="0">
                <a:effectLst/>
                <a:highlight>
                  <a:srgbClr val="FFFFFF"/>
                </a:highlight>
                <a:latin typeface="Times New Roman" panose="02020603050405020304" pitchFamily="18" charset="0"/>
                <a:cs typeface="Times New Roman" panose="02020603050405020304" pitchFamily="18" charset="0"/>
              </a:rPr>
              <a:t>Time-Series Prediction applications:</a:t>
            </a:r>
            <a:endParaRPr lang="en-US" sz="3600" dirty="0"/>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7BC91E6-C474-DFBF-8D43-655152C48F18}"/>
              </a:ext>
            </a:extLst>
          </p:cNvPr>
          <p:cNvGraphicFramePr>
            <a:graphicFrameLocks noGrp="1"/>
          </p:cNvGraphicFramePr>
          <p:nvPr>
            <p:ph idx="1"/>
            <p:extLst>
              <p:ext uri="{D42A27DB-BD31-4B8C-83A1-F6EECF244321}">
                <p14:modId xmlns:p14="http://schemas.microsoft.com/office/powerpoint/2010/main" val="82514676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3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Graph on document with pen">
            <a:extLst>
              <a:ext uri="{FF2B5EF4-FFF2-40B4-BE49-F238E27FC236}">
                <a16:creationId xmlns:a16="http://schemas.microsoft.com/office/drawing/2014/main" id="{92E8F5F3-5EF2-ABED-9D42-FB9E04670221}"/>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31" name="Rectangle 3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DCF74AF8-BC68-E7D8-E292-C5382225EE5A}"/>
              </a:ext>
            </a:extLst>
          </p:cNvPr>
          <p:cNvSpPr>
            <a:spLocks noGrp="1"/>
          </p:cNvSpPr>
          <p:nvPr>
            <p:ph idx="1"/>
          </p:nvPr>
        </p:nvSpPr>
        <p:spPr>
          <a:xfrm>
            <a:off x="6807200" y="3429000"/>
            <a:ext cx="4841723" cy="4241725"/>
          </a:xfrm>
        </p:spPr>
        <p:txBody>
          <a:bodyPr>
            <a:normAutofit/>
          </a:bodyPr>
          <a:lstStyle/>
          <a:p>
            <a:pPr algn="just"/>
            <a:r>
              <a:rPr lang="en-US" sz="2400" b="1" i="0" dirty="0">
                <a:effectLst/>
                <a:latin typeface="Times New Roman" panose="02020603050405020304" pitchFamily="18" charset="0"/>
                <a:cs typeface="Times New Roman" panose="02020603050405020304" pitchFamily="18" charset="0"/>
              </a:rPr>
              <a:t>Stock Market Prediction</a:t>
            </a:r>
            <a:r>
              <a:rPr lang="en-US" sz="2400" b="0" i="0" dirty="0">
                <a:effectLst/>
                <a:latin typeface="Times New Roman" panose="02020603050405020304" pitchFamily="18" charset="0"/>
                <a:cs typeface="Times New Roman" panose="02020603050405020304" pitchFamily="18" charset="0"/>
              </a:rPr>
              <a:t>:</a:t>
            </a:r>
          </a:p>
          <a:p>
            <a:pPr marL="0" indent="0" algn="just">
              <a:buNone/>
            </a:pPr>
            <a:r>
              <a:rPr lang="en-US" sz="2000" b="0" i="0" dirty="0">
                <a:effectLst/>
                <a:latin typeface="Times New Roman" panose="02020603050405020304" pitchFamily="18" charset="0"/>
                <a:cs typeface="Times New Roman" panose="02020603050405020304" pitchFamily="18" charset="0"/>
              </a:rPr>
              <a:t>RNNs can analyze historical stock price data to forecast future price movements. They can learn complex patterns from past stock prices, trading volumes, and other relevant factors to make predictions about future market trends.</a:t>
            </a:r>
          </a:p>
          <a:p>
            <a:pPr marL="0" indent="0" algn="just">
              <a:buNone/>
            </a:pPr>
            <a:endParaRPr lang="en-US" sz="2400" dirty="0"/>
          </a:p>
        </p:txBody>
      </p:sp>
    </p:spTree>
    <p:extLst>
      <p:ext uri="{BB962C8B-B14F-4D97-AF65-F5344CB8AC3E}">
        <p14:creationId xmlns:p14="http://schemas.microsoft.com/office/powerpoint/2010/main" val="184037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01823-DB7A-D8F1-7A3E-C13FB5D9C124}"/>
              </a:ext>
            </a:extLst>
          </p:cNvPr>
          <p:cNvSpPr>
            <a:spLocks noGrp="1"/>
          </p:cNvSpPr>
          <p:nvPr>
            <p:ph type="title"/>
          </p:nvPr>
        </p:nvSpPr>
        <p:spPr>
          <a:xfrm>
            <a:off x="572493" y="238539"/>
            <a:ext cx="11018520" cy="1434415"/>
          </a:xfrm>
        </p:spPr>
        <p:txBody>
          <a:bodyPr anchor="b">
            <a:normAutofit/>
          </a:bodyPr>
          <a:lstStyle/>
          <a:p>
            <a:r>
              <a:rPr lang="en-IN" sz="4600">
                <a:latin typeface="Times New Roman" panose="02020603050405020304" pitchFamily="18" charset="0"/>
                <a:cs typeface="Times New Roman" panose="02020603050405020304" pitchFamily="18" charset="0"/>
              </a:rPr>
              <a:t>Speech recognition application :</a:t>
            </a:r>
            <a:br>
              <a:rPr lang="en-IN" sz="4600">
                <a:latin typeface="Times New Roman" panose="02020603050405020304" pitchFamily="18" charset="0"/>
                <a:cs typeface="Times New Roman" panose="02020603050405020304" pitchFamily="18" charset="0"/>
              </a:rPr>
            </a:br>
            <a:endParaRPr lang="en-US" sz="4600">
              <a:latin typeface="Times New Roman" panose="02020603050405020304" pitchFamily="18" charset="0"/>
              <a:cs typeface="Times New Roman" panose="02020603050405020304" pitchFamily="18" charset="0"/>
            </a:endParaRP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B353F6-CA3D-1ECC-7236-C3B726801D6E}"/>
              </a:ext>
            </a:extLst>
          </p:cNvPr>
          <p:cNvSpPr>
            <a:spLocks noGrp="1"/>
          </p:cNvSpPr>
          <p:nvPr>
            <p:ph idx="1"/>
          </p:nvPr>
        </p:nvSpPr>
        <p:spPr>
          <a:xfrm>
            <a:off x="145144" y="2071315"/>
            <a:ext cx="8440684" cy="4663313"/>
          </a:xfrm>
        </p:spPr>
        <p:txBody>
          <a:bodyPr anchor="t">
            <a:normAutofit/>
          </a:bodyPr>
          <a:lstStyle/>
          <a:p>
            <a:pPr marL="0" indent="0" algn="just">
              <a:buNone/>
            </a:pPr>
            <a:r>
              <a:rPr lang="en-IN" sz="2000" b="1" dirty="0">
                <a:latin typeface="Times New Roman" panose="02020603050405020304" pitchFamily="18" charset="0"/>
                <a:cs typeface="Times New Roman" panose="02020603050405020304" pitchFamily="18" charset="0"/>
              </a:rPr>
              <a:t>1. Speech to Text conversation :</a:t>
            </a:r>
            <a:endParaRPr lang="en-IN" sz="20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Speech-to-text conversion, also known as automatic speech recognition (ASR), involves transforming spoken language into written text. </a:t>
            </a:r>
          </a:p>
          <a:p>
            <a:pPr algn="just"/>
            <a:r>
              <a:rPr lang="en-IN" sz="1800" dirty="0">
                <a:latin typeface="Times New Roman" panose="02020603050405020304" pitchFamily="18" charset="0"/>
                <a:cs typeface="Times New Roman" panose="02020603050405020304" pitchFamily="18" charset="0"/>
              </a:rPr>
              <a:t>It's used in various applications like virtual assistants, dictation software, and transcribing spoken content into text for accessibility purposes.  </a:t>
            </a:r>
          </a:p>
          <a:p>
            <a:pPr marL="0" indent="0" algn="just">
              <a:buNone/>
            </a:pPr>
            <a:endParaRPr lang="en-IN" sz="15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2.Voice command recognition :</a:t>
            </a:r>
          </a:p>
          <a:p>
            <a:pPr algn="just"/>
            <a:r>
              <a:rPr lang="en-IN" sz="1800" dirty="0">
                <a:latin typeface="Times New Roman" panose="02020603050405020304" pitchFamily="18" charset="0"/>
                <a:cs typeface="Times New Roman" panose="02020603050405020304" pitchFamily="18" charset="0"/>
              </a:rPr>
              <a:t>Voice command recognition is the process of identifying and understanding spoken commands issued by users. It's a crucial component of virtual assistants, smart home devices, and hands-free systems. </a:t>
            </a:r>
          </a:p>
          <a:p>
            <a:pPr algn="just"/>
            <a:r>
              <a:rPr lang="en-IN" sz="1800" dirty="0">
                <a:latin typeface="Times New Roman" panose="02020603050405020304" pitchFamily="18" charset="0"/>
                <a:cs typeface="Times New Roman" panose="02020603050405020304" pitchFamily="18" charset="0"/>
              </a:rPr>
              <a:t>Typically, voice command recognition systems employ automatic speech recognition (ASR) technology, which converts spoken words into text, followed by natural language understanding (NLU) algorithms to interpret the meaning and intent behind the commands</a:t>
            </a:r>
          </a:p>
          <a:p>
            <a:pPr algn="just"/>
            <a:endParaRPr lang="en-US" sz="1500" dirty="0">
              <a:latin typeface="Times New Roman" panose="02020603050405020304" pitchFamily="18" charset="0"/>
              <a:cs typeface="Times New Roman" panose="02020603050405020304" pitchFamily="18" charset="0"/>
            </a:endParaRPr>
          </a:p>
        </p:txBody>
      </p:sp>
      <p:pic>
        <p:nvPicPr>
          <p:cNvPr id="5" name="Picture 4" descr="Green dialogue boxes">
            <a:extLst>
              <a:ext uri="{FF2B5EF4-FFF2-40B4-BE49-F238E27FC236}">
                <a16:creationId xmlns:a16="http://schemas.microsoft.com/office/drawing/2014/main" id="{511B3CEE-8B4A-C6D4-89FD-8C932E92B9C5}"/>
              </a:ext>
            </a:extLst>
          </p:cNvPr>
          <p:cNvPicPr>
            <a:picLocks noChangeAspect="1"/>
          </p:cNvPicPr>
          <p:nvPr/>
        </p:nvPicPr>
        <p:blipFill rotWithShape="1">
          <a:blip r:embed="rId2"/>
          <a:srcRect l="7899" r="12011" b="1"/>
          <a:stretch/>
        </p:blipFill>
        <p:spPr>
          <a:xfrm>
            <a:off x="8727924" y="2093976"/>
            <a:ext cx="3318932" cy="4640652"/>
          </a:xfrm>
          <a:prstGeom prst="rect">
            <a:avLst/>
          </a:prstGeom>
        </p:spPr>
      </p:pic>
    </p:spTree>
    <p:extLst>
      <p:ext uri="{BB962C8B-B14F-4D97-AF65-F5344CB8AC3E}">
        <p14:creationId xmlns:p14="http://schemas.microsoft.com/office/powerpoint/2010/main" val="162094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29CAD-B602-4C62-F9BC-8BC0D142B37F}"/>
              </a:ext>
            </a:extLst>
          </p:cNvPr>
          <p:cNvSpPr>
            <a:spLocks noGrp="1"/>
          </p:cNvSpPr>
          <p:nvPr>
            <p:ph type="title"/>
          </p:nvPr>
        </p:nvSpPr>
        <p:spPr>
          <a:xfrm>
            <a:off x="572493" y="238539"/>
            <a:ext cx="11018520" cy="1434415"/>
          </a:xfrm>
        </p:spPr>
        <p:txBody>
          <a:bodyPr anchor="b">
            <a:normAutofit/>
          </a:bodyPr>
          <a:lstStyle/>
          <a:p>
            <a:r>
              <a:rPr lang="en-IN" sz="4600">
                <a:latin typeface="Times New Roman" panose="02020603050405020304" pitchFamily="18" charset="0"/>
                <a:cs typeface="Times New Roman" panose="02020603050405020304" pitchFamily="18" charset="0"/>
              </a:rPr>
              <a:t> Sequence generation application: </a:t>
            </a:r>
            <a:br>
              <a:rPr lang="en-IN" sz="4600">
                <a:latin typeface="Times New Roman" panose="02020603050405020304" pitchFamily="18" charset="0"/>
                <a:cs typeface="Times New Roman" panose="02020603050405020304" pitchFamily="18" charset="0"/>
              </a:rPr>
            </a:br>
            <a:endParaRPr lang="en-US" sz="4600"/>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638866-1FCF-8F85-5F53-C70724B0FF68}"/>
              </a:ext>
            </a:extLst>
          </p:cNvPr>
          <p:cNvSpPr>
            <a:spLocks noGrp="1"/>
          </p:cNvSpPr>
          <p:nvPr>
            <p:ph idx="1"/>
          </p:nvPr>
        </p:nvSpPr>
        <p:spPr>
          <a:xfrm>
            <a:off x="82248" y="1895469"/>
            <a:ext cx="8329410" cy="4805293"/>
          </a:xfrm>
        </p:spPr>
        <p:txBody>
          <a:bodyPr anchor="t">
            <a:normAutofit/>
          </a:bodyPr>
          <a:lstStyle/>
          <a:p>
            <a:pPr marL="0" indent="0" algn="just">
              <a:buNone/>
            </a:pPr>
            <a:r>
              <a:rPr lang="en-IN" sz="2000" b="1" dirty="0">
                <a:latin typeface="Times New Roman" panose="02020603050405020304" pitchFamily="18" charset="0"/>
                <a:cs typeface="Times New Roman" panose="02020603050405020304" pitchFamily="18" charset="0"/>
              </a:rPr>
              <a:t>1.Music composition :</a:t>
            </a:r>
          </a:p>
          <a:p>
            <a:pPr algn="just"/>
            <a:r>
              <a:rPr lang="en-IN" sz="1800" dirty="0">
                <a:latin typeface="Times New Roman" panose="02020603050405020304" pitchFamily="18" charset="0"/>
                <a:cs typeface="Times New Roman" panose="02020603050405020304" pitchFamily="18" charset="0"/>
              </a:rPr>
              <a:t>In music composition, sequence generation algorithms, particularly recurrent neural networks (RNNs) and generative adversarial networks (GANs), are used to create original pieces of music. These algorithms analyze patterns and structures in existing music data and generate new sequences of notes, melodies, or even entire compositions. </a:t>
            </a:r>
          </a:p>
          <a:p>
            <a:pPr marL="0" indent="0" algn="just">
              <a:buNone/>
            </a:pPr>
            <a:endParaRPr lang="en-IN" sz="15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2.Text generation :</a:t>
            </a:r>
          </a:p>
          <a:p>
            <a:pPr algn="just"/>
            <a:r>
              <a:rPr lang="en-IN" sz="1800" dirty="0">
                <a:latin typeface="Times New Roman" panose="02020603050405020304" pitchFamily="18" charset="0"/>
                <a:cs typeface="Times New Roman" panose="02020603050405020304" pitchFamily="18" charset="0"/>
              </a:rPr>
              <a:t>Text generation involves creating new text based on a given input or context. It's a task commonly tackled using natural language processing (NLP) techniques. These models are trained on vast amounts of text data and learn to generate coherent and contextually relevant text. They can be used for various applications, including content creation, dialogue generation, storytelling, and language translation</a:t>
            </a:r>
            <a:r>
              <a:rPr lang="en-IN" sz="180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a:p>
            <a:pPr algn="just"/>
            <a:endParaRPr lang="en-US" sz="1500" dirty="0"/>
          </a:p>
        </p:txBody>
      </p:sp>
      <p:pic>
        <p:nvPicPr>
          <p:cNvPr id="15" name="Picture 14" descr="Close up of song composition">
            <a:extLst>
              <a:ext uri="{FF2B5EF4-FFF2-40B4-BE49-F238E27FC236}">
                <a16:creationId xmlns:a16="http://schemas.microsoft.com/office/drawing/2014/main" id="{FEBB1177-3D31-7FE4-D719-99D748D1D000}"/>
              </a:ext>
            </a:extLst>
          </p:cNvPr>
          <p:cNvPicPr>
            <a:picLocks noChangeAspect="1"/>
          </p:cNvPicPr>
          <p:nvPr/>
        </p:nvPicPr>
        <p:blipFill rotWithShape="1">
          <a:blip r:embed="rId3"/>
          <a:srcRect l="12101" r="15744"/>
          <a:stretch/>
        </p:blipFill>
        <p:spPr>
          <a:xfrm>
            <a:off x="8563429" y="1895469"/>
            <a:ext cx="3473752" cy="4805293"/>
          </a:xfrm>
          <a:prstGeom prst="rect">
            <a:avLst/>
          </a:prstGeom>
        </p:spPr>
      </p:pic>
    </p:spTree>
    <p:extLst>
      <p:ext uri="{BB962C8B-B14F-4D97-AF65-F5344CB8AC3E}">
        <p14:creationId xmlns:p14="http://schemas.microsoft.com/office/powerpoint/2010/main" val="215620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548A1-2C90-BA08-0CC3-CFF099125554}"/>
              </a:ext>
            </a:extLst>
          </p:cNvPr>
          <p:cNvSpPr>
            <a:spLocks noGrp="1"/>
          </p:cNvSpPr>
          <p:nvPr>
            <p:ph type="title"/>
          </p:nvPr>
        </p:nvSpPr>
        <p:spPr>
          <a:xfrm>
            <a:off x="838200" y="365125"/>
            <a:ext cx="10515600" cy="1325563"/>
          </a:xfrm>
        </p:spPr>
        <p:txBody>
          <a:bodyPr>
            <a:normAutofit/>
          </a:bodyPr>
          <a:lstStyle/>
          <a:p>
            <a:r>
              <a:rPr lang="en-IN" sz="4200" dirty="0">
                <a:latin typeface="Times New Roman" panose="02020603050405020304" pitchFamily="18" charset="0"/>
                <a:cs typeface="Times New Roman" panose="02020603050405020304" pitchFamily="18" charset="0"/>
              </a:rPr>
              <a:t> Sequence to sequence learning application :</a:t>
            </a:r>
            <a:br>
              <a:rPr lang="en-IN" sz="4200" dirty="0">
                <a:latin typeface="Times New Roman" panose="02020603050405020304" pitchFamily="18" charset="0"/>
                <a:cs typeface="Times New Roman" panose="02020603050405020304" pitchFamily="18" charset="0"/>
              </a:rPr>
            </a:br>
            <a:endParaRPr lang="en-US" sz="42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97A390-2CAA-EB3A-A5B7-C9F4DE25D298}"/>
              </a:ext>
            </a:extLst>
          </p:cNvPr>
          <p:cNvSpPr>
            <a:spLocks noGrp="1"/>
          </p:cNvSpPr>
          <p:nvPr>
            <p:ph idx="1"/>
          </p:nvPr>
        </p:nvSpPr>
        <p:spPr>
          <a:xfrm>
            <a:off x="838200" y="1929384"/>
            <a:ext cx="10515600" cy="4251960"/>
          </a:xfrm>
        </p:spPr>
        <p:txBody>
          <a:bodyPr>
            <a:normAutofit/>
          </a:bodyPr>
          <a:lstStyle/>
          <a:p>
            <a:pPr marL="342900" indent="-342900" algn="just">
              <a:buAutoNum type="arabicPeriod"/>
            </a:pPr>
            <a:r>
              <a:rPr lang="en-IN" sz="2400" b="1" dirty="0">
                <a:latin typeface="Times New Roman" panose="02020603050405020304" pitchFamily="18" charset="0"/>
                <a:cs typeface="Times New Roman" panose="02020603050405020304" pitchFamily="18" charset="0"/>
              </a:rPr>
              <a:t>Machine translation:</a:t>
            </a:r>
          </a:p>
          <a:p>
            <a:pPr marL="342900" indent="-342900" algn="just">
              <a:buAutoNum type="arabicPeriod"/>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Machine translation refers to the automated process of translating text from one language to another using computational techniques. </a:t>
            </a:r>
          </a:p>
          <a:p>
            <a:pPr algn="just"/>
            <a:r>
              <a:rPr lang="en-IN" sz="2000" dirty="0">
                <a:latin typeface="Times New Roman" panose="02020603050405020304" pitchFamily="18" charset="0"/>
                <a:cs typeface="Times New Roman" panose="02020603050405020304" pitchFamily="18" charset="0"/>
              </a:rPr>
              <a:t>It has become increasingly important with the globalization of communication and the rise of digital content. </a:t>
            </a:r>
          </a:p>
          <a:p>
            <a:pPr algn="just"/>
            <a:r>
              <a:rPr lang="en-IN" sz="2000" dirty="0">
                <a:latin typeface="Times New Roman" panose="02020603050405020304" pitchFamily="18" charset="0"/>
                <a:cs typeface="Times New Roman" panose="02020603050405020304" pitchFamily="18" charset="0"/>
              </a:rPr>
              <a:t>Machine translation systems range from rule-based approaches to statistical methods and more recently, neural machine translation (NMT) models. </a:t>
            </a:r>
          </a:p>
          <a:p>
            <a:pPr algn="just"/>
            <a:r>
              <a:rPr lang="en-IN" sz="2000" dirty="0">
                <a:latin typeface="Times New Roman" panose="02020603050405020304" pitchFamily="18" charset="0"/>
                <a:cs typeface="Times New Roman" panose="02020603050405020304" pitchFamily="18" charset="0"/>
              </a:rPr>
              <a:t>NMT, particularly using sequence-to-sequence (seq2seq) models with attention mechanisms, has significantly improved translation quality compared to previous approaches.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78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1E509-68F7-5A4A-FC22-F746833ECE92}"/>
              </a:ext>
            </a:extLst>
          </p:cNvPr>
          <p:cNvSpPr>
            <a:spLocks noGrp="1"/>
          </p:cNvSpPr>
          <p:nvPr>
            <p:ph idx="1"/>
          </p:nvPr>
        </p:nvSpPr>
        <p:spPr>
          <a:xfrm>
            <a:off x="838200" y="1320800"/>
            <a:ext cx="10515600" cy="4856163"/>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2.Image captioning :</a:t>
            </a:r>
          </a:p>
          <a:p>
            <a:pPr algn="just"/>
            <a:endParaRPr lang="en-IN" sz="24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Image captioning is the process of generating textual descriptions for images. </a:t>
            </a:r>
          </a:p>
          <a:p>
            <a:pPr algn="just"/>
            <a:r>
              <a:rPr lang="en-IN" sz="2000" dirty="0">
                <a:latin typeface="Times New Roman" panose="02020603050405020304" pitchFamily="18" charset="0"/>
                <a:cs typeface="Times New Roman" panose="02020603050405020304" pitchFamily="18" charset="0"/>
              </a:rPr>
              <a:t>It combines computer vision techniques for understanding image content with natural language processing (NLP) methods for generating human-like captions. </a:t>
            </a:r>
          </a:p>
          <a:p>
            <a:pPr algn="just"/>
            <a:r>
              <a:rPr lang="en-IN" sz="2000" dirty="0">
                <a:latin typeface="Times New Roman" panose="02020603050405020304" pitchFamily="18" charset="0"/>
                <a:cs typeface="Times New Roman" panose="02020603050405020304" pitchFamily="18" charset="0"/>
              </a:rPr>
              <a:t>One common approach to image captioning involves using convolutional neural networks (CNNs) to extract features from the image and recurrent neural networks (RNNs), such as Long Short-Term Memory (LSTM) or Transformer models, to generate captions based on those features. </a:t>
            </a:r>
          </a:p>
          <a:p>
            <a:pPr algn="just"/>
            <a:r>
              <a:rPr lang="en-IN" sz="2000" dirty="0">
                <a:latin typeface="Times New Roman" panose="02020603050405020304" pitchFamily="18" charset="0"/>
                <a:cs typeface="Times New Roman" panose="02020603050405020304" pitchFamily="18" charset="0"/>
              </a:rPr>
              <a:t>The model learns to associate visual features with corresponding textual descriptions during training.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37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1608C-AF5D-5E68-3981-B7D3D8FB2867}"/>
              </a:ext>
            </a:extLst>
          </p:cNvPr>
          <p:cNvSpPr>
            <a:spLocks noGrp="1"/>
          </p:cNvSpPr>
          <p:nvPr>
            <p:ph type="title"/>
          </p:nvPr>
        </p:nvSpPr>
        <p:spPr>
          <a:xfrm>
            <a:off x="838200" y="365125"/>
            <a:ext cx="10515600" cy="1325563"/>
          </a:xfrm>
        </p:spPr>
        <p:txBody>
          <a:bodyPr>
            <a:normAutofit/>
          </a:bodyPr>
          <a:lstStyle/>
          <a:p>
            <a:r>
              <a:rPr lang="en-US" sz="4200" b="1" dirty="0">
                <a:latin typeface="Times New Roman" panose="02020603050405020304" pitchFamily="18" charset="0"/>
                <a:cs typeface="Times New Roman" panose="02020603050405020304" pitchFamily="18" charset="0"/>
              </a:rPr>
              <a:t>Anomaly Detection Applications</a:t>
            </a:r>
            <a:br>
              <a:rPr lang="en-US" sz="4200" dirty="0">
                <a:latin typeface="Canva Sans Bold"/>
              </a:rPr>
            </a:b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717C74-F797-96A5-0BFF-5314712530C4}"/>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US" sz="2400" b="1" dirty="0">
                <a:latin typeface="Times New Roman" panose="02020603050405020304" pitchFamily="18" charset="0"/>
                <a:cs typeface="Times New Roman" panose="02020603050405020304" pitchFamily="18" charset="0"/>
              </a:rPr>
              <a:t>Fraud Detection :</a:t>
            </a:r>
          </a:p>
          <a:p>
            <a:pPr marL="0" indent="0">
              <a:buNone/>
            </a:pPr>
            <a:endParaRPr lang="en-US" sz="2000" b="1"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Credit Card Fraud Detection: RNNs can analyze sequences of credit card transactions to detect unusual patterns indicating fraudulent activity.  For example, sudden large transactions, transactions in unusual locations, or unusual spending patterns.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Insurance Fraud Detection: RNNs can analyze sequences of claims data to identify anomalies, such as sudden spikes in claims or patterns indicating potential fraudulent behavior.</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Account Takeover Detection: RNNs can analyze sequences of user behavior (e.g., login attempts, browsing history) to detect anomalies indicating potential account takeovers or unauthorized access.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530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E8AB5-EFB3-FAF6-CAE4-EA7A2FDA1013}"/>
              </a:ext>
            </a:extLst>
          </p:cNvPr>
          <p:cNvSpPr>
            <a:spLocks noGrp="1"/>
          </p:cNvSpPr>
          <p:nvPr>
            <p:ph idx="1"/>
          </p:nvPr>
        </p:nvSpPr>
        <p:spPr>
          <a:xfrm>
            <a:off x="838200" y="1127276"/>
            <a:ext cx="10515600" cy="5049687"/>
          </a:xfrm>
        </p:spPr>
        <p:txBody>
          <a:bodyPr/>
          <a:lstStyle/>
          <a:p>
            <a:pPr marL="0" indent="0" algn="just">
              <a:buNone/>
            </a:pPr>
            <a:r>
              <a:rPr lang="en-US" sz="2400" b="1" dirty="0">
                <a:solidFill>
                  <a:srgbClr val="000000"/>
                </a:solidFill>
                <a:latin typeface="Times New Roman" panose="02020603050405020304" pitchFamily="18" charset="0"/>
                <a:cs typeface="Times New Roman" panose="02020603050405020304" pitchFamily="18" charset="0"/>
              </a:rPr>
              <a:t>2.  Equipment Malfunction Detection:</a:t>
            </a:r>
          </a:p>
          <a:p>
            <a:pPr marL="0" indent="0" algn="just">
              <a:buNone/>
            </a:pPr>
            <a:endParaRPr lang="en-US" sz="2000" b="1"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Predictive Maintenance: RNNs can analyze sequences of sensor data from industrial equipment to detect anomalies indicating potential malfunctions or failures. By detecting anomalies early, maintenance can be performed proactively to prevent costly downtime.</a:t>
            </a:r>
          </a:p>
          <a:p>
            <a:pPr marL="0" indent="0" algn="just">
              <a:buNone/>
            </a:pPr>
            <a:endParaRPr lang="en-US" sz="2000" dirty="0">
              <a:solidFill>
                <a:srgbClr val="000000"/>
              </a:solidFill>
              <a:latin typeface="Times New Roman" panose="02020603050405020304" pitchFamily="18" charset="0"/>
              <a:cs typeface="Times New Roman" panose="02020603050405020304" pitchFamily="18" charset="0"/>
            </a:endParaRPr>
          </a:p>
          <a:p>
            <a:pPr algn="just"/>
            <a:r>
              <a:rPr lang="en-US" sz="2000" dirty="0">
                <a:solidFill>
                  <a:srgbClr val="000000"/>
                </a:solidFill>
                <a:latin typeface="Times New Roman" panose="02020603050405020304" pitchFamily="18" charset="0"/>
                <a:cs typeface="Times New Roman" panose="02020603050405020304" pitchFamily="18" charset="0"/>
              </a:rPr>
              <a:t>Anomaly Detection in IoT Devices: RNNs can analyze sequences of sensor data from IoT devices to detect anomalies indicating potential malfunctions or security breaches. For example, abnormal temperature readings in a smart thermostat could indicate a malfunction or tampering.</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23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2AAAD-131A-8591-DFE2-A0CA6F0C6448}"/>
              </a:ext>
            </a:extLst>
          </p:cNvPr>
          <p:cNvSpPr>
            <a:spLocks noGrp="1"/>
          </p:cNvSpPr>
          <p:nvPr>
            <p:ph type="title"/>
          </p:nvPr>
        </p:nvSpPr>
        <p:spPr>
          <a:xfrm>
            <a:off x="838200" y="365125"/>
            <a:ext cx="10515600" cy="1325563"/>
          </a:xfrm>
        </p:spPr>
        <p:txBody>
          <a:bodyPr>
            <a:normAutofit fontScale="90000"/>
          </a:bodyPr>
          <a:lstStyle/>
          <a:p>
            <a:br>
              <a:rPr lang="en-US" sz="4000" dirty="0">
                <a:latin typeface="Canva Sans Bold"/>
              </a:rPr>
            </a:br>
            <a:r>
              <a:rPr lang="en-US" sz="4900" b="1" dirty="0">
                <a:latin typeface="Times New Roman" panose="02020603050405020304" pitchFamily="18" charset="0"/>
                <a:cs typeface="Times New Roman" panose="02020603050405020304" pitchFamily="18" charset="0"/>
              </a:rPr>
              <a:t>Advantages of RNNs</a:t>
            </a:r>
            <a:br>
              <a:rPr lang="en-US" sz="2200" dirty="0">
                <a:latin typeface="Canva Sans Bold"/>
              </a:rPr>
            </a:br>
            <a:br>
              <a:rPr lang="en-US" sz="2200" dirty="0">
                <a:latin typeface="Canva Sans Bold"/>
              </a:rPr>
            </a:br>
            <a:endParaRPr lang="en-US" sz="2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2A6017-D3C8-C69E-4141-E58507D212AE}"/>
              </a:ext>
            </a:extLst>
          </p:cNvPr>
          <p:cNvSpPr>
            <a:spLocks noGrp="1"/>
          </p:cNvSpPr>
          <p:nvPr>
            <p:ph idx="1"/>
          </p:nvPr>
        </p:nvSpPr>
        <p:spPr>
          <a:xfrm>
            <a:off x="838200" y="1929384"/>
            <a:ext cx="10515600" cy="466600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Handling Variable-Length Sequences:</a:t>
            </a:r>
          </a:p>
          <a:p>
            <a:r>
              <a:rPr lang="en-US" sz="2000" dirty="0">
                <a:latin typeface="Times New Roman" panose="02020603050405020304" pitchFamily="18" charset="0"/>
                <a:cs typeface="Times New Roman" panose="02020603050405020304" pitchFamily="18" charset="0"/>
              </a:rPr>
              <a:t>RNNs can process sequences of varying lengths, which is particularly useful in applications like natural language processing where sentences or documents can vary in length.</a:t>
            </a:r>
          </a:p>
          <a:p>
            <a:r>
              <a:rPr lang="en-US" sz="2000" dirty="0">
                <a:latin typeface="Times New Roman" panose="02020603050405020304" pitchFamily="18" charset="0"/>
                <a:cs typeface="Times New Roman" panose="02020603050405020304" pitchFamily="18" charset="0"/>
              </a:rPr>
              <a:t>This flexibility allows RNNs to handle inputs of different lengths without the need for padding or truncation, which can be inefficient or lead to information loss.</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Capturing Temporal Dependencies:</a:t>
            </a:r>
          </a:p>
          <a:p>
            <a:r>
              <a:rPr lang="en-US" sz="2000" dirty="0">
                <a:latin typeface="Times New Roman" panose="02020603050405020304" pitchFamily="18" charset="0"/>
                <a:cs typeface="Times New Roman" panose="02020603050405020304" pitchFamily="18" charset="0"/>
              </a:rPr>
              <a:t>RNNs are designed to capture temporal dependencies in sequential data, making them effective for tasks where the order of elements matters.</a:t>
            </a:r>
          </a:p>
          <a:p>
            <a:r>
              <a:rPr lang="en-US" sz="2000" dirty="0">
                <a:latin typeface="Times New Roman" panose="02020603050405020304" pitchFamily="18" charset="0"/>
                <a:cs typeface="Times New Roman" panose="02020603050405020304" pitchFamily="18" charset="0"/>
              </a:rPr>
              <a:t>The recurrent connections in RNNs allow them to maintain a form of memory or context from previous time steps, enabling them to model complex temporal patterns.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8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83357" y="66676"/>
            <a:ext cx="5867043" cy="718145"/>
          </a:xfrm>
          <a:prstGeom prst="rect">
            <a:avLst/>
          </a:prstGeom>
        </p:spPr>
        <p:txBody>
          <a:bodyPr wrap="square" lIns="0" tIns="0" rIns="0" bIns="0" rtlCol="0" anchor="t">
            <a:spAutoFit/>
          </a:bodyPr>
          <a:lstStyle/>
          <a:p>
            <a:pPr algn="ctr">
              <a:lnSpc>
                <a:spcPts val="5600"/>
              </a:lnSpc>
            </a:pPr>
            <a:r>
              <a:rPr lang="en-US" sz="5400" dirty="0">
                <a:solidFill>
                  <a:srgbClr val="000000"/>
                </a:solidFill>
                <a:latin typeface="Times New Roman" panose="02020603050405020304" pitchFamily="18" charset="0"/>
                <a:cs typeface="Times New Roman" panose="02020603050405020304" pitchFamily="18" charset="0"/>
              </a:rPr>
              <a:t>Challenges in RNNs </a:t>
            </a:r>
          </a:p>
        </p:txBody>
      </p:sp>
      <p:sp>
        <p:nvSpPr>
          <p:cNvPr id="3" name="TextBox 3"/>
          <p:cNvSpPr txBox="1"/>
          <p:nvPr/>
        </p:nvSpPr>
        <p:spPr>
          <a:xfrm>
            <a:off x="406400" y="937174"/>
            <a:ext cx="5117265" cy="385490"/>
          </a:xfrm>
          <a:prstGeom prst="rect">
            <a:avLst/>
          </a:prstGeom>
        </p:spPr>
        <p:txBody>
          <a:bodyPr wrap="square" lIns="0" tIns="0" rIns="0" bIns="0" rtlCol="0" anchor="t">
            <a:spAutoFit/>
          </a:bodyPr>
          <a:lstStyle/>
          <a:p>
            <a:pPr algn="ctr">
              <a:lnSpc>
                <a:spcPts val="3267"/>
              </a:lnSpc>
            </a:pPr>
            <a:r>
              <a:rPr lang="en-US" sz="2333" b="1" dirty="0">
                <a:solidFill>
                  <a:srgbClr val="000000"/>
                </a:solidFill>
                <a:latin typeface="Times New Roman" panose="02020603050405020304" pitchFamily="18" charset="0"/>
                <a:cs typeface="Times New Roman" panose="02020603050405020304" pitchFamily="18" charset="0"/>
              </a:rPr>
              <a:t>Vanishing/Exploding Gradients:</a:t>
            </a:r>
          </a:p>
        </p:txBody>
      </p:sp>
      <p:sp>
        <p:nvSpPr>
          <p:cNvPr id="4" name="TextBox 4"/>
          <p:cNvSpPr txBox="1"/>
          <p:nvPr/>
        </p:nvSpPr>
        <p:spPr>
          <a:xfrm>
            <a:off x="346909" y="888166"/>
            <a:ext cx="439896" cy="408573"/>
          </a:xfrm>
          <a:prstGeom prst="rect">
            <a:avLst/>
          </a:prstGeom>
        </p:spPr>
        <p:txBody>
          <a:bodyPr wrap="square" lIns="0" tIns="0" rIns="0" bIns="0" rtlCol="0" anchor="t">
            <a:spAutoFit/>
          </a:bodyPr>
          <a:lstStyle/>
          <a:p>
            <a:pPr algn="ctr">
              <a:lnSpc>
                <a:spcPts val="3453"/>
              </a:lnSpc>
            </a:pPr>
            <a:r>
              <a:rPr lang="en-US" sz="2466" dirty="0">
                <a:solidFill>
                  <a:srgbClr val="000000"/>
                </a:solidFill>
                <a:latin typeface="Canva Sans Bold"/>
              </a:rPr>
              <a:t>1)</a:t>
            </a:r>
          </a:p>
        </p:txBody>
      </p:sp>
      <p:sp>
        <p:nvSpPr>
          <p:cNvPr id="5" name="TextBox 5"/>
          <p:cNvSpPr txBox="1"/>
          <p:nvPr/>
        </p:nvSpPr>
        <p:spPr>
          <a:xfrm>
            <a:off x="160735" y="1447813"/>
            <a:ext cx="12192000" cy="784254"/>
          </a:xfrm>
          <a:prstGeom prst="rect">
            <a:avLst/>
          </a:prstGeom>
        </p:spPr>
        <p:txBody>
          <a:bodyPr lIns="0" tIns="0" rIns="0" bIns="0" rtlCol="0" anchor="t">
            <a:spAutoFit/>
          </a:bodyPr>
          <a:lstStyle/>
          <a:p>
            <a:pPr marL="489397" lvl="1" indent="-244699">
              <a:lnSpc>
                <a:spcPts val="3173"/>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RNNs are susceptible to the vanishing or exploding gradient problem, where gradients either become extremely small or extremely large during training.</a:t>
            </a:r>
          </a:p>
        </p:txBody>
      </p:sp>
      <p:sp>
        <p:nvSpPr>
          <p:cNvPr id="6" name="TextBox 6"/>
          <p:cNvSpPr txBox="1"/>
          <p:nvPr/>
        </p:nvSpPr>
        <p:spPr>
          <a:xfrm>
            <a:off x="3869571" y="3120601"/>
            <a:ext cx="3719513" cy="350352"/>
          </a:xfrm>
          <a:prstGeom prst="rect">
            <a:avLst/>
          </a:prstGeom>
        </p:spPr>
        <p:txBody>
          <a:bodyPr lIns="0" tIns="0" rIns="0" bIns="0" rtlCol="0" anchor="t">
            <a:spAutoFit/>
          </a:bodyPr>
          <a:lstStyle/>
          <a:p>
            <a:pPr algn="ctr">
              <a:lnSpc>
                <a:spcPts val="3173"/>
              </a:lnSpc>
            </a:pPr>
            <a:endParaRPr sz="1200"/>
          </a:p>
        </p:txBody>
      </p:sp>
      <p:sp>
        <p:nvSpPr>
          <p:cNvPr id="7" name="TextBox 7"/>
          <p:cNvSpPr txBox="1"/>
          <p:nvPr/>
        </p:nvSpPr>
        <p:spPr>
          <a:xfrm>
            <a:off x="160735" y="2374490"/>
            <a:ext cx="12192000" cy="786241"/>
          </a:xfrm>
          <a:prstGeom prst="rect">
            <a:avLst/>
          </a:prstGeom>
        </p:spPr>
        <p:txBody>
          <a:bodyPr lIns="0" tIns="0" rIns="0" bIns="0" rtlCol="0" anchor="t">
            <a:spAutoFit/>
          </a:bodyPr>
          <a:lstStyle/>
          <a:p>
            <a:pPr marL="489397" lvl="1" indent="-244699">
              <a:lnSpc>
                <a:spcPts val="3173"/>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This can make it difficult for RNNs to learn long-range dependencies in sequential data, as gradients may either vanish before reaching distant time steps or explode and destabilize the training process.</a:t>
            </a:r>
          </a:p>
        </p:txBody>
      </p:sp>
      <p:sp>
        <p:nvSpPr>
          <p:cNvPr id="8" name="TextBox 8"/>
          <p:cNvSpPr txBox="1"/>
          <p:nvPr/>
        </p:nvSpPr>
        <p:spPr>
          <a:xfrm>
            <a:off x="342146" y="3631989"/>
            <a:ext cx="285750" cy="408573"/>
          </a:xfrm>
          <a:prstGeom prst="rect">
            <a:avLst/>
          </a:prstGeom>
        </p:spPr>
        <p:txBody>
          <a:bodyPr lIns="0" tIns="0" rIns="0" bIns="0" rtlCol="0" anchor="t">
            <a:spAutoFit/>
          </a:bodyPr>
          <a:lstStyle/>
          <a:p>
            <a:pPr algn="ctr">
              <a:lnSpc>
                <a:spcPts val="3453"/>
              </a:lnSpc>
            </a:pPr>
            <a:r>
              <a:rPr lang="en-US" sz="2466">
                <a:solidFill>
                  <a:srgbClr val="000000"/>
                </a:solidFill>
                <a:latin typeface="Canva Sans Bold"/>
              </a:rPr>
              <a:t>2)</a:t>
            </a:r>
          </a:p>
        </p:txBody>
      </p:sp>
      <p:sp>
        <p:nvSpPr>
          <p:cNvPr id="9" name="TextBox 9"/>
          <p:cNvSpPr txBox="1"/>
          <p:nvPr/>
        </p:nvSpPr>
        <p:spPr>
          <a:xfrm>
            <a:off x="786805" y="3631989"/>
            <a:ext cx="2997200" cy="385490"/>
          </a:xfrm>
          <a:prstGeom prst="rect">
            <a:avLst/>
          </a:prstGeom>
        </p:spPr>
        <p:txBody>
          <a:bodyPr lIns="0" tIns="0" rIns="0" bIns="0" rtlCol="0" anchor="t">
            <a:spAutoFit/>
          </a:bodyPr>
          <a:lstStyle/>
          <a:p>
            <a:pPr algn="ctr">
              <a:lnSpc>
                <a:spcPts val="3267"/>
              </a:lnSpc>
            </a:pPr>
            <a:r>
              <a:rPr lang="en-US" sz="2333" b="1" dirty="0">
                <a:solidFill>
                  <a:srgbClr val="000000"/>
                </a:solidFill>
                <a:latin typeface="Times New Roman" panose="02020603050405020304" pitchFamily="18" charset="0"/>
                <a:cs typeface="Times New Roman" panose="02020603050405020304" pitchFamily="18" charset="0"/>
              </a:rPr>
              <a:t>Memory Limitations:</a:t>
            </a:r>
          </a:p>
        </p:txBody>
      </p:sp>
      <p:sp>
        <p:nvSpPr>
          <p:cNvPr id="10" name="TextBox 10"/>
          <p:cNvSpPr txBox="1"/>
          <p:nvPr/>
        </p:nvSpPr>
        <p:spPr>
          <a:xfrm>
            <a:off x="160735" y="4197985"/>
            <a:ext cx="12192000" cy="784254"/>
          </a:xfrm>
          <a:prstGeom prst="rect">
            <a:avLst/>
          </a:prstGeom>
        </p:spPr>
        <p:txBody>
          <a:bodyPr lIns="0" tIns="0" rIns="0" bIns="0" rtlCol="0" anchor="t">
            <a:spAutoFit/>
          </a:bodyPr>
          <a:lstStyle/>
          <a:p>
            <a:pPr marL="489397" lvl="1" indent="-244699">
              <a:lnSpc>
                <a:spcPts val="3173"/>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Standard RNN architectures have limited memory capacity, meaning they may struggle to effectively capture long-term dependencies in sequential data.</a:t>
            </a:r>
          </a:p>
        </p:txBody>
      </p:sp>
      <p:sp>
        <p:nvSpPr>
          <p:cNvPr id="11" name="TextBox 11"/>
          <p:cNvSpPr txBox="1"/>
          <p:nvPr/>
        </p:nvSpPr>
        <p:spPr>
          <a:xfrm>
            <a:off x="160736" y="5273887"/>
            <a:ext cx="11870529" cy="786241"/>
          </a:xfrm>
          <a:prstGeom prst="rect">
            <a:avLst/>
          </a:prstGeom>
        </p:spPr>
        <p:txBody>
          <a:bodyPr lIns="0" tIns="0" rIns="0" bIns="0" rtlCol="0" anchor="t">
            <a:spAutoFit/>
          </a:bodyPr>
          <a:lstStyle/>
          <a:p>
            <a:pPr marL="489397" lvl="1" indent="-244699">
              <a:lnSpc>
                <a:spcPts val="3173"/>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Although the recurrent connections allow RNNs to maintain some memory of previous time steps, this memory can decay over time or become diluted as new inputs are processed.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F339066-FCA1-16CD-3104-2AE72C595D4A}"/>
              </a:ext>
            </a:extLst>
          </p:cNvPr>
          <p:cNvPicPr>
            <a:picLocks noChangeAspect="1"/>
          </p:cNvPicPr>
          <p:nvPr/>
        </p:nvPicPr>
        <p:blipFill rotWithShape="1">
          <a:blip r:embed="rId2"/>
          <a:srcRect l="4719" r="45143" b="-1"/>
          <a:stretch/>
        </p:blipFill>
        <p:spPr>
          <a:xfrm>
            <a:off x="-1" y="10"/>
            <a:ext cx="5151179" cy="6857990"/>
          </a:xfrm>
          <a:prstGeom prst="rect">
            <a:avLst/>
          </a:prstGeom>
        </p:spPr>
      </p:pic>
      <p:cxnSp>
        <p:nvCxnSpPr>
          <p:cNvPr id="21" name="Straight Connector 2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A53967-F1A5-D6AA-4C9C-B10FB970F74E}"/>
              </a:ext>
            </a:extLst>
          </p:cNvPr>
          <p:cNvSpPr>
            <a:spLocks noGrp="1"/>
          </p:cNvSpPr>
          <p:nvPr>
            <p:ph idx="1"/>
          </p:nvPr>
        </p:nvSpPr>
        <p:spPr>
          <a:xfrm>
            <a:off x="5971697" y="1869005"/>
            <a:ext cx="5444382" cy="3591207"/>
          </a:xfrm>
        </p:spPr>
        <p:txBody>
          <a:bodyPr>
            <a:normAutofit/>
          </a:bodyPr>
          <a:lstStyle/>
          <a:p>
            <a:pPr algn="just"/>
            <a:r>
              <a:rPr lang="en-IN" sz="3200" b="1" strike="noStrike" spc="-1" dirty="0">
                <a:latin typeface="Times New Roman" panose="02020603050405020304" pitchFamily="18" charset="0"/>
                <a:cs typeface="Times New Roman" panose="02020603050405020304" pitchFamily="18" charset="0"/>
              </a:rPr>
              <a:t>What is RNN?</a:t>
            </a:r>
          </a:p>
          <a:p>
            <a:pPr marL="0" indent="0" algn="just">
              <a:buNone/>
            </a:pPr>
            <a:r>
              <a:rPr lang="en-IN" sz="2000" strike="noStrike" spc="-1" dirty="0">
                <a:latin typeface="Times New Roman" panose="02020603050405020304" pitchFamily="18" charset="0"/>
                <a:cs typeface="Times New Roman" panose="02020603050405020304" pitchFamily="18" charset="0"/>
              </a:rPr>
              <a:t>A recurrent neural network (RNN) is a deep learning model that is trained to process and convert a sequential data input into a specific sequential data output. Sequential data is data—such as words, sentences, or time-series data—where sequential components interrelate based on complex semantics and syntax rules.</a:t>
            </a:r>
          </a:p>
          <a:p>
            <a:pPr algn="just"/>
            <a:endParaRPr lang="en-IN" sz="2000" b="1" strike="noStrike" spc="-1" dirty="0">
              <a:latin typeface="Arial"/>
            </a:endParaRPr>
          </a:p>
          <a:p>
            <a:pPr algn="just"/>
            <a:endParaRPr lang="en-US" sz="2000" dirty="0"/>
          </a:p>
        </p:txBody>
      </p:sp>
    </p:spTree>
    <p:extLst>
      <p:ext uri="{BB962C8B-B14F-4D97-AF65-F5344CB8AC3E}">
        <p14:creationId xmlns:p14="http://schemas.microsoft.com/office/powerpoint/2010/main" val="46490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9493" y="641350"/>
            <a:ext cx="474107" cy="408573"/>
          </a:xfrm>
          <a:prstGeom prst="rect">
            <a:avLst/>
          </a:prstGeom>
        </p:spPr>
        <p:txBody>
          <a:bodyPr wrap="square" lIns="0" tIns="0" rIns="0" bIns="0" rtlCol="0" anchor="t">
            <a:spAutoFit/>
          </a:bodyPr>
          <a:lstStyle/>
          <a:p>
            <a:pPr algn="ctr">
              <a:lnSpc>
                <a:spcPts val="3453"/>
              </a:lnSpc>
            </a:pPr>
            <a:r>
              <a:rPr lang="en-US" sz="2466" dirty="0">
                <a:solidFill>
                  <a:srgbClr val="000000"/>
                </a:solidFill>
                <a:latin typeface="Canva Sans Bold"/>
              </a:rPr>
              <a:t>3)</a:t>
            </a:r>
          </a:p>
        </p:txBody>
      </p:sp>
      <p:sp>
        <p:nvSpPr>
          <p:cNvPr id="3" name="TextBox 3"/>
          <p:cNvSpPr txBox="1"/>
          <p:nvPr/>
        </p:nvSpPr>
        <p:spPr>
          <a:xfrm>
            <a:off x="143963" y="1445223"/>
            <a:ext cx="12192000" cy="784254"/>
          </a:xfrm>
          <a:prstGeom prst="rect">
            <a:avLst/>
          </a:prstGeom>
        </p:spPr>
        <p:txBody>
          <a:bodyPr lIns="0" tIns="0" rIns="0" bIns="0" rtlCol="0" anchor="t">
            <a:spAutoFit/>
          </a:bodyPr>
          <a:lstStyle/>
          <a:p>
            <a:pPr marL="489397" lvl="1" indent="-244699">
              <a:lnSpc>
                <a:spcPts val="3173"/>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RNNs can be computationally intensive to train, especially when processing long sequences or using large model architectures.</a:t>
            </a:r>
          </a:p>
        </p:txBody>
      </p:sp>
      <p:sp>
        <p:nvSpPr>
          <p:cNvPr id="4" name="TextBox 4"/>
          <p:cNvSpPr txBox="1"/>
          <p:nvPr/>
        </p:nvSpPr>
        <p:spPr>
          <a:xfrm>
            <a:off x="143963" y="2498932"/>
            <a:ext cx="12192000" cy="786241"/>
          </a:xfrm>
          <a:prstGeom prst="rect">
            <a:avLst/>
          </a:prstGeom>
        </p:spPr>
        <p:txBody>
          <a:bodyPr lIns="0" tIns="0" rIns="0" bIns="0" rtlCol="0" anchor="t">
            <a:spAutoFit/>
          </a:bodyPr>
          <a:lstStyle/>
          <a:p>
            <a:pPr marL="489397" lvl="1" indent="-244699">
              <a:lnSpc>
                <a:spcPts val="3173"/>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The sequential nature of RNNs also makes them less parallelizable compared to other types of neural networks, which can lead to slower training times, especially on large datasets.</a:t>
            </a:r>
          </a:p>
        </p:txBody>
      </p:sp>
      <p:sp>
        <p:nvSpPr>
          <p:cNvPr id="5" name="TextBox 5"/>
          <p:cNvSpPr txBox="1"/>
          <p:nvPr/>
        </p:nvSpPr>
        <p:spPr>
          <a:xfrm>
            <a:off x="762000" y="670062"/>
            <a:ext cx="3829752" cy="385490"/>
          </a:xfrm>
          <a:prstGeom prst="rect">
            <a:avLst/>
          </a:prstGeom>
        </p:spPr>
        <p:txBody>
          <a:bodyPr wrap="square" lIns="0" tIns="0" rIns="0" bIns="0" rtlCol="0" anchor="t">
            <a:spAutoFit/>
          </a:bodyPr>
          <a:lstStyle/>
          <a:p>
            <a:pPr algn="ctr">
              <a:lnSpc>
                <a:spcPts val="3267"/>
              </a:lnSpc>
            </a:pPr>
            <a:r>
              <a:rPr lang="en-US" sz="2333" b="1" dirty="0">
                <a:solidFill>
                  <a:srgbClr val="000000"/>
                </a:solidFill>
                <a:latin typeface="Times New Roman" panose="02020603050405020304" pitchFamily="18" charset="0"/>
                <a:cs typeface="Times New Roman" panose="02020603050405020304" pitchFamily="18" charset="0"/>
              </a:rPr>
              <a:t>Computational Intensity: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92319" y="398790"/>
            <a:ext cx="2714387" cy="670889"/>
          </a:xfrm>
          <a:prstGeom prst="rect">
            <a:avLst/>
          </a:prstGeom>
        </p:spPr>
        <p:txBody>
          <a:bodyPr lIns="0" tIns="0" rIns="0" bIns="0" rtlCol="0" anchor="t">
            <a:spAutoFit/>
          </a:bodyPr>
          <a:lstStyle/>
          <a:p>
            <a:pPr algn="ctr">
              <a:lnSpc>
                <a:spcPts val="5600"/>
              </a:lnSpc>
            </a:pPr>
            <a:r>
              <a:rPr lang="en-US" sz="4400" dirty="0">
                <a:solidFill>
                  <a:srgbClr val="000000"/>
                </a:solidFill>
                <a:latin typeface="Times New Roman" panose="02020603050405020304" pitchFamily="18" charset="0"/>
                <a:cs typeface="Times New Roman" panose="02020603050405020304" pitchFamily="18" charset="0"/>
              </a:rPr>
              <a:t>Conclusion</a:t>
            </a:r>
          </a:p>
        </p:txBody>
      </p:sp>
      <p:sp>
        <p:nvSpPr>
          <p:cNvPr id="3" name="TextBox 3"/>
          <p:cNvSpPr txBox="1"/>
          <p:nvPr/>
        </p:nvSpPr>
        <p:spPr>
          <a:xfrm>
            <a:off x="538480" y="1483638"/>
            <a:ext cx="11287760" cy="4471545"/>
          </a:xfrm>
          <a:prstGeom prst="rect">
            <a:avLst/>
          </a:prstGeom>
        </p:spPr>
        <p:txBody>
          <a:bodyPr wrap="square" lIns="0" tIns="0" rIns="0" bIns="0" rtlCol="0" anchor="t">
            <a:spAutoFit/>
          </a:bodyPr>
          <a:lstStyle/>
          <a:p>
            <a:pPr marL="489397" lvl="1" indent="-244699" algn="just">
              <a:lnSpc>
                <a:spcPts val="3173"/>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In conclusion, Recurrent Neural Networks (RNNs) stand as a pivotal innovation in the realm of artificial intelligence, offering a potent framework for processing sequential data. Their operational mechanism, characterized by iterative processing of input sequences while retaining internal context, empowers them to discern temporal dependencies and contextual nuances. Across diverse domains, from Natural Language Processing (NLP) to time series analysis and autonomous systems, RNNs find extensive utility. They excel in tasks such as language translation, sentiment analysis, anomaly detection, and decision-making in dynamic environments. However, RNNs are not without challenges, grappling with issues like vanishing gradients and computational complexity. Despite these hurdles, ongoing research into advanced architectures and optimization techniques promises to bolster their efficacy. Looking forward, RNNs hold vast potential for further innovation and interdisciplinary collaboration, shaping the trajectory of intelligent systems and fostering new frontiers in AI-driven applications.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F693-05F1-4CEC-156F-3221C46CBD56}"/>
              </a:ext>
            </a:extLst>
          </p:cNvPr>
          <p:cNvSpPr txBox="1"/>
          <p:nvPr/>
        </p:nvSpPr>
        <p:spPr>
          <a:xfrm>
            <a:off x="2702283" y="2489200"/>
            <a:ext cx="6787436" cy="1569660"/>
          </a:xfrm>
          <a:prstGeom prst="rect">
            <a:avLst/>
          </a:prstGeom>
          <a:noFill/>
        </p:spPr>
        <p:txBody>
          <a:bodyPr wrap="none" rtlCol="0">
            <a:spAutoFit/>
          </a:bodyPr>
          <a:lstStyle/>
          <a:p>
            <a:pPr algn="ctr"/>
            <a:r>
              <a:rPr lang="en-US" sz="9600" dirty="0">
                <a:solidFill>
                  <a:schemeClr val="tx2">
                    <a:lumMod val="75000"/>
                    <a:lumOff val="25000"/>
                  </a:schemeClr>
                </a:solidFill>
                <a:latin typeface="Algerian" panose="04020705040A02060702" pitchFamily="82" charset="0"/>
              </a:rPr>
              <a:t>THANK YOU</a:t>
            </a:r>
            <a:endParaRPr lang="en-IN" sz="9600" dirty="0">
              <a:solidFill>
                <a:schemeClr val="tx2">
                  <a:lumMod val="75000"/>
                  <a:lumOff val="25000"/>
                </a:schemeClr>
              </a:solidFill>
              <a:latin typeface="Algerian" panose="04020705040A02060702" pitchFamily="82" charset="0"/>
            </a:endParaRPr>
          </a:p>
        </p:txBody>
      </p:sp>
    </p:spTree>
    <p:extLst>
      <p:ext uri="{BB962C8B-B14F-4D97-AF65-F5344CB8AC3E}">
        <p14:creationId xmlns:p14="http://schemas.microsoft.com/office/powerpoint/2010/main" val="391900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D9664-546A-2193-9CC4-7A61203BFFA7}"/>
              </a:ext>
            </a:extLst>
          </p:cNvPr>
          <p:cNvSpPr txBox="1"/>
          <p:nvPr/>
        </p:nvSpPr>
        <p:spPr>
          <a:xfrm>
            <a:off x="630936" y="640823"/>
            <a:ext cx="3419856" cy="5583148"/>
          </a:xfrm>
          <a:prstGeom prst="rect">
            <a:avLst/>
          </a:prstGeom>
        </p:spPr>
        <p:txBody>
          <a:bodyPr vert="horz" lIns="91440" tIns="45720" rIns="91440" bIns="45720" rtlCol="0" anchor="ctr">
            <a:normAutofit/>
          </a:bodyPr>
          <a:lstStyle/>
          <a:p>
            <a:pPr algn="just">
              <a:lnSpc>
                <a:spcPct val="90000"/>
              </a:lnSpc>
              <a:spcBef>
                <a:spcPct val="0"/>
              </a:spcBef>
              <a:spcAft>
                <a:spcPts val="600"/>
              </a:spcAft>
            </a:pPr>
            <a:endParaRPr lang="en-US" sz="4600" b="1" strike="noStrike" kern="1200" spc="-1" dirty="0">
              <a:solidFill>
                <a:schemeClr val="tx1"/>
              </a:solidFill>
              <a:latin typeface="+mj-lt"/>
              <a:ea typeface="+mj-ea"/>
              <a:cs typeface="+mj-cs"/>
            </a:endParaRPr>
          </a:p>
          <a:p>
            <a:pPr algn="just">
              <a:lnSpc>
                <a:spcPct val="90000"/>
              </a:lnSpc>
              <a:spcBef>
                <a:spcPct val="0"/>
              </a:spcBef>
              <a:spcAft>
                <a:spcPts val="600"/>
              </a:spcAft>
            </a:pPr>
            <a:endParaRPr lang="en-US" sz="4600" b="1" strike="noStrike" kern="1200" spc="-1" dirty="0">
              <a:solidFill>
                <a:schemeClr val="tx1"/>
              </a:solidFill>
              <a:latin typeface="+mj-lt"/>
              <a:ea typeface="+mj-ea"/>
              <a:cs typeface="+mj-cs"/>
            </a:endParaRPr>
          </a:p>
          <a:p>
            <a:pPr algn="just">
              <a:lnSpc>
                <a:spcPct val="90000"/>
              </a:lnSpc>
              <a:spcBef>
                <a:spcPct val="0"/>
              </a:spcBef>
              <a:spcAft>
                <a:spcPts val="600"/>
              </a:spcAft>
            </a:pPr>
            <a:r>
              <a:rPr lang="en-US" sz="4600" b="1" strike="noStrike" kern="1200" spc="-1" dirty="0">
                <a:solidFill>
                  <a:schemeClr val="tx1"/>
                </a:solidFill>
                <a:latin typeface="Times New Roman" panose="02020603050405020304" pitchFamily="18" charset="0"/>
                <a:ea typeface="+mj-ea"/>
                <a:cs typeface="Times New Roman" panose="02020603050405020304" pitchFamily="18" charset="0"/>
              </a:rPr>
              <a:t>How does a recurrent neural network work?</a:t>
            </a:r>
          </a:p>
          <a:p>
            <a:pPr algn="just">
              <a:lnSpc>
                <a:spcPct val="90000"/>
              </a:lnSpc>
              <a:spcBef>
                <a:spcPct val="0"/>
              </a:spcBef>
              <a:spcAft>
                <a:spcPts val="600"/>
              </a:spcAft>
            </a:pPr>
            <a:endParaRPr lang="en-US" sz="4600" b="0" strike="noStrike" kern="1200" spc="-1" dirty="0">
              <a:solidFill>
                <a:schemeClr val="tx1"/>
              </a:solidFill>
              <a:latin typeface="+mj-lt"/>
              <a:ea typeface="+mj-ea"/>
              <a:cs typeface="+mj-cs"/>
            </a:endParaRPr>
          </a:p>
          <a:p>
            <a:pPr algn="just">
              <a:lnSpc>
                <a:spcPct val="90000"/>
              </a:lnSpc>
              <a:spcBef>
                <a:spcPct val="0"/>
              </a:spcBef>
              <a:spcAft>
                <a:spcPts val="600"/>
              </a:spcAft>
            </a:pPr>
            <a:endParaRPr lang="en-US" sz="4600" b="0" strike="noStrike" kern="1200" spc="-1" dirty="0">
              <a:solidFill>
                <a:schemeClr val="tx1"/>
              </a:solidFill>
              <a:latin typeface="+mj-lt"/>
              <a:ea typeface="+mj-ea"/>
              <a:cs typeface="+mj-cs"/>
            </a:endParaRPr>
          </a:p>
        </p:txBody>
      </p:sp>
      <p:sp>
        <p:nvSpPr>
          <p:cNvPr id="3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56E6D0C-D417-53DA-01CE-0827B82793BE}"/>
              </a:ext>
            </a:extLst>
          </p:cNvPr>
          <p:cNvPicPr>
            <a:picLocks/>
          </p:cNvPicPr>
          <p:nvPr/>
        </p:nvPicPr>
        <p:blipFill>
          <a:blip r:embed="rId3"/>
          <a:stretch/>
        </p:blipFill>
        <p:spPr>
          <a:xfrm>
            <a:off x="4654296" y="846871"/>
            <a:ext cx="6894576" cy="3481761"/>
          </a:xfrm>
          <a:prstGeom prst="rect">
            <a:avLst/>
          </a:prstGeom>
        </p:spPr>
        <p:style>
          <a:lnRef idx="2">
            <a:schemeClr val="dk1"/>
          </a:lnRef>
          <a:fillRef idx="1">
            <a:schemeClr val="lt1"/>
          </a:fillRef>
          <a:effectRef idx="0">
            <a:schemeClr val="dk1"/>
          </a:effectRef>
          <a:fontRef idx="minor">
            <a:schemeClr val="dk1"/>
          </a:fontRef>
        </p:style>
      </p:pic>
      <p:sp>
        <p:nvSpPr>
          <p:cNvPr id="15" name="Content Placeholder 14">
            <a:extLst>
              <a:ext uri="{FF2B5EF4-FFF2-40B4-BE49-F238E27FC236}">
                <a16:creationId xmlns:a16="http://schemas.microsoft.com/office/drawing/2014/main" id="{6C7E2E96-0504-3F26-3989-EEFAFEAE9B68}"/>
              </a:ext>
            </a:extLst>
          </p:cNvPr>
          <p:cNvSpPr>
            <a:spLocks noGrp="1"/>
          </p:cNvSpPr>
          <p:nvPr>
            <p:ph idx="1"/>
          </p:nvPr>
        </p:nvSpPr>
        <p:spPr>
          <a:xfrm>
            <a:off x="4654296" y="4798577"/>
            <a:ext cx="6894576" cy="1679633"/>
          </a:xfrm>
        </p:spPr>
        <p:txBody>
          <a:bodyPr vert="horz" lIns="91440" tIns="45720" rIns="91440" bIns="45720" rtlCol="0" anchor="t">
            <a:normAutofit lnSpcReduction="10000"/>
          </a:bodyPr>
          <a:lstStyle/>
          <a:p>
            <a:pPr algn="just"/>
            <a:r>
              <a:rPr lang="en-US" sz="2000" b="0" strike="noStrike" spc="-1" dirty="0">
                <a:latin typeface="Times New Roman" panose="02020603050405020304" pitchFamily="18" charset="0"/>
                <a:cs typeface="Times New Roman" panose="02020603050405020304" pitchFamily="18" charset="0"/>
              </a:rPr>
              <a:t>RNNs are made of neurons: data-processing nodes that work together to perform complex tasks. The neurons are organized as input, output, and hidden layers. The input layer receives the information to process, and the output layer provides the result. Data processing, analysis, and prediction take place in the hidden layer. </a:t>
            </a:r>
          </a:p>
          <a:p>
            <a:pPr algn="just"/>
            <a:endParaRPr lang="en-US" sz="1700" dirty="0"/>
          </a:p>
        </p:txBody>
      </p:sp>
    </p:spTree>
    <p:extLst>
      <p:ext uri="{BB962C8B-B14F-4D97-AF65-F5344CB8AC3E}">
        <p14:creationId xmlns:p14="http://schemas.microsoft.com/office/powerpoint/2010/main" val="113325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11F00-0E71-84A0-5ECF-0DCB95CA673D}"/>
              </a:ext>
            </a:extLst>
          </p:cNvPr>
          <p:cNvSpPr>
            <a:spLocks noGrp="1"/>
          </p:cNvSpPr>
          <p:nvPr>
            <p:ph idx="1"/>
          </p:nvPr>
        </p:nvSpPr>
        <p:spPr>
          <a:xfrm>
            <a:off x="741438" y="914400"/>
            <a:ext cx="10515600" cy="5451249"/>
          </a:xfrm>
        </p:spPr>
        <p:txBody>
          <a:bodyPr>
            <a:noAutofit/>
          </a:bodyPr>
          <a:lstStyle/>
          <a:p>
            <a:pPr algn="just"/>
            <a:r>
              <a:rPr lang="en-IN" sz="2400" b="1" u="sng" strike="noStrike" spc="-1" dirty="0">
                <a:latin typeface="Times New Roman" panose="02020603050405020304" pitchFamily="18" charset="0"/>
                <a:cs typeface="Times New Roman" panose="02020603050405020304" pitchFamily="18" charset="0"/>
              </a:rPr>
              <a:t>Hidden layer</a:t>
            </a:r>
          </a:p>
          <a:p>
            <a:pPr marL="0" indent="0" algn="just">
              <a:buNone/>
            </a:pPr>
            <a:endParaRPr lang="en-IN" sz="2000" b="1" strike="noStrike" spc="-1" dirty="0">
              <a:latin typeface="Times New Roman" panose="02020603050405020304" pitchFamily="18" charset="0"/>
              <a:cs typeface="Times New Roman" panose="02020603050405020304" pitchFamily="18" charset="0"/>
            </a:endParaRPr>
          </a:p>
          <a:p>
            <a:pPr algn="just"/>
            <a:r>
              <a:rPr lang="en-IN" sz="2000" b="0" strike="noStrike" spc="-1" dirty="0">
                <a:latin typeface="Times New Roman" panose="02020603050405020304" pitchFamily="18" charset="0"/>
                <a:cs typeface="Times New Roman" panose="02020603050405020304" pitchFamily="18" charset="0"/>
              </a:rPr>
              <a:t>RNNs work by passing the sequential data that they receive to the hidden layers one step at a time. However, they also have a self-looping or recurrent workflow: the hidden layer can remember and use previous inputs for future predictions in a short-term memory component. </a:t>
            </a:r>
          </a:p>
          <a:p>
            <a:pPr algn="just"/>
            <a:r>
              <a:rPr lang="en-IN" sz="2000" b="0" strike="noStrike" spc="-1" dirty="0">
                <a:latin typeface="Times New Roman" panose="02020603050405020304" pitchFamily="18" charset="0"/>
                <a:cs typeface="Times New Roman" panose="02020603050405020304" pitchFamily="18" charset="0"/>
              </a:rPr>
              <a:t>It uses the current input and the stored memory to predict the next sequence. </a:t>
            </a:r>
          </a:p>
          <a:p>
            <a:pPr marL="0" indent="0" algn="just">
              <a:buNone/>
            </a:pPr>
            <a:endParaRPr lang="en-IN" sz="2000" b="0" strike="noStrike" spc="-1" dirty="0">
              <a:latin typeface="Times New Roman" panose="02020603050405020304" pitchFamily="18" charset="0"/>
              <a:cs typeface="Times New Roman" panose="02020603050405020304" pitchFamily="18" charset="0"/>
            </a:endParaRPr>
          </a:p>
          <a:p>
            <a:pPr algn="just"/>
            <a:r>
              <a:rPr lang="en-IN" sz="2000" b="0" strike="noStrike" spc="-1" dirty="0">
                <a:latin typeface="Times New Roman" panose="02020603050405020304" pitchFamily="18" charset="0"/>
                <a:cs typeface="Times New Roman" panose="02020603050405020304" pitchFamily="18" charset="0"/>
              </a:rPr>
              <a:t>For example, consider the sequence: Apple is red. You want the RNN to predict red when it receives the input sequence Apple is. </a:t>
            </a:r>
          </a:p>
          <a:p>
            <a:pPr algn="just"/>
            <a:r>
              <a:rPr lang="en-IN" sz="2000" b="0" strike="noStrike" spc="-1" dirty="0">
                <a:latin typeface="Times New Roman" panose="02020603050405020304" pitchFamily="18" charset="0"/>
                <a:cs typeface="Times New Roman" panose="02020603050405020304" pitchFamily="18" charset="0"/>
              </a:rPr>
              <a:t>When the hidden layer processes the word Apple, it stores a copy in its memory. Next, when it sees the word is, it recalls Apple from its memory and understands the full sequence: Apple is for context. It can then predict red for improved accuracy. </a:t>
            </a:r>
          </a:p>
          <a:p>
            <a:pPr algn="just"/>
            <a:r>
              <a:rPr lang="en-IN" sz="2000" b="0" strike="noStrike" spc="-1" dirty="0">
                <a:latin typeface="Times New Roman" panose="02020603050405020304" pitchFamily="18" charset="0"/>
                <a:cs typeface="Times New Roman" panose="02020603050405020304" pitchFamily="18" charset="0"/>
              </a:rPr>
              <a:t>This makes RNNs useful in speech recognition, machine translation, and other language modelling tasks.</a:t>
            </a:r>
          </a:p>
          <a:p>
            <a:pPr algn="just"/>
            <a:endParaRPr lang="en-IN" sz="2000" b="0" strike="noStrike" spc="-1" dirty="0">
              <a:latin typeface="Times New Roman" panose="02020603050405020304" pitchFamily="18" charset="0"/>
              <a:cs typeface="Times New Roman" panose="02020603050405020304" pitchFamily="18" charset="0"/>
            </a:endParaRPr>
          </a:p>
          <a:p>
            <a:pPr algn="just"/>
            <a:endParaRPr lang="en-IN" sz="2000" b="0" strike="noStrike" spc="-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09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D45EC-C752-8762-CDF0-F1836CB31F0E}"/>
              </a:ext>
            </a:extLst>
          </p:cNvPr>
          <p:cNvSpPr>
            <a:spLocks noGrp="1"/>
          </p:cNvSpPr>
          <p:nvPr>
            <p:ph idx="1"/>
          </p:nvPr>
        </p:nvSpPr>
        <p:spPr>
          <a:xfrm>
            <a:off x="838200" y="895046"/>
            <a:ext cx="10515600" cy="5321905"/>
          </a:xfrm>
        </p:spPr>
        <p:txBody>
          <a:bodyPr>
            <a:noAutofit/>
          </a:bodyPr>
          <a:lstStyle/>
          <a:p>
            <a:pPr algn="just"/>
            <a:r>
              <a:rPr lang="en-IN" sz="2400" b="1" u="sng" strike="noStrike" spc="-1" dirty="0">
                <a:latin typeface="Times New Roman" panose="02020603050405020304" pitchFamily="18" charset="0"/>
                <a:cs typeface="Times New Roman" panose="02020603050405020304" pitchFamily="18" charset="0"/>
              </a:rPr>
              <a:t>Training</a:t>
            </a:r>
          </a:p>
          <a:p>
            <a:pPr marL="0" indent="0" algn="just">
              <a:buNone/>
            </a:pPr>
            <a:endParaRPr lang="en-IN" sz="2400" b="1" strike="noStrike" spc="-1" dirty="0">
              <a:latin typeface="Times New Roman" panose="02020603050405020304" pitchFamily="18" charset="0"/>
              <a:cs typeface="Times New Roman" panose="02020603050405020304" pitchFamily="18" charset="0"/>
            </a:endParaRPr>
          </a:p>
          <a:p>
            <a:pPr algn="just"/>
            <a:r>
              <a:rPr lang="en-IN" sz="2000" b="0" strike="noStrike" spc="-1" dirty="0">
                <a:latin typeface="Times New Roman" panose="02020603050405020304" pitchFamily="18" charset="0"/>
                <a:cs typeface="Times New Roman" panose="02020603050405020304" pitchFamily="18" charset="0"/>
              </a:rPr>
              <a:t>Machine learning (ML) engineers train deep neural networks like RNNs by feeding the model with training data and refining its performance. </a:t>
            </a:r>
          </a:p>
          <a:p>
            <a:pPr algn="just"/>
            <a:r>
              <a:rPr lang="en-IN" sz="2000" b="0" strike="noStrike" spc="-1" dirty="0">
                <a:latin typeface="Times New Roman" panose="02020603050405020304" pitchFamily="18" charset="0"/>
                <a:cs typeface="Times New Roman" panose="02020603050405020304" pitchFamily="18" charset="0"/>
              </a:rPr>
              <a:t>In ML, the neuron's weights are signals to determine how influential the information learned during training is when predicting the output. </a:t>
            </a:r>
          </a:p>
          <a:p>
            <a:pPr algn="just"/>
            <a:r>
              <a:rPr lang="en-IN" sz="2000" b="0" strike="noStrike" spc="-1" dirty="0">
                <a:latin typeface="Times New Roman" panose="02020603050405020304" pitchFamily="18" charset="0"/>
                <a:cs typeface="Times New Roman" panose="02020603050405020304" pitchFamily="18" charset="0"/>
              </a:rPr>
              <a:t>Each layer in an RNN shares the same weight. </a:t>
            </a:r>
          </a:p>
          <a:p>
            <a:pPr algn="just"/>
            <a:r>
              <a:rPr lang="en-IN" sz="2000" b="0" strike="noStrike" spc="-1" dirty="0">
                <a:latin typeface="Times New Roman" panose="02020603050405020304" pitchFamily="18" charset="0"/>
                <a:cs typeface="Times New Roman" panose="02020603050405020304" pitchFamily="18" charset="0"/>
              </a:rPr>
              <a:t>ML engineers adjust weights to improve prediction accuracy. </a:t>
            </a:r>
          </a:p>
          <a:p>
            <a:pPr algn="just"/>
            <a:r>
              <a:rPr lang="en-IN" sz="2000" b="0" strike="noStrike" spc="-1" dirty="0">
                <a:latin typeface="Times New Roman" panose="02020603050405020304" pitchFamily="18" charset="0"/>
                <a:cs typeface="Times New Roman" panose="02020603050405020304" pitchFamily="18" charset="0"/>
              </a:rPr>
              <a:t>They use a technique called backpropagation through time (BPTT) to calculate model error and adjust its weight accordingly. </a:t>
            </a:r>
          </a:p>
          <a:p>
            <a:pPr algn="just"/>
            <a:r>
              <a:rPr lang="en-IN" sz="2000" b="0" strike="noStrike" spc="-1" dirty="0">
                <a:latin typeface="Times New Roman" panose="02020603050405020304" pitchFamily="18" charset="0"/>
                <a:cs typeface="Times New Roman" panose="02020603050405020304" pitchFamily="18" charset="0"/>
              </a:rPr>
              <a:t>BPTT rolls back the output to the previous time step and recalculates the error rate. </a:t>
            </a:r>
          </a:p>
          <a:p>
            <a:pPr algn="just"/>
            <a:r>
              <a:rPr lang="en-IN" sz="2000" b="0" strike="noStrike" spc="-1" dirty="0">
                <a:latin typeface="Times New Roman" panose="02020603050405020304" pitchFamily="18" charset="0"/>
                <a:cs typeface="Times New Roman" panose="02020603050405020304" pitchFamily="18" charset="0"/>
              </a:rPr>
              <a:t>This way, it can identify which hidden state in the sequence is causing a significant error and readjust the weight to reduce the error margin.</a:t>
            </a:r>
          </a:p>
          <a:p>
            <a:pPr algn="just"/>
            <a:endParaRPr lang="en-IN" sz="2400" b="0" strike="noStrike" spc="-1"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37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8EDE4FD-13D5-D53B-D226-0014B245F14B}"/>
              </a:ext>
            </a:extLst>
          </p:cNvPr>
          <p:cNvSpPr>
            <a:spLocks noGrp="1"/>
          </p:cNvSpPr>
          <p:nvPr>
            <p:ph type="title"/>
          </p:nvPr>
        </p:nvSpPr>
        <p:spPr>
          <a:xfrm>
            <a:off x="572493"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Applications Of RNNs :-</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E8959C0-BA2A-CA3F-2283-A8B96887D92C}"/>
              </a:ext>
            </a:extLst>
          </p:cNvPr>
          <p:cNvSpPr>
            <a:spLocks noGrp="1"/>
          </p:cNvSpPr>
          <p:nvPr>
            <p:ph idx="1"/>
          </p:nvPr>
        </p:nvSpPr>
        <p:spPr>
          <a:xfrm>
            <a:off x="572493" y="2071316"/>
            <a:ext cx="6713552" cy="4119172"/>
          </a:xfrm>
        </p:spPr>
        <p:txBody>
          <a:bodyPr anchor="t">
            <a:noAutofit/>
          </a:bodyPr>
          <a:lstStyle/>
          <a:p>
            <a:pPr algn="just"/>
            <a:r>
              <a:rPr lang="en-US" sz="2000" b="1" i="0" dirty="0">
                <a:effectLst/>
                <a:highlight>
                  <a:srgbClr val="FFFFFF"/>
                </a:highlight>
                <a:latin typeface="Times New Roman" panose="02020603050405020304" pitchFamily="18" charset="0"/>
                <a:cs typeface="Times New Roman" panose="02020603050405020304" pitchFamily="18" charset="0"/>
              </a:rPr>
              <a:t>Natural Language Processing (NLP) applications</a:t>
            </a:r>
            <a:r>
              <a:rPr lang="en-US" sz="2000" b="0" i="0" dirty="0">
                <a:effectLst/>
                <a:highlight>
                  <a:srgbClr val="FFFFFF"/>
                </a:highlight>
                <a:latin typeface="Times New Roman" panose="02020603050405020304" pitchFamily="18" charset="0"/>
                <a:cs typeface="Times New Roman" panose="02020603050405020304" pitchFamily="18" charset="0"/>
              </a:rPr>
              <a:t>: RNNs are widely used in tasks such as sentiment analysis, machine translation, named entity recognition, and more.</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 </a:t>
            </a:r>
          </a:p>
          <a:p>
            <a:pPr algn="just"/>
            <a:r>
              <a:rPr lang="en-US" sz="2000" b="1" i="0" dirty="0">
                <a:effectLst/>
                <a:highlight>
                  <a:srgbClr val="FFFFFF"/>
                </a:highlight>
                <a:latin typeface="Times New Roman" panose="02020603050405020304" pitchFamily="18" charset="0"/>
                <a:cs typeface="Times New Roman" panose="02020603050405020304" pitchFamily="18" charset="0"/>
              </a:rPr>
              <a:t>Time-Series Prediction applications</a:t>
            </a:r>
            <a:r>
              <a:rPr lang="en-US" sz="2000" b="0" i="0" dirty="0">
                <a:effectLst/>
                <a:highlight>
                  <a:srgbClr val="FFFFFF"/>
                </a:highlight>
                <a:latin typeface="Times New Roman" panose="02020603050405020304" pitchFamily="18" charset="0"/>
                <a:cs typeface="Times New Roman" panose="02020603050405020304" pitchFamily="18" charset="0"/>
              </a:rPr>
              <a:t>: RNNs are effective in modeling sequential data, making them valuable for time-series forecasting tasks like stock price prediction, weather forecasting, energy consumption prediction, and more.</a:t>
            </a:r>
          </a:p>
          <a:p>
            <a:pPr marL="0" indent="0" algn="just">
              <a:buNone/>
            </a:pPr>
            <a:endParaRPr lang="en-US" sz="2000" dirty="0">
              <a:highlight>
                <a:srgbClr val="FFFFFF"/>
              </a:highlight>
              <a:latin typeface="Times New Roman" panose="02020603050405020304" pitchFamily="18" charset="0"/>
              <a:cs typeface="Times New Roman" panose="02020603050405020304" pitchFamily="18" charset="0"/>
            </a:endParaRPr>
          </a:p>
          <a:p>
            <a:pPr algn="just"/>
            <a:r>
              <a:rPr lang="en-US" sz="2000" b="1" i="0" dirty="0">
                <a:effectLst/>
                <a:highlight>
                  <a:srgbClr val="FFFFFF"/>
                </a:highlight>
                <a:latin typeface="Times New Roman" panose="02020603050405020304" pitchFamily="18" charset="0"/>
                <a:cs typeface="Times New Roman" panose="02020603050405020304" pitchFamily="18" charset="0"/>
              </a:rPr>
              <a:t>Speech Recognition applications</a:t>
            </a:r>
            <a:r>
              <a:rPr lang="en-US" sz="2000" b="0" i="0" dirty="0">
                <a:effectLst/>
                <a:highlight>
                  <a:srgbClr val="FFFFFF"/>
                </a:highlight>
                <a:latin typeface="Times New Roman" panose="02020603050405020304" pitchFamily="18" charset="0"/>
                <a:cs typeface="Times New Roman" panose="02020603050405020304" pitchFamily="18" charset="0"/>
              </a:rPr>
              <a:t>: RNNs</a:t>
            </a:r>
            <a:r>
              <a:rPr lang="en-US" sz="2000" dirty="0">
                <a:highlight>
                  <a:srgbClr val="FFFFFF"/>
                </a:highlight>
                <a:latin typeface="Times New Roman" panose="02020603050405020304" pitchFamily="18" charset="0"/>
                <a:cs typeface="Times New Roman" panose="02020603050405020304" pitchFamily="18" charset="0"/>
              </a:rPr>
              <a:t> is</a:t>
            </a:r>
            <a:r>
              <a:rPr lang="en-US" sz="2000" b="0" i="0" dirty="0">
                <a:effectLst/>
                <a:highlight>
                  <a:srgbClr val="FFFFFF"/>
                </a:highlight>
                <a:latin typeface="Times New Roman" panose="02020603050405020304" pitchFamily="18" charset="0"/>
                <a:cs typeface="Times New Roman" panose="02020603050405020304" pitchFamily="18" charset="0"/>
              </a:rPr>
              <a:t> commonly employed in speech recognition systems. They can process sequential audio data and extract relevant features for accurate transcription.</a:t>
            </a:r>
          </a:p>
        </p:txBody>
      </p:sp>
      <p:pic>
        <p:nvPicPr>
          <p:cNvPr id="7" name="Picture 6" descr="Magnifying glass showing decling performance">
            <a:extLst>
              <a:ext uri="{FF2B5EF4-FFF2-40B4-BE49-F238E27FC236}">
                <a16:creationId xmlns:a16="http://schemas.microsoft.com/office/drawing/2014/main" id="{92BBD4F4-5F95-F665-96B2-3239F13A0004}"/>
              </a:ext>
            </a:extLst>
          </p:cNvPr>
          <p:cNvPicPr>
            <a:picLocks noChangeAspect="1"/>
          </p:cNvPicPr>
          <p:nvPr/>
        </p:nvPicPr>
        <p:blipFill rotWithShape="1">
          <a:blip r:embed="rId3"/>
          <a:srcRect l="1422" r="34362" b="2"/>
          <a:stretch/>
        </p:blipFill>
        <p:spPr>
          <a:xfrm>
            <a:off x="7675658" y="2093976"/>
            <a:ext cx="3941064" cy="4490672"/>
          </a:xfrm>
          <a:prstGeom prst="rect">
            <a:avLst/>
          </a:prstGeom>
        </p:spPr>
      </p:pic>
    </p:spTree>
    <p:extLst>
      <p:ext uri="{BB962C8B-B14F-4D97-AF65-F5344CB8AC3E}">
        <p14:creationId xmlns:p14="http://schemas.microsoft.com/office/powerpoint/2010/main" val="140238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96D9E-170B-F294-F9C9-BBA8F432D765}"/>
              </a:ext>
            </a:extLst>
          </p:cNvPr>
          <p:cNvSpPr>
            <a:spLocks noGrp="1"/>
          </p:cNvSpPr>
          <p:nvPr>
            <p:ph idx="1"/>
          </p:nvPr>
        </p:nvSpPr>
        <p:spPr>
          <a:xfrm>
            <a:off x="838200" y="798285"/>
            <a:ext cx="10515600" cy="5543173"/>
          </a:xfrm>
        </p:spPr>
        <p:txBody>
          <a:bodyPr>
            <a:normAutofit/>
          </a:bodyPr>
          <a:lstStyle/>
          <a:p>
            <a:pPr algn="just"/>
            <a:endPar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Sequence Generation applications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RNNs can generate sequences of data, which is useful in various applications such as text generation, music composition, image captioning, and even generating code. They learn to mimic the patterns present in the training data and produce coherent outputs.</a:t>
            </a:r>
          </a:p>
          <a:p>
            <a:pPr marL="0" indent="0" algn="just">
              <a:buNone/>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Sequence-to-Sequence Learning applications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refers to tasks where an input sequence is mapped to an output sequence, such as machine translation, text summarization, and dialogue generation. </a:t>
            </a:r>
          </a:p>
          <a:p>
            <a:pPr marL="0" indent="0" algn="just">
              <a:buNone/>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Anomaly Detection applications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RNNs can learn the normal behavior of sequential data and identify deviations from this norm, making them suitable for anomaly detection tasks. </a:t>
            </a:r>
          </a:p>
          <a:p>
            <a:pPr algn="just"/>
            <a:endParaRPr lang="en-US" sz="2000" dirty="0"/>
          </a:p>
        </p:txBody>
      </p:sp>
    </p:spTree>
    <p:extLst>
      <p:ext uri="{BB962C8B-B14F-4D97-AF65-F5344CB8AC3E}">
        <p14:creationId xmlns:p14="http://schemas.microsoft.com/office/powerpoint/2010/main" val="230911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6222D-BD81-2D21-AEDA-AFDF20849911}"/>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3600" b="1" i="0" kern="1200" dirty="0">
                <a:solidFill>
                  <a:schemeClr val="tx1"/>
                </a:solidFill>
                <a:effectLst/>
                <a:highlight>
                  <a:srgbClr val="FFFFFF"/>
                </a:highlight>
                <a:latin typeface="Times New Roman" panose="02020603050405020304" pitchFamily="18" charset="0"/>
                <a:cs typeface="Times New Roman" panose="02020603050405020304" pitchFamily="18" charset="0"/>
              </a:rPr>
              <a:t>Natural Language Processing (NLP) applications</a:t>
            </a:r>
            <a:r>
              <a:rPr lang="en-US" sz="3600" b="0" i="0" kern="1200" dirty="0">
                <a:solidFill>
                  <a:schemeClr val="tx1"/>
                </a:solidFill>
                <a:effectLst/>
                <a:highlight>
                  <a:srgbClr val="FFFFFF"/>
                </a:highlight>
                <a:latin typeface="Times New Roman" panose="02020603050405020304" pitchFamily="18" charset="0"/>
                <a:cs typeface="Times New Roman" panose="02020603050405020304" pitchFamily="18" charset="0"/>
              </a:rPr>
              <a:t>:</a:t>
            </a:r>
            <a:endParaRPr lang="en-US" sz="3600" kern="1200"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D5223F33-3BF1-14C3-BC24-2C903934DD08}"/>
              </a:ext>
            </a:extLst>
          </p:cNvPr>
          <p:cNvSpPr>
            <a:spLocks/>
          </p:cNvSpPr>
          <p:nvPr/>
        </p:nvSpPr>
        <p:spPr>
          <a:xfrm>
            <a:off x="838200" y="1933438"/>
            <a:ext cx="4739303" cy="2202905"/>
          </a:xfrm>
          <a:prstGeom prst="rect">
            <a:avLst/>
          </a:prstGeom>
        </p:spPr>
        <p:txBody>
          <a:bodyPr>
            <a:normAutofit/>
          </a:bodyPr>
          <a:lstStyle/>
          <a:p>
            <a:pPr algn="just" defTabSz="832104">
              <a:lnSpc>
                <a:spcPct val="90000"/>
              </a:lnSpc>
              <a:spcAft>
                <a:spcPts val="600"/>
              </a:spcAft>
            </a:pPr>
            <a:r>
              <a:rPr lang="en-US" sz="2400" b="1"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Sentiment Analysis</a:t>
            </a:r>
            <a:r>
              <a:rPr lang="en-US" sz="2400"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  </a:t>
            </a:r>
            <a:r>
              <a:rPr lang="en-US" sz="2000"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RNNs can analyze text to determine the sentiment expressed within it, whether it's positive, negative, or neutral. This is valuable for applications like social media monitoring, customer feedback analysis, and product reviews.</a:t>
            </a:r>
          </a:p>
          <a:p>
            <a:pPr algn="just">
              <a:lnSpc>
                <a:spcPct val="90000"/>
              </a:lnSpc>
              <a:spcAft>
                <a:spcPts val="600"/>
              </a:spcAft>
            </a:pPr>
            <a:endParaRPr lang="en-US" sz="2000" dirty="0"/>
          </a:p>
        </p:txBody>
      </p:sp>
      <p:pic>
        <p:nvPicPr>
          <p:cNvPr id="8" name="Content Placeholder 7" descr="A diagram of different colored circles&#10;&#10;Description automatically generated">
            <a:extLst>
              <a:ext uri="{FF2B5EF4-FFF2-40B4-BE49-F238E27FC236}">
                <a16:creationId xmlns:a16="http://schemas.microsoft.com/office/drawing/2014/main" id="{366A1C15-9677-3EC0-E5C0-F6ED69B37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53" y="4433210"/>
            <a:ext cx="4494934" cy="2059679"/>
          </a:xfrm>
          <a:prstGeom prst="rect">
            <a:avLst/>
          </a:prstGeom>
          <a:ln/>
        </p:spPr>
        <p:style>
          <a:lnRef idx="2">
            <a:schemeClr val="dk1">
              <a:shade val="15000"/>
            </a:schemeClr>
          </a:lnRef>
          <a:fillRef idx="1">
            <a:schemeClr val="dk1"/>
          </a:fillRef>
          <a:effectRef idx="0">
            <a:schemeClr val="dk1"/>
          </a:effectRef>
          <a:fontRef idx="minor">
            <a:schemeClr val="lt1"/>
          </a:fontRef>
        </p:style>
      </p:pic>
      <p:pic>
        <p:nvPicPr>
          <p:cNvPr id="12" name="Content Placeholder 11" descr="A group of colorful text boxes&#10;&#10;Description automatically generated">
            <a:extLst>
              <a:ext uri="{FF2B5EF4-FFF2-40B4-BE49-F238E27FC236}">
                <a16:creationId xmlns:a16="http://schemas.microsoft.com/office/drawing/2014/main" id="{4A7ABD79-183A-391E-28FD-DE6F64F62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360" y="4433210"/>
            <a:ext cx="4934108" cy="2059679"/>
          </a:xfrm>
          <a:prstGeom prst="rect">
            <a:avLst/>
          </a:prstGeom>
        </p:spPr>
        <p:style>
          <a:lnRef idx="2">
            <a:schemeClr val="dk1">
              <a:shade val="15000"/>
            </a:schemeClr>
          </a:lnRef>
          <a:fillRef idx="1">
            <a:schemeClr val="dk1"/>
          </a:fillRef>
          <a:effectRef idx="0">
            <a:schemeClr val="dk1"/>
          </a:effectRef>
          <a:fontRef idx="minor">
            <a:schemeClr val="lt1"/>
          </a:fontRef>
        </p:style>
      </p:pic>
      <p:sp>
        <p:nvSpPr>
          <p:cNvPr id="10" name="TextBox 9">
            <a:extLst>
              <a:ext uri="{FF2B5EF4-FFF2-40B4-BE49-F238E27FC236}">
                <a16:creationId xmlns:a16="http://schemas.microsoft.com/office/drawing/2014/main" id="{15EF73AB-944C-10AF-B30E-3A2D1F52CAFC}"/>
              </a:ext>
            </a:extLst>
          </p:cNvPr>
          <p:cNvSpPr txBox="1"/>
          <p:nvPr/>
        </p:nvSpPr>
        <p:spPr>
          <a:xfrm>
            <a:off x="5746311" y="1933438"/>
            <a:ext cx="5601393" cy="2000548"/>
          </a:xfrm>
          <a:prstGeom prst="rect">
            <a:avLst/>
          </a:prstGeom>
          <a:noFill/>
        </p:spPr>
        <p:txBody>
          <a:bodyPr wrap="square">
            <a:spAutoFit/>
          </a:bodyPr>
          <a:lstStyle/>
          <a:p>
            <a:pPr algn="just" defTabSz="832104">
              <a:spcAft>
                <a:spcPts val="600"/>
              </a:spcAft>
            </a:pPr>
            <a:r>
              <a:rPr lang="en-US" sz="2400" b="1"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Named Entity Recognition (NER)</a:t>
            </a:r>
            <a:r>
              <a:rPr lang="en-US" sz="2400"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 </a:t>
            </a:r>
            <a:r>
              <a:rPr lang="en-US" sz="2000"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RNNs can identify and classify named entities (such as names of people, organizations, locations, etc.) within a body of text. NER is essential for tasks like information extraction, document classification, and question answering systems.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68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diagram of a model&#10;&#10;Description automatically generated">
            <a:extLst>
              <a:ext uri="{FF2B5EF4-FFF2-40B4-BE49-F238E27FC236}">
                <a16:creationId xmlns:a16="http://schemas.microsoft.com/office/drawing/2014/main" id="{92969EC1-B035-2974-5933-91B19E964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397" y="2047649"/>
            <a:ext cx="6325136" cy="2762703"/>
          </a:xfrm>
          <a:prstGeom prst="rect">
            <a:avLst/>
          </a:prstGeom>
        </p:spPr>
        <p:style>
          <a:lnRef idx="2">
            <a:schemeClr val="dk1">
              <a:shade val="15000"/>
            </a:schemeClr>
          </a:lnRef>
          <a:fillRef idx="1">
            <a:schemeClr val="dk1"/>
          </a:fillRef>
          <a:effectRef idx="0">
            <a:schemeClr val="dk1"/>
          </a:effectRef>
          <a:fontRef idx="minor">
            <a:schemeClr val="lt1"/>
          </a:fontRef>
        </p:style>
      </p:pic>
      <p:sp>
        <p:nvSpPr>
          <p:cNvPr id="10" name="Text Placeholder 3">
            <a:extLst>
              <a:ext uri="{FF2B5EF4-FFF2-40B4-BE49-F238E27FC236}">
                <a16:creationId xmlns:a16="http://schemas.microsoft.com/office/drawing/2014/main" id="{0C2F6AFC-12B0-0CFC-BEA3-58E34D931A92}"/>
              </a:ext>
            </a:extLst>
          </p:cNvPr>
          <p:cNvSpPr>
            <a:spLocks/>
          </p:cNvSpPr>
          <p:nvPr/>
        </p:nvSpPr>
        <p:spPr>
          <a:xfrm>
            <a:off x="812800" y="1957483"/>
            <a:ext cx="4029671" cy="4994385"/>
          </a:xfrm>
          <a:prstGeom prst="rect">
            <a:avLst/>
          </a:prstGeom>
        </p:spPr>
        <p:txBody>
          <a:bodyPr>
            <a:normAutofit/>
          </a:bodyPr>
          <a:lstStyle/>
          <a:p>
            <a:pPr defTabSz="932688">
              <a:spcAft>
                <a:spcPts val="600"/>
              </a:spcAft>
            </a:pPr>
            <a:r>
              <a:rPr lang="en-US" sz="2448" b="1"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Machine Translation</a:t>
            </a:r>
            <a:r>
              <a:rPr lang="en-US" sz="2448"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 </a:t>
            </a:r>
          </a:p>
          <a:p>
            <a:pPr defTabSz="932688">
              <a:spcAft>
                <a:spcPts val="600"/>
              </a:spcAft>
            </a:pPr>
            <a:r>
              <a:rPr lang="en-US" sz="2000" kern="1200" dirty="0">
                <a:solidFill>
                  <a:srgbClr val="0D0D0D"/>
                </a:solidFill>
                <a:highlight>
                  <a:srgbClr val="FFFFFF"/>
                </a:highlight>
                <a:latin typeface="Times New Roman" panose="02020603050405020304" pitchFamily="18" charset="0"/>
                <a:ea typeface="+mn-ea"/>
                <a:cs typeface="Times New Roman" panose="02020603050405020304" pitchFamily="18" charset="0"/>
              </a:rPr>
              <a:t>RNNs, especially in the form of sequence-to-sequence models with attention mechanisms, have revolutionized machine translation systems. They can effectively translate text from one language to another by learning to map input sequences to output sequences.</a:t>
            </a:r>
          </a:p>
          <a:p>
            <a:pPr>
              <a:spcAft>
                <a:spcPts val="600"/>
              </a:spcAft>
            </a:pPr>
            <a:endParaRPr lang="en-US" sz="2400" dirty="0"/>
          </a:p>
        </p:txBody>
      </p:sp>
    </p:spTree>
    <p:extLst>
      <p:ext uri="{BB962C8B-B14F-4D97-AF65-F5344CB8AC3E}">
        <p14:creationId xmlns:p14="http://schemas.microsoft.com/office/powerpoint/2010/main" val="330138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333</TotalTime>
  <Words>2071</Words>
  <Application>Microsoft Office PowerPoint</Application>
  <PresentationFormat>Widescreen</PresentationFormat>
  <Paragraphs>123</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Aptos</vt:lpstr>
      <vt:lpstr>Aptos Display</vt:lpstr>
      <vt:lpstr>Arial</vt:lpstr>
      <vt:lpstr>Calibri</vt:lpstr>
      <vt:lpstr>Canva Sans Bold</vt:lpstr>
      <vt:lpstr>Times New Roman</vt:lpstr>
      <vt:lpstr>Office Theme</vt:lpstr>
      <vt:lpstr>Recurrent Neural Networks - Working and Applications</vt:lpstr>
      <vt:lpstr>PowerPoint Presentation</vt:lpstr>
      <vt:lpstr>PowerPoint Presentation</vt:lpstr>
      <vt:lpstr>PowerPoint Presentation</vt:lpstr>
      <vt:lpstr>PowerPoint Presentation</vt:lpstr>
      <vt:lpstr>Applications Of RNNs :-</vt:lpstr>
      <vt:lpstr>PowerPoint Presentation</vt:lpstr>
      <vt:lpstr>Natural Language Processing (NLP) applications:</vt:lpstr>
      <vt:lpstr>PowerPoint Presentation</vt:lpstr>
      <vt:lpstr>Time-Series Prediction applications:</vt:lpstr>
      <vt:lpstr>PowerPoint Presentation</vt:lpstr>
      <vt:lpstr>Speech recognition application : </vt:lpstr>
      <vt:lpstr> Sequence generation application:  </vt:lpstr>
      <vt:lpstr> Sequence to sequence learning application : </vt:lpstr>
      <vt:lpstr>PowerPoint Presentation</vt:lpstr>
      <vt:lpstr>Anomaly Detection Applications </vt:lpstr>
      <vt:lpstr>PowerPoint Presentation</vt:lpstr>
      <vt:lpstr> Advantages of RNNs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RNNs :-</dc:title>
  <dc:creator>office</dc:creator>
  <cp:lastModifiedBy>Dhruvi Sanghvi</cp:lastModifiedBy>
  <cp:revision>46</cp:revision>
  <dcterms:created xsi:type="dcterms:W3CDTF">2024-04-13T13:09:35Z</dcterms:created>
  <dcterms:modified xsi:type="dcterms:W3CDTF">2024-04-16T05:35:49Z</dcterms:modified>
</cp:coreProperties>
</file>