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Montserrat" charset="0"/>
      <p:regular r:id="rId14"/>
      <p:bold r:id="rId15"/>
      <p:italic r:id="rId16"/>
      <p:boldItalic r:id="rId17"/>
    </p:embeddedFont>
    <p:embeddedFont>
      <p:font typeface="Fira Sans Extra Condensed Medium"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F933D514-1FB3-40DF-BB51-D3E988DFCB59}">
  <a:tblStyle styleId="{F933D514-1FB3-40DF-BB51-D3E988DFCB5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9" d="100"/>
          <a:sy n="89" d="100"/>
        </p:scale>
        <p:origin x="-544" y="-6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Barlow"/>
              <a:buChar char="●"/>
              <a:defRPr sz="1200"/>
            </a:lvl1pPr>
            <a:lvl2pPr marL="914400" lvl="1" indent="-317500">
              <a:spcBef>
                <a:spcPts val="1600"/>
              </a:spcBef>
              <a:spcAft>
                <a:spcPts val="0"/>
              </a:spcAft>
              <a:buSzPts val="1400"/>
              <a:buFont typeface="Barlow"/>
              <a:buChar char="○"/>
              <a:defRPr sz="1200"/>
            </a:lvl2pPr>
            <a:lvl3pPr marL="1371600" lvl="2" indent="-317500">
              <a:spcBef>
                <a:spcPts val="1600"/>
              </a:spcBef>
              <a:spcAft>
                <a:spcPts val="0"/>
              </a:spcAft>
              <a:buClr>
                <a:schemeClr val="lt1"/>
              </a:buClr>
              <a:buSzPts val="1400"/>
              <a:buFont typeface="Barlow"/>
              <a:buChar char="■"/>
              <a:defRPr/>
            </a:lvl3pPr>
            <a:lvl4pPr marL="1828800" lvl="3" indent="-317500">
              <a:spcBef>
                <a:spcPts val="1600"/>
              </a:spcBef>
              <a:spcAft>
                <a:spcPts val="0"/>
              </a:spcAft>
              <a:buClr>
                <a:schemeClr val="lt1"/>
              </a:buClr>
              <a:buSzPts val="1400"/>
              <a:buFont typeface="Barlow"/>
              <a:buChar char="●"/>
              <a:defRPr/>
            </a:lvl4pPr>
            <a:lvl5pPr marL="2286000" lvl="4" indent="-317500">
              <a:spcBef>
                <a:spcPts val="1600"/>
              </a:spcBef>
              <a:spcAft>
                <a:spcPts val="0"/>
              </a:spcAft>
              <a:buClr>
                <a:schemeClr val="lt1"/>
              </a:buClr>
              <a:buSzPts val="1400"/>
              <a:buFont typeface="Barlow"/>
              <a:buChar char="○"/>
              <a:defRPr/>
            </a:lvl5pPr>
            <a:lvl6pPr marL="2743200" lvl="5" indent="-317500">
              <a:spcBef>
                <a:spcPts val="1600"/>
              </a:spcBef>
              <a:spcAft>
                <a:spcPts val="0"/>
              </a:spcAft>
              <a:buClr>
                <a:schemeClr val="lt1"/>
              </a:buClr>
              <a:buSzPts val="1400"/>
              <a:buFont typeface="Barlow"/>
              <a:buChar char="■"/>
              <a:defRPr/>
            </a:lvl6pPr>
            <a:lvl7pPr marL="3200400" lvl="6" indent="-317500">
              <a:spcBef>
                <a:spcPts val="1600"/>
              </a:spcBef>
              <a:spcAft>
                <a:spcPts val="0"/>
              </a:spcAft>
              <a:buClr>
                <a:schemeClr val="lt1"/>
              </a:buClr>
              <a:buSzPts val="1400"/>
              <a:buFont typeface="Barlow"/>
              <a:buChar char="●"/>
              <a:defRPr/>
            </a:lvl7pPr>
            <a:lvl8pPr marL="3657600" lvl="7" indent="-317500">
              <a:spcBef>
                <a:spcPts val="1600"/>
              </a:spcBef>
              <a:spcAft>
                <a:spcPts val="0"/>
              </a:spcAft>
              <a:buClr>
                <a:schemeClr val="lt1"/>
              </a:buClr>
              <a:buSzPts val="1400"/>
              <a:buFont typeface="Barlow"/>
              <a:buChar char="○"/>
              <a:defRPr/>
            </a:lvl8pPr>
            <a:lvl9pPr marL="4114800" lvl="8" indent="-317500">
              <a:spcBef>
                <a:spcPts val="1600"/>
              </a:spcBef>
              <a:spcAft>
                <a:spcPts val="1600"/>
              </a:spcAft>
              <a:buClr>
                <a:schemeClr val="lt1"/>
              </a:buClr>
              <a:buSzPts val="1400"/>
              <a:buFont typeface="Barlow"/>
              <a:buChar char="■"/>
              <a:defRPr/>
            </a:lvl9pPr>
          </a:lstStyle>
          <a:p>
            <a:endParaRPr/>
          </a:p>
        </p:txBody>
      </p:sp>
      <p:sp>
        <p:nvSpPr>
          <p:cNvPr id="20" name="Google Shape;20;p4"/>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0"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687500" y="290550"/>
            <a:ext cx="6770700" cy="1519200"/>
          </a:xfrm>
          <a:prstGeom prst="rect">
            <a:avLst/>
          </a:prstGeom>
        </p:spPr>
        <p:txBody>
          <a:bodyPr spcFirstLastPara="1" wrap="square" lIns="91425" tIns="91425" rIns="91425" bIns="91425" anchor="b" anchorCtr="0">
            <a:noAutofit/>
          </a:bodyPr>
          <a:lstStyle/>
          <a:p>
            <a:pPr lvl="0" algn="ctr"/>
            <a:r>
              <a:rPr lang="en-IN" sz="4400" u="sng" dirty="0" smtClean="0"/>
              <a:t>AI-BASED DIABETES PREDICTION SYSTEM </a:t>
            </a:r>
            <a:endParaRPr sz="4400" u="sng">
              <a:solidFill>
                <a:srgbClr val="4A8CFF"/>
              </a:solidFill>
            </a:endParaRPr>
          </a:p>
        </p:txBody>
      </p:sp>
      <p:sp>
        <p:nvSpPr>
          <p:cNvPr id="4" name="Google Shape;185;p30"/>
          <p:cNvSpPr txBox="1">
            <a:spLocks/>
          </p:cNvSpPr>
          <p:nvPr/>
        </p:nvSpPr>
        <p:spPr>
          <a:xfrm>
            <a:off x="1524000" y="1814550"/>
            <a:ext cx="7075500" cy="604800"/>
          </a:xfrm>
          <a:prstGeom prst="rect">
            <a:avLst/>
          </a:prstGeom>
          <a:noFill/>
          <a:ln>
            <a:noFill/>
          </a:ln>
        </p:spPr>
        <p:txBody>
          <a:bodyPr spcFirstLastPara="1" wrap="square" lIns="91425" tIns="91425" rIns="91425" bIns="91425" anchor="b" anchorCtr="0">
            <a:noAutofit/>
          </a:bodyPr>
          <a:lstStyle/>
          <a:p>
            <a:pPr lvl="0" algn="ctr">
              <a:buClr>
                <a:schemeClr val="dk1"/>
              </a:buClr>
              <a:buSzPts val="5200"/>
            </a:pPr>
            <a:r>
              <a:rPr lang="en-IN" sz="2400" b="1" u="sng" dirty="0" smtClean="0"/>
              <a:t>Innovative </a:t>
            </a:r>
            <a:r>
              <a:rPr lang="en-IN" sz="2400" b="1" u="sng" dirty="0" smtClean="0"/>
              <a:t>Techniques Documentation</a:t>
            </a:r>
            <a:endParaRPr kumimoji="0" lang="en-IN" sz="2400" b="1" i="0" u="sng" strike="noStrike" kern="0" cap="none" spc="0" normalizeH="0" baseline="0" noProof="0" dirty="0">
              <a:ln>
                <a:noFill/>
              </a:ln>
              <a:solidFill>
                <a:srgbClr val="4A8CFF"/>
              </a:solidFill>
              <a:effectLst/>
              <a:uLnTx/>
              <a:uFillTx/>
              <a:latin typeface="Montserrat"/>
              <a:ea typeface="Montserrat"/>
              <a:cs typeface="Montserrat"/>
              <a:sym typeface="Montserrat"/>
            </a:endParaRPr>
          </a:p>
        </p:txBody>
      </p:sp>
      <p:sp>
        <p:nvSpPr>
          <p:cNvPr id="6" name="TextBox 5"/>
          <p:cNvSpPr txBox="1"/>
          <p:nvPr/>
        </p:nvSpPr>
        <p:spPr>
          <a:xfrm>
            <a:off x="5257800" y="2888218"/>
            <a:ext cx="2209800" cy="369332"/>
          </a:xfrm>
          <a:prstGeom prst="rect">
            <a:avLst/>
          </a:prstGeom>
          <a:noFill/>
        </p:spPr>
        <p:txBody>
          <a:bodyPr wrap="square" rtlCol="0">
            <a:spAutoFit/>
          </a:bodyPr>
          <a:lstStyle/>
          <a:p>
            <a:r>
              <a:rPr lang="en-US" sz="1800" u="sng" dirty="0" smtClean="0"/>
              <a:t>PRESENTED BY</a:t>
            </a:r>
          </a:p>
        </p:txBody>
      </p:sp>
      <p:sp>
        <p:nvSpPr>
          <p:cNvPr id="7" name="TextBox 6"/>
          <p:cNvSpPr txBox="1"/>
          <p:nvPr/>
        </p:nvSpPr>
        <p:spPr>
          <a:xfrm>
            <a:off x="5410200" y="3486150"/>
            <a:ext cx="3886200" cy="1169551"/>
          </a:xfrm>
          <a:prstGeom prst="rect">
            <a:avLst/>
          </a:prstGeom>
          <a:noFill/>
        </p:spPr>
        <p:txBody>
          <a:bodyPr wrap="square" rtlCol="0">
            <a:spAutoFit/>
          </a:bodyPr>
          <a:lstStyle/>
          <a:p>
            <a:r>
              <a:rPr lang="en-US" dirty="0" smtClean="0"/>
              <a:t>TEAM LEADER     : PANDEESWARN.CK</a:t>
            </a:r>
          </a:p>
          <a:p>
            <a:r>
              <a:rPr lang="en-US" dirty="0" smtClean="0"/>
              <a:t>TEAM MEMBERS : KRISHNAN .S </a:t>
            </a:r>
          </a:p>
          <a:p>
            <a:r>
              <a:rPr lang="en-US" dirty="0" smtClean="0"/>
              <a:t>	 </a:t>
            </a:r>
            <a:r>
              <a:rPr lang="en-US" dirty="0" smtClean="0"/>
              <a:t>             DINESH.M</a:t>
            </a:r>
          </a:p>
          <a:p>
            <a:r>
              <a:rPr lang="en-US" dirty="0" smtClean="0"/>
              <a:t>	</a:t>
            </a:r>
            <a:r>
              <a:rPr lang="en-US" dirty="0" smtClean="0"/>
              <a:t>              NAVEEN.S</a:t>
            </a:r>
          </a:p>
          <a:p>
            <a:r>
              <a:rPr lang="en-US" dirty="0" smtClean="0"/>
              <a:t>	</a:t>
            </a:r>
            <a:r>
              <a:rPr lang="en-US" dirty="0" smtClean="0"/>
              <a:t>              PARTHIBAN.M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TextBox 3"/>
          <p:cNvSpPr txBox="1"/>
          <p:nvPr/>
        </p:nvSpPr>
        <p:spPr>
          <a:xfrm>
            <a:off x="685800" y="1775758"/>
            <a:ext cx="8001000" cy="1938992"/>
          </a:xfrm>
          <a:prstGeom prst="rect">
            <a:avLst/>
          </a:prstGeom>
          <a:noFill/>
        </p:spPr>
        <p:txBody>
          <a:bodyPr wrap="square" rtlCol="0">
            <a:spAutoFit/>
          </a:bodyPr>
          <a:lstStyle/>
          <a:p>
            <a:r>
              <a:rPr lang="en-US" sz="2400" dirty="0" smtClean="0">
                <a:latin typeface="Times New Roman" pitchFamily="18" charset="0"/>
                <a:cs typeface="Times New Roman" pitchFamily="18" charset="0"/>
              </a:rPr>
              <a:t>you can develop a robust and accurate AI-based diabetes prediction system using an ensemble method. Keep in mind that the success of the system depends on the quality of the data, the diversity of the base models, and careful tuning of </a:t>
            </a:r>
            <a:r>
              <a:rPr lang="en-US" sz="2400" dirty="0" err="1" smtClean="0">
                <a:latin typeface="Times New Roman" pitchFamily="18" charset="0"/>
                <a:cs typeface="Times New Roman" pitchFamily="18" charset="0"/>
              </a:rPr>
              <a:t>hyperparameters</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sp>
        <p:nvSpPr>
          <p:cNvPr id="7" name="TextBox 6"/>
          <p:cNvSpPr txBox="1"/>
          <p:nvPr/>
        </p:nvSpPr>
        <p:spPr>
          <a:xfrm>
            <a:off x="609600" y="1057930"/>
            <a:ext cx="2895600" cy="523220"/>
          </a:xfrm>
          <a:prstGeom prst="rect">
            <a:avLst/>
          </a:prstGeom>
          <a:noFill/>
        </p:spPr>
        <p:txBody>
          <a:bodyPr wrap="square" rtlCol="0">
            <a:spAutoFit/>
          </a:bodyPr>
          <a:lstStyle/>
          <a:p>
            <a:r>
              <a:rPr lang="en-US" sz="2800" b="1" u="sng" dirty="0" smtClean="0">
                <a:latin typeface="Times New Roman" pitchFamily="18" charset="0"/>
                <a:cs typeface="Times New Roman" pitchFamily="18" charset="0"/>
              </a:rPr>
              <a:t>CONCLUSION :</a:t>
            </a:r>
            <a:endParaRPr lang="en-US" sz="2800" b="1" u="sng"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9" name="TextBox 28"/>
          <p:cNvSpPr txBox="1"/>
          <p:nvPr/>
        </p:nvSpPr>
        <p:spPr>
          <a:xfrm>
            <a:off x="685800" y="1581150"/>
            <a:ext cx="7924800" cy="1569660"/>
          </a:xfrm>
          <a:prstGeom prst="rect">
            <a:avLst/>
          </a:prstGeom>
          <a:noFill/>
        </p:spPr>
        <p:txBody>
          <a:bodyPr wrap="square" rtlCol="0">
            <a:spAutoFit/>
          </a:bodyPr>
          <a:lstStyle/>
          <a:p>
            <a:r>
              <a:rPr lang="en-US" sz="9600" b="1" dirty="0" smtClean="0">
                <a:latin typeface="Times New Roman" pitchFamily="18" charset="0"/>
                <a:cs typeface="Times New Roman" pitchFamily="18" charset="0"/>
              </a:rPr>
              <a:t>THANK YOU</a:t>
            </a:r>
            <a:endParaRPr lang="en-US" sz="96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209800" y="307848"/>
            <a:ext cx="4849375" cy="663702"/>
          </a:xfrm>
          <a:prstGeom prst="rect">
            <a:avLst/>
          </a:prstGeom>
        </p:spPr>
        <p:txBody>
          <a:bodyPr spcFirstLastPara="1" wrap="square" lIns="91425" tIns="91425" rIns="91425" bIns="91425" anchor="t" anchorCtr="0">
            <a:noAutofit/>
          </a:bodyPr>
          <a:lstStyle/>
          <a:p>
            <a:pPr lvl="0" algn="ctr"/>
            <a:r>
              <a:rPr lang="en-IN" sz="4000" u="sng" dirty="0" smtClean="0">
                <a:solidFill>
                  <a:schemeClr val="tx1"/>
                </a:solidFill>
              </a:rPr>
              <a:t>INTRODUCTION</a:t>
            </a:r>
            <a:endParaRPr sz="4000" u="sng">
              <a:solidFill>
                <a:schemeClr val="tx1"/>
              </a:solidFill>
            </a:endParaRPr>
          </a:p>
        </p:txBody>
      </p:sp>
      <p:sp>
        <p:nvSpPr>
          <p:cNvPr id="4" name="TextBox 3"/>
          <p:cNvSpPr txBox="1"/>
          <p:nvPr/>
        </p:nvSpPr>
        <p:spPr>
          <a:xfrm>
            <a:off x="533400" y="1733550"/>
            <a:ext cx="8001000" cy="2246769"/>
          </a:xfrm>
          <a:prstGeom prst="rect">
            <a:avLst/>
          </a:prstGeom>
          <a:noFill/>
        </p:spPr>
        <p:txBody>
          <a:bodyPr wrap="square" rtlCol="0">
            <a:spAutoFit/>
          </a:bodyPr>
          <a:lstStyle/>
          <a:p>
            <a:pPr>
              <a:buFont typeface="Wingdings" pitchFamily="2" charset="2"/>
              <a:buChar char="ü"/>
            </a:pPr>
            <a:r>
              <a:rPr lang="en-IN" sz="2800" dirty="0" smtClean="0">
                <a:latin typeface="Times New Roman" pitchFamily="18" charset="0"/>
                <a:cs typeface="Times New Roman" pitchFamily="18" charset="0"/>
              </a:rPr>
              <a:t>Brief overview of the project and the importance of AI in predicting diabetes</a:t>
            </a:r>
            <a:r>
              <a:rPr lang="en-IN" sz="2800" dirty="0" smtClean="0">
                <a:latin typeface="Times New Roman" pitchFamily="18" charset="0"/>
                <a:cs typeface="Times New Roman" pitchFamily="18" charset="0"/>
              </a:rPr>
              <a:t>.</a:t>
            </a:r>
          </a:p>
          <a:p>
            <a:endParaRPr lang="en-IN" sz="2800" dirty="0" smtClean="0">
              <a:latin typeface="Times New Roman" pitchFamily="18" charset="0"/>
              <a:cs typeface="Times New Roman" pitchFamily="18" charset="0"/>
            </a:endParaRPr>
          </a:p>
          <a:p>
            <a:pPr>
              <a:buFont typeface="Wingdings" pitchFamily="2" charset="2"/>
              <a:buChar char="ü"/>
            </a:pPr>
            <a:r>
              <a:rPr lang="en-IN" sz="2800" dirty="0" smtClean="0">
                <a:latin typeface="Times New Roman" pitchFamily="18" charset="0"/>
                <a:cs typeface="Times New Roman" pitchFamily="18" charset="0"/>
              </a:rPr>
              <a:t> Emphasize </a:t>
            </a:r>
            <a:r>
              <a:rPr lang="en-IN" sz="2800" dirty="0" smtClean="0">
                <a:latin typeface="Times New Roman" pitchFamily="18" charset="0"/>
                <a:cs typeface="Times New Roman" pitchFamily="18" charset="0"/>
              </a:rPr>
              <a:t>the focus on improving accuracy and robustness through innovative </a:t>
            </a:r>
            <a:r>
              <a:rPr lang="en-IN" sz="2800" dirty="0" smtClean="0">
                <a:latin typeface="Times New Roman" pitchFamily="18" charset="0"/>
                <a:cs typeface="Times New Roman" pitchFamily="18" charset="0"/>
              </a:rPr>
              <a:t>techniques.</a:t>
            </a:r>
            <a:endParaRPr lang="en-US" sz="2800" dirty="0" smtClean="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8" name="Google Shape;191;p31"/>
          <p:cNvSpPr txBox="1">
            <a:spLocks noGrp="1"/>
          </p:cNvSpPr>
          <p:nvPr>
            <p:ph type="title"/>
          </p:nvPr>
        </p:nvSpPr>
        <p:spPr>
          <a:xfrm>
            <a:off x="1447800" y="57150"/>
            <a:ext cx="6096000" cy="663702"/>
          </a:xfrm>
          <a:prstGeom prst="rect">
            <a:avLst/>
          </a:prstGeom>
        </p:spPr>
        <p:txBody>
          <a:bodyPr spcFirstLastPara="1" wrap="square" lIns="91425" tIns="91425" rIns="91425" bIns="91425" anchor="t" anchorCtr="0">
            <a:noAutofit/>
          </a:bodyPr>
          <a:lstStyle/>
          <a:p>
            <a:r>
              <a:rPr lang="en-IN" sz="4000" u="sng" dirty="0" smtClean="0">
                <a:solidFill>
                  <a:schemeClr val="tx1"/>
                </a:solidFill>
              </a:rPr>
              <a:t>ENSEMBLE METHODS</a:t>
            </a:r>
            <a:endParaRPr lang="en-US" sz="4000" u="sng" dirty="0">
              <a:solidFill>
                <a:schemeClr val="tx1"/>
              </a:solidFill>
            </a:endParaRPr>
          </a:p>
        </p:txBody>
      </p:sp>
      <p:sp>
        <p:nvSpPr>
          <p:cNvPr id="29" name="TextBox 28"/>
          <p:cNvSpPr txBox="1"/>
          <p:nvPr/>
        </p:nvSpPr>
        <p:spPr>
          <a:xfrm>
            <a:off x="152400" y="1195685"/>
            <a:ext cx="4876800" cy="461665"/>
          </a:xfrm>
          <a:prstGeom prst="rect">
            <a:avLst/>
          </a:prstGeom>
          <a:noFill/>
        </p:spPr>
        <p:txBody>
          <a:bodyPr wrap="square" rtlCol="0">
            <a:spAutoFit/>
          </a:bodyPr>
          <a:lstStyle/>
          <a:p>
            <a:r>
              <a:rPr lang="en-US" sz="2400" b="1" u="sng" dirty="0" smtClean="0">
                <a:latin typeface="Times New Roman" pitchFamily="18" charset="0"/>
                <a:cs typeface="Times New Roman" pitchFamily="18" charset="0"/>
              </a:rPr>
              <a:t>Data Collection and Preprocessing</a:t>
            </a:r>
            <a:r>
              <a:rPr lang="en-US" sz="2400" b="1" u="sng" dirty="0" smtClean="0">
                <a:latin typeface="Times New Roman" pitchFamily="18" charset="0"/>
                <a:cs typeface="Times New Roman" pitchFamily="18" charset="0"/>
              </a:rPr>
              <a:t>:</a:t>
            </a:r>
            <a:endParaRPr lang="en-US" sz="2400" b="1" u="sng" dirty="0" smtClean="0">
              <a:latin typeface="Times New Roman" pitchFamily="18" charset="0"/>
              <a:cs typeface="Times New Roman" pitchFamily="18" charset="0"/>
            </a:endParaRPr>
          </a:p>
        </p:txBody>
      </p:sp>
      <p:sp>
        <p:nvSpPr>
          <p:cNvPr id="31" name="Rectangle 30"/>
          <p:cNvSpPr/>
          <p:nvPr/>
        </p:nvSpPr>
        <p:spPr>
          <a:xfrm>
            <a:off x="1219200" y="1875294"/>
            <a:ext cx="7467600" cy="2677656"/>
          </a:xfrm>
          <a:prstGeom prst="rect">
            <a:avLst/>
          </a:prstGeom>
        </p:spPr>
        <p:txBody>
          <a:bodyPr wrap="square">
            <a:spAutoFit/>
          </a:bodyPr>
          <a:lstStyle/>
          <a:p>
            <a:pPr>
              <a:buFont typeface="Wingdings" pitchFamily="2" charset="2"/>
              <a:buChar char="ü"/>
            </a:pPr>
            <a:r>
              <a:rPr lang="en-US" sz="2400" dirty="0" smtClean="0">
                <a:latin typeface="Times New Roman" pitchFamily="18" charset="0"/>
                <a:cs typeface="Times New Roman" pitchFamily="18" charset="0"/>
              </a:rPr>
              <a:t>Gather a dataset with relevant features for diabetes prediction, such as age, BMI, blood pressure, insulin levels, etc</a:t>
            </a:r>
            <a:r>
              <a:rPr lang="en-US" sz="2400" dirty="0" smtClean="0">
                <a:latin typeface="Times New Roman" pitchFamily="18" charset="0"/>
                <a:cs typeface="Times New Roman" pitchFamily="18" charset="0"/>
              </a:rPr>
              <a:t>.</a:t>
            </a:r>
          </a:p>
          <a:p>
            <a:pPr>
              <a:buFont typeface="Wingdings" pitchFamily="2" charset="2"/>
              <a:buChar char="ü"/>
            </a:pP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Preprocess the data by handling missing values, normalizing or standardizing numerical features, and encoding categorical variables.</a:t>
            </a: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TextBox 3"/>
          <p:cNvSpPr txBox="1"/>
          <p:nvPr/>
        </p:nvSpPr>
        <p:spPr>
          <a:xfrm>
            <a:off x="762000" y="895350"/>
            <a:ext cx="8001000" cy="830997"/>
          </a:xfrm>
          <a:prstGeom prst="rect">
            <a:avLst/>
          </a:prstGeom>
          <a:noFill/>
        </p:spPr>
        <p:txBody>
          <a:bodyPr wrap="square" rtlCol="0">
            <a:spAutoFit/>
          </a:bodyPr>
          <a:lstStyle/>
          <a:p>
            <a:pPr>
              <a:buFont typeface="Wingdings" pitchFamily="2" charset="2"/>
              <a:buChar char="ü"/>
            </a:pPr>
            <a:r>
              <a:rPr lang="en-US" sz="2400" dirty="0" smtClean="0">
                <a:latin typeface="Times New Roman" pitchFamily="18" charset="0"/>
                <a:cs typeface="Times New Roman" pitchFamily="18" charset="0"/>
              </a:rPr>
              <a:t>Split the dataset into training and testing sets to evaluate the model's performance accurately.</a:t>
            </a:r>
          </a:p>
        </p:txBody>
      </p:sp>
      <p:sp>
        <p:nvSpPr>
          <p:cNvPr id="7" name="TextBox 6"/>
          <p:cNvSpPr txBox="1"/>
          <p:nvPr/>
        </p:nvSpPr>
        <p:spPr>
          <a:xfrm>
            <a:off x="304800" y="209550"/>
            <a:ext cx="2819400" cy="523220"/>
          </a:xfrm>
          <a:prstGeom prst="rect">
            <a:avLst/>
          </a:prstGeom>
          <a:noFill/>
        </p:spPr>
        <p:txBody>
          <a:bodyPr wrap="square" rtlCol="0">
            <a:spAutoFit/>
          </a:bodyPr>
          <a:lstStyle/>
          <a:p>
            <a:r>
              <a:rPr lang="en-US" sz="2800" b="1" u="sng" dirty="0" smtClean="0">
                <a:latin typeface="Times New Roman" pitchFamily="18" charset="0"/>
                <a:cs typeface="Times New Roman" pitchFamily="18" charset="0"/>
              </a:rPr>
              <a:t>Data Splitting:</a:t>
            </a:r>
            <a:endParaRPr lang="en-US" sz="2800" b="1" u="sng" dirty="0">
              <a:latin typeface="Times New Roman" pitchFamily="18" charset="0"/>
              <a:cs typeface="Times New Roman" pitchFamily="18" charset="0"/>
            </a:endParaRPr>
          </a:p>
        </p:txBody>
      </p:sp>
      <p:sp>
        <p:nvSpPr>
          <p:cNvPr id="8" name="TextBox 7"/>
          <p:cNvSpPr txBox="1"/>
          <p:nvPr/>
        </p:nvSpPr>
        <p:spPr>
          <a:xfrm>
            <a:off x="228600" y="1957685"/>
            <a:ext cx="3276600" cy="461665"/>
          </a:xfrm>
          <a:prstGeom prst="rect">
            <a:avLst/>
          </a:prstGeom>
          <a:noFill/>
        </p:spPr>
        <p:txBody>
          <a:bodyPr wrap="square" rtlCol="0">
            <a:spAutoFit/>
          </a:bodyPr>
          <a:lstStyle/>
          <a:p>
            <a:r>
              <a:rPr lang="en-US" sz="2400" b="1" u="sng" dirty="0" smtClean="0">
                <a:latin typeface="Times New Roman" pitchFamily="18" charset="0"/>
                <a:cs typeface="Times New Roman" pitchFamily="18" charset="0"/>
              </a:rPr>
              <a:t>Feature Engineering:</a:t>
            </a:r>
            <a:endParaRPr lang="en-US" sz="2400" b="1" u="sng" dirty="0">
              <a:latin typeface="Times New Roman" pitchFamily="18" charset="0"/>
              <a:cs typeface="Times New Roman" pitchFamily="18" charset="0"/>
            </a:endParaRPr>
          </a:p>
        </p:txBody>
      </p:sp>
      <p:sp>
        <p:nvSpPr>
          <p:cNvPr id="9" name="TextBox 8"/>
          <p:cNvSpPr txBox="1"/>
          <p:nvPr/>
        </p:nvSpPr>
        <p:spPr>
          <a:xfrm>
            <a:off x="914400" y="2613958"/>
            <a:ext cx="8001000" cy="1938992"/>
          </a:xfrm>
          <a:prstGeom prst="rect">
            <a:avLst/>
          </a:prstGeom>
          <a:noFill/>
        </p:spPr>
        <p:txBody>
          <a:bodyPr wrap="square" rtlCol="0">
            <a:spAutoFit/>
          </a:bodyPr>
          <a:lstStyle/>
          <a:p>
            <a:pPr>
              <a:buFont typeface="Wingdings" pitchFamily="2" charset="2"/>
              <a:buChar char="ü"/>
            </a:pPr>
            <a:r>
              <a:rPr lang="en-US" sz="2400" dirty="0" smtClean="0">
                <a:latin typeface="Times New Roman" pitchFamily="18" charset="0"/>
                <a:cs typeface="Times New Roman" pitchFamily="18" charset="0"/>
              </a:rPr>
              <a:t>Identify and extract important features that contribute to diabetes prediction.</a:t>
            </a:r>
          </a:p>
          <a:p>
            <a:pPr>
              <a:buFont typeface="Wingdings" pitchFamily="2" charset="2"/>
              <a:buChar char="ü"/>
            </a:pP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Consider techniques like feature scaling, dimensionality reduction, and creating new features if needed.</a:t>
            </a:r>
            <a:endParaRPr lang="en-US" sz="2400" dirty="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9" name="TextBox 28"/>
          <p:cNvSpPr txBox="1"/>
          <p:nvPr/>
        </p:nvSpPr>
        <p:spPr>
          <a:xfrm>
            <a:off x="152400" y="448330"/>
            <a:ext cx="4876800" cy="523220"/>
          </a:xfrm>
          <a:prstGeom prst="rect">
            <a:avLst/>
          </a:prstGeom>
          <a:noFill/>
        </p:spPr>
        <p:txBody>
          <a:bodyPr wrap="square" rtlCol="0">
            <a:spAutoFit/>
          </a:bodyPr>
          <a:lstStyle/>
          <a:p>
            <a:r>
              <a:rPr lang="en-US" sz="2800" b="1" u="sng" dirty="0" smtClean="0">
                <a:latin typeface="Times New Roman" pitchFamily="18" charset="0"/>
                <a:cs typeface="Times New Roman" pitchFamily="18" charset="0"/>
              </a:rPr>
              <a:t>Ensemble Method Selection:</a:t>
            </a:r>
            <a:endParaRPr lang="en-US" sz="2800" b="1" u="sng" dirty="0">
              <a:latin typeface="Times New Roman" pitchFamily="18" charset="0"/>
              <a:cs typeface="Times New Roman" pitchFamily="18" charset="0"/>
            </a:endParaRPr>
          </a:p>
        </p:txBody>
      </p:sp>
      <p:sp>
        <p:nvSpPr>
          <p:cNvPr id="31" name="Rectangle 30"/>
          <p:cNvSpPr/>
          <p:nvPr/>
        </p:nvSpPr>
        <p:spPr>
          <a:xfrm>
            <a:off x="685800" y="1142821"/>
            <a:ext cx="8305800" cy="1200329"/>
          </a:xfrm>
          <a:prstGeom prst="rect">
            <a:avLst/>
          </a:prstGeom>
        </p:spPr>
        <p:txBody>
          <a:bodyPr wrap="square">
            <a:spAutoFit/>
          </a:bodyPr>
          <a:lstStyle/>
          <a:p>
            <a:pPr>
              <a:buFont typeface="Wingdings" pitchFamily="2" charset="2"/>
              <a:buChar char="ü"/>
            </a:pPr>
            <a:r>
              <a:rPr lang="en-US" sz="2400" dirty="0" smtClean="0">
                <a:latin typeface="Times New Roman" pitchFamily="18" charset="0"/>
                <a:cs typeface="Times New Roman" pitchFamily="18" charset="0"/>
              </a:rPr>
              <a:t>Choose an ensemble method suitable for your task. Common ensemble methods include Random Forest, Gradient Boosting, and Bagging.</a:t>
            </a:r>
            <a:endParaRPr lang="en-US" sz="2400" dirty="0">
              <a:latin typeface="Times New Roman" pitchFamily="18" charset="0"/>
              <a:cs typeface="Times New Roman" pitchFamily="18" charset="0"/>
            </a:endParaRPr>
          </a:p>
        </p:txBody>
      </p:sp>
      <p:sp>
        <p:nvSpPr>
          <p:cNvPr id="6" name="TextBox 5"/>
          <p:cNvSpPr txBox="1"/>
          <p:nvPr/>
        </p:nvSpPr>
        <p:spPr>
          <a:xfrm>
            <a:off x="228600" y="2505730"/>
            <a:ext cx="2743200" cy="523220"/>
          </a:xfrm>
          <a:prstGeom prst="rect">
            <a:avLst/>
          </a:prstGeom>
          <a:noFill/>
        </p:spPr>
        <p:txBody>
          <a:bodyPr wrap="square" rtlCol="0">
            <a:spAutoFit/>
          </a:bodyPr>
          <a:lstStyle/>
          <a:p>
            <a:r>
              <a:rPr lang="en-US" sz="2800" b="1" u="sng" dirty="0" smtClean="0">
                <a:latin typeface="Times New Roman" pitchFamily="18" charset="0"/>
                <a:cs typeface="Times New Roman" pitchFamily="18" charset="0"/>
              </a:rPr>
              <a:t>Model Selection:</a:t>
            </a:r>
            <a:endParaRPr lang="en-US" sz="2800" b="1" u="sng" dirty="0">
              <a:latin typeface="Times New Roman" pitchFamily="18" charset="0"/>
              <a:cs typeface="Times New Roman" pitchFamily="18" charset="0"/>
            </a:endParaRPr>
          </a:p>
        </p:txBody>
      </p:sp>
      <p:sp>
        <p:nvSpPr>
          <p:cNvPr id="7" name="Rectangle 6"/>
          <p:cNvSpPr/>
          <p:nvPr/>
        </p:nvSpPr>
        <p:spPr>
          <a:xfrm>
            <a:off x="609600" y="3257550"/>
            <a:ext cx="8305800" cy="1200329"/>
          </a:xfrm>
          <a:prstGeom prst="rect">
            <a:avLst/>
          </a:prstGeom>
        </p:spPr>
        <p:txBody>
          <a:bodyPr wrap="square">
            <a:spAutoFit/>
          </a:bodyPr>
          <a:lstStyle/>
          <a:p>
            <a:pPr>
              <a:buFont typeface="Wingdings" pitchFamily="2" charset="2"/>
              <a:buChar char="ü"/>
            </a:pPr>
            <a:r>
              <a:rPr lang="en-US" sz="2400" dirty="0" smtClean="0">
                <a:latin typeface="Times New Roman" pitchFamily="18" charset="0"/>
                <a:cs typeface="Times New Roman" pitchFamily="18" charset="0"/>
              </a:rPr>
              <a:t>Select diverse base models for the ensemble. This could include Decision Trees, Support Vector Machines, Logistic Regression, etc.</a:t>
            </a:r>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TextBox 3"/>
          <p:cNvSpPr txBox="1"/>
          <p:nvPr/>
        </p:nvSpPr>
        <p:spPr>
          <a:xfrm>
            <a:off x="762000" y="742950"/>
            <a:ext cx="8001000" cy="1569660"/>
          </a:xfrm>
          <a:prstGeom prst="rect">
            <a:avLst/>
          </a:prstGeom>
          <a:noFill/>
        </p:spPr>
        <p:txBody>
          <a:bodyPr wrap="square" rtlCol="0">
            <a:spAutoFit/>
          </a:bodyPr>
          <a:lstStyle/>
          <a:p>
            <a:pPr>
              <a:buFont typeface="Wingdings" pitchFamily="2" charset="2"/>
              <a:buChar char="ü"/>
            </a:pPr>
            <a:r>
              <a:rPr lang="en-US" sz="2400" dirty="0" smtClean="0">
                <a:latin typeface="Times New Roman" pitchFamily="18" charset="0"/>
                <a:cs typeface="Times New Roman" pitchFamily="18" charset="0"/>
              </a:rPr>
              <a:t>Train each base model on the training dataset</a:t>
            </a:r>
            <a:r>
              <a:rPr lang="en-US" sz="2400" dirty="0" smtClean="0">
                <a:latin typeface="Times New Roman" pitchFamily="18" charset="0"/>
                <a:cs typeface="Times New Roman" pitchFamily="18" charset="0"/>
              </a:rPr>
              <a:t>.</a:t>
            </a:r>
          </a:p>
          <a:p>
            <a:pPr>
              <a:buFont typeface="Wingdings" pitchFamily="2" charset="2"/>
              <a:buChar char="ü"/>
            </a:pP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Consider using different </a:t>
            </a:r>
            <a:r>
              <a:rPr lang="en-US" sz="2400" dirty="0" err="1" smtClean="0">
                <a:latin typeface="Times New Roman" pitchFamily="18" charset="0"/>
                <a:cs typeface="Times New Roman" pitchFamily="18" charset="0"/>
              </a:rPr>
              <a:t>hyperparameter</a:t>
            </a:r>
            <a:r>
              <a:rPr lang="en-US" sz="2400" dirty="0" smtClean="0">
                <a:latin typeface="Times New Roman" pitchFamily="18" charset="0"/>
                <a:cs typeface="Times New Roman" pitchFamily="18" charset="0"/>
              </a:rPr>
              <a:t> settings for each base model to enhance diversity</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p:txBody>
      </p:sp>
      <p:sp>
        <p:nvSpPr>
          <p:cNvPr id="7" name="TextBox 6"/>
          <p:cNvSpPr txBox="1"/>
          <p:nvPr/>
        </p:nvSpPr>
        <p:spPr>
          <a:xfrm>
            <a:off x="228600" y="57150"/>
            <a:ext cx="3124200" cy="523220"/>
          </a:xfrm>
          <a:prstGeom prst="rect">
            <a:avLst/>
          </a:prstGeom>
          <a:noFill/>
        </p:spPr>
        <p:txBody>
          <a:bodyPr wrap="square" rtlCol="0">
            <a:spAutoFit/>
          </a:bodyPr>
          <a:lstStyle/>
          <a:p>
            <a:r>
              <a:rPr lang="en-US" sz="2800" b="1" u="sng" dirty="0" smtClean="0">
                <a:latin typeface="Times New Roman" pitchFamily="18" charset="0"/>
                <a:cs typeface="Times New Roman" pitchFamily="18" charset="0"/>
              </a:rPr>
              <a:t>Model Training:</a:t>
            </a:r>
            <a:endParaRPr lang="en-US" sz="2800" b="1" u="sng" dirty="0">
              <a:latin typeface="Times New Roman" pitchFamily="18" charset="0"/>
              <a:cs typeface="Times New Roman" pitchFamily="18" charset="0"/>
            </a:endParaRPr>
          </a:p>
        </p:txBody>
      </p:sp>
      <p:sp>
        <p:nvSpPr>
          <p:cNvPr id="8" name="TextBox 7"/>
          <p:cNvSpPr txBox="1"/>
          <p:nvPr/>
        </p:nvSpPr>
        <p:spPr>
          <a:xfrm>
            <a:off x="152400" y="2343150"/>
            <a:ext cx="4419600" cy="523220"/>
          </a:xfrm>
          <a:prstGeom prst="rect">
            <a:avLst/>
          </a:prstGeom>
          <a:noFill/>
        </p:spPr>
        <p:txBody>
          <a:bodyPr wrap="square" rtlCol="0">
            <a:spAutoFit/>
          </a:bodyPr>
          <a:lstStyle/>
          <a:p>
            <a:r>
              <a:rPr lang="en-US" sz="2800" b="1" u="sng" dirty="0" err="1" smtClean="0">
                <a:latin typeface="Times New Roman" pitchFamily="18" charset="0"/>
                <a:cs typeface="Times New Roman" pitchFamily="18" charset="0"/>
              </a:rPr>
              <a:t>Hyperparameter</a:t>
            </a:r>
            <a:r>
              <a:rPr lang="en-US" sz="2800" b="1" u="sng" dirty="0" smtClean="0">
                <a:latin typeface="Times New Roman" pitchFamily="18" charset="0"/>
                <a:cs typeface="Times New Roman" pitchFamily="18" charset="0"/>
              </a:rPr>
              <a:t> Tuning:</a:t>
            </a:r>
            <a:endParaRPr lang="en-US" sz="2800" b="1" u="sng" dirty="0">
              <a:latin typeface="Times New Roman" pitchFamily="18" charset="0"/>
              <a:cs typeface="Times New Roman" pitchFamily="18" charset="0"/>
            </a:endParaRPr>
          </a:p>
        </p:txBody>
      </p:sp>
      <p:sp>
        <p:nvSpPr>
          <p:cNvPr id="9" name="TextBox 8"/>
          <p:cNvSpPr txBox="1"/>
          <p:nvPr/>
        </p:nvSpPr>
        <p:spPr>
          <a:xfrm>
            <a:off x="838200" y="2952750"/>
            <a:ext cx="8001000" cy="1938992"/>
          </a:xfrm>
          <a:prstGeom prst="rect">
            <a:avLst/>
          </a:prstGeom>
          <a:noFill/>
        </p:spPr>
        <p:txBody>
          <a:bodyPr wrap="square" rtlCol="0">
            <a:spAutoFit/>
          </a:bodyPr>
          <a:lstStyle/>
          <a:p>
            <a:pPr>
              <a:buFont typeface="Wingdings" pitchFamily="2" charset="2"/>
              <a:buChar char="ü"/>
            </a:pPr>
            <a:r>
              <a:rPr lang="en-US" sz="2400" dirty="0" smtClean="0">
                <a:latin typeface="Times New Roman" pitchFamily="18" charset="0"/>
                <a:cs typeface="Times New Roman" pitchFamily="18" charset="0"/>
              </a:rPr>
              <a:t> Fine-tune </a:t>
            </a:r>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hyperparameters</a:t>
            </a:r>
            <a:r>
              <a:rPr lang="en-US" sz="2400" dirty="0" smtClean="0">
                <a:latin typeface="Times New Roman" pitchFamily="18" charset="0"/>
                <a:cs typeface="Times New Roman" pitchFamily="18" charset="0"/>
              </a:rPr>
              <a:t> of the ensemble method to optimize its performance</a:t>
            </a:r>
            <a:r>
              <a:rPr lang="en-US" sz="2400" dirty="0" smtClean="0">
                <a:latin typeface="Times New Roman" pitchFamily="18" charset="0"/>
                <a:cs typeface="Times New Roman" pitchFamily="18" charset="0"/>
              </a:rPr>
              <a:t>.</a:t>
            </a:r>
          </a:p>
          <a:p>
            <a:pPr>
              <a:buFont typeface="Wingdings" pitchFamily="2" charset="2"/>
              <a:buChar char="ü"/>
            </a:pP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 Use </a:t>
            </a:r>
            <a:r>
              <a:rPr lang="en-US" sz="2400" dirty="0" smtClean="0">
                <a:latin typeface="Times New Roman" pitchFamily="18" charset="0"/>
                <a:cs typeface="Times New Roman" pitchFamily="18" charset="0"/>
              </a:rPr>
              <a:t>techniques like grid search or random search for </a:t>
            </a:r>
            <a:r>
              <a:rPr lang="en-US" sz="2400" dirty="0" err="1" smtClean="0">
                <a:latin typeface="Times New Roman" pitchFamily="18" charset="0"/>
                <a:cs typeface="Times New Roman" pitchFamily="18" charset="0"/>
              </a:rPr>
              <a:t>hyperparameter</a:t>
            </a:r>
            <a:r>
              <a:rPr lang="en-US" sz="2400" dirty="0" smtClean="0">
                <a:latin typeface="Times New Roman" pitchFamily="18" charset="0"/>
                <a:cs typeface="Times New Roman" pitchFamily="18" charset="0"/>
              </a:rPr>
              <a:t> tuning</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9" name="TextBox 28"/>
          <p:cNvSpPr txBox="1"/>
          <p:nvPr/>
        </p:nvSpPr>
        <p:spPr>
          <a:xfrm>
            <a:off x="609600" y="753130"/>
            <a:ext cx="2209800" cy="523220"/>
          </a:xfrm>
          <a:prstGeom prst="rect">
            <a:avLst/>
          </a:prstGeom>
          <a:noFill/>
        </p:spPr>
        <p:txBody>
          <a:bodyPr wrap="square" rtlCol="0">
            <a:spAutoFit/>
          </a:bodyPr>
          <a:lstStyle/>
          <a:p>
            <a:r>
              <a:rPr lang="en-US" sz="2800" b="1" u="sng" dirty="0" smtClean="0">
                <a:latin typeface="Times New Roman" pitchFamily="18" charset="0"/>
                <a:cs typeface="Times New Roman" pitchFamily="18" charset="0"/>
              </a:rPr>
              <a:t>Deployment:</a:t>
            </a:r>
            <a:endParaRPr lang="en-US" sz="2800" b="1" u="sng" dirty="0">
              <a:latin typeface="Times New Roman" pitchFamily="18" charset="0"/>
              <a:cs typeface="Times New Roman" pitchFamily="18" charset="0"/>
            </a:endParaRPr>
          </a:p>
        </p:txBody>
      </p:sp>
      <p:sp>
        <p:nvSpPr>
          <p:cNvPr id="31" name="Rectangle 30"/>
          <p:cNvSpPr/>
          <p:nvPr/>
        </p:nvSpPr>
        <p:spPr>
          <a:xfrm>
            <a:off x="533400" y="1482626"/>
            <a:ext cx="8305800" cy="2308324"/>
          </a:xfrm>
          <a:prstGeom prst="rect">
            <a:avLst/>
          </a:prstGeom>
        </p:spPr>
        <p:txBody>
          <a:bodyPr wrap="square">
            <a:spAutoFit/>
          </a:bodyPr>
          <a:lstStyle/>
          <a:p>
            <a:pPr>
              <a:buFont typeface="Wingdings" pitchFamily="2" charset="2"/>
              <a:buChar char="ü"/>
            </a:pPr>
            <a:r>
              <a:rPr lang="en-US" sz="2400" dirty="0" smtClean="0">
                <a:latin typeface="Times New Roman" pitchFamily="18" charset="0"/>
                <a:cs typeface="Times New Roman" pitchFamily="18" charset="0"/>
              </a:rPr>
              <a:t>Once satisfied with the model's performance, implement it in your desired programming language (Python is commonly used for this purpose).</a:t>
            </a:r>
          </a:p>
          <a:p>
            <a:pPr>
              <a:buFont typeface="Wingdings" pitchFamily="2" charset="2"/>
              <a:buChar char="ü"/>
            </a:pP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 Deploy the model using a suitable platform, considering factors like scalability and ease of integration.</a:t>
            </a:r>
            <a:endParaRPr lang="en-US"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4" name="TextBox 3"/>
          <p:cNvSpPr txBox="1"/>
          <p:nvPr/>
        </p:nvSpPr>
        <p:spPr>
          <a:xfrm>
            <a:off x="838200" y="742950"/>
            <a:ext cx="8001000" cy="1938992"/>
          </a:xfrm>
          <a:prstGeom prst="rect">
            <a:avLst/>
          </a:prstGeom>
          <a:noFill/>
        </p:spPr>
        <p:txBody>
          <a:bodyPr wrap="square" rtlCol="0">
            <a:spAutoFit/>
          </a:bodyPr>
          <a:lstStyle/>
          <a:p>
            <a:pPr>
              <a:buFont typeface="Wingdings" pitchFamily="2" charset="2"/>
              <a:buChar char="ü"/>
            </a:pPr>
            <a:r>
              <a:rPr lang="en-US" sz="2400" dirty="0" smtClean="0">
                <a:latin typeface="Times New Roman" pitchFamily="18" charset="0"/>
                <a:cs typeface="Times New Roman" pitchFamily="18" charset="0"/>
              </a:rPr>
              <a:t>Establish a system for monitoring the model's performance in a real-world environment</a:t>
            </a:r>
            <a:r>
              <a:rPr lang="en-US" sz="2400" dirty="0" smtClean="0">
                <a:latin typeface="Times New Roman" pitchFamily="18" charset="0"/>
                <a:cs typeface="Times New Roman" pitchFamily="18" charset="0"/>
              </a:rPr>
              <a:t>.</a:t>
            </a:r>
          </a:p>
          <a:p>
            <a:pPr>
              <a:buFont typeface="Wingdings" pitchFamily="2" charset="2"/>
              <a:buChar char="ü"/>
            </a:pP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 Regularly </a:t>
            </a:r>
            <a:r>
              <a:rPr lang="en-US" sz="2400" dirty="0" smtClean="0">
                <a:latin typeface="Times New Roman" pitchFamily="18" charset="0"/>
                <a:cs typeface="Times New Roman" pitchFamily="18" charset="0"/>
              </a:rPr>
              <a:t>update the model as new data becomes available and retrain it to maintain accuracy.</a:t>
            </a:r>
            <a:endParaRPr lang="en-US" sz="2400" dirty="0">
              <a:latin typeface="Times New Roman" pitchFamily="18" charset="0"/>
              <a:cs typeface="Times New Roman" pitchFamily="18" charset="0"/>
            </a:endParaRPr>
          </a:p>
        </p:txBody>
      </p:sp>
      <p:sp>
        <p:nvSpPr>
          <p:cNvPr id="7" name="TextBox 6"/>
          <p:cNvSpPr txBox="1"/>
          <p:nvPr/>
        </p:nvSpPr>
        <p:spPr>
          <a:xfrm>
            <a:off x="228600" y="57150"/>
            <a:ext cx="5791200" cy="523220"/>
          </a:xfrm>
          <a:prstGeom prst="rect">
            <a:avLst/>
          </a:prstGeom>
          <a:noFill/>
        </p:spPr>
        <p:txBody>
          <a:bodyPr wrap="square" rtlCol="0">
            <a:spAutoFit/>
          </a:bodyPr>
          <a:lstStyle/>
          <a:p>
            <a:r>
              <a:rPr lang="en-US" sz="2800" b="1" u="sng" dirty="0" smtClean="0">
                <a:latin typeface="Times New Roman" pitchFamily="18" charset="0"/>
                <a:cs typeface="Times New Roman" pitchFamily="18" charset="0"/>
              </a:rPr>
              <a:t>Monitoring and Maintenance:</a:t>
            </a:r>
            <a:endParaRPr lang="en-US" sz="2800" b="1" u="sng" dirty="0">
              <a:latin typeface="Times New Roman" pitchFamily="18" charset="0"/>
              <a:cs typeface="Times New Roman" pitchFamily="18" charset="0"/>
            </a:endParaRPr>
          </a:p>
        </p:txBody>
      </p:sp>
      <p:sp>
        <p:nvSpPr>
          <p:cNvPr id="8" name="TextBox 7"/>
          <p:cNvSpPr txBox="1"/>
          <p:nvPr/>
        </p:nvSpPr>
        <p:spPr>
          <a:xfrm>
            <a:off x="152400" y="2800350"/>
            <a:ext cx="2743200" cy="523220"/>
          </a:xfrm>
          <a:prstGeom prst="rect">
            <a:avLst/>
          </a:prstGeom>
          <a:noFill/>
        </p:spPr>
        <p:txBody>
          <a:bodyPr wrap="square" rtlCol="0">
            <a:spAutoFit/>
          </a:bodyPr>
          <a:lstStyle/>
          <a:p>
            <a:r>
              <a:rPr lang="en-US" sz="2800" b="1" u="sng" dirty="0" smtClean="0">
                <a:latin typeface="Times New Roman" pitchFamily="18" charset="0"/>
                <a:cs typeface="Times New Roman" pitchFamily="18" charset="0"/>
              </a:rPr>
              <a:t>Documentation:</a:t>
            </a:r>
            <a:endParaRPr lang="en-US" sz="2800" b="1" u="sng" dirty="0">
              <a:latin typeface="Times New Roman" pitchFamily="18" charset="0"/>
              <a:cs typeface="Times New Roman" pitchFamily="18" charset="0"/>
            </a:endParaRPr>
          </a:p>
        </p:txBody>
      </p:sp>
      <p:sp>
        <p:nvSpPr>
          <p:cNvPr id="9" name="TextBox 8"/>
          <p:cNvSpPr txBox="1"/>
          <p:nvPr/>
        </p:nvSpPr>
        <p:spPr>
          <a:xfrm>
            <a:off x="838200" y="3505021"/>
            <a:ext cx="8001000" cy="1200329"/>
          </a:xfrm>
          <a:prstGeom prst="rect">
            <a:avLst/>
          </a:prstGeom>
          <a:noFill/>
        </p:spPr>
        <p:txBody>
          <a:bodyPr wrap="square" rtlCol="0">
            <a:spAutoFit/>
          </a:bodyPr>
          <a:lstStyle/>
          <a:p>
            <a:pPr>
              <a:buFont typeface="Wingdings" pitchFamily="2" charset="2"/>
              <a:buChar char="ü"/>
            </a:pPr>
            <a:r>
              <a:rPr lang="en-US" sz="2400" dirty="0" smtClean="0">
                <a:latin typeface="Times New Roman" pitchFamily="18" charset="0"/>
                <a:cs typeface="Times New Roman" pitchFamily="18" charset="0"/>
              </a:rPr>
              <a:t>Document the entire process, including data preprocessing steps, model selection rationale, </a:t>
            </a:r>
            <a:r>
              <a:rPr lang="en-US" sz="2400" dirty="0" err="1" smtClean="0">
                <a:latin typeface="Times New Roman" pitchFamily="18" charset="0"/>
                <a:cs typeface="Times New Roman" pitchFamily="18" charset="0"/>
              </a:rPr>
              <a:t>hyperparameter</a:t>
            </a:r>
            <a:r>
              <a:rPr lang="en-US" sz="2400" dirty="0" smtClean="0">
                <a:latin typeface="Times New Roman" pitchFamily="18" charset="0"/>
                <a:cs typeface="Times New Roman" pitchFamily="18" charset="0"/>
              </a:rPr>
              <a:t> choices, and deployment details.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29" name="TextBox 28"/>
          <p:cNvSpPr txBox="1"/>
          <p:nvPr/>
        </p:nvSpPr>
        <p:spPr>
          <a:xfrm>
            <a:off x="609600" y="753130"/>
            <a:ext cx="2819400" cy="523220"/>
          </a:xfrm>
          <a:prstGeom prst="rect">
            <a:avLst/>
          </a:prstGeom>
          <a:noFill/>
        </p:spPr>
        <p:txBody>
          <a:bodyPr wrap="square" rtlCol="0">
            <a:spAutoFit/>
          </a:bodyPr>
          <a:lstStyle/>
          <a:p>
            <a:r>
              <a:rPr lang="en-US" sz="2800" b="1" u="sng" dirty="0" smtClean="0">
                <a:latin typeface="Times New Roman" pitchFamily="18" charset="0"/>
                <a:cs typeface="Times New Roman" pitchFamily="18" charset="0"/>
              </a:rPr>
              <a:t>Improvement:</a:t>
            </a:r>
            <a:endParaRPr lang="en-US" sz="2800" b="1" u="sng" dirty="0">
              <a:latin typeface="Times New Roman" pitchFamily="18" charset="0"/>
              <a:cs typeface="Times New Roman" pitchFamily="18" charset="0"/>
            </a:endParaRPr>
          </a:p>
        </p:txBody>
      </p:sp>
      <p:sp>
        <p:nvSpPr>
          <p:cNvPr id="31" name="Rectangle 30"/>
          <p:cNvSpPr/>
          <p:nvPr/>
        </p:nvSpPr>
        <p:spPr>
          <a:xfrm>
            <a:off x="533400" y="1482626"/>
            <a:ext cx="8305800" cy="1938992"/>
          </a:xfrm>
          <a:prstGeom prst="rect">
            <a:avLst/>
          </a:prstGeom>
        </p:spPr>
        <p:txBody>
          <a:bodyPr wrap="square">
            <a:spAutoFit/>
          </a:bodyPr>
          <a:lstStyle/>
          <a:p>
            <a:pPr>
              <a:buFont typeface="Wingdings" pitchFamily="2" charset="2"/>
              <a:buChar char="ü"/>
            </a:pPr>
            <a:r>
              <a:rPr lang="en-US" sz="2400" dirty="0" smtClean="0">
                <a:latin typeface="Times New Roman" pitchFamily="18" charset="0"/>
                <a:cs typeface="Times New Roman" pitchFamily="18" charset="0"/>
              </a:rPr>
              <a:t>Stay informed about new research and techniques in machine learning and diabetes prediction</a:t>
            </a:r>
            <a:r>
              <a:rPr lang="en-US" sz="2400" dirty="0" smtClean="0">
                <a:latin typeface="Times New Roman" pitchFamily="18" charset="0"/>
                <a:cs typeface="Times New Roman" pitchFamily="18" charset="0"/>
              </a:rPr>
              <a:t>.</a:t>
            </a:r>
          </a:p>
          <a:p>
            <a:pPr>
              <a:buFont typeface="Wingdings" pitchFamily="2" charset="2"/>
              <a:buChar char="ü"/>
            </a:pPr>
            <a:endParaRPr lang="en-US" sz="2400" dirty="0" smtClean="0">
              <a:latin typeface="Times New Roman" pitchFamily="18" charset="0"/>
              <a:cs typeface="Times New Roman" pitchFamily="18" charset="0"/>
            </a:endParaRPr>
          </a:p>
          <a:p>
            <a:pPr>
              <a:buFont typeface="Wingdings" pitchFamily="2" charset="2"/>
              <a:buChar char="ü"/>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Iterate and improve the model as needed to adapt to changing conditions.</a:t>
            </a:r>
            <a:endParaRPr lang="en-US"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433</Words>
  <PresentationFormat>On-screen Show (16:9)</PresentationFormat>
  <Paragraphs>52</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Montserrat</vt:lpstr>
      <vt:lpstr>Times New Roman</vt:lpstr>
      <vt:lpstr>Wingdings</vt:lpstr>
      <vt:lpstr>Barlow</vt:lpstr>
      <vt:lpstr>Fira Sans Extra Condensed Medium</vt:lpstr>
      <vt:lpstr>Management Consulting Toolkit by Slidesgo</vt:lpstr>
      <vt:lpstr>AI-BASED DIABETES PREDICTION SYSTEM </vt:lpstr>
      <vt:lpstr>INTRODUCTION</vt:lpstr>
      <vt:lpstr>ENSEMBLE METHODS</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AI-BASED DIABETES PREDICTION SYSTEM</dc:title>
  <dc:creator>🅱🅷🆄🆅🅰🅽</dc:creator>
  <cp:lastModifiedBy>admin</cp:lastModifiedBy>
  <cp:revision>7</cp:revision>
  <dcterms:modified xsi:type="dcterms:W3CDTF">2023-10-10T17:02:35Z</dcterms:modified>
</cp:coreProperties>
</file>