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  <p:sldMasterId id="2147483666" r:id="rId3"/>
    <p:sldMasterId id="2147483670" r:id="rId4"/>
    <p:sldMasterId id="2147483668" r:id="rId5"/>
    <p:sldMasterId id="2147483669" r:id="rId6"/>
  </p:sldMasterIdLst>
  <p:notesMasterIdLst>
    <p:notesMasterId r:id="rId24"/>
  </p:notesMasterIdLst>
  <p:sldIdLst>
    <p:sldId id="256" r:id="rId7"/>
    <p:sldId id="264" r:id="rId8"/>
    <p:sldId id="257" r:id="rId9"/>
    <p:sldId id="267" r:id="rId10"/>
    <p:sldId id="270" r:id="rId11"/>
    <p:sldId id="262" r:id="rId12"/>
    <p:sldId id="263" r:id="rId13"/>
    <p:sldId id="269" r:id="rId14"/>
    <p:sldId id="259" r:id="rId15"/>
    <p:sldId id="258" r:id="rId16"/>
    <p:sldId id="260" r:id="rId17"/>
    <p:sldId id="266" r:id="rId18"/>
    <p:sldId id="265" r:id="rId19"/>
    <p:sldId id="273" r:id="rId20"/>
    <p:sldId id="271" r:id="rId21"/>
    <p:sldId id="272" r:id="rId22"/>
    <p:sldId id="261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000000"/>
          </p15:clr>
        </p15:guide>
        <p15:guide id="2" pos="415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8C6EE-1D0E-4968-B4F8-3719C10F5AF8}" v="4" dt="2019-03-19T15:55:10.719"/>
  </p1510:revLst>
</p1510:revInfo>
</file>

<file path=ppt/tableStyles.xml><?xml version="1.0" encoding="utf-8"?>
<a:tblStyleLst xmlns:a="http://schemas.openxmlformats.org/drawingml/2006/main" def="{C050C90F-0A36-49E4-9FF4-AC24FF8337EA}">
  <a:tblStyle styleId="{C050C90F-0A36-49E4-9FF4-AC24FF8337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6EC640-823F-461F-89CA-73C0613070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97" autoAdjust="0"/>
  </p:normalViewPr>
  <p:slideViewPr>
    <p:cSldViewPr snapToGrid="0">
      <p:cViewPr varScale="1">
        <p:scale>
          <a:sx n="53" d="100"/>
          <a:sy n="53" d="100"/>
        </p:scale>
        <p:origin x="1896" y="78"/>
      </p:cViewPr>
      <p:guideLst>
        <p:guide orient="horz" pos="1049"/>
        <p:guide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iya Parthiban" userId="3829e2068a3f6a09" providerId="LiveId" clId="{8DE8C6EE-1D0E-4968-B4F8-3719C10F5AF8}"/>
    <pc:docChg chg="custSel modSld">
      <pc:chgData name="Supriya Parthiban" userId="3829e2068a3f6a09" providerId="LiveId" clId="{8DE8C6EE-1D0E-4968-B4F8-3719C10F5AF8}" dt="2019-03-19T15:56:28.102" v="108" actId="20577"/>
      <pc:docMkLst>
        <pc:docMk/>
      </pc:docMkLst>
      <pc:sldChg chg="modSp">
        <pc:chgData name="Supriya Parthiban" userId="3829e2068a3f6a09" providerId="LiveId" clId="{8DE8C6EE-1D0E-4968-B4F8-3719C10F5AF8}" dt="2019-03-19T15:55:10.717" v="3" actId="20578"/>
        <pc:sldMkLst>
          <pc:docMk/>
          <pc:sldMk cId="0" sldId="261"/>
        </pc:sldMkLst>
        <pc:spChg chg="mod">
          <ac:chgData name="Supriya Parthiban" userId="3829e2068a3f6a09" providerId="LiveId" clId="{8DE8C6EE-1D0E-4968-B4F8-3719C10F5AF8}" dt="2019-03-19T15:55:10.717" v="3" actId="20578"/>
          <ac:spMkLst>
            <pc:docMk/>
            <pc:sldMk cId="0" sldId="261"/>
            <ac:spMk id="3" creationId="{3C5400AB-07AF-4934-AA83-1B94F30592DF}"/>
          </ac:spMkLst>
        </pc:spChg>
      </pc:sldChg>
      <pc:sldChg chg="modNotesTx">
        <pc:chgData name="Supriya Parthiban" userId="3829e2068a3f6a09" providerId="LiveId" clId="{8DE8C6EE-1D0E-4968-B4F8-3719C10F5AF8}" dt="2019-03-19T15:56:28.102" v="108" actId="20577"/>
        <pc:sldMkLst>
          <pc:docMk/>
          <pc:sldMk cId="415534532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Good evening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We as team 7 have decided to make a movie recommendation system.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dirty="0"/>
              <a:t>You might have a lot of questions as Why? What and How? We are going to answer all your questions in this presentation today.</a:t>
            </a:r>
            <a:endParaRPr dirty="0"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popularity-based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usually the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simplest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implement be also the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 impersonal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the recommendations are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 on the description of the products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records from various users provide recommendations based on user similarities</a:t>
            </a:r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popularity-based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usually the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simplest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to implement be also the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most impersonal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3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content-based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the recommendations are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based on the description of the products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collaborative filtering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engines: records from various users provide recommendations based on user similarities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ollaborative filtering – more difficult problem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time availability.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9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chedule is as followed(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tentatively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20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March 31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dataset exploration</a:t>
            </a: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April 10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data cleaning</a:t>
            </a: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11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April 30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build the recommendation system</a:t>
            </a:r>
            <a:endParaRPr lang="en-US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May 8</a:t>
            </a:r>
            <a:r>
              <a:rPr lang="en-US" sz="1800" b="0" i="1" u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possible improvement and conclusion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4414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models used by Netflix to do the rating we are currently looking into the ones we can implement.</a:t>
            </a:r>
          </a:p>
          <a:p>
            <a:endParaRPr lang="en-SG" dirty="0"/>
          </a:p>
          <a:p>
            <a:r>
              <a:rPr lang="en-SG" dirty="0"/>
              <a:t>https://www.slideshare.net/InfoQ/machine-learning-recommender-systems-at-netflix-scale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0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 recommender system or a recommendation system is a subclass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of information filtering 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system that seeks </a:t>
            </a:r>
            <a:r>
              <a:rPr lang="en-US" sz="18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predict the "rating" or "preference</a:t>
            </a:r>
            <a:r>
              <a:rPr lang="en-US" sz="1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" a user would give to an item.</a:t>
            </a:r>
            <a:endParaRPr lang="en-SG" b="0" dirty="0"/>
          </a:p>
          <a:p>
            <a:r>
              <a:rPr lang="en-SG" dirty="0"/>
              <a:t>A classic example of recommendation system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Recommendation system is </a:t>
            </a:r>
            <a:r>
              <a:rPr lang="en-US" sz="18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very hot and can be seen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During </a:t>
            </a:r>
            <a:r>
              <a:rPr lang="en-US" sz="18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career mosaic </a:t>
            </a: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earlier last week there were a lot of job opportunities for recommendation system. </a:t>
            </a:r>
          </a:p>
          <a:p>
            <a:pPr marL="457200" marR="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news websites</a:t>
            </a: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, show related articles;</a:t>
            </a:r>
          </a:p>
          <a:p>
            <a:pPr marL="457200" marR="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shopping websites</a:t>
            </a: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, show recommended goods, as the famous saying “Customers who bought this item also bought...”;</a:t>
            </a:r>
          </a:p>
          <a:p>
            <a:pPr marL="457200" marR="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In every websites, show </a:t>
            </a:r>
            <a:r>
              <a:rPr lang="en-US" sz="1800" b="1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recommended ads</a:t>
            </a:r>
            <a:r>
              <a:rPr lang="en-US" sz="18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8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personlized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SG" dirty="0"/>
              <a:t>The world is moving from “ one size fits all”  solution to personalized solutions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SG" dirty="0"/>
              <a:t>Wired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SG" dirty="0"/>
              <a:t>By using a recommendation and we can space out the users to the long tail.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SG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SG" dirty="0"/>
              <a:t>https://www.ted.com/talks/chris_anderson_of_wired_on_tech_s_long_tail?language=en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https://www.wired.com/2004/10/tail/?pg=2&amp;topic=tail&amp;topic_set=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7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As technology students we were curious , we want </a:t>
            </a:r>
            <a:r>
              <a:rPr lang="en-SG" b="1" dirty="0"/>
              <a:t>to  know and try. University is where we can try.</a:t>
            </a:r>
          </a:p>
          <a:p>
            <a:r>
              <a:rPr lang="en-SG" b="0" dirty="0"/>
              <a:t>So we have decided to give it a 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绪论2">
  <p:cSld name="1_绪论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界定与表征">
  <p:cSld name="界定与表征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界定与表征" preserve="1">
  <p:cSld name="界定与表征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71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影响因素辨识">
  <p:cSld name="影响因素辨识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 userDrawn="1">
  <p:cSld name="2_标题幻灯片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1;p21">
            <a:extLst>
              <a:ext uri="{FF2B5EF4-FFF2-40B4-BE49-F238E27FC236}">
                <a16:creationId xmlns:a16="http://schemas.microsoft.com/office/drawing/2014/main" id="{64C17B56-46D3-4A7C-B697-4ECCDCD18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0"/>
            <a:ext cx="1270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1430337" y="1268412"/>
            <a:ext cx="6235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2488436999"/>
              </p:ext>
            </p:extLst>
          </p:nvPr>
        </p:nvGraphicFramePr>
        <p:xfrm>
          <a:off x="0" y="1268412"/>
          <a:ext cx="1270000" cy="3168600"/>
        </p:xfrm>
        <a:graphic>
          <a:graphicData uri="http://schemas.openxmlformats.org/drawingml/2006/table">
            <a:tbl>
              <a:tblPr>
                <a:noFill/>
                <a:tableStyleId>{C050C90F-0A36-49E4-9FF4-AC24FF8337EA}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Goal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Dataset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Plan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8" name="Google Shape;88;p13"/>
          <p:cNvGrpSpPr/>
          <p:nvPr/>
        </p:nvGrpSpPr>
        <p:grpSpPr>
          <a:xfrm>
            <a:off x="0" y="1273175"/>
            <a:ext cx="1270000" cy="787400"/>
            <a:chOff x="0" y="0"/>
            <a:chExt cx="2147483647" cy="2147483647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Microsoft Yahei"/>
                <a:buNone/>
              </a:pPr>
              <a:r>
                <a:rPr lang="en-US" sz="1400" b="0" i="0" u="none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Background</a:t>
              </a: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 rot="-5400000">
              <a:off x="1965045710" y="877013891"/>
              <a:ext cx="181552551" cy="39346076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0" y="0"/>
            <a:ext cx="1270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1430337" y="1268412"/>
            <a:ext cx="6235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3722339391"/>
              </p:ext>
            </p:extLst>
          </p:nvPr>
        </p:nvGraphicFramePr>
        <p:xfrm>
          <a:off x="0" y="1268412"/>
          <a:ext cx="1270000" cy="3208300"/>
        </p:xfrm>
        <a:graphic>
          <a:graphicData uri="http://schemas.openxmlformats.org/drawingml/2006/table">
            <a:tbl>
              <a:tblPr>
                <a:noFill/>
                <a:tableStyleId>{C050C90F-0A36-49E4-9FF4-AC24FF8337EA}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Data set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Plan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8" name="Google Shape;98;p15"/>
          <p:cNvGrpSpPr/>
          <p:nvPr/>
        </p:nvGrpSpPr>
        <p:grpSpPr>
          <a:xfrm>
            <a:off x="0" y="1273175"/>
            <a:ext cx="1270000" cy="787400"/>
            <a:chOff x="0" y="0"/>
            <a:chExt cx="2147483647" cy="2147483647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icrosoft Yahei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Background</a:t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1965045710" y="877013891"/>
              <a:ext cx="181552551" cy="39346076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Google Shape;89;p13">
            <a:extLst>
              <a:ext uri="{FF2B5EF4-FFF2-40B4-BE49-F238E27FC236}">
                <a16:creationId xmlns:a16="http://schemas.microsoft.com/office/drawing/2014/main" id="{66BA8C8B-DB72-4781-AD3B-6396E1E1AB6C}"/>
              </a:ext>
            </a:extLst>
          </p:cNvPr>
          <p:cNvSpPr txBox="1"/>
          <p:nvPr userDrawn="1"/>
        </p:nvSpPr>
        <p:spPr>
          <a:xfrm>
            <a:off x="0" y="2070119"/>
            <a:ext cx="1270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None/>
            </a:pPr>
            <a:r>
              <a:rPr lang="en-US" sz="1400" b="0" i="0" u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Goal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0" y="0"/>
            <a:ext cx="1270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1430337" y="1268412"/>
            <a:ext cx="6235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graphicFrame>
        <p:nvGraphicFramePr>
          <p:cNvPr id="97" name="Google Shape;97;p15"/>
          <p:cNvGraphicFramePr/>
          <p:nvPr>
            <p:extLst>
              <p:ext uri="{D42A27DB-BD31-4B8C-83A1-F6EECF244321}">
                <p14:modId xmlns:p14="http://schemas.microsoft.com/office/powerpoint/2010/main" val="1191375102"/>
              </p:ext>
            </p:extLst>
          </p:nvPr>
        </p:nvGraphicFramePr>
        <p:xfrm>
          <a:off x="0" y="1268412"/>
          <a:ext cx="1270000" cy="3208300"/>
        </p:xfrm>
        <a:graphic>
          <a:graphicData uri="http://schemas.openxmlformats.org/drawingml/2006/table">
            <a:tbl>
              <a:tblPr>
                <a:noFill/>
                <a:tableStyleId>{C050C90F-0A36-49E4-9FF4-AC24FF8337EA}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</a:t>
                      </a: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Plan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8" name="Google Shape;98;p15"/>
          <p:cNvGrpSpPr/>
          <p:nvPr/>
        </p:nvGrpSpPr>
        <p:grpSpPr>
          <a:xfrm>
            <a:off x="0" y="1273175"/>
            <a:ext cx="1270000" cy="787400"/>
            <a:chOff x="0" y="0"/>
            <a:chExt cx="2147483647" cy="2147483647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icrosoft Yahei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Background</a:t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 rot="-5400000">
              <a:off x="1965045710" y="877013891"/>
              <a:ext cx="181552551" cy="39346076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89;p13">
            <a:extLst>
              <a:ext uri="{FF2B5EF4-FFF2-40B4-BE49-F238E27FC236}">
                <a16:creationId xmlns:a16="http://schemas.microsoft.com/office/drawing/2014/main" id="{47C4A1C2-316A-424A-8E00-70D0EEBBF9C4}"/>
              </a:ext>
            </a:extLst>
          </p:cNvPr>
          <p:cNvSpPr txBox="1"/>
          <p:nvPr userDrawn="1"/>
        </p:nvSpPr>
        <p:spPr>
          <a:xfrm>
            <a:off x="0" y="2872562"/>
            <a:ext cx="1270000" cy="78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icrosoft Yahei"/>
              <a:buNone/>
            </a:pPr>
            <a:r>
              <a:rPr lang="en-US" sz="1400" b="0" i="0" u="none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215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0" y="0"/>
            <a:ext cx="1270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p19"/>
          <p:cNvGraphicFramePr/>
          <p:nvPr>
            <p:extLst>
              <p:ext uri="{D42A27DB-BD31-4B8C-83A1-F6EECF244321}">
                <p14:modId xmlns:p14="http://schemas.microsoft.com/office/powerpoint/2010/main" val="2028868132"/>
              </p:ext>
            </p:extLst>
          </p:nvPr>
        </p:nvGraphicFramePr>
        <p:xfrm>
          <a:off x="0" y="1268412"/>
          <a:ext cx="1270000" cy="3168600"/>
        </p:xfrm>
        <a:graphic>
          <a:graphicData uri="http://schemas.openxmlformats.org/drawingml/2006/table">
            <a:tbl>
              <a:tblPr>
                <a:noFill/>
                <a:tableStyleId>{C050C90F-0A36-49E4-9FF4-AC24FF8337EA}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icrosoft Yahe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Background</a:t>
                      </a:r>
                      <a:endParaRPr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icrosoft Yahei"/>
                        <a:buNone/>
                      </a:pPr>
                      <a:r>
                        <a:rPr lang="en-US" sz="1600" b="0" i="0" u="none" dirty="0">
                          <a:solidFill>
                            <a:schemeClr val="dk1"/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Data Set</a:t>
                      </a:r>
                      <a:endParaRPr dirty="0"/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45725" marB="45725" anchor="ctr"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0" y="2065337"/>
            <a:ext cx="1270000" cy="7667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Yahei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Goal</a:t>
            </a:r>
            <a:endParaRPr dirty="0"/>
          </a:p>
        </p:txBody>
      </p:sp>
      <p:sp>
        <p:nvSpPr>
          <p:cNvPr id="121" name="Google Shape;121;p19"/>
          <p:cNvSpPr/>
          <p:nvPr/>
        </p:nvSpPr>
        <p:spPr>
          <a:xfrm rot="-5400000">
            <a:off x="1143793" y="3966368"/>
            <a:ext cx="142875" cy="109537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0" y="3654425"/>
            <a:ext cx="1270000" cy="787400"/>
            <a:chOff x="0" y="0"/>
            <a:chExt cx="2147483647" cy="2147483647"/>
          </a:xfrm>
        </p:grpSpPr>
        <p:sp>
          <p:nvSpPr>
            <p:cNvPr id="123" name="Google Shape;123;p19"/>
            <p:cNvSpPr txBox="1"/>
            <p:nvPr/>
          </p:nvSpPr>
          <p:spPr>
            <a:xfrm>
              <a:off x="0" y="0"/>
              <a:ext cx="2147483647" cy="2147483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Microsoft Yahei"/>
                <a:buNone/>
              </a:pPr>
              <a:r>
                <a:rPr lang="en-US" sz="1600" b="0" i="0" u="none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Plan</a:t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 rot="-5400000">
              <a:off x="1965045710" y="877013891"/>
              <a:ext cx="181552551" cy="393460762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5" name="Google Shape;125;p19"/>
          <p:cNvCxnSpPr/>
          <p:nvPr/>
        </p:nvCxnSpPr>
        <p:spPr>
          <a:xfrm>
            <a:off x="1430337" y="1268412"/>
            <a:ext cx="62357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0" y="0"/>
            <a:ext cx="9144000" cy="933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0" y="857250"/>
            <a:ext cx="9144000" cy="290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0" y="1755775"/>
            <a:ext cx="9144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icrosoft Yahei"/>
              <a:buNone/>
            </a:pPr>
            <a:r>
              <a:rPr lang="en-US" sz="4000" b="1" i="0" u="none" dirty="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Movie Recommendation System</a:t>
            </a:r>
            <a:endParaRPr sz="1600" dirty="0"/>
          </a:p>
        </p:txBody>
      </p:sp>
      <p:sp>
        <p:nvSpPr>
          <p:cNvPr id="140" name="Google Shape;140;p23"/>
          <p:cNvSpPr txBox="1"/>
          <p:nvPr/>
        </p:nvSpPr>
        <p:spPr>
          <a:xfrm>
            <a:off x="1663700" y="2665412"/>
            <a:ext cx="57023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CSIT 5800 Project Proposal Presentation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374775" y="477078"/>
            <a:ext cx="7769225" cy="823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US" sz="48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1510250" y="1596900"/>
            <a:ext cx="7342200" cy="1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 b="0" i="0" u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Dataset size  </a:t>
            </a:r>
            <a:endParaRPr sz="22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2200" b="0" i="0" u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45,000 movies</a:t>
            </a:r>
            <a:endParaRPr sz="22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2200" b="0" i="0" u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26 million ratings</a:t>
            </a:r>
            <a:endParaRPr sz="2200" dirty="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US" sz="2200" b="0" i="0" u="none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270,000 users</a:t>
            </a:r>
            <a:endParaRPr sz="2200" dirty="0">
              <a:solidFill>
                <a:srgbClr val="1155CC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452200" y="3454400"/>
            <a:ext cx="734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 of dataset(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r>
              <a:rPr lang="en-US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/>
          </a:p>
        </p:txBody>
      </p:sp>
      <p:graphicFrame>
        <p:nvGraphicFramePr>
          <p:cNvPr id="163" name="Google Shape;163;p25"/>
          <p:cNvGraphicFramePr/>
          <p:nvPr>
            <p:extLst>
              <p:ext uri="{D42A27DB-BD31-4B8C-83A1-F6EECF244321}">
                <p14:modId xmlns:p14="http://schemas.microsoft.com/office/powerpoint/2010/main" val="1009182515"/>
              </p:ext>
            </p:extLst>
          </p:nvPr>
        </p:nvGraphicFramePr>
        <p:xfrm>
          <a:off x="1329344" y="4130374"/>
          <a:ext cx="7814658" cy="1656544"/>
        </p:xfrm>
        <a:graphic>
          <a:graphicData uri="http://schemas.openxmlformats.org/drawingml/2006/table">
            <a:tbl>
              <a:tblPr>
                <a:noFill/>
                <a:tableStyleId>{566EC640-823F-461F-89CA-73C061307094}</a:tableStyleId>
              </a:tblPr>
              <a:tblGrid>
                <a:gridCol w="130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2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8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cast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crew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plot keywords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budget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posters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release dates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 companies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countries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TMDB vote counts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vote averages</a:t>
                      </a:r>
                      <a:endParaRPr sz="18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1575117" y="288387"/>
            <a:ext cx="6105843" cy="73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US" sz="4000" b="0" i="0" u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2400" dirty="0">
              <a:solidFill>
                <a:srgbClr val="002060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392237" y="1493837"/>
            <a:ext cx="7751763" cy="50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Popularity based </a:t>
            </a:r>
            <a:endParaRPr sz="36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36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based filtering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>
              <a:buClr>
                <a:schemeClr val="dk1"/>
              </a:buClr>
              <a:buSzPts val="1800"/>
            </a:pPr>
            <a:r>
              <a:rPr lang="en-US" sz="3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Mainly focus on developing based on these approaches</a:t>
            </a:r>
            <a:endParaRPr lang="en-US" sz="3600" dirty="0"/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0.wp.com/thedatascientist.com/wp-content/uploads/2018/05/recommender_systems.png?resize=870%2C435">
            <a:extLst>
              <a:ext uri="{FF2B5EF4-FFF2-40B4-BE49-F238E27FC236}">
                <a16:creationId xmlns:a16="http://schemas.microsoft.com/office/drawing/2014/main" id="{9430B6BC-AA03-445A-9838-91ACA5FF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0" y="1951782"/>
            <a:ext cx="8666140" cy="43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9C118E-E812-4DA0-A9BD-4D20F74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942535"/>
            <a:ext cx="7854168" cy="748152"/>
          </a:xfrm>
        </p:spPr>
        <p:txBody>
          <a:bodyPr/>
          <a:lstStyle/>
          <a:p>
            <a:r>
              <a:rPr lang="en-SG" dirty="0"/>
              <a:t>Popularity based Ranking</a:t>
            </a:r>
          </a:p>
        </p:txBody>
      </p:sp>
    </p:spTree>
    <p:extLst>
      <p:ext uri="{BB962C8B-B14F-4D97-AF65-F5344CB8AC3E}">
        <p14:creationId xmlns:p14="http://schemas.microsoft.com/office/powerpoint/2010/main" val="1915154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commendation system">
            <a:extLst>
              <a:ext uri="{FF2B5EF4-FFF2-40B4-BE49-F238E27FC236}">
                <a16:creationId xmlns:a16="http://schemas.microsoft.com/office/drawing/2014/main" id="{F3124245-023E-4F33-B68B-F63BC6C1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3"/>
            <a:ext cx="9144000" cy="560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1392237" y="464234"/>
            <a:ext cx="6344994" cy="82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  <a:tabLst/>
              <a:defRPr/>
            </a:pPr>
            <a:r>
              <a:rPr kumimoji="0" lang="en-SG" sz="4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Schedule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412875" y="1493837"/>
            <a:ext cx="7576380" cy="468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schedule is as followed(tentatively):</a:t>
            </a:r>
          </a:p>
          <a:p>
            <a:pPr lvl="0">
              <a:buClr>
                <a:schemeClr val="dk1"/>
              </a:buClr>
              <a:buSzPts val="1800"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20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March 31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Dataset exploration 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Knowledge for the project.</a:t>
            </a:r>
          </a:p>
          <a:p>
            <a:pPr lvl="0">
              <a:buClr>
                <a:schemeClr val="dk1"/>
              </a:buClr>
              <a:buSzPts val="1800"/>
            </a:pPr>
            <a:endParaRPr lang="en-US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April 10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Size reduction/ data integration.</a:t>
            </a:r>
          </a:p>
          <a:p>
            <a:pPr marL="28575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Filling factor.</a:t>
            </a:r>
          </a:p>
          <a:p>
            <a:pPr>
              <a:buClr>
                <a:schemeClr val="dk1"/>
              </a:buClr>
              <a:buSzPts val="1800"/>
            </a:pPr>
            <a:endParaRPr lang="en-US" sz="1800" i="1" dirty="0"/>
          </a:p>
          <a:p>
            <a:pPr lvl="0">
              <a:buClr>
                <a:schemeClr val="dk1"/>
              </a:buClr>
              <a:buSzPts val="1800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11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April 30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develop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recommendation system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of the keywords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lvl="0">
              <a:buClr>
                <a:schemeClr val="dk1"/>
              </a:buClr>
              <a:buSzPts val="1800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1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May 8</a:t>
            </a:r>
            <a:r>
              <a:rPr lang="en-US" sz="1800" i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test-case</a:t>
            </a:r>
          </a:p>
          <a:p>
            <a:pPr lvl="0">
              <a:buClr>
                <a:schemeClr val="dk1"/>
              </a:buClr>
              <a:buSzPts val="1800"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0617188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79422-064A-4CE5-92B9-B8178005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97" y="966528"/>
            <a:ext cx="8752406" cy="49249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BD72C-B35A-4287-A0C2-9F7A21ACA965}"/>
              </a:ext>
            </a:extLst>
          </p:cNvPr>
          <p:cNvSpPr txBox="1"/>
          <p:nvPr/>
        </p:nvSpPr>
        <p:spPr>
          <a:xfrm>
            <a:off x="4853354" y="5891471"/>
            <a:ext cx="323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And more……</a:t>
            </a:r>
          </a:p>
        </p:txBody>
      </p:sp>
    </p:spTree>
    <p:extLst>
      <p:ext uri="{BB962C8B-B14F-4D97-AF65-F5344CB8AC3E}">
        <p14:creationId xmlns:p14="http://schemas.microsoft.com/office/powerpoint/2010/main" val="415534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B0502-5F7C-4194-A31F-4646A13A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354"/>
            <a:ext cx="9144000" cy="5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6;p28">
            <a:extLst>
              <a:ext uri="{FF2B5EF4-FFF2-40B4-BE49-F238E27FC236}">
                <a16:creationId xmlns:a16="http://schemas.microsoft.com/office/drawing/2014/main" id="{3C5400AB-07AF-4934-AA83-1B94F30592DF}"/>
              </a:ext>
            </a:extLst>
          </p:cNvPr>
          <p:cNvSpPr txBox="1"/>
          <p:nvPr/>
        </p:nvSpPr>
        <p:spPr>
          <a:xfrm>
            <a:off x="2025747" y="3129895"/>
            <a:ext cx="5345723" cy="276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Impact"/>
              <a:buNone/>
            </a:pPr>
            <a:r>
              <a:rPr lang="en-US" sz="2000" dirty="0">
                <a:solidFill>
                  <a:srgbClr val="002060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Group 7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Impact"/>
              <a:buNone/>
            </a:pP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Supriya Parthiban 20567171</a:t>
            </a:r>
          </a:p>
          <a:p>
            <a:pPr lvl="0" algn="ctr">
              <a:lnSpc>
                <a:spcPct val="150000"/>
              </a:lnSpc>
              <a:buClr>
                <a:schemeClr val="accent1"/>
              </a:buClr>
              <a:buSzPts val="6600"/>
            </a:pP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Huang Yi  20538986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  <a:buSzPts val="6600"/>
            </a:pP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LI Yilin 2056 3096</a:t>
            </a:r>
          </a:p>
          <a:p>
            <a:pPr algn="ctr">
              <a:lnSpc>
                <a:spcPct val="150000"/>
              </a:lnSpc>
              <a:buClr>
                <a:schemeClr val="accent1"/>
              </a:buClr>
              <a:buSzPts val="6600"/>
            </a:pP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Yan </a:t>
            </a:r>
            <a:r>
              <a:rPr lang="en-US" sz="1600" dirty="0" err="1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ziqi</a:t>
            </a: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 20543632</a:t>
            </a:r>
          </a:p>
          <a:p>
            <a:pPr lvl="0" algn="ctr">
              <a:lnSpc>
                <a:spcPct val="150000"/>
              </a:lnSpc>
              <a:buClr>
                <a:schemeClr val="accent1"/>
              </a:buClr>
              <a:buSzPts val="6600"/>
            </a:pPr>
            <a:r>
              <a:rPr lang="en-US" sz="1600" dirty="0">
                <a:solidFill>
                  <a:schemeClr val="accent1"/>
                </a:solidFill>
                <a:latin typeface="HGMaruGothicMPRO" panose="020B0400000000000000" pitchFamily="34" charset="-128"/>
                <a:ea typeface="HGMaruGothicMPRO" panose="020B0400000000000000" pitchFamily="34" charset="-128"/>
                <a:sym typeface="Impact"/>
              </a:rPr>
              <a:t>Lu Yao 20552578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Impact"/>
              <a:buNone/>
            </a:pPr>
            <a:endParaRPr sz="1600" dirty="0">
              <a:latin typeface="HGMaruGothicMPRO" panose="020B0400000000000000" pitchFamily="34" charset="-128"/>
              <a:ea typeface="HGMaruGothicMPRO" panose="020B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64F78-A449-419F-9AF7-48606DFBB503}"/>
              </a:ext>
            </a:extLst>
          </p:cNvPr>
          <p:cNvSpPr/>
          <p:nvPr/>
        </p:nvSpPr>
        <p:spPr>
          <a:xfrm>
            <a:off x="660008" y="1560235"/>
            <a:ext cx="8077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DB Helvethaica X 55 Regular" panose="02000506090000020004" pitchFamily="2" charset="-34"/>
                <a:cs typeface="DB Helvethaica X 55 Regular" panose="02000506090000020004" pitchFamily="2" charset="-34"/>
              </a:rPr>
              <a:t>Thank you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86AD504E-313F-431D-AB76-F62DA2150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16" y="333555"/>
            <a:ext cx="7315567" cy="619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88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1509700" y="1470991"/>
            <a:ext cx="7527950" cy="453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SG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Cutting edge technology</a:t>
            </a:r>
          </a:p>
          <a:p>
            <a:pPr marL="45720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SG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Daily basis we encounter </a:t>
            </a:r>
          </a:p>
          <a:p>
            <a:pPr marL="45720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SG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Increases market revenue</a:t>
            </a:r>
          </a:p>
          <a:p>
            <a:pPr marL="45720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SG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Personalized customer experience</a:t>
            </a:r>
          </a:p>
          <a:p>
            <a:pPr marL="457200" lvl="0" indent="-3683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AutoNum type="arabicPeriod"/>
            </a:pPr>
            <a:r>
              <a:rPr lang="en-SG" sz="3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Job market</a:t>
            </a:r>
            <a:endParaRPr sz="3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1363650" y="298174"/>
            <a:ext cx="7674000" cy="9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SG" sz="4800" dirty="0">
                <a:solidFill>
                  <a:srgbClr val="002060"/>
                </a:solidFill>
              </a:rPr>
              <a:t>Recommendation system</a:t>
            </a:r>
            <a:endParaRPr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recommendation system netflix">
            <a:extLst>
              <a:ext uri="{FF2B5EF4-FFF2-40B4-BE49-F238E27FC236}">
                <a16:creationId xmlns:a16="http://schemas.microsoft.com/office/drawing/2014/main" id="{A4B4FB8F-823A-4538-B031-E9181AB7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13" y="590044"/>
            <a:ext cx="4597602" cy="306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3DC993-AF3F-4B68-B797-D812F632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566"/>
            <a:ext cx="3992661" cy="4225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6957D4-0ABD-458F-82DF-8956659D3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686" y="3934046"/>
            <a:ext cx="6480313" cy="284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8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.slidesharecdn.com/untitled-140119090303-phpapp02/95/machine-learning-recommender-systems-at-netflix-scale-7-638.jpg?cb=1390122292">
            <a:extLst>
              <a:ext uri="{FF2B5EF4-FFF2-40B4-BE49-F238E27FC236}">
                <a16:creationId xmlns:a16="http://schemas.microsoft.com/office/drawing/2014/main" id="{EAE859AE-7B17-4330-B614-ED5800BA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166"/>
            <a:ext cx="9144000" cy="563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7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6C2DF-7E9A-420F-BB7F-7E147F11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04093"/>
            <a:ext cx="7628206" cy="1775582"/>
          </a:xfrm>
        </p:spPr>
        <p:txBody>
          <a:bodyPr/>
          <a:lstStyle/>
          <a:p>
            <a:pPr algn="l"/>
            <a:r>
              <a:rPr lang="en-US" sz="4000" dirty="0"/>
              <a:t>“</a:t>
            </a:r>
            <a:r>
              <a:rPr lang="en-US" sz="4400" i="1" dirty="0">
                <a:latin typeface="French Script MT" panose="03020402040607040605" pitchFamily="66" charset="0"/>
              </a:rPr>
              <a:t>We are leaving the age of information and entering the age of recommendation</a:t>
            </a:r>
            <a:r>
              <a:rPr lang="en-US" sz="4000" dirty="0"/>
              <a:t>” </a:t>
            </a:r>
            <a:br>
              <a:rPr lang="en-US" sz="4000" dirty="0"/>
            </a:br>
            <a:endParaRPr lang="en-SG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671482-00AC-4C01-B011-3ECF29073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1012" y="1676182"/>
            <a:ext cx="2247314" cy="618270"/>
          </a:xfrm>
        </p:spPr>
        <p:txBody>
          <a:bodyPr/>
          <a:lstStyle/>
          <a:p>
            <a:pPr algn="r"/>
            <a:r>
              <a:rPr lang="en-US" dirty="0"/>
              <a:t>-Chris Anderson</a:t>
            </a:r>
            <a:endParaRPr lang="en-SG" dirty="0"/>
          </a:p>
        </p:txBody>
      </p:sp>
      <p:pic>
        <p:nvPicPr>
          <p:cNvPr id="1026" name="Picture 2" descr="longtail">
            <a:extLst>
              <a:ext uri="{FF2B5EF4-FFF2-40B4-BE49-F238E27FC236}">
                <a16:creationId xmlns:a16="http://schemas.microsoft.com/office/drawing/2014/main" id="{18A411A5-3492-4488-97E7-E37C3813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92" y="2498522"/>
            <a:ext cx="5697416" cy="413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FB6379-7865-4CFA-AC28-9EBADEA5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950"/>
            <a:ext cx="9135926" cy="44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58148-BEA2-4BD3-8C19-31F88608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260"/>
            <a:ext cx="9144000" cy="3313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FE5F0-6805-4A00-BE79-83E71A363288}"/>
              </a:ext>
            </a:extLst>
          </p:cNvPr>
          <p:cNvSpPr txBox="1"/>
          <p:nvPr/>
        </p:nvSpPr>
        <p:spPr>
          <a:xfrm>
            <a:off x="2643809" y="5227983"/>
            <a:ext cx="387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We want to do it too!!!</a:t>
            </a:r>
          </a:p>
        </p:txBody>
      </p:sp>
    </p:spTree>
    <p:extLst>
      <p:ext uri="{BB962C8B-B14F-4D97-AF65-F5344CB8AC3E}">
        <p14:creationId xmlns:p14="http://schemas.microsoft.com/office/powerpoint/2010/main" val="57455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0" y="377687"/>
            <a:ext cx="9143999" cy="92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-SG" sz="4800" dirty="0">
                <a:solidFill>
                  <a:srgbClr val="002060"/>
                </a:solidFill>
              </a:rPr>
              <a:t>Goal</a:t>
            </a:r>
            <a:endParaRPr sz="4800" dirty="0">
              <a:solidFill>
                <a:srgbClr val="002060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567112" y="2987675"/>
            <a:ext cx="5576888" cy="190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/>
          </a:p>
        </p:txBody>
      </p:sp>
      <p:sp>
        <p:nvSpPr>
          <p:cNvPr id="173" name="Google Shape;173;p26"/>
          <p:cNvSpPr txBox="1"/>
          <p:nvPr/>
        </p:nvSpPr>
        <p:spPr>
          <a:xfrm>
            <a:off x="3567112" y="4098925"/>
            <a:ext cx="5022850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dirty="0">
              <a:solidFill>
                <a:srgbClr val="3C78D8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434905" y="1842869"/>
            <a:ext cx="7155056" cy="304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chemeClr val="dk1"/>
              </a:buClr>
              <a:buSzPts val="18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design and build an interactive recommendation system </a:t>
            </a:r>
            <a:r>
              <a:rPr lang="en-US" sz="3600" dirty="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that recommends </a:t>
            </a:r>
            <a:r>
              <a:rPr lang="en-US" sz="3600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 relevant movies to a user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content of the TMDB dataset.</a:t>
            </a:r>
            <a:endParaRPr lang="en-US" sz="3600" dirty="0">
              <a:solidFill>
                <a:srgbClr val="3C78D8"/>
              </a:solidFill>
            </a:endParaRPr>
          </a:p>
          <a:p>
            <a:pPr lvl="0" algn="just">
              <a:buClr>
                <a:schemeClr val="dk1"/>
              </a:buClr>
              <a:buSzPts val="1800"/>
            </a:pPr>
            <a:endParaRPr lang="en-US" sz="3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533</Words>
  <Application>Microsoft Office PowerPoint</Application>
  <PresentationFormat>On-screen Show (4:3)</PresentationFormat>
  <Paragraphs>106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HGMaruGothicMPRO</vt:lpstr>
      <vt:lpstr>Microsoft Yahei</vt:lpstr>
      <vt:lpstr>Arial</vt:lpstr>
      <vt:lpstr>Calibri</vt:lpstr>
      <vt:lpstr>DB Helvethaica X 55 Regular</vt:lpstr>
      <vt:lpstr>French Script MT</vt:lpstr>
      <vt:lpstr>Impact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“We are leaving the age of information and entering the age of recommendation”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Popularity based Ranking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Parthiban</dc:creator>
  <cp:lastModifiedBy>Supriya Parthiban</cp:lastModifiedBy>
  <cp:revision>15</cp:revision>
  <dcterms:modified xsi:type="dcterms:W3CDTF">2019-03-19T15:56:57Z</dcterms:modified>
</cp:coreProperties>
</file>