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2" r:id="rId1"/>
  </p:sldMasterIdLst>
  <p:notesMasterIdLst>
    <p:notesMasterId r:id="rId16"/>
  </p:notesMasterIdLst>
  <p:sldIdLst>
    <p:sldId id="313" r:id="rId2"/>
    <p:sldId id="314" r:id="rId3"/>
    <p:sldId id="315" r:id="rId4"/>
    <p:sldId id="316" r:id="rId5"/>
    <p:sldId id="317" r:id="rId6"/>
    <p:sldId id="318" r:id="rId7"/>
    <p:sldId id="319" r:id="rId8"/>
    <p:sldId id="320" r:id="rId9"/>
    <p:sldId id="321" r:id="rId10"/>
    <p:sldId id="322" r:id="rId11"/>
    <p:sldId id="324" r:id="rId12"/>
    <p:sldId id="326" r:id="rId13"/>
    <p:sldId id="327" r:id="rId14"/>
    <p:sldId id="325"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960"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9880e7b8de725f8d/Desktop/employee_data0001%20(1)NK.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9880e7b8de725f8d/Desktop/employee_data0001%20(1)NK.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[employee_data0001 (1)NK.xlsx]employee_data0001!PivotTable2</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
        <c:idx val="92"/>
        <c:spPr>
          <a:solidFill>
            <a:schemeClr val="accent1"/>
          </a:solidFill>
          <a:ln w="25400">
            <a:solidFill>
              <a:schemeClr val="lt1"/>
            </a:solidFill>
          </a:ln>
          <a:effectLst/>
          <a:sp3d contourW="25400">
            <a:contourClr>
              <a:schemeClr val="lt1"/>
            </a:contourClr>
          </a:sp3d>
        </c:spPr>
      </c:pivotFmt>
      <c:pivotFmt>
        <c:idx val="93"/>
        <c:spPr>
          <a:solidFill>
            <a:schemeClr val="accent1"/>
          </a:solidFill>
          <a:ln w="25400">
            <a:solidFill>
              <a:schemeClr val="lt1"/>
            </a:solidFill>
          </a:ln>
          <a:effectLst/>
          <a:sp3d contourW="25400">
            <a:contourClr>
              <a:schemeClr val="lt1"/>
            </a:contourClr>
          </a:sp3d>
        </c:spPr>
      </c:pivotFmt>
      <c:pivotFmt>
        <c:idx val="94"/>
        <c:spPr>
          <a:solidFill>
            <a:schemeClr val="accent1"/>
          </a:solidFill>
          <a:ln w="25400">
            <a:solidFill>
              <a:schemeClr val="lt1"/>
            </a:solidFill>
          </a:ln>
          <a:effectLst/>
          <a:sp3d contourW="25400">
            <a:contourClr>
              <a:schemeClr val="lt1"/>
            </a:contourClr>
          </a:sp3d>
        </c:spPr>
      </c:pivotFmt>
      <c:pivotFmt>
        <c:idx val="95"/>
        <c:spPr>
          <a:solidFill>
            <a:schemeClr val="accent1"/>
          </a:solidFill>
          <a:ln w="25400">
            <a:solidFill>
              <a:schemeClr val="lt1"/>
            </a:solidFill>
          </a:ln>
          <a:effectLst/>
          <a:sp3d contourW="25400">
            <a:contourClr>
              <a:schemeClr val="lt1"/>
            </a:contourClr>
          </a:sp3d>
        </c:spPr>
      </c:pivotFmt>
      <c:pivotFmt>
        <c:idx val="96"/>
        <c:spPr>
          <a:solidFill>
            <a:schemeClr val="accent1"/>
          </a:solidFill>
          <a:ln w="25400">
            <a:solidFill>
              <a:schemeClr val="lt1"/>
            </a:solidFill>
          </a:ln>
          <a:effectLst/>
          <a:sp3d contourW="25400">
            <a:contourClr>
              <a:schemeClr val="lt1"/>
            </a:contourClr>
          </a:sp3d>
        </c:spPr>
      </c:pivotFmt>
      <c:pivotFmt>
        <c:idx val="97"/>
        <c:spPr>
          <a:solidFill>
            <a:schemeClr val="accent1"/>
          </a:solidFill>
          <a:ln w="25400">
            <a:solidFill>
              <a:schemeClr val="lt1"/>
            </a:solidFill>
          </a:ln>
          <a:effectLst/>
          <a:sp3d contourW="25400">
            <a:contourClr>
              <a:schemeClr val="lt1"/>
            </a:contourClr>
          </a:sp3d>
        </c:spPr>
      </c:pivotFmt>
      <c:pivotFmt>
        <c:idx val="98"/>
        <c:spPr>
          <a:solidFill>
            <a:schemeClr val="accent1"/>
          </a:solidFill>
          <a:ln w="25400">
            <a:solidFill>
              <a:schemeClr val="lt1"/>
            </a:solidFill>
          </a:ln>
          <a:effectLst/>
          <a:sp3d contourW="25400">
            <a:contourClr>
              <a:schemeClr val="lt1"/>
            </a:contourClr>
          </a:sp3d>
        </c:spPr>
      </c:pivotFmt>
      <c:pivotFmt>
        <c:idx val="9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w="25400">
            <a:solidFill>
              <a:schemeClr val="lt1"/>
            </a:solidFill>
          </a:ln>
          <a:effectLst/>
          <a:sp3d contourW="25400">
            <a:contourClr>
              <a:schemeClr val="lt1"/>
            </a:contourClr>
          </a:sp3d>
        </c:spPr>
      </c:pivotFmt>
      <c:pivotFmt>
        <c:idx val="101"/>
        <c:spPr>
          <a:solidFill>
            <a:schemeClr val="accent1"/>
          </a:solidFill>
          <a:ln w="25400">
            <a:solidFill>
              <a:schemeClr val="lt1"/>
            </a:solidFill>
          </a:ln>
          <a:effectLst/>
          <a:sp3d contourW="25400">
            <a:contourClr>
              <a:schemeClr val="lt1"/>
            </a:contourClr>
          </a:sp3d>
        </c:spPr>
      </c:pivotFmt>
      <c:pivotFmt>
        <c:idx val="102"/>
        <c:spPr>
          <a:solidFill>
            <a:schemeClr val="accent1"/>
          </a:solidFill>
          <a:ln w="25400">
            <a:solidFill>
              <a:schemeClr val="lt1"/>
            </a:solidFill>
          </a:ln>
          <a:effectLst/>
          <a:sp3d contourW="25400">
            <a:contourClr>
              <a:schemeClr val="lt1"/>
            </a:contourClr>
          </a:sp3d>
        </c:spPr>
      </c:pivotFmt>
      <c:pivotFmt>
        <c:idx val="103"/>
        <c:spPr>
          <a:solidFill>
            <a:schemeClr val="accent1"/>
          </a:solidFill>
          <a:ln w="25400">
            <a:solidFill>
              <a:schemeClr val="lt1"/>
            </a:solidFill>
          </a:ln>
          <a:effectLst/>
          <a:sp3d contourW="25400">
            <a:contourClr>
              <a:schemeClr val="lt1"/>
            </a:contourClr>
          </a:sp3d>
        </c:spPr>
      </c:pivotFmt>
      <c:pivotFmt>
        <c:idx val="104"/>
        <c:spPr>
          <a:solidFill>
            <a:schemeClr val="accent1"/>
          </a:solidFill>
          <a:ln w="25400">
            <a:solidFill>
              <a:schemeClr val="lt1"/>
            </a:solidFill>
          </a:ln>
          <a:effectLst/>
          <a:sp3d contourW="25400">
            <a:contourClr>
              <a:schemeClr val="lt1"/>
            </a:contourClr>
          </a:sp3d>
        </c:spPr>
      </c:pivotFmt>
      <c:pivotFmt>
        <c:idx val="105"/>
        <c:spPr>
          <a:solidFill>
            <a:schemeClr val="accent1"/>
          </a:solidFill>
          <a:ln w="25400">
            <a:solidFill>
              <a:schemeClr val="lt1"/>
            </a:solidFill>
          </a:ln>
          <a:effectLst/>
          <a:sp3d contourW="25400">
            <a:contourClr>
              <a:schemeClr val="lt1"/>
            </a:contourClr>
          </a:sp3d>
        </c:spPr>
      </c:pivotFmt>
      <c:pivotFmt>
        <c:idx val="106"/>
        <c:spPr>
          <a:solidFill>
            <a:schemeClr val="accent1"/>
          </a:solidFill>
          <a:ln w="25400">
            <a:solidFill>
              <a:schemeClr val="lt1"/>
            </a:solidFill>
          </a:ln>
          <a:effectLst/>
          <a:sp3d contourW="25400">
            <a:contourClr>
              <a:schemeClr val="lt1"/>
            </a:contourClr>
          </a:sp3d>
        </c:spPr>
      </c:pivotFmt>
      <c:pivotFmt>
        <c:idx val="107"/>
        <c:spPr>
          <a:solidFill>
            <a:schemeClr val="accent1"/>
          </a:solidFill>
          <a:ln w="25400">
            <a:solidFill>
              <a:schemeClr val="lt1"/>
            </a:solidFill>
          </a:ln>
          <a:effectLst/>
          <a:sp3d contourW="25400">
            <a:contourClr>
              <a:schemeClr val="lt1"/>
            </a:contourClr>
          </a:sp3d>
        </c:spPr>
      </c:pivotFmt>
      <c:pivotFmt>
        <c:idx val="108"/>
        <c:spPr>
          <a:solidFill>
            <a:schemeClr val="accent1"/>
          </a:solidFill>
          <a:ln w="25400">
            <a:solidFill>
              <a:schemeClr val="lt1"/>
            </a:solidFill>
          </a:ln>
          <a:effectLst/>
          <a:sp3d contourW="25400">
            <a:contourClr>
              <a:schemeClr val="lt1"/>
            </a:contourClr>
          </a:sp3d>
        </c:spPr>
      </c:pivotFmt>
      <c:pivotFmt>
        <c:idx val="109"/>
        <c:spPr>
          <a:solidFill>
            <a:schemeClr val="accent1"/>
          </a:solidFill>
          <a:ln w="25400">
            <a:solidFill>
              <a:schemeClr val="lt1"/>
            </a:solidFill>
          </a:ln>
          <a:effectLst/>
          <a:sp3d contourW="25400">
            <a:contourClr>
              <a:schemeClr val="lt1"/>
            </a:contourClr>
          </a:sp3d>
        </c:spPr>
      </c:pivotFmt>
      <c:pivotFmt>
        <c:idx val="11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1"/>
        <c:spPr>
          <a:solidFill>
            <a:schemeClr val="accent1"/>
          </a:solidFill>
          <a:ln w="25400">
            <a:solidFill>
              <a:schemeClr val="lt1"/>
            </a:solidFill>
          </a:ln>
          <a:effectLst/>
          <a:sp3d contourW="25400">
            <a:contourClr>
              <a:schemeClr val="lt1"/>
            </a:contourClr>
          </a:sp3d>
        </c:spPr>
      </c:pivotFmt>
      <c:pivotFmt>
        <c:idx val="112"/>
        <c:spPr>
          <a:solidFill>
            <a:schemeClr val="accent1"/>
          </a:solidFill>
          <a:ln w="25400">
            <a:solidFill>
              <a:schemeClr val="lt1"/>
            </a:solidFill>
          </a:ln>
          <a:effectLst/>
          <a:sp3d contourW="25400">
            <a:contourClr>
              <a:schemeClr val="lt1"/>
            </a:contourClr>
          </a:sp3d>
        </c:spPr>
      </c:pivotFmt>
      <c:pivotFmt>
        <c:idx val="113"/>
        <c:spPr>
          <a:solidFill>
            <a:schemeClr val="accent1"/>
          </a:solidFill>
          <a:ln w="25400">
            <a:solidFill>
              <a:schemeClr val="lt1"/>
            </a:solidFill>
          </a:ln>
          <a:effectLst/>
          <a:sp3d contourW="25400">
            <a:contourClr>
              <a:schemeClr val="lt1"/>
            </a:contourClr>
          </a:sp3d>
        </c:spPr>
      </c:pivotFmt>
      <c:pivotFmt>
        <c:idx val="114"/>
        <c:spPr>
          <a:solidFill>
            <a:schemeClr val="accent1"/>
          </a:solidFill>
          <a:ln w="25400">
            <a:solidFill>
              <a:schemeClr val="lt1"/>
            </a:solidFill>
          </a:ln>
          <a:effectLst/>
          <a:sp3d contourW="25400">
            <a:contourClr>
              <a:schemeClr val="lt1"/>
            </a:contourClr>
          </a:sp3d>
        </c:spPr>
      </c:pivotFmt>
      <c:pivotFmt>
        <c:idx val="115"/>
        <c:spPr>
          <a:solidFill>
            <a:schemeClr val="accent1"/>
          </a:solidFill>
          <a:ln w="25400">
            <a:solidFill>
              <a:schemeClr val="lt1"/>
            </a:solidFill>
          </a:ln>
          <a:effectLst/>
          <a:sp3d contourW="25400">
            <a:contourClr>
              <a:schemeClr val="lt1"/>
            </a:contourClr>
          </a:sp3d>
        </c:spPr>
      </c:pivotFmt>
      <c:pivotFmt>
        <c:idx val="116"/>
        <c:spPr>
          <a:solidFill>
            <a:schemeClr val="accent1"/>
          </a:solidFill>
          <a:ln w="25400">
            <a:solidFill>
              <a:schemeClr val="lt1"/>
            </a:solidFill>
          </a:ln>
          <a:effectLst/>
          <a:sp3d contourW="25400">
            <a:contourClr>
              <a:schemeClr val="lt1"/>
            </a:contourClr>
          </a:sp3d>
        </c:spPr>
      </c:pivotFmt>
      <c:pivotFmt>
        <c:idx val="117"/>
        <c:spPr>
          <a:solidFill>
            <a:schemeClr val="accent1"/>
          </a:solidFill>
          <a:ln w="25400">
            <a:solidFill>
              <a:schemeClr val="lt1"/>
            </a:solidFill>
          </a:ln>
          <a:effectLst/>
          <a:sp3d contourW="25400">
            <a:contourClr>
              <a:schemeClr val="lt1"/>
            </a:contourClr>
          </a:sp3d>
        </c:spPr>
      </c:pivotFmt>
      <c:pivotFmt>
        <c:idx val="118"/>
        <c:spPr>
          <a:solidFill>
            <a:schemeClr val="accent1"/>
          </a:solidFill>
          <a:ln w="25400">
            <a:solidFill>
              <a:schemeClr val="lt1"/>
            </a:solidFill>
          </a:ln>
          <a:effectLst/>
          <a:sp3d contourW="25400">
            <a:contourClr>
              <a:schemeClr val="lt1"/>
            </a:contourClr>
          </a:sp3d>
        </c:spPr>
      </c:pivotFmt>
      <c:pivotFmt>
        <c:idx val="119"/>
        <c:spPr>
          <a:solidFill>
            <a:schemeClr val="accent1"/>
          </a:solidFill>
          <a:ln w="25400">
            <a:solidFill>
              <a:schemeClr val="lt1"/>
            </a:solidFill>
          </a:ln>
          <a:effectLst/>
          <a:sp3d contourW="25400">
            <a:contourClr>
              <a:schemeClr val="lt1"/>
            </a:contourClr>
          </a:sp3d>
        </c:spPr>
      </c:pivotFmt>
      <c:pivotFmt>
        <c:idx val="120"/>
        <c:spPr>
          <a:solidFill>
            <a:schemeClr val="accent1"/>
          </a:solidFill>
          <a:ln w="25400">
            <a:solidFill>
              <a:schemeClr val="lt1"/>
            </a:solidFill>
          </a:ln>
          <a:effectLst/>
          <a:sp3d contourW="25400">
            <a:contourClr>
              <a:schemeClr val="lt1"/>
            </a:contourClr>
          </a:sp3d>
        </c:spPr>
      </c:pivotFmt>
      <c:pivotFmt>
        <c:idx val="12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2"/>
        <c:spPr>
          <a:solidFill>
            <a:schemeClr val="accent1"/>
          </a:solidFill>
          <a:ln w="25400">
            <a:solidFill>
              <a:schemeClr val="lt1"/>
            </a:solidFill>
          </a:ln>
          <a:effectLst/>
          <a:sp3d contourW="25400">
            <a:contourClr>
              <a:schemeClr val="lt1"/>
            </a:contourClr>
          </a:sp3d>
        </c:spPr>
      </c:pivotFmt>
      <c:pivotFmt>
        <c:idx val="123"/>
        <c:spPr>
          <a:solidFill>
            <a:schemeClr val="accent1"/>
          </a:solidFill>
          <a:ln w="25400">
            <a:solidFill>
              <a:schemeClr val="lt1"/>
            </a:solidFill>
          </a:ln>
          <a:effectLst/>
          <a:sp3d contourW="25400">
            <a:contourClr>
              <a:schemeClr val="lt1"/>
            </a:contourClr>
          </a:sp3d>
        </c:spPr>
      </c:pivotFmt>
      <c:pivotFmt>
        <c:idx val="124"/>
        <c:spPr>
          <a:solidFill>
            <a:schemeClr val="accent1"/>
          </a:solidFill>
          <a:ln w="25400">
            <a:solidFill>
              <a:schemeClr val="lt1"/>
            </a:solidFill>
          </a:ln>
          <a:effectLst/>
          <a:sp3d contourW="25400">
            <a:contourClr>
              <a:schemeClr val="lt1"/>
            </a:contourClr>
          </a:sp3d>
        </c:spPr>
      </c:pivotFmt>
      <c:pivotFmt>
        <c:idx val="125"/>
        <c:spPr>
          <a:solidFill>
            <a:schemeClr val="accent1"/>
          </a:solidFill>
          <a:ln w="25400">
            <a:solidFill>
              <a:schemeClr val="lt1"/>
            </a:solidFill>
          </a:ln>
          <a:effectLst/>
          <a:sp3d contourW="25400">
            <a:contourClr>
              <a:schemeClr val="lt1"/>
            </a:contourClr>
          </a:sp3d>
        </c:spPr>
      </c:pivotFmt>
      <c:pivotFmt>
        <c:idx val="126"/>
        <c:spPr>
          <a:solidFill>
            <a:schemeClr val="accent1"/>
          </a:solidFill>
          <a:ln w="25400">
            <a:solidFill>
              <a:schemeClr val="lt1"/>
            </a:solidFill>
          </a:ln>
          <a:effectLst/>
          <a:sp3d contourW="25400">
            <a:contourClr>
              <a:schemeClr val="lt1"/>
            </a:contourClr>
          </a:sp3d>
        </c:spPr>
      </c:pivotFmt>
      <c:pivotFmt>
        <c:idx val="127"/>
        <c:spPr>
          <a:solidFill>
            <a:schemeClr val="accent1"/>
          </a:solidFill>
          <a:ln w="25400">
            <a:solidFill>
              <a:schemeClr val="lt1"/>
            </a:solidFill>
          </a:ln>
          <a:effectLst/>
          <a:sp3d contourW="25400">
            <a:contourClr>
              <a:schemeClr val="lt1"/>
            </a:contourClr>
          </a:sp3d>
        </c:spPr>
      </c:pivotFmt>
      <c:pivotFmt>
        <c:idx val="128"/>
        <c:spPr>
          <a:solidFill>
            <a:schemeClr val="accent1"/>
          </a:solidFill>
          <a:ln w="25400">
            <a:solidFill>
              <a:schemeClr val="lt1"/>
            </a:solidFill>
          </a:ln>
          <a:effectLst/>
          <a:sp3d contourW="25400">
            <a:contourClr>
              <a:schemeClr val="lt1"/>
            </a:contourClr>
          </a:sp3d>
        </c:spPr>
      </c:pivotFmt>
      <c:pivotFmt>
        <c:idx val="129"/>
        <c:spPr>
          <a:solidFill>
            <a:schemeClr val="accent1"/>
          </a:solidFill>
          <a:ln w="25400">
            <a:solidFill>
              <a:schemeClr val="lt1"/>
            </a:solidFill>
          </a:ln>
          <a:effectLst/>
          <a:sp3d contourW="25400">
            <a:contourClr>
              <a:schemeClr val="lt1"/>
            </a:contourClr>
          </a:sp3d>
        </c:spPr>
      </c:pivotFmt>
      <c:pivotFmt>
        <c:idx val="130"/>
        <c:spPr>
          <a:solidFill>
            <a:schemeClr val="accent1"/>
          </a:solidFill>
          <a:ln w="25400">
            <a:solidFill>
              <a:schemeClr val="lt1"/>
            </a:solidFill>
          </a:ln>
          <a:effectLst/>
          <a:sp3d contourW="25400">
            <a:contourClr>
              <a:schemeClr val="lt1"/>
            </a:contourClr>
          </a:sp3d>
        </c:spPr>
      </c:pivotFmt>
      <c:pivotFmt>
        <c:idx val="13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employee_data0001!$B$3:$B$4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A302-4ED8-862F-3B863C7114B1}"/>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A302-4ED8-862F-3B863C7114B1}"/>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A302-4ED8-862F-3B863C7114B1}"/>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A302-4ED8-862F-3B863C7114B1}"/>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A302-4ED8-862F-3B863C7114B1}"/>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A302-4ED8-862F-3B863C7114B1}"/>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A302-4ED8-862F-3B863C7114B1}"/>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A302-4ED8-862F-3B863C7114B1}"/>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A302-4ED8-862F-3B863C7114B1}"/>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A302-4ED8-862F-3B863C7114B1}"/>
              </c:ext>
            </c:extLst>
          </c:dPt>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A302-4ED8-862F-3B863C7114B1}"/>
            </c:ext>
          </c:extLst>
        </c:ser>
        <c:ser>
          <c:idx val="1"/>
          <c:order val="1"/>
          <c:tx>
            <c:strRef>
              <c:f>employee_data0001!$C$3:$C$4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A302-4ED8-862F-3B863C7114B1}"/>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A302-4ED8-862F-3B863C7114B1}"/>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A302-4ED8-862F-3B863C7114B1}"/>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A302-4ED8-862F-3B863C7114B1}"/>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A302-4ED8-862F-3B863C7114B1}"/>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A302-4ED8-862F-3B863C7114B1}"/>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A302-4ED8-862F-3B863C7114B1}"/>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A302-4ED8-862F-3B863C7114B1}"/>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A302-4ED8-862F-3B863C7114B1}"/>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A302-4ED8-862F-3B863C7114B1}"/>
              </c:ext>
            </c:extLst>
          </c:dPt>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A302-4ED8-862F-3B863C7114B1}"/>
            </c:ext>
          </c:extLst>
        </c:ser>
        <c:ser>
          <c:idx val="2"/>
          <c:order val="2"/>
          <c:tx>
            <c:strRef>
              <c:f>employee_data0001!$D$3:$D$4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A302-4ED8-862F-3B863C7114B1}"/>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A302-4ED8-862F-3B863C7114B1}"/>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A302-4ED8-862F-3B863C7114B1}"/>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A302-4ED8-862F-3B863C7114B1}"/>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A302-4ED8-862F-3B863C7114B1}"/>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A302-4ED8-862F-3B863C7114B1}"/>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A302-4ED8-862F-3B863C7114B1}"/>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A302-4ED8-862F-3B863C7114B1}"/>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A302-4ED8-862F-3B863C7114B1}"/>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A302-4ED8-862F-3B863C7114B1}"/>
              </c:ext>
            </c:extLst>
          </c:dPt>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A302-4ED8-862F-3B863C7114B1}"/>
            </c:ext>
          </c:extLst>
        </c:ser>
        <c:ser>
          <c:idx val="3"/>
          <c:order val="3"/>
          <c:tx>
            <c:strRef>
              <c:f>employee_data0001!$E$3:$E$4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A302-4ED8-862F-3B863C7114B1}"/>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A302-4ED8-862F-3B863C7114B1}"/>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A302-4ED8-862F-3B863C7114B1}"/>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A302-4ED8-862F-3B863C7114B1}"/>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A302-4ED8-862F-3B863C7114B1}"/>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A302-4ED8-862F-3B863C7114B1}"/>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A302-4ED8-862F-3B863C7114B1}"/>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A302-4ED8-862F-3B863C7114B1}"/>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A302-4ED8-862F-3B863C7114B1}"/>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A302-4ED8-862F-3B863C7114B1}"/>
              </c:ext>
            </c:extLst>
          </c:dPt>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A302-4ED8-862F-3B863C7114B1}"/>
            </c:ext>
          </c:extLst>
        </c:ser>
        <c:dLbls>
          <c:showLegendKey val="0"/>
          <c:showVal val="0"/>
          <c:showCatName val="0"/>
          <c:showSerName val="0"/>
          <c:showPercent val="0"/>
          <c:showBubbleSize val="0"/>
          <c:showLeaderLines val="1"/>
        </c:dLbls>
      </c:pie3DChart>
      <c:spPr>
        <a:noFill/>
        <a:ln>
          <a:noFill/>
        </a:ln>
        <a:effectLst/>
      </c:spPr>
    </c:plotArea>
    <c:legend>
      <c:legendPos val="r"/>
      <c:layout>
        <c:manualLayout>
          <c:xMode val="edge"/>
          <c:yMode val="edge"/>
          <c:x val="0.88655038230545224"/>
          <c:y val="5.2718152151693988E-2"/>
          <c:w val="0.1069315894442842"/>
          <c:h val="0.85879022032050023"/>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[employee_data0001 (1)NK.xlsx]employee_data0001!PivotTable2</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a:t>
            </a:r>
            <a:r>
              <a:rPr lang="en-IN" baseline="0"/>
              <a:t>e Performance</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employee_data0001!$B$3:$B$4</c:f>
              <c:strCache>
                <c:ptCount val="1"/>
                <c:pt idx="0">
                  <c:v>HIGH</c:v>
                </c:pt>
              </c:strCache>
            </c:strRef>
          </c:tx>
          <c:spPr>
            <a:solidFill>
              <a:schemeClr val="accent1"/>
            </a:solidFill>
            <a:ln>
              <a:noFill/>
            </a:ln>
            <a:effectLst/>
          </c:spPr>
          <c:invertIfNegative val="0"/>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7BB6-462C-A6E9-A88831546903}"/>
            </c:ext>
          </c:extLst>
        </c:ser>
        <c:ser>
          <c:idx val="1"/>
          <c:order val="1"/>
          <c:tx>
            <c:strRef>
              <c:f>employee_data0001!$C$3:$C$4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7BB6-462C-A6E9-A88831546903}"/>
            </c:ext>
          </c:extLst>
        </c:ser>
        <c:ser>
          <c:idx val="2"/>
          <c:order val="2"/>
          <c:tx>
            <c:strRef>
              <c:f>employee_data0001!$D$3:$D$4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7BB6-462C-A6E9-A88831546903}"/>
            </c:ext>
          </c:extLst>
        </c:ser>
        <c:ser>
          <c:idx val="3"/>
          <c:order val="3"/>
          <c:tx>
            <c:strRef>
              <c:f>employee_data0001!$E$3:$E$4</c:f>
              <c:strCache>
                <c:ptCount val="1"/>
                <c:pt idx="0">
                  <c:v>VERY HIGH</c:v>
                </c:pt>
              </c:strCache>
            </c:strRef>
          </c:tx>
          <c:spPr>
            <a:solidFill>
              <a:schemeClr val="accent4"/>
            </a:solidFill>
            <a:ln>
              <a:noFill/>
            </a:ln>
            <a:effectLst/>
          </c:spPr>
          <c:invertIfNegative val="0"/>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7BB6-462C-A6E9-A88831546903}"/>
            </c:ext>
          </c:extLst>
        </c:ser>
        <c:dLbls>
          <c:showLegendKey val="0"/>
          <c:showVal val="0"/>
          <c:showCatName val="0"/>
          <c:showSerName val="0"/>
          <c:showPercent val="0"/>
          <c:showBubbleSize val="0"/>
        </c:dLbls>
        <c:gapWidth val="219"/>
        <c:overlap val="-27"/>
        <c:axId val="497707632"/>
        <c:axId val="493944352"/>
      </c:barChart>
      <c:catAx>
        <c:axId val="497707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3944352"/>
        <c:crosses val="autoZero"/>
        <c:auto val="1"/>
        <c:lblAlgn val="ctr"/>
        <c:lblOffset val="100"/>
        <c:noMultiLvlLbl val="0"/>
      </c:catAx>
      <c:valAx>
        <c:axId val="4939443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7707632"/>
        <c:crosses val="autoZero"/>
        <c:crossBetween val="between"/>
      </c:valAx>
      <c:spPr>
        <a:noFill/>
        <a:ln>
          <a:noFill/>
        </a:ln>
        <a:effectLst/>
      </c:spPr>
    </c:plotArea>
    <c:legend>
      <c:legendPos val="r"/>
      <c:layout>
        <c:manualLayout>
          <c:xMode val="edge"/>
          <c:yMode val="edge"/>
          <c:x val="0.88893527640010783"/>
          <c:y val="0.15017910212844598"/>
          <c:w val="0.10436028625659853"/>
          <c:h val="0.68653652472016125"/>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04-09-2024</a:t>
            </a:fld>
            <a:endParaRPr lang="en-IN"/>
          </a:p>
        </p:txBody>
      </p:sp>
      <p:sp>
        <p:nvSpPr>
          <p:cNvPr id="1048706"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7"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0"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1" name="Holder 3"/>
          <p:cNvSpPr>
            <a:spLocks noGrp="1"/>
          </p:cNvSpPr>
          <p:nvPr>
            <p:ph type="body" idx="1"/>
          </p:nvPr>
        </p:nvSpPr>
        <p:spPr/>
        <p:txBody>
          <a:bodyPr lIns="0" tIns="0" rIns="0" bIns="0"/>
          <a:lstStyle/>
          <a:p>
            <a:endParaRPr/>
          </a:p>
        </p:txBody>
      </p:sp>
      <p:sp>
        <p:nvSpPr>
          <p:cNvPr id="1048692"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3"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694"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5"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6"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97"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98"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9"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700"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1"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2"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703"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2554542" y="3314150"/>
            <a:ext cx="8610600" cy="1938992"/>
          </a:xfrm>
          <a:prstGeom prst="rect">
            <a:avLst/>
          </a:prstGeom>
          <a:noFill/>
        </p:spPr>
        <p:txBody>
          <a:bodyPr wrap="square" rtlCol="0">
            <a:spAutoFit/>
          </a:bodyPr>
          <a:lstStyle/>
          <a:p>
            <a:r>
              <a:rPr lang="en-US" sz="2400" dirty="0"/>
              <a:t>STUDENT NAME: PARTHIBAN P</a:t>
            </a:r>
            <a:endParaRPr lang="zh-CN" altLang="en-US" dirty="0"/>
          </a:p>
          <a:p>
            <a:r>
              <a:rPr lang="en-US" sz="2400" dirty="0"/>
              <a:t>REGISTER NO: 422200655,asunm1429422200655</a:t>
            </a:r>
            <a:endParaRPr lang="zh-CN" altLang="en-US" dirty="0"/>
          </a:p>
          <a:p>
            <a:r>
              <a:rPr lang="en-US" sz="2400" dirty="0"/>
              <a:t>DEPARTMENT: B.com(Information System Management)</a:t>
            </a:r>
          </a:p>
          <a:p>
            <a:r>
              <a:rPr lang="en-US" sz="2400" dirty="0"/>
              <a:t>COLLEGE: Alpha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7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80"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1" name="TextBox 2"/>
          <p:cNvSpPr txBox="1"/>
          <p:nvPr/>
        </p:nvSpPr>
        <p:spPr>
          <a:xfrm>
            <a:off x="739775" y="1600200"/>
            <a:ext cx="8411719" cy="1569660"/>
          </a:xfrm>
          <a:prstGeom prst="rect">
            <a:avLst/>
          </a:prstGeom>
          <a:noFill/>
        </p:spPr>
        <p:txBody>
          <a:bodyPr wrap="square">
            <a:spAutoFit/>
          </a:bodyPr>
          <a:lstStyle/>
          <a:p>
            <a:r>
              <a:rPr lang="en-US" sz="2400" b="1" dirty="0"/>
              <a:t>Modeling</a:t>
            </a:r>
            <a:r>
              <a:rPr lang="en-US" sz="2400" dirty="0"/>
              <a:t> in the context of Employee Performance Analysis using Excel involves creating and implementing models to analyze and interpret performance data. The goal is to derive meaningful insights, make predictions, and support decision-making. </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85"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86"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48687" name="TextBox 7"/>
          <p:cNvSpPr txBox="1"/>
          <p:nvPr/>
        </p:nvSpPr>
        <p:spPr>
          <a:xfrm>
            <a:off x="755332" y="1905000"/>
            <a:ext cx="8396162" cy="1938992"/>
          </a:xfrm>
          <a:prstGeom prst="rect">
            <a:avLst/>
          </a:prstGeom>
          <a:noFill/>
        </p:spPr>
        <p:txBody>
          <a:bodyPr wrap="square">
            <a:spAutoFit/>
          </a:bodyPr>
          <a:lstStyle/>
          <a:p>
            <a:r>
              <a:rPr lang="en-US" sz="2400" b="1" dirty="0"/>
              <a:t>Results</a:t>
            </a:r>
            <a:r>
              <a:rPr lang="en-US" sz="2400" dirty="0"/>
              <a:t> from the Employee Performance Analysis using Excel represent the outcomes derived from the modeling and analysis processes. These results help in understanding performance trends, making informed decisions, and implementing strategic actions</a:t>
            </a:r>
            <a:endParaRPr lang="en-I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FFE90-8C1D-7B88-22D5-92333D6F6EED}"/>
              </a:ext>
            </a:extLst>
          </p:cNvPr>
          <p:cNvSpPr>
            <a:spLocks noGrp="1"/>
          </p:cNvSpPr>
          <p:nvPr>
            <p:ph type="title"/>
          </p:nvPr>
        </p:nvSpPr>
        <p:spPr>
          <a:xfrm>
            <a:off x="2895600" y="152400"/>
            <a:ext cx="10681335" cy="758190"/>
          </a:xfrm>
        </p:spPr>
        <p:txBody>
          <a:bodyPr/>
          <a:lstStyle/>
          <a:p>
            <a:r>
              <a:rPr lang="en-US" dirty="0"/>
              <a:t>PIE CHART RESULT</a:t>
            </a:r>
            <a:endParaRPr lang="en-IN" dirty="0"/>
          </a:p>
        </p:txBody>
      </p:sp>
      <p:graphicFrame>
        <p:nvGraphicFramePr>
          <p:cNvPr id="3" name="Chart 2">
            <a:extLst>
              <a:ext uri="{FF2B5EF4-FFF2-40B4-BE49-F238E27FC236}">
                <a16:creationId xmlns:a16="http://schemas.microsoft.com/office/drawing/2014/main" id="{0274EAE0-8B64-5982-A52B-1633408796D6}"/>
              </a:ext>
              <a:ext uri="{147F2762-F138-4A5C-976F-8EAC2B608ADB}">
                <a16:predDERef xmlns:a16="http://schemas.microsoft.com/office/drawing/2014/main" pred="{48BBCF7F-6CAF-7C13-82B1-F58F394CDC0F}"/>
              </a:ext>
            </a:extLst>
          </p:cNvPr>
          <p:cNvGraphicFramePr>
            <a:graphicFrameLocks/>
          </p:cNvGraphicFramePr>
          <p:nvPr>
            <p:extLst>
              <p:ext uri="{D42A27DB-BD31-4B8C-83A1-F6EECF244321}">
                <p14:modId xmlns:p14="http://schemas.microsoft.com/office/powerpoint/2010/main" val="334953652"/>
              </p:ext>
            </p:extLst>
          </p:nvPr>
        </p:nvGraphicFramePr>
        <p:xfrm>
          <a:off x="-1447800" y="1219200"/>
          <a:ext cx="11353800" cy="4419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73619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E78CB-05DF-4E33-84A3-1FEF3720C404}"/>
              </a:ext>
            </a:extLst>
          </p:cNvPr>
          <p:cNvSpPr>
            <a:spLocks noGrp="1"/>
          </p:cNvSpPr>
          <p:nvPr>
            <p:ph type="title"/>
          </p:nvPr>
        </p:nvSpPr>
        <p:spPr>
          <a:xfrm>
            <a:off x="3657600" y="35993"/>
            <a:ext cx="10681335" cy="758190"/>
          </a:xfrm>
        </p:spPr>
        <p:txBody>
          <a:bodyPr/>
          <a:lstStyle/>
          <a:p>
            <a:pPr algn="l"/>
            <a:r>
              <a:rPr lang="en-US" dirty="0"/>
              <a:t>GRAPH RESULT</a:t>
            </a:r>
            <a:endParaRPr lang="en-IN" dirty="0"/>
          </a:p>
        </p:txBody>
      </p:sp>
      <p:graphicFrame>
        <p:nvGraphicFramePr>
          <p:cNvPr id="3" name="Chart 2">
            <a:extLst>
              <a:ext uri="{FF2B5EF4-FFF2-40B4-BE49-F238E27FC236}">
                <a16:creationId xmlns:a16="http://schemas.microsoft.com/office/drawing/2014/main" id="{8BC090F1-E182-57C2-A657-CE5952E9569E}"/>
              </a:ext>
              <a:ext uri="{147F2762-F138-4A5C-976F-8EAC2B608ADB}">
                <a16:predDERef xmlns:a16="http://schemas.microsoft.com/office/drawing/2014/main" pred="{099E14C9-80F9-7A74-8FC9-8994CA69B49A}"/>
              </a:ext>
            </a:extLst>
          </p:cNvPr>
          <p:cNvGraphicFramePr>
            <a:graphicFrameLocks/>
          </p:cNvGraphicFramePr>
          <p:nvPr>
            <p:extLst>
              <p:ext uri="{D42A27DB-BD31-4B8C-83A1-F6EECF244321}">
                <p14:modId xmlns:p14="http://schemas.microsoft.com/office/powerpoint/2010/main" val="2648887847"/>
              </p:ext>
            </p:extLst>
          </p:nvPr>
        </p:nvGraphicFramePr>
        <p:xfrm>
          <a:off x="503095" y="1371600"/>
          <a:ext cx="9098105" cy="52705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16006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8"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89" name="TextBox 3"/>
          <p:cNvSpPr txBox="1"/>
          <p:nvPr/>
        </p:nvSpPr>
        <p:spPr>
          <a:xfrm>
            <a:off x="755332" y="1676400"/>
            <a:ext cx="8396162" cy="1569660"/>
          </a:xfrm>
          <a:prstGeom prst="rect">
            <a:avLst/>
          </a:prstGeom>
          <a:noFill/>
        </p:spPr>
        <p:txBody>
          <a:bodyPr wrap="square">
            <a:spAutoFit/>
          </a:bodyPr>
          <a:lstStyle/>
          <a:p>
            <a:r>
              <a:rPr lang="en-US" sz="2400" dirty="0"/>
              <a:t>The Employee Performance Analysis using Excel has delivered comprehensive insights into the organization's workforce dynamics, providing a data-driven foundation for enhancing performance management practices</a:t>
            </a:r>
            <a:endParaRPr lang="en-I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412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49" name="TextBox 10"/>
          <p:cNvSpPr txBox="1"/>
          <p:nvPr/>
        </p:nvSpPr>
        <p:spPr>
          <a:xfrm>
            <a:off x="834072" y="2563079"/>
            <a:ext cx="5862003" cy="3291840"/>
          </a:xfrm>
          <a:prstGeom prst="rect">
            <a:avLst/>
          </a:prstGeom>
          <a:noFill/>
        </p:spPr>
        <p:txBody>
          <a:bodyPr wrap="square">
            <a:spAutoFit/>
          </a:bodyPr>
          <a:lstStyle/>
          <a:p>
            <a:r>
              <a:rPr lang="en-US" sz="2400" dirty="0"/>
              <a:t>In today’s competitive business environment, it is essential for organizations to assess and enhance employee performance effectively. Performance evaluation helps in identifying high achievers, understanding areas of improvement, and making informed decisions for promotions, training, and resource allocation.</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2"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3"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4"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5" name="TextBox 10"/>
          <p:cNvSpPr txBox="1"/>
          <p:nvPr/>
        </p:nvSpPr>
        <p:spPr>
          <a:xfrm>
            <a:off x="990600" y="2133600"/>
            <a:ext cx="6858000" cy="2580641"/>
          </a:xfrm>
          <a:prstGeom prst="rect">
            <a:avLst/>
          </a:prstGeom>
          <a:noFill/>
        </p:spPr>
        <p:txBody>
          <a:bodyPr wrap="square" rtlCol="0">
            <a:spAutoFit/>
          </a:bodyPr>
          <a:lstStyle/>
          <a:p>
            <a:pPr algn="l">
              <a:buFont typeface="Arial" panose="020B0604020202020204" pitchFamily="34" charset="0"/>
              <a:buChar char="•"/>
            </a:pPr>
            <a:r>
              <a:rPr lang="en-US" sz="2400" dirty="0"/>
              <a:t>The purpose of this project is to develop a comprehensive and systematic approach to analyzing employee performance data using Excel. The goal is to enable the organization to make informed decisions regarding employee development, identify trends and patterns, and improve overall performance management.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6"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7"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8"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9"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60"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61" name="TextBox 8"/>
          <p:cNvSpPr txBox="1"/>
          <p:nvPr/>
        </p:nvSpPr>
        <p:spPr>
          <a:xfrm>
            <a:off x="699452" y="2978577"/>
            <a:ext cx="5996623" cy="1869439"/>
          </a:xfrm>
          <a:prstGeom prst="rect">
            <a:avLst/>
          </a:prstGeom>
          <a:noFill/>
        </p:spPr>
        <p:txBody>
          <a:bodyPr wrap="square">
            <a:spAutoFit/>
          </a:bodyPr>
          <a:lstStyle/>
          <a:p>
            <a:r>
              <a:rPr lang="en-US" sz="2400" dirty="0"/>
              <a:t>In an Employee Performance Analysis project using Excel, the </a:t>
            </a:r>
            <a:r>
              <a:rPr lang="en-US" sz="2400" b="1" dirty="0"/>
              <a:t>end users</a:t>
            </a:r>
            <a:r>
              <a:rPr lang="en-US" sz="2400" dirty="0"/>
              <a:t> are the individuals or groups who will ultimately use the results of the analysis to make decisions or take action. </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6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4"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5"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66" name="TextBox 9"/>
          <p:cNvSpPr txBox="1"/>
          <p:nvPr/>
        </p:nvSpPr>
        <p:spPr>
          <a:xfrm>
            <a:off x="3200400" y="1676400"/>
            <a:ext cx="5951094" cy="1477328"/>
          </a:xfrm>
          <a:prstGeom prst="rect">
            <a:avLst/>
          </a:prstGeom>
          <a:noFill/>
        </p:spPr>
        <p:txBody>
          <a:bodyPr wrap="square">
            <a:spAutoFit/>
          </a:bodyPr>
          <a:lstStyle/>
          <a:p>
            <a:r>
              <a:rPr lang="en-US" dirty="0"/>
              <a:t>Our solution involves developing a robust performance analysis framework using Excel to systematically evaluate employee performance. This framework integrates various data sources, applies standardized metrics, and leverages Excel’s analytical tools to provide actionable insights.</a:t>
            </a:r>
            <a:endParaRPr lang="en-IN" dirty="0"/>
          </a:p>
        </p:txBody>
      </p:sp>
      <p:sp>
        <p:nvSpPr>
          <p:cNvPr id="1048667" name="TextBox 11"/>
          <p:cNvSpPr txBox="1"/>
          <p:nvPr/>
        </p:nvSpPr>
        <p:spPr>
          <a:xfrm>
            <a:off x="3050498" y="3117077"/>
            <a:ext cx="6100996" cy="2308324"/>
          </a:xfrm>
          <a:prstGeom prst="rect">
            <a:avLst/>
          </a:prstGeom>
          <a:noFill/>
        </p:spPr>
        <p:txBody>
          <a:bodyPr wrap="square">
            <a:spAutoFit/>
          </a:bodyPr>
          <a:lstStyle/>
          <a:p>
            <a:r>
              <a:rPr lang="en-US" b="1" dirty="0"/>
              <a:t>Value Proposition:</a:t>
            </a:r>
          </a:p>
          <a:p>
            <a:pPr marL="342900" indent="-342900">
              <a:buAutoNum type="arabicPeriod"/>
            </a:pPr>
            <a:r>
              <a:rPr lang="en-US" dirty="0"/>
              <a:t>Enhanced Decision-Making</a:t>
            </a:r>
          </a:p>
          <a:p>
            <a:pPr marL="342900" indent="-342900">
              <a:buAutoNum type="arabicPeriod"/>
            </a:pPr>
            <a:r>
              <a:rPr lang="en-IN" dirty="0"/>
              <a:t>Improved Performance Management</a:t>
            </a:r>
          </a:p>
          <a:p>
            <a:pPr marL="342900" indent="-342900">
              <a:buAutoNum type="arabicPeriod"/>
            </a:pPr>
            <a:r>
              <a:rPr lang="en-IN" dirty="0"/>
              <a:t>Efficient Resource Allocation</a:t>
            </a:r>
          </a:p>
          <a:p>
            <a:pPr marL="342900" indent="-342900">
              <a:buAutoNum type="arabicPeriod"/>
            </a:pPr>
            <a:r>
              <a:rPr lang="en-IN" dirty="0"/>
              <a:t>Streamlined Reporting</a:t>
            </a:r>
          </a:p>
          <a:p>
            <a:pPr marL="342900" indent="-342900">
              <a:buAutoNum type="arabicPeriod"/>
            </a:pPr>
            <a:r>
              <a:rPr lang="en-IN" dirty="0"/>
              <a:t>Increased Transparency and Fairness</a:t>
            </a:r>
          </a:p>
          <a:p>
            <a:pPr marL="342900" indent="-342900">
              <a:buAutoNum type="arabicPeriod"/>
            </a:pPr>
            <a:r>
              <a:rPr lang="en-IN" dirty="0"/>
              <a:t>Cost Efficiency</a:t>
            </a:r>
          </a:p>
          <a:p>
            <a:pPr marL="342900" indent="-342900">
              <a:buAutoNum type="arabicPeriod"/>
            </a:pPr>
            <a:r>
              <a:rPr lang="en-IN" dirty="0"/>
              <a:t>User-Friendly Interface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Title 1"/>
          <p:cNvSpPr>
            <a:spLocks noGrp="1"/>
          </p:cNvSpPr>
          <p:nvPr>
            <p:ph type="title"/>
          </p:nvPr>
        </p:nvSpPr>
        <p:spPr/>
        <p:txBody>
          <a:bodyPr/>
          <a:lstStyle/>
          <a:p>
            <a:r>
              <a:rPr lang="en-IN" dirty="0"/>
              <a:t>Dataset Description</a:t>
            </a:r>
          </a:p>
        </p:txBody>
      </p:sp>
      <p:sp>
        <p:nvSpPr>
          <p:cNvPr id="1048669" name="TextBox 3"/>
          <p:cNvSpPr txBox="1"/>
          <p:nvPr/>
        </p:nvSpPr>
        <p:spPr>
          <a:xfrm>
            <a:off x="609600" y="1371600"/>
            <a:ext cx="7010400" cy="4524315"/>
          </a:xfrm>
          <a:prstGeom prst="rect">
            <a:avLst/>
          </a:prstGeom>
          <a:noFill/>
        </p:spPr>
        <p:txBody>
          <a:bodyPr wrap="square">
            <a:spAutoFit/>
          </a:bodyPr>
          <a:lstStyle/>
          <a:p>
            <a:r>
              <a:rPr lang="en-US" b="1" dirty="0"/>
              <a:t>Objective</a:t>
            </a:r>
          </a:p>
          <a:p>
            <a:r>
              <a:rPr lang="en-US" dirty="0"/>
              <a:t>The dataset is designed to support the analysis of employee performance by providing relevant metrics and attributes that help evaluate and compare individual and team performance within the organization.</a:t>
            </a:r>
          </a:p>
          <a:p>
            <a:endParaRPr lang="en-US" dirty="0"/>
          </a:p>
          <a:p>
            <a:r>
              <a:rPr lang="en-US" b="1" dirty="0"/>
              <a:t>Data Sources:</a:t>
            </a:r>
          </a:p>
          <a:p>
            <a:endParaRPr lang="en-US" dirty="0"/>
          </a:p>
          <a:p>
            <a:pPr>
              <a:buFont typeface="Arial" panose="020B0604020202020204" pitchFamily="34" charset="0"/>
              <a:buChar char="•"/>
            </a:pPr>
            <a:r>
              <a:rPr lang="en-US" b="1" dirty="0"/>
              <a:t>HR Systems:</a:t>
            </a:r>
            <a:r>
              <a:rPr lang="en-US" dirty="0"/>
              <a:t> Information from Human Resources systems, including basic employee details and performance reviews.</a:t>
            </a:r>
          </a:p>
          <a:p>
            <a:pPr>
              <a:buFont typeface="Arial" panose="020B0604020202020204" pitchFamily="34" charset="0"/>
              <a:buChar char="•"/>
            </a:pPr>
            <a:r>
              <a:rPr lang="en-US" b="1" dirty="0"/>
              <a:t>Performance Reviews:</a:t>
            </a:r>
            <a:r>
              <a:rPr lang="en-US" dirty="0"/>
              <a:t> Data from periodic performance evaluations and feedback reports.</a:t>
            </a:r>
          </a:p>
          <a:p>
            <a:pPr>
              <a:buFont typeface="Arial" panose="020B0604020202020204" pitchFamily="34" charset="0"/>
              <a:buChar char="•"/>
            </a:pPr>
            <a:r>
              <a:rPr lang="en-US" b="1" dirty="0"/>
              <a:t>Project Management Tools:</a:t>
            </a:r>
            <a:r>
              <a:rPr lang="en-US" dirty="0"/>
              <a:t> Metrics related to project completions, deadlines, and contributions.</a:t>
            </a:r>
          </a:p>
          <a:p>
            <a:endParaRPr lang="en-US" dirty="0"/>
          </a:p>
          <a:p>
            <a:endParaRPr lang="en-US" dirty="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0"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2"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66675" y="3381373"/>
            <a:ext cx="2466975" cy="3419475"/>
          </a:xfrm>
          <a:prstGeom prst="rect">
            <a:avLst/>
          </a:prstGeom>
        </p:spPr>
      </p:pic>
      <p:sp>
        <p:nvSpPr>
          <p:cNvPr id="1048674"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75"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2381250" y="1695450"/>
            <a:ext cx="6000750" cy="5262979"/>
          </a:xfrm>
          <a:prstGeom prst="rect">
            <a:avLst/>
          </a:prstGeom>
          <a:noFill/>
        </p:spPr>
        <p:txBody>
          <a:bodyPr wrap="square" rtlCol="0">
            <a:spAutoFit/>
          </a:bodyPr>
          <a:lstStyle/>
          <a:p>
            <a:r>
              <a:rPr lang="en-US" sz="1600" b="1" dirty="0"/>
              <a:t>Advanced Data Visualization and Dashboards:</a:t>
            </a:r>
          </a:p>
          <a:p>
            <a:endParaRPr lang="en-US" sz="1600" dirty="0"/>
          </a:p>
          <a:p>
            <a:pPr>
              <a:buFont typeface="Arial" panose="020B0604020202020204" pitchFamily="34" charset="0"/>
              <a:buChar char="•"/>
            </a:pPr>
            <a:r>
              <a:rPr lang="en-US" sz="1600" b="1" dirty="0"/>
              <a:t>Interactive Dashboards:</a:t>
            </a:r>
            <a:r>
              <a:rPr lang="en-US" sz="1600" dirty="0"/>
              <a:t> Our solution includes dynamic, user-friendly dashboards that provide real-time insights into employee performance. Users can interact with these dashboards to drill down into specific data points, filter by department or time period, and view performance trends at a glance.</a:t>
            </a:r>
          </a:p>
          <a:p>
            <a:pPr>
              <a:buFont typeface="Arial" panose="020B0604020202020204" pitchFamily="34" charset="0"/>
              <a:buChar char="•"/>
            </a:pPr>
            <a:r>
              <a:rPr lang="en-US" sz="1600" b="1" dirty="0"/>
              <a:t>Customizable Charts and Graphs:</a:t>
            </a:r>
            <a:r>
              <a:rPr lang="en-US" sz="1600" dirty="0"/>
              <a:t> Leverage a variety of visualizations such as bar charts, pie charts, and line graphs to present data in an engaging and easily interpretable format, helping users quickly grasp key performance indicators.</a:t>
            </a:r>
          </a:p>
          <a:p>
            <a:pPr>
              <a:buFont typeface="Arial" panose="020B0604020202020204" pitchFamily="34" charset="0"/>
              <a:buChar char="•"/>
            </a:pPr>
            <a:endParaRPr lang="en-US" sz="1600" dirty="0"/>
          </a:p>
          <a:p>
            <a:r>
              <a:rPr lang="en-US" sz="1600" dirty="0"/>
              <a:t>**2. </a:t>
            </a:r>
            <a:r>
              <a:rPr lang="en-US" sz="1600" b="1" dirty="0"/>
              <a:t>Automated Insights and Recommendations:</a:t>
            </a:r>
          </a:p>
          <a:p>
            <a:endParaRPr lang="en-US" sz="1600" dirty="0"/>
          </a:p>
          <a:p>
            <a:pPr>
              <a:buFont typeface="Arial" panose="020B0604020202020204" pitchFamily="34" charset="0"/>
              <a:buChar char="•"/>
            </a:pPr>
            <a:r>
              <a:rPr lang="en-US" sz="1600" b="1" dirty="0"/>
              <a:t>Predictive Analytics:</a:t>
            </a:r>
            <a:r>
              <a:rPr lang="en-US" sz="1600" dirty="0"/>
              <a:t> Utilize Excel’s advanced features to forecast future performance trends based on historical data. This helps in proactively addressing potential issues and planning for future growth.</a:t>
            </a:r>
          </a:p>
          <a:p>
            <a:pPr>
              <a:buFont typeface="Arial" panose="020B0604020202020204" pitchFamily="34" charset="0"/>
              <a:buChar char="•"/>
            </a:pPr>
            <a:r>
              <a:rPr lang="en-US" sz="1600" b="1" dirty="0"/>
              <a:t>Actionable Recommendations:</a:t>
            </a:r>
            <a:r>
              <a:rPr lang="en-US" sz="1600" dirty="0"/>
              <a:t> Generate automated, data-driven recommendations for performance improvements, training needs, and career development, tailored to individual and team performance metrics.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633</Words>
  <Application>Microsoft Office PowerPoint</Application>
  <PresentationFormat>Widescreen</PresentationFormat>
  <Paragraphs>77</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PIE CHART RESULT</vt:lpstr>
      <vt:lpstr>GRAPH 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user19</cp:lastModifiedBy>
  <cp:revision>1</cp:revision>
  <dcterms:created xsi:type="dcterms:W3CDTF">2024-03-28T17:07:22Z</dcterms:created>
  <dcterms:modified xsi:type="dcterms:W3CDTF">2024-09-04T03:15:34Z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1f3c2de6ed234513a137b2f3435a9642</vt:lpwstr>
  </property>
</Properties>
</file>