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22"/>
  </p:notesMasterIdLst>
  <p:handoutMasterIdLst>
    <p:handoutMasterId r:id="rId23"/>
  </p:handoutMasterIdLst>
  <p:sldIdLst>
    <p:sldId id="721" r:id="rId4"/>
    <p:sldId id="732" r:id="rId5"/>
    <p:sldId id="735" r:id="rId6"/>
    <p:sldId id="760" r:id="rId7"/>
    <p:sldId id="759" r:id="rId8"/>
    <p:sldId id="736" r:id="rId9"/>
    <p:sldId id="744" r:id="rId10"/>
    <p:sldId id="737" r:id="rId11"/>
    <p:sldId id="738" r:id="rId12"/>
    <p:sldId id="750" r:id="rId13"/>
    <p:sldId id="749" r:id="rId14"/>
    <p:sldId id="740" r:id="rId15"/>
    <p:sldId id="743" r:id="rId16"/>
    <p:sldId id="745" r:id="rId17"/>
    <p:sldId id="746" r:id="rId18"/>
    <p:sldId id="747" r:id="rId19"/>
    <p:sldId id="741" r:id="rId20"/>
    <p:sldId id="742" r:id="rId21"/>
  </p:sldIdLst>
  <p:sldSz cx="9144000" cy="6858000" type="screen4x3"/>
  <p:notesSz cx="6736080" cy="9869805"/>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27D4A"/>
    <a:srgbClr val="E47028"/>
    <a:srgbClr val="FF0000"/>
    <a:srgbClr val="008000"/>
    <a:srgbClr val="709E32"/>
    <a:srgbClr val="FF6600"/>
    <a:srgbClr val="FF505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60"/>
    <p:restoredTop sz="99546"/>
  </p:normalViewPr>
  <p:slideViewPr>
    <p:cSldViewPr snapToGrid="0" showGuides="1">
      <p:cViewPr varScale="1">
        <p:scale>
          <a:sx n="63" d="100"/>
          <a:sy n="63" d="100"/>
        </p:scale>
        <p:origin x="1312" y="52"/>
      </p:cViewPr>
      <p:guideLst>
        <p:guide orient="horz" pos="2167"/>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17825" cy="493713"/>
          </a:xfrm>
          <a:prstGeom prst="rect">
            <a:avLst/>
          </a:prstGeom>
          <a:noFill/>
          <a:ln w="9525">
            <a:noFill/>
            <a:miter lim="800000"/>
          </a:ln>
          <a:effectLst/>
        </p:spPr>
        <p:txBody>
          <a:bodyPr vert="horz" wrap="square" lIns="94340" tIns="47170" rIns="94340" bIns="47170" numCol="1" anchor="t"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7" name="Rectangle 3"/>
          <p:cNvSpPr>
            <a:spLocks noGrp="1" noChangeArrowheads="1"/>
          </p:cNvSpPr>
          <p:nvPr>
            <p:ph type="dt" sz="quarter" idx="1"/>
          </p:nvPr>
        </p:nvSpPr>
        <p:spPr bwMode="auto">
          <a:xfrm>
            <a:off x="3817938" y="0"/>
            <a:ext cx="2917825" cy="493713"/>
          </a:xfrm>
          <a:prstGeom prst="rect">
            <a:avLst/>
          </a:prstGeom>
          <a:noFill/>
          <a:ln w="9525">
            <a:noFill/>
            <a:miter lim="800000"/>
          </a:ln>
          <a:effectLst/>
        </p:spPr>
        <p:txBody>
          <a:bodyPr vert="horz" wrap="square" lIns="94340" tIns="47170" rIns="94340" bIns="47170" numCol="1" anchor="t" anchorCtr="0" compatLnSpc="1"/>
          <a:lstStyle>
            <a:lvl1pPr algn="r" defTabSz="944880" eaLnBrk="0" hangingPunct="0">
              <a:lnSpc>
                <a:spcPct val="100000"/>
              </a:lnSpc>
              <a:defRPr sz="1200">
                <a:solidFill>
                  <a:schemeClr val="tx1"/>
                </a:solidFill>
                <a:latin typeface="Arial" panose="020B0604020202020204" pitchFamily="34" charset="0"/>
              </a:defRPr>
            </a:lvl1pPr>
          </a:lstStyle>
          <a:p>
            <a:pPr marL="0" marR="0" lvl="0" indent="0" algn="r"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8" name="Rectangle 4"/>
          <p:cNvSpPr>
            <a:spLocks noGrp="1" noChangeArrowheads="1"/>
          </p:cNvSpPr>
          <p:nvPr>
            <p:ph type="ftr" sz="quarter" idx="2"/>
          </p:nvPr>
        </p:nvSpPr>
        <p:spPr bwMode="auto">
          <a:xfrm>
            <a:off x="0" y="9375775"/>
            <a:ext cx="2917825" cy="493713"/>
          </a:xfrm>
          <a:prstGeom prst="rect">
            <a:avLst/>
          </a:prstGeom>
          <a:noFill/>
          <a:ln w="9525">
            <a:noFill/>
            <a:miter lim="800000"/>
          </a:ln>
          <a:effectLst/>
        </p:spPr>
        <p:txBody>
          <a:bodyPr vert="horz" wrap="square" lIns="94340" tIns="47170" rIns="94340" bIns="47170" numCol="1" anchor="b"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Date:07/12/2013                                    PARUL INSTITUTE OF TECHNOLOGY</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9" name="Rectangle 5"/>
          <p:cNvSpPr>
            <a:spLocks noGrp="1" noChangeArrowheads="1"/>
          </p:cNvSpPr>
          <p:nvPr>
            <p:ph type="sldNum" sz="quarter" idx="3"/>
          </p:nvPr>
        </p:nvSpPr>
        <p:spPr bwMode="auto">
          <a:xfrm>
            <a:off x="3817938" y="9375775"/>
            <a:ext cx="2917825" cy="493713"/>
          </a:xfrm>
          <a:prstGeom prst="rect">
            <a:avLst/>
          </a:prstGeom>
          <a:noFill/>
          <a:ln w="9525">
            <a:noFill/>
            <a:miter lim="800000"/>
          </a:ln>
          <a:effectLst/>
        </p:spPr>
        <p:txBody>
          <a:bodyPr vert="horz" wrap="square" lIns="94340" tIns="47170" rIns="94340" bIns="47170" numCol="1" anchor="b" anchorCtr="0" compatLnSpc="1"/>
          <a:p>
            <a:pPr lvl="0" algn="r" defTabSz="944880">
              <a:buNone/>
            </a:pPr>
            <a:fld id="{9A0DB2DC-4C9A-4742-B13C-FB6460FD3503}" type="slidenum">
              <a:rPr lang="en-US" altLang="en-US" sz="1200" dirty="0">
                <a:solidFill>
                  <a:schemeClr val="tx1"/>
                </a:solidFill>
              </a:rPr>
            </a:fld>
            <a:endParaRPr lang="en-US" altLang="en-US" sz="1200" dirty="0">
              <a:solidFill>
                <a:schemeClr val="tx1"/>
              </a:solidFill>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hdr" sz="quarter"/>
          </p:nvPr>
        </p:nvSpPr>
        <p:spPr bwMode="auto">
          <a:xfrm>
            <a:off x="0" y="0"/>
            <a:ext cx="2917825" cy="493713"/>
          </a:xfrm>
          <a:prstGeom prst="rect">
            <a:avLst/>
          </a:prstGeom>
          <a:noFill/>
          <a:ln w="9525">
            <a:noFill/>
            <a:miter lim="800000"/>
          </a:ln>
          <a:effectLst/>
        </p:spPr>
        <p:txBody>
          <a:bodyPr vert="horz" wrap="square" lIns="94340" tIns="47170" rIns="94340" bIns="47170" numCol="1" anchor="t"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915" name="Rectangle 3"/>
          <p:cNvSpPr>
            <a:spLocks noGrp="1" noChangeArrowheads="1"/>
          </p:cNvSpPr>
          <p:nvPr>
            <p:ph type="dt" idx="1"/>
          </p:nvPr>
        </p:nvSpPr>
        <p:spPr bwMode="auto">
          <a:xfrm>
            <a:off x="3817938" y="0"/>
            <a:ext cx="2917825" cy="493713"/>
          </a:xfrm>
          <a:prstGeom prst="rect">
            <a:avLst/>
          </a:prstGeom>
          <a:noFill/>
          <a:ln w="9525">
            <a:noFill/>
            <a:miter lim="800000"/>
          </a:ln>
          <a:effectLst/>
        </p:spPr>
        <p:txBody>
          <a:bodyPr vert="horz" wrap="square" lIns="94340" tIns="47170" rIns="94340" bIns="47170" numCol="1" anchor="t" anchorCtr="0" compatLnSpc="1"/>
          <a:lstStyle>
            <a:lvl1pPr algn="r" defTabSz="944880" eaLnBrk="0" hangingPunct="0">
              <a:lnSpc>
                <a:spcPct val="100000"/>
              </a:lnSpc>
              <a:defRPr sz="1200">
                <a:solidFill>
                  <a:schemeClr val="tx1"/>
                </a:solidFill>
                <a:latin typeface="Arial" panose="020B0604020202020204" pitchFamily="34" charset="0"/>
              </a:defRPr>
            </a:lvl1pPr>
          </a:lstStyle>
          <a:p>
            <a:pPr marL="0" marR="0" lvl="0" indent="0" algn="r"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Grp="1" noRot="1" noChangeAspect="1" noTextEdit="1"/>
          </p:cNvSpPr>
          <p:nvPr>
            <p:ph type="sldImg" idx="2"/>
          </p:nvPr>
        </p:nvSpPr>
        <p:spPr>
          <a:xfrm>
            <a:off x="898525" y="739775"/>
            <a:ext cx="4935538" cy="370205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385763" y="4530725"/>
            <a:ext cx="5943600" cy="4776788"/>
          </a:xfrm>
          <a:prstGeom prst="rect">
            <a:avLst/>
          </a:prstGeom>
          <a:noFill/>
          <a:ln w="9525">
            <a:noFill/>
            <a:miter lim="800000"/>
          </a:ln>
          <a:effectLst/>
        </p:spPr>
        <p:txBody>
          <a:bodyPr vert="horz" wrap="square" lIns="94340" tIns="47170" rIns="94340" bIns="47170" numCol="1" anchor="t" anchorCtr="0" compatLnSpc="1"/>
          <a:lstStyle/>
          <a:p>
            <a:pPr marL="233680" marR="0" lvl="0" indent="-23368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574675" marR="0" lvl="1" indent="-22733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224155"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254125" marR="0" lvl="3" indent="-22225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605280" marR="0" lvl="4" indent="-23368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918" name="Rectangle 6"/>
          <p:cNvSpPr>
            <a:spLocks noGrp="1" noChangeArrowheads="1"/>
          </p:cNvSpPr>
          <p:nvPr>
            <p:ph type="ftr" sz="quarter" idx="4"/>
          </p:nvPr>
        </p:nvSpPr>
        <p:spPr bwMode="auto">
          <a:xfrm>
            <a:off x="0" y="9375775"/>
            <a:ext cx="2917825" cy="493713"/>
          </a:xfrm>
          <a:prstGeom prst="rect">
            <a:avLst/>
          </a:prstGeom>
          <a:noFill/>
          <a:ln w="9525">
            <a:noFill/>
            <a:miter lim="800000"/>
          </a:ln>
          <a:effectLst/>
        </p:spPr>
        <p:txBody>
          <a:bodyPr vert="horz" wrap="square" lIns="94340" tIns="47170" rIns="94340" bIns="47170" numCol="1" anchor="b"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Date:07/12/2013                                    PARUL INSTITUTE OF TECHNOLOGY</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919" name="Rectangle 7"/>
          <p:cNvSpPr>
            <a:spLocks noGrp="1" noChangeArrowheads="1"/>
          </p:cNvSpPr>
          <p:nvPr>
            <p:ph type="sldNum" sz="quarter" idx="5"/>
          </p:nvPr>
        </p:nvSpPr>
        <p:spPr bwMode="auto">
          <a:xfrm>
            <a:off x="3817938" y="9375775"/>
            <a:ext cx="2917825" cy="493713"/>
          </a:xfrm>
          <a:prstGeom prst="rect">
            <a:avLst/>
          </a:prstGeom>
          <a:noFill/>
          <a:ln w="9525">
            <a:noFill/>
            <a:miter lim="800000"/>
          </a:ln>
          <a:effectLst/>
        </p:spPr>
        <p:txBody>
          <a:bodyPr vert="horz" wrap="square" lIns="94340" tIns="47170" rIns="94340" bIns="47170" numCol="1" anchor="b" anchorCtr="0" compatLnSpc="1"/>
          <a:p>
            <a:pPr lvl="0" algn="r" defTabSz="944880">
              <a:buNone/>
            </a:pPr>
            <a:fld id="{9A0DB2DC-4C9A-4742-B13C-FB6460FD3503}" type="slidenum">
              <a:rPr lang="en-US" altLang="en-US" sz="1200" dirty="0">
                <a:solidFill>
                  <a:schemeClr val="tx1"/>
                </a:solidFill>
              </a:rPr>
            </a:fld>
            <a:endParaRPr lang="en-US" altLang="en-US"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233680" indent="-23368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1pPr>
    <a:lvl2pPr marL="574675" indent="-22733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2pPr>
    <a:lvl3pPr marL="914400" indent="-224155"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3pPr>
    <a:lvl4pPr marL="1254125" indent="-22225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4pPr>
    <a:lvl5pPr marL="1605280" indent="-23368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84199C-1E6F-41EE-9683-B91D5447929D}"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4103"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PARUL INSTITUTE OF TECHNOLOGY,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4105"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4106" name="Rectangle 3"/>
          <p:cNvSpPr/>
          <p:nvPr/>
        </p:nvSpPr>
        <p:spPr>
          <a:xfrm>
            <a:off x="182563" y="936625"/>
            <a:ext cx="8778875" cy="56311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endParaRPr lang="en-US" altLang="en-US" sz="2400" b="1" dirty="0">
              <a:solidFill>
                <a:srgbClr val="C00000"/>
              </a:solidFill>
              <a:latin typeface="Bookman Old Style" pitchFamily="18" charset="0"/>
            </a:endParaRPr>
          </a:p>
          <a:p>
            <a:pPr marL="0" lvl="0" indent="0" algn="ctr">
              <a:spcBef>
                <a:spcPct val="0"/>
              </a:spcBef>
              <a:buFontTx/>
              <a:buNone/>
            </a:pPr>
            <a:r>
              <a:rPr lang="en-US" altLang="en-US" b="1" dirty="0">
                <a:solidFill>
                  <a:srgbClr val="C00000"/>
                </a:solidFill>
                <a:latin typeface="Times New Roman" panose="02020603050405020304" pitchFamily="18" charset="0"/>
                <a:cs typeface="Times New Roman" panose="02020603050405020304" pitchFamily="18" charset="0"/>
              </a:rPr>
              <a:t>B.Tech 7</a:t>
            </a:r>
            <a:r>
              <a:rPr lang="en-US" altLang="en-US" b="1" baseline="30000" dirty="0">
                <a:solidFill>
                  <a:srgbClr val="C00000"/>
                </a:solidFill>
                <a:latin typeface="Times New Roman" panose="02020603050405020304" pitchFamily="18" charset="0"/>
                <a:cs typeface="Times New Roman" panose="02020603050405020304" pitchFamily="18" charset="0"/>
              </a:rPr>
              <a:t>th</a:t>
            </a:r>
            <a:r>
              <a:rPr lang="en-US" altLang="en-US" b="1" dirty="0">
                <a:solidFill>
                  <a:srgbClr val="C00000"/>
                </a:solidFill>
                <a:latin typeface="Times New Roman" panose="02020603050405020304" pitchFamily="18" charset="0"/>
                <a:cs typeface="Times New Roman" panose="02020603050405020304" pitchFamily="18" charset="0"/>
              </a:rPr>
              <a:t> Semester Major project presentation</a:t>
            </a:r>
            <a:endParaRPr lang="en-US" altLang="en-US" b="1" dirty="0">
              <a:solidFill>
                <a:schemeClr val="accent2"/>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r>
              <a:rPr lang="en-US" altLang="en-US" sz="2800" b="1" dirty="0">
                <a:solidFill>
                  <a:srgbClr val="C00000"/>
                </a:solidFill>
                <a:latin typeface="Times New Roman" panose="02020603050405020304" pitchFamily="18" charset="0"/>
                <a:cs typeface="Times New Roman" panose="02020603050405020304" pitchFamily="18" charset="0"/>
              </a:rPr>
              <a:t> </a:t>
            </a:r>
            <a:endParaRPr lang="en-US" altLang="en-US" sz="2800" b="1" dirty="0">
              <a:solidFill>
                <a:srgbClr val="C00000"/>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r>
              <a:rPr lang="en-US" altLang="en-US" sz="2800" b="1" dirty="0">
                <a:solidFill>
                  <a:srgbClr val="C00000"/>
                </a:solidFill>
                <a:latin typeface="Times New Roman" panose="02020603050405020304" pitchFamily="18" charset="0"/>
                <a:cs typeface="Times New Roman" panose="02020603050405020304" pitchFamily="18" charset="0"/>
              </a:rPr>
              <a:t>“Intelligent farming Solution”</a:t>
            </a:r>
            <a:endParaRPr lang="en-US" altLang="en-US" sz="2800" b="1" dirty="0">
              <a:solidFill>
                <a:srgbClr val="C00000"/>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endParaRPr lang="en-US" altLang="en-US" dirty="0">
              <a:solidFill>
                <a:srgbClr val="8CC63F"/>
              </a:solidFill>
              <a:latin typeface="Times New Roman" panose="02020603050405020304" pitchFamily="18" charset="0"/>
              <a:cs typeface="Times New Roman" panose="02020603050405020304" pitchFamily="18" charset="0"/>
            </a:endParaRPr>
          </a:p>
          <a:p>
            <a:pPr marL="0" lvl="0" indent="0">
              <a:spcBef>
                <a:spcPct val="0"/>
              </a:spcBef>
              <a:buFontTx/>
              <a:buNone/>
            </a:pP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C00000"/>
                </a:solidFill>
                <a:latin typeface="Times New Roman" panose="02020603050405020304" pitchFamily="18" charset="0"/>
                <a:cs typeface="Times New Roman" panose="02020603050405020304" pitchFamily="18" charset="0"/>
              </a:rPr>
              <a:t>Presented by:	</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C00000"/>
                </a:solidFill>
                <a:latin typeface="Times New Roman" panose="02020603050405020304" pitchFamily="18" charset="0"/>
                <a:cs typeface="Times New Roman" panose="02020603050405020304" pitchFamily="18" charset="0"/>
              </a:rPr>
              <a:t>Parthiv Patel - 210305125009</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C00000"/>
                </a:solidFill>
                <a:latin typeface="Times New Roman" panose="02020603050405020304" pitchFamily="18" charset="0"/>
                <a:cs typeface="Times New Roman" panose="02020603050405020304" pitchFamily="18" charset="0"/>
              </a:rPr>
              <a:t>Prem Malviya - 210305125008</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C00000"/>
                </a:solidFill>
                <a:latin typeface="Times New Roman" panose="02020603050405020304" pitchFamily="18" charset="0"/>
                <a:cs typeface="Times New Roman" panose="02020603050405020304" pitchFamily="18" charset="0"/>
              </a:rPr>
              <a:t>Tushar Sharma - 210305125017</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C00000"/>
                </a:solidFill>
                <a:latin typeface="Times New Roman" panose="02020603050405020304" pitchFamily="18" charset="0"/>
                <a:cs typeface="Times New Roman" panose="02020603050405020304" pitchFamily="18" charset="0"/>
              </a:rPr>
              <a:t>Deep Maheshwari - 				</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0" lvl="0" indent="0" algn="ctr">
              <a:spcBef>
                <a:spcPct val="0"/>
              </a:spcBef>
              <a:buFontTx/>
              <a:buNone/>
            </a:pPr>
            <a:br>
              <a:rPr lang="en-US" altLang="en-US" sz="2400" b="1" dirty="0">
                <a:solidFill>
                  <a:srgbClr val="C00000"/>
                </a:solidFill>
                <a:latin typeface="Bookman Old Style" pitchFamily="18" charset="0"/>
              </a:rPr>
            </a:br>
            <a:endParaRPr lang="en-IN" altLang="en-US" sz="2400" dirty="0">
              <a:solidFill>
                <a:srgbClr val="C00000"/>
              </a:solidFill>
              <a:latin typeface="Arial" panose="020B0604020202020204" pitchFamily="34" charset="0"/>
            </a:endParaRPr>
          </a:p>
        </p:txBody>
      </p:sp>
      <p:sp>
        <p:nvSpPr>
          <p:cNvPr id="4107" name="TextBox 11"/>
          <p:cNvSpPr txBox="1"/>
          <p:nvPr/>
        </p:nvSpPr>
        <p:spPr>
          <a:xfrm>
            <a:off x="5365750" y="3707765"/>
            <a:ext cx="2863850" cy="931545"/>
          </a:xfrm>
          <a:prstGeom prst="rect">
            <a:avLst/>
          </a:prstGeom>
          <a:noFill/>
          <a:ln w="9525">
            <a:noFill/>
          </a:ln>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2400" b="1" i="1" dirty="0">
              <a:solidFill>
                <a:srgbClr val="C00000"/>
              </a:solidFill>
              <a:latin typeface="Times New Roman" panose="02020603050405020304" pitchFamily="18" charset="0"/>
              <a:cs typeface="Times New Roman" panose="02020603050405020304" pitchFamily="18" charset="0"/>
            </a:endParaRPr>
          </a:p>
          <a:p>
            <a:pPr marL="0" lvl="0" indent="0" eaLnBrk="1" hangingPunct="1">
              <a:spcBef>
                <a:spcPct val="0"/>
              </a:spcBef>
              <a:buFontTx/>
              <a:buNone/>
            </a:pPr>
            <a:r>
              <a:rPr lang="en-US" altLang="en-US" sz="2400" b="1" i="1" dirty="0">
                <a:solidFill>
                  <a:srgbClr val="C00000"/>
                </a:solidFill>
                <a:latin typeface="Times New Roman" panose="02020603050405020304" pitchFamily="18" charset="0"/>
                <a:cs typeface="Times New Roman" panose="02020603050405020304" pitchFamily="18" charset="0"/>
              </a:rPr>
              <a:t>Supervisors:</a:t>
            </a:r>
            <a:endParaRPr lang="en-US" altLang="en-US" sz="2400" b="1" i="1" dirty="0">
              <a:solidFill>
                <a:srgbClr val="C00000"/>
              </a:solidFill>
              <a:latin typeface="Times New Roman" panose="02020603050405020304" pitchFamily="18" charset="0"/>
              <a:cs typeface="Times New Roman" panose="02020603050405020304" pitchFamily="18" charset="0"/>
            </a:endParaRPr>
          </a:p>
          <a:p>
            <a:pPr marL="0" lvl="0" indent="0" eaLnBrk="1" hangingPunct="1">
              <a:spcBef>
                <a:spcPct val="0"/>
              </a:spcBef>
              <a:buFontTx/>
              <a:buNone/>
            </a:pPr>
            <a:r>
              <a:rPr lang="en-US" altLang="en-US" sz="2400" b="1" i="1" dirty="0">
                <a:solidFill>
                  <a:srgbClr val="C00000"/>
                </a:solidFill>
                <a:latin typeface="Times New Roman" panose="02020603050405020304" pitchFamily="18" charset="0"/>
                <a:cs typeface="Times New Roman" panose="02020603050405020304" pitchFamily="18" charset="0"/>
              </a:rPr>
              <a:t> Prolay biswas</a:t>
            </a:r>
            <a:endParaRPr lang="en-US" altLang="en-US" sz="2400" b="1" dirty="0">
              <a:solidFill>
                <a:srgbClr val="C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1271"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1273"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1274"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DFD / ER DIAGRM</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2295"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2297"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2298"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Hardware &amp; Software Detail</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
        <p:nvSpPr>
          <p:cNvPr id="12299" name="TextBox 2"/>
          <p:cNvSpPr txBox="1"/>
          <p:nvPr/>
        </p:nvSpPr>
        <p:spPr>
          <a:xfrm>
            <a:off x="728663" y="1338263"/>
            <a:ext cx="8034337" cy="12017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2400" b="1" u="sng" dirty="0">
                <a:solidFill>
                  <a:srgbClr val="FF0000"/>
                </a:solidFill>
                <a:latin typeface="Times New Roman" panose="02020603050405020304" pitchFamily="18" charset="0"/>
                <a:cs typeface="Times New Roman" panose="02020603050405020304" pitchFamily="18" charset="0"/>
              </a:rPr>
              <a:t>Software Detail</a:t>
            </a:r>
            <a:endParaRPr lang="en-US" altLang="en-US" sz="2400" b="1" u="sng" dirty="0">
              <a:solidFill>
                <a:srgbClr val="FF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FF0000"/>
                </a:solidFill>
                <a:latin typeface="Times New Roman" panose="02020603050405020304" pitchFamily="18" charset="0"/>
                <a:cs typeface="Times New Roman" panose="02020603050405020304" pitchFamily="18" charset="0"/>
              </a:rPr>
              <a:t>Front End:</a:t>
            </a:r>
            <a:endParaRPr lang="en-US" altLang="en-US" sz="2400" b="1" dirty="0">
              <a:solidFill>
                <a:srgbClr val="FF0000"/>
              </a:solidFill>
              <a:latin typeface="Times New Roman" panose="02020603050405020304" pitchFamily="18" charset="0"/>
              <a:cs typeface="Times New Roman" panose="02020603050405020304" pitchFamily="18" charset="0"/>
            </a:endParaRPr>
          </a:p>
          <a:p>
            <a:pPr marL="0" lvl="0" indent="0">
              <a:spcBef>
                <a:spcPct val="0"/>
              </a:spcBef>
              <a:buFontTx/>
              <a:buNone/>
            </a:pPr>
            <a:r>
              <a:rPr lang="en-US" altLang="en-US" sz="2400" b="1" dirty="0">
                <a:solidFill>
                  <a:srgbClr val="FF0000"/>
                </a:solidFill>
                <a:latin typeface="Times New Roman" panose="02020603050405020304" pitchFamily="18" charset="0"/>
                <a:cs typeface="Times New Roman" panose="02020603050405020304" pitchFamily="18" charset="0"/>
              </a:rPr>
              <a:t>Back End:</a:t>
            </a:r>
            <a:endParaRPr lang="en-IN" altLang="en-US" sz="2400" dirty="0">
              <a:solidFill>
                <a:srgbClr val="8CC63F"/>
              </a:solidFill>
              <a:latin typeface="Arial" panose="020B0604020202020204" pitchFamily="34" charset="0"/>
            </a:endParaRPr>
          </a:p>
        </p:txBody>
      </p:sp>
      <p:sp>
        <p:nvSpPr>
          <p:cNvPr id="12300" name="TextBox 3"/>
          <p:cNvSpPr txBox="1"/>
          <p:nvPr/>
        </p:nvSpPr>
        <p:spPr>
          <a:xfrm>
            <a:off x="752475" y="3008313"/>
            <a:ext cx="803433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2400" b="1" u="sng" dirty="0">
                <a:solidFill>
                  <a:srgbClr val="FF0000"/>
                </a:solidFill>
                <a:latin typeface="Times New Roman" panose="02020603050405020304" pitchFamily="18" charset="0"/>
                <a:cs typeface="Times New Roman" panose="02020603050405020304" pitchFamily="18" charset="0"/>
              </a:rPr>
              <a:t>Hardware Detail</a:t>
            </a:r>
            <a:endParaRPr lang="en-US" altLang="en-US" sz="2400" b="1" u="sng" dirty="0">
              <a:solidFill>
                <a:srgbClr val="FF0000"/>
              </a:solidFill>
              <a:latin typeface="Times New Roman" panose="02020603050405020304" pitchFamily="18" charset="0"/>
              <a:cs typeface="Times New Roman" panose="02020603050405020304" pitchFamily="18" charset="0"/>
            </a:endParaRPr>
          </a:p>
          <a:p>
            <a:pPr marL="0" lvl="0" indent="0" algn="ctr">
              <a:spcBef>
                <a:spcPct val="0"/>
              </a:spcBef>
              <a:buFontTx/>
              <a:buNone/>
            </a:pPr>
            <a:endParaRPr lang="en-US" altLang="en-US" sz="2400" b="1" u="sng" dirty="0">
              <a:solidFill>
                <a:srgbClr val="FF0000"/>
              </a:solidFill>
              <a:latin typeface="Times New Roman" panose="02020603050405020304" pitchFamily="18" charset="0"/>
              <a:cs typeface="Times New Roman" panose="02020603050405020304" pitchFamily="18" charset="0"/>
            </a:endParaRPr>
          </a:p>
          <a:p>
            <a:pPr marL="0" lvl="0" indent="0" algn="ctr">
              <a:spcBef>
                <a:spcPct val="0"/>
              </a:spcBef>
              <a:buFontTx/>
              <a:buNone/>
            </a:pPr>
            <a:endParaRPr lang="en-US" altLang="en-US" sz="2400" b="1" u="sng"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3319"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3321"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3322"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Work Plan/Time line</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4343"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4345"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4346"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Approximate Budget (if any)</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5367"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5369"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5370"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GUI </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6391"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6393"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6394"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Future Scope </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7415"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7417"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7418"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Prons &amp; Cons</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8439"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8441"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8442" name="Rectangle 6"/>
          <p:cNvSpPr/>
          <p:nvPr/>
        </p:nvSpPr>
        <p:spPr>
          <a:xfrm>
            <a:off x="0" y="244475"/>
            <a:ext cx="79248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Conclusion</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9463"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9465"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9466" name="Rectangle 6"/>
          <p:cNvSpPr/>
          <p:nvPr/>
        </p:nvSpPr>
        <p:spPr>
          <a:xfrm>
            <a:off x="0" y="244475"/>
            <a:ext cx="79248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References</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p:nvPr/>
        </p:nvSpPr>
        <p:spPr>
          <a:xfrm>
            <a:off x="549275" y="982663"/>
            <a:ext cx="80152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5129"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5130" name="Rectangle 6"/>
          <p:cNvSpPr/>
          <p:nvPr/>
        </p:nvSpPr>
        <p:spPr>
          <a:xfrm>
            <a:off x="300038" y="-28575"/>
            <a:ext cx="70866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b="1" dirty="0">
                <a:solidFill>
                  <a:srgbClr val="FF0000"/>
                </a:solidFill>
                <a:latin typeface="Times New Roman" panose="02020603050405020304" pitchFamily="18" charset="0"/>
                <a:cs typeface="Times New Roman" panose="02020603050405020304" pitchFamily="18" charset="0"/>
              </a:rPr>
              <a:t>Broad Outline/Background/Problem Statement</a:t>
            </a:r>
            <a:endParaRPr lang="en-IN" altLang="en-US" b="1" dirty="0">
              <a:solidFill>
                <a:srgbClr val="FF0000"/>
              </a:solidFill>
              <a:latin typeface="Times New Roman" panose="02020603050405020304" pitchFamily="18" charset="0"/>
              <a:ea typeface="Times New Roman" panose="02020603050405020304" pitchFamily="18" charset="0"/>
            </a:endParaRPr>
          </a:p>
        </p:txBody>
      </p:sp>
      <p:sp>
        <p:nvSpPr>
          <p:cNvPr id="3" name="Text Box 2"/>
          <p:cNvSpPr txBox="1"/>
          <p:nvPr/>
        </p:nvSpPr>
        <p:spPr>
          <a:xfrm>
            <a:off x="549275" y="1242060"/>
            <a:ext cx="8214360" cy="3692525"/>
          </a:xfrm>
          <a:prstGeom prst="rect">
            <a:avLst/>
          </a:prstGeom>
          <a:noFill/>
        </p:spPr>
        <p:txBody>
          <a:bodyPr wrap="square" rtlCol="0">
            <a:spAutoFit/>
          </a:bodyPr>
          <a:p>
            <a:pPr marL="285750" indent="-285750">
              <a:buFont typeface="Wingdings" panose="05000000000000000000" charset="0"/>
              <a:buChar char="q"/>
            </a:pPr>
            <a:r>
              <a:rPr lang="en-US" sz="1800">
                <a:solidFill>
                  <a:schemeClr val="tx1"/>
                </a:solidFill>
                <a:latin typeface="Bahnschrift SemiBold" panose="020B0502040204020203" charset="0"/>
                <a:cs typeface="Bahnschrift SemiBold" panose="020B0502040204020203" charset="0"/>
              </a:rPr>
              <a:t>With the exponential growth of world population, according to the UN Food and Agriculture Organization, the world will need to produce 70% more food in 2050, shrinking agricultural lands, and depletion of finite natural resources, the need to enhance farm yield has become critical.</a:t>
            </a:r>
            <a:endParaRPr lang="en-US" sz="1800">
              <a:solidFill>
                <a:schemeClr val="tx1"/>
              </a:solidFill>
              <a:latin typeface="Bahnschrift SemiBold" panose="020B0502040204020203" charset="0"/>
              <a:cs typeface="Bahnschrift SemiBold" panose="020B0502040204020203" charset="0"/>
            </a:endParaRPr>
          </a:p>
          <a:p>
            <a:pPr marL="285750" indent="-285750">
              <a:buFont typeface="Wingdings" panose="05000000000000000000" charset="0"/>
              <a:buChar char="q"/>
            </a:pPr>
            <a:endParaRPr lang="en-US" sz="1800">
              <a:solidFill>
                <a:schemeClr val="tx1"/>
              </a:solidFill>
              <a:latin typeface="Bahnschrift SemiBold" panose="020B0502040204020203" charset="0"/>
              <a:cs typeface="Bahnschrift SemiBold" panose="020B0502040204020203" charset="0"/>
            </a:endParaRPr>
          </a:p>
          <a:p>
            <a:pPr marL="285750" indent="-285750">
              <a:buFont typeface="Wingdings" panose="05000000000000000000" charset="0"/>
              <a:buChar char="q"/>
            </a:pPr>
            <a:r>
              <a:rPr lang="en-US" sz="1800">
                <a:solidFill>
                  <a:schemeClr val="tx1"/>
                </a:solidFill>
                <a:latin typeface="Bahnschrift SemiBold" panose="020B0502040204020203" charset="0"/>
                <a:cs typeface="Bahnschrift SemiBold" panose="020B0502040204020203" charset="0"/>
              </a:rPr>
              <a:t>Availability of natural resources such as fresh water and arable land along with slowing yield trends in several staple crops, have further aggravated the problem.</a:t>
            </a:r>
            <a:endParaRPr lang="en-US" sz="1800">
              <a:solidFill>
                <a:schemeClr val="tx1"/>
              </a:solidFill>
              <a:latin typeface="Bahnschrift SemiBold" panose="020B0502040204020203" charset="0"/>
              <a:cs typeface="Bahnschrift SemiBold" panose="020B0502040204020203" charset="0"/>
            </a:endParaRPr>
          </a:p>
          <a:p>
            <a:pPr marL="285750" indent="-285750">
              <a:buFont typeface="Wingdings" panose="05000000000000000000" charset="0"/>
              <a:buChar char="q"/>
            </a:pPr>
            <a:endParaRPr lang="en-US" sz="1800">
              <a:solidFill>
                <a:schemeClr val="tx1"/>
              </a:solidFill>
              <a:latin typeface="Bahnschrift SemiBold" panose="020B0502040204020203" charset="0"/>
              <a:cs typeface="Bahnschrift SemiBold" panose="020B0502040204020203" charset="0"/>
            </a:endParaRPr>
          </a:p>
          <a:p>
            <a:pPr marL="285750" indent="-285750" algn="l">
              <a:buFont typeface="Wingdings" panose="05000000000000000000" charset="0"/>
              <a:buChar char="q"/>
            </a:pPr>
            <a:r>
              <a:rPr lang="en-US" sz="1800">
                <a:solidFill>
                  <a:schemeClr val="tx1"/>
                </a:solidFill>
                <a:latin typeface="Bahnschrift SemiBold" panose="020B0502040204020203" charset="0"/>
                <a:cs typeface="Bahnschrift SemiBold" panose="020B0502040204020203" charset="0"/>
              </a:rPr>
              <a:t>Moreover, agricultural labor in most of the countries has declined. As a result of the declining agricultural workforce, adoption of internet connectivity solutions in farming practices has been triggered, to reduce the need for manual labor</a:t>
            </a:r>
            <a:endParaRPr lang="en-US" sz="1800">
              <a:solidFill>
                <a:schemeClr val="tx1"/>
              </a:solidFill>
              <a:latin typeface="Bahnschrift SemiBold" panose="020B0502040204020203" charset="0"/>
              <a:cs typeface="Bahnschrift SemiBol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p:nvPr/>
        </p:nvSpPr>
        <p:spPr>
          <a:xfrm>
            <a:off x="549275" y="1291273"/>
            <a:ext cx="8015288"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eaLnBrk="1" hangingPunct="1">
              <a:spcBef>
                <a:spcPct val="0"/>
              </a:spcBef>
              <a:buFont typeface="Wingdings" panose="05000000000000000000" charset="0"/>
              <a:buChar char="q"/>
            </a:pPr>
            <a:r>
              <a:rPr lang="en-US" altLang="en-US" sz="1400" dirty="0">
                <a:solidFill>
                  <a:schemeClr val="tx1"/>
                </a:solidFill>
                <a:latin typeface="Bahnschrift SemiBold" panose="020B0502040204020203" charset="0"/>
                <a:cs typeface="Bahnschrift SemiBold" panose="020B0502040204020203" charset="0"/>
              </a:rPr>
              <a:t>IoT based agriculture solutions are focused on helping farmers close the supply demandgap, by ensuring high yields, profitability, and protection of the environment. The approach of using IoT technology to ensure optimum application of resources to achieve high crop yields and reduce operational costs is called precision agriculture. IoT in agriculture technologies comprise specialized equipment, wireless connectivity, software and IT services. </a:t>
            </a:r>
            <a:endParaRPr lang="en-US" altLang="en-US" sz="1400" dirty="0">
              <a:solidFill>
                <a:schemeClr val="tx1"/>
              </a:solidFill>
              <a:latin typeface="Bahnschrift SemiBold" panose="020B0502040204020203" charset="0"/>
              <a:cs typeface="Bahnschrift SemiBold" panose="020B0502040204020203" charset="0"/>
            </a:endParaRPr>
          </a:p>
          <a:p>
            <a:pPr lvl="0" algn="just" eaLnBrk="1" hangingPunct="1">
              <a:spcBef>
                <a:spcPct val="0"/>
              </a:spcBef>
              <a:buFont typeface="Wingdings" panose="05000000000000000000" charset="0"/>
              <a:buChar char="q"/>
            </a:pPr>
            <a:endParaRPr lang="en-US" altLang="en-US" sz="1400" dirty="0">
              <a:solidFill>
                <a:schemeClr val="tx1"/>
              </a:solidFill>
              <a:latin typeface="Bahnschrift SemiBold" panose="020B0502040204020203" charset="0"/>
              <a:cs typeface="Bahnschrift SemiBold" panose="020B0502040204020203" charset="0"/>
            </a:endParaRPr>
          </a:p>
          <a:p>
            <a:pPr marL="0" lvl="0" indent="0" algn="just" eaLnBrk="1" hangingPunct="1">
              <a:spcBef>
                <a:spcPct val="0"/>
              </a:spcBef>
              <a:buFont typeface="Wingdings" panose="05000000000000000000" charset="0"/>
              <a:buNone/>
            </a:pPr>
            <a:endParaRPr lang="en-US" altLang="en-US" sz="1400" dirty="0">
              <a:solidFill>
                <a:schemeClr val="tx1"/>
              </a:solidFill>
              <a:latin typeface="Bahnschrift SemiBold" panose="020B0502040204020203" charset="0"/>
              <a:cs typeface="Bahnschrift SemiBold" panose="020B0502040204020203" charset="0"/>
            </a:endParaRPr>
          </a:p>
          <a:p>
            <a:pPr lvl="0" algn="just" eaLnBrk="1" hangingPunct="1">
              <a:spcBef>
                <a:spcPct val="0"/>
              </a:spcBef>
              <a:buFont typeface="Wingdings" panose="05000000000000000000" charset="0"/>
              <a:buChar char="q"/>
            </a:pPr>
            <a:r>
              <a:rPr lang="en-US" altLang="en-US" sz="1400" dirty="0">
                <a:solidFill>
                  <a:schemeClr val="tx1"/>
                </a:solidFill>
                <a:latin typeface="Bahnschrift SemiBold" panose="020B0502040204020203" charset="0"/>
                <a:cs typeface="Bahnschrift SemiBold" panose="020B0502040204020203" charset="0"/>
              </a:rPr>
              <a:t>The farmers can monitor the field conditions from anywhere. They can also select between manual and automated options for taking necessary actions based on this data.IoT have the potential to transform agriculture in many aspects and these are the main ones. </a:t>
            </a:r>
            <a:endParaRPr lang="en-US" altLang="en-US" sz="1400" dirty="0">
              <a:solidFill>
                <a:schemeClr val="tx1"/>
              </a:solidFill>
              <a:latin typeface="Bahnschrift SemiBold" panose="020B0502040204020203" charset="0"/>
              <a:cs typeface="Bahnschrift SemiBold" panose="020B0502040204020203" charset="0"/>
            </a:endParaRPr>
          </a:p>
          <a:p>
            <a:pPr marL="0" lvl="0" indent="0" algn="just" eaLnBrk="1" hangingPunct="1">
              <a:spcBef>
                <a:spcPct val="0"/>
              </a:spcBef>
              <a:buFont typeface="Wingdings" panose="05000000000000000000" charset="0"/>
              <a:buNone/>
            </a:pPr>
            <a:endParaRPr lang="en-US" altLang="en-US" sz="1400" dirty="0">
              <a:solidFill>
                <a:schemeClr val="tx1"/>
              </a:solidFill>
              <a:latin typeface="Bahnschrift SemiBold" panose="020B0502040204020203" charset="0"/>
              <a:cs typeface="Bahnschrift SemiBold" panose="020B0502040204020203" charset="0"/>
            </a:endParaRPr>
          </a:p>
          <a:p>
            <a:pPr marL="0" lvl="0" indent="0" algn="just" eaLnBrk="1" hangingPunct="1">
              <a:spcBef>
                <a:spcPct val="0"/>
              </a:spcBef>
              <a:buFont typeface="Wingdings" panose="05000000000000000000" charset="0"/>
              <a:buNone/>
            </a:pPr>
            <a:endParaRPr lang="en-US" altLang="en-US" sz="1400" dirty="0">
              <a:solidFill>
                <a:schemeClr val="tx1"/>
              </a:solidFill>
              <a:latin typeface="Bahnschrift SemiBold" panose="020B0502040204020203" charset="0"/>
              <a:cs typeface="Bahnschrift SemiBold" panose="020B0502040204020203" charset="0"/>
            </a:endParaRPr>
          </a:p>
          <a:p>
            <a:pPr lvl="0" algn="just" eaLnBrk="1" hangingPunct="1">
              <a:spcBef>
                <a:spcPct val="0"/>
              </a:spcBef>
              <a:buFont typeface="Wingdings" panose="05000000000000000000" charset="0"/>
              <a:buChar char="q"/>
            </a:pPr>
            <a:r>
              <a:rPr lang="en-US" altLang="en-US" sz="1400" dirty="0">
                <a:solidFill>
                  <a:schemeClr val="tx1"/>
                </a:solidFill>
                <a:latin typeface="Bahnschrift SemiBold" panose="020B0502040204020203" charset="0"/>
                <a:cs typeface="Bahnschrift SemiBold" panose="020B0502040204020203" charset="0"/>
              </a:rPr>
              <a:t>Data collected by smart agriculture sensors, in this approach of farm management, a key component are sensors, control systems,  automated hardware, variable rate technology, motion detectors, button camera, and wearable devices.</a:t>
            </a:r>
            <a:endParaRPr lang="en-US" altLang="en-US" sz="1400" dirty="0">
              <a:solidFill>
                <a:schemeClr val="tx1"/>
              </a:solidFill>
              <a:latin typeface="Bahnschrift SemiBold" panose="020B0502040204020203" charset="0"/>
              <a:cs typeface="Bahnschrift SemiBold" panose="020B0502040204020203"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151"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6153"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6154"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Introduction</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289050"/>
            <a:ext cx="4038600" cy="4525963"/>
          </a:xfrm>
        </p:spPr>
        <p:txBody>
          <a:bodyPr/>
          <a:p>
            <a:pPr marL="0" indent="0">
              <a:buNone/>
            </a:pPr>
            <a:r>
              <a:rPr lang="en-US" sz="1400">
                <a:latin typeface="Bahnschrift SemiBold" panose="020B0502040204020203" charset="0"/>
                <a:cs typeface="Bahnschrift SemiBold" panose="020B0502040204020203" charset="0"/>
              </a:rPr>
              <a:t>IoT in agriculture enables farmers to remotely monitor field conditions and automate tasks based on real-time data, leading to improved efficiency, sustainability, and overall crop management.</a:t>
            </a:r>
            <a:endParaRPr lang="en-US" sz="1400">
              <a:latin typeface="Bahnschrift SemiBold" panose="020B0502040204020203" charset="0"/>
              <a:cs typeface="Bahnschrift SemiBold" panose="020B0502040204020203" charset="0"/>
            </a:endParaRPr>
          </a:p>
        </p:txBody>
      </p:sp>
      <p:pic>
        <p:nvPicPr>
          <p:cNvPr id="5" name="Content Placeholder 4" descr="Agriculture-Sensor-Technology-Ritam-Gandhi"/>
          <p:cNvPicPr>
            <a:picLocks noChangeAspect="1"/>
          </p:cNvPicPr>
          <p:nvPr>
            <p:ph sz="half" idx="2"/>
          </p:nvPr>
        </p:nvPicPr>
        <p:blipFill>
          <a:blip r:embed="rId1"/>
          <a:stretch>
            <a:fillRect/>
          </a:stretch>
        </p:blipFill>
        <p:spPr>
          <a:xfrm>
            <a:off x="5316855" y="1365250"/>
            <a:ext cx="3149600" cy="1923415"/>
          </a:xfrm>
          <a:prstGeom prst="rect">
            <a:avLst/>
          </a:prstGeom>
          <a:solidFill>
            <a:schemeClr val="tx1"/>
          </a:solidFill>
          <a:ln w="12700" cmpd="sng">
            <a:solidFill>
              <a:schemeClr val="accent1">
                <a:shade val="50000"/>
              </a:schemeClr>
            </a:solidFill>
            <a:prstDash val="solid"/>
          </a:ln>
          <a:effectLst>
            <a:outerShdw blurRad="76200" dir="18900000" sy="23000" kx="-1200000" algn="bl" rotWithShape="0">
              <a:prstClr val="black">
                <a:alpha val="20000"/>
              </a:prstClr>
            </a:outerShdw>
          </a:effectLst>
        </p:spPr>
      </p:pic>
      <p:sp>
        <p:nvSpPr>
          <p:cNvPr id="6" name="Text Box 13"/>
          <p:cNvSpPr txBox="1">
            <a:spLocks noChangeArrowheads="1"/>
          </p:cNvSpPr>
          <p:nvPr/>
        </p:nvSpPr>
        <p:spPr bwMode="auto">
          <a:xfrm>
            <a:off x="20638" y="6435725"/>
            <a:ext cx="7686675" cy="275590"/>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151"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5590"/>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6153"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6154" name="Rectangle 6"/>
          <p:cNvSpPr/>
          <p:nvPr/>
        </p:nvSpPr>
        <p:spPr>
          <a:xfrm>
            <a:off x="274638" y="260350"/>
            <a:ext cx="70866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Introduction</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7175"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7177"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7178"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Aim and Objectives of Study</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8199"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8201"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8202"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IN" altLang="en-US" sz="3600" b="1" dirty="0">
                <a:solidFill>
                  <a:srgbClr val="FF0000"/>
                </a:solidFill>
                <a:latin typeface="Times New Roman" panose="02020603050405020304" pitchFamily="18" charset="0"/>
                <a:cs typeface="Times New Roman" panose="02020603050405020304" pitchFamily="18" charset="0"/>
              </a:rPr>
              <a:t>Novelty/Problem Justification</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9223"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9225"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9226"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Literature Review (if any)</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p:nvPr/>
        </p:nvSpPr>
        <p:spPr>
          <a:xfrm>
            <a:off x="549275" y="982663"/>
            <a:ext cx="80152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pPr>
            <a:r>
              <a:rPr lang="en-US" altLang="en-US" sz="2400" dirty="0">
                <a:solidFill>
                  <a:schemeClr val="bg2"/>
                </a:solidFill>
                <a:latin typeface="Palatino Linotype" panose="02040502050505030304" pitchFamily="18" charset="0"/>
              </a:rPr>
              <a:t>  </a:t>
            </a:r>
            <a:endParaRPr lang="en-IN" altLang="en-US" sz="2400"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0247" name="Picture 6"/>
          <p:cNvPicPr>
            <a:picLocks noChangeAspect="1"/>
          </p:cNvPicPr>
          <p:nvPr/>
        </p:nvPicPr>
        <p:blipFill>
          <a:blip r:embed="rId1"/>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endParaRPr kumimoji="0" lang="en-US" sz="1200" b="1" kern="1200" cap="none" spc="0" normalizeH="0" baseline="0" noProof="0" dirty="0">
              <a:solidFill>
                <a:schemeClr val="bg2"/>
              </a:solidFill>
              <a:latin typeface="Arial" panose="020B0604020202020204" pitchFamily="34" charset="0"/>
              <a:ea typeface="+mn-ea"/>
              <a:cs typeface="+mn-cs"/>
            </a:endParaRPr>
          </a:p>
        </p:txBody>
      </p:sp>
      <p:sp>
        <p:nvSpPr>
          <p:cNvPr id="10249" name="Slide Number Placeholder 26"/>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en-US" sz="1200" dirty="0">
                <a:solidFill>
                  <a:schemeClr val="bg1"/>
                </a:solidFill>
                <a:latin typeface="Arial" panose="020B0604020202020204" pitchFamily="34" charset="0"/>
              </a:rPr>
            </a:fld>
            <a:endParaRPr lang="en-US" altLang="en-US" sz="1200" dirty="0">
              <a:solidFill>
                <a:schemeClr val="bg1"/>
              </a:solidFill>
              <a:latin typeface="Arial" panose="020B0604020202020204" pitchFamily="34" charset="0"/>
            </a:endParaRPr>
          </a:p>
        </p:txBody>
      </p:sp>
      <p:sp>
        <p:nvSpPr>
          <p:cNvPr id="10250" name="Rectangle 6"/>
          <p:cNvSpPr/>
          <p:nvPr/>
        </p:nvSpPr>
        <p:spPr>
          <a:xfrm>
            <a:off x="274638" y="260350"/>
            <a:ext cx="7086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3600" b="1" dirty="0">
                <a:solidFill>
                  <a:srgbClr val="FF0000"/>
                </a:solidFill>
                <a:latin typeface="Times New Roman" panose="02020603050405020304" pitchFamily="18" charset="0"/>
                <a:cs typeface="Times New Roman" panose="02020603050405020304" pitchFamily="18" charset="0"/>
              </a:rPr>
              <a:t>Proposed Methodology</a:t>
            </a: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4796</Words>
  <Application>WPS Presentation</Application>
  <PresentationFormat>On-screen Show (4:3)</PresentationFormat>
  <Paragraphs>204</Paragraphs>
  <Slides>18</Slides>
  <Notes>0</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18</vt:i4>
      </vt:variant>
    </vt:vector>
  </HeadingPairs>
  <TitlesOfParts>
    <vt:vector size="48" baseType="lpstr">
      <vt:lpstr>Arial</vt:lpstr>
      <vt:lpstr>SimSun</vt:lpstr>
      <vt:lpstr>Wingdings</vt:lpstr>
      <vt:lpstr>Calibri</vt:lpstr>
      <vt:lpstr>Palatino Linotype</vt:lpstr>
      <vt:lpstr>Bookman Old Style</vt:lpstr>
      <vt:lpstr>Segoe Print</vt:lpstr>
      <vt:lpstr>Times New Roman</vt:lpstr>
      <vt:lpstr>Microsoft YaHei</vt:lpstr>
      <vt:lpstr>Arial Unicode MS</vt:lpstr>
      <vt:lpstr>Arial Black</vt:lpstr>
      <vt:lpstr>Bahnschrift SemiBold</vt:lpstr>
      <vt:lpstr>Wingdings</vt:lpstr>
      <vt:lpstr>MS Gothic</vt:lpstr>
      <vt:lpstr>Microsoft JhengHei</vt:lpstr>
      <vt:lpstr>Georgia</vt:lpstr>
      <vt:lpstr>Bahnschrift Condensed</vt:lpstr>
      <vt:lpstr>Bahnschrift Light</vt:lpstr>
      <vt:lpstr>Bahnschrift SemiCondensed</vt:lpstr>
      <vt:lpstr>Bahnschrift Light Condensed</vt:lpstr>
      <vt:lpstr>Candara Light</vt:lpstr>
      <vt:lpstr>Cambria Math</vt:lpstr>
      <vt:lpstr>Candara</vt:lpstr>
      <vt:lpstr>Nirmala UI Semilight</vt:lpstr>
      <vt:lpstr>Segoe Script</vt:lpstr>
      <vt:lpstr>Bahnschrift</vt:lpstr>
      <vt:lpstr>Bahnschrift SemiBold Condensed</vt:lpstr>
      <vt:lpstr>Bahnschrift Light SemiCondensed</vt:lpstr>
      <vt:lpstr>Theme2</vt:lpstr>
      <vt:lpstr>1_Theme2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Thoson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CREILLY</dc:creator>
  <cp:lastModifiedBy>Parthiv</cp:lastModifiedBy>
  <cp:revision>2394</cp:revision>
  <dcterms:created xsi:type="dcterms:W3CDTF">2005-11-08T16:47:42Z</dcterms:created>
  <dcterms:modified xsi:type="dcterms:W3CDTF">2024-09-11T05:45:28Z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2E801796B77C4A47BE4DAAA4D05019C6_12</vt:lpwstr>
  </property>
  <property fmtid="{D5CDD505-2E9C-101B-9397-08002B2CF9AE}" pid="3" name="KSOProductBuildVer">
    <vt:lpwstr>1033-12.2.0.13472</vt:lpwstr>
  </property>
</Properties>
</file>