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9753600" cy="7315200"/>
  <p:notesSz cx="6858000" cy="9144000"/>
  <p:embeddedFontLst>
    <p:embeddedFont>
      <p:font typeface="Arial Bold" charset="1" panose="020B0802020202020204"/>
      <p:regular r:id="rId23"/>
    </p:embeddedFont>
    <p:embeddedFont>
      <p:font typeface="Times New Roman Bold" charset="1" panose="02030802070405020303"/>
      <p:regular r:id="rId24"/>
    </p:embeddedFont>
    <p:embeddedFont>
      <p:font typeface="Times New Roman Bold Italics" charset="1" panose="02030802070405090303"/>
      <p:regular r:id="rId25"/>
    </p:embeddedFont>
    <p:embeddedFont>
      <p:font typeface="Canva Sans" charset="1" panose="020B0503030501040103"/>
      <p:regular r:id="rId26"/>
    </p:embeddedFont>
    <p:embeddedFont>
      <p:font typeface="Canva Sans Bold" charset="1" panose="020B08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PARUL INSTITUTE OF TECHNOLOGY, PARUL UNIVERSITY</a:t>
            </a:r>
          </a:p>
        </p:txBody>
      </p:sp>
      <p:sp>
        <p:nvSpPr>
          <p:cNvPr name="TextBox 10" id="10"/>
          <p:cNvSpPr txBox="true"/>
          <p:nvPr/>
        </p:nvSpPr>
        <p:spPr>
          <a:xfrm rot="0">
            <a:off x="286174" y="997162"/>
            <a:ext cx="9181253" cy="5962777"/>
          </a:xfrm>
          <a:prstGeom prst="rect">
            <a:avLst/>
          </a:prstGeom>
        </p:spPr>
        <p:txBody>
          <a:bodyPr anchor="t" rtlCol="false" tIns="0" lIns="0" bIns="0" rIns="0">
            <a:spAutoFit/>
          </a:bodyPr>
          <a:lstStyle/>
          <a:p>
            <a:pPr algn="ctr">
              <a:lnSpc>
                <a:spcPts val="3071"/>
              </a:lnSpc>
            </a:pPr>
          </a:p>
          <a:p>
            <a:pPr algn="ctr">
              <a:lnSpc>
                <a:spcPts val="4095"/>
              </a:lnSpc>
            </a:pPr>
            <a:r>
              <a:rPr lang="en-US" sz="3413" b="true">
                <a:solidFill>
                  <a:srgbClr val="C00000"/>
                </a:solidFill>
                <a:latin typeface="Times New Roman Bold"/>
                <a:ea typeface="Times New Roman Bold"/>
                <a:cs typeface="Times New Roman Bold"/>
                <a:sym typeface="Times New Roman Bold"/>
              </a:rPr>
              <a:t>B.Tech 7ᵗʰ Semester Major project presentation</a:t>
            </a:r>
          </a:p>
          <a:p>
            <a:pPr algn="ctr">
              <a:lnSpc>
                <a:spcPts val="3583"/>
              </a:lnSpc>
            </a:pPr>
            <a:r>
              <a:rPr lang="en-US" sz="2986" b="true">
                <a:solidFill>
                  <a:srgbClr val="C00000"/>
                </a:solidFill>
                <a:latin typeface="Times New Roman Bold"/>
                <a:ea typeface="Times New Roman Bold"/>
                <a:cs typeface="Times New Roman Bold"/>
                <a:sym typeface="Times New Roman Bold"/>
              </a:rPr>
              <a:t> </a:t>
            </a:r>
          </a:p>
          <a:p>
            <a:pPr algn="ctr">
              <a:lnSpc>
                <a:spcPts val="3583"/>
              </a:lnSpc>
            </a:pPr>
            <a:r>
              <a:rPr lang="en-US" sz="2986" b="true">
                <a:solidFill>
                  <a:srgbClr val="C00000"/>
                </a:solidFill>
                <a:latin typeface="Times New Roman Bold"/>
                <a:ea typeface="Times New Roman Bold"/>
                <a:cs typeface="Times New Roman Bold"/>
                <a:sym typeface="Times New Roman Bold"/>
              </a:rPr>
              <a:t>“Intelligent farming Solution”</a:t>
            </a:r>
          </a:p>
          <a:p>
            <a:pPr algn="ctr">
              <a:lnSpc>
                <a:spcPts val="3071"/>
              </a:lnSpc>
            </a:pPr>
          </a:p>
          <a:p>
            <a:pPr algn="l">
              <a:lnSpc>
                <a:spcPts val="3071"/>
              </a:lnSpc>
            </a:pPr>
          </a:p>
          <a:p>
            <a:pPr algn="l">
              <a:lnSpc>
                <a:spcPts val="3071"/>
              </a:lnSpc>
            </a:pPr>
          </a:p>
          <a:p>
            <a:pPr algn="l">
              <a:lnSpc>
                <a:spcPts val="3071"/>
              </a:lnSpc>
            </a:pPr>
            <a:r>
              <a:rPr lang="en-US" sz="2559" b="true">
                <a:solidFill>
                  <a:srgbClr val="C00000"/>
                </a:solidFill>
                <a:latin typeface="Times New Roman Bold"/>
                <a:ea typeface="Times New Roman Bold"/>
                <a:cs typeface="Times New Roman Bold"/>
                <a:sym typeface="Times New Roman Bold"/>
              </a:rPr>
              <a:t>Presented by:	</a:t>
            </a:r>
          </a:p>
          <a:p>
            <a:pPr algn="l">
              <a:lnSpc>
                <a:spcPts val="3071"/>
              </a:lnSpc>
            </a:pPr>
            <a:r>
              <a:rPr lang="en-US" sz="2559" b="true">
                <a:solidFill>
                  <a:srgbClr val="C00000"/>
                </a:solidFill>
                <a:latin typeface="Times New Roman Bold"/>
                <a:ea typeface="Times New Roman Bold"/>
                <a:cs typeface="Times New Roman Bold"/>
                <a:sym typeface="Times New Roman Bold"/>
              </a:rPr>
              <a:t>Parthiv Patel - 210305125009</a:t>
            </a:r>
          </a:p>
          <a:p>
            <a:pPr algn="l">
              <a:lnSpc>
                <a:spcPts val="3071"/>
              </a:lnSpc>
            </a:pPr>
            <a:r>
              <a:rPr lang="en-US" sz="2559" b="true">
                <a:solidFill>
                  <a:srgbClr val="C00000"/>
                </a:solidFill>
                <a:latin typeface="Times New Roman Bold"/>
                <a:ea typeface="Times New Roman Bold"/>
                <a:cs typeface="Times New Roman Bold"/>
                <a:sym typeface="Times New Roman Bold"/>
              </a:rPr>
              <a:t>Prem Malviya - 210305125008</a:t>
            </a:r>
          </a:p>
          <a:p>
            <a:pPr algn="l">
              <a:lnSpc>
                <a:spcPts val="3071"/>
              </a:lnSpc>
            </a:pPr>
            <a:r>
              <a:rPr lang="en-US" sz="2559" b="true">
                <a:solidFill>
                  <a:srgbClr val="C00000"/>
                </a:solidFill>
                <a:latin typeface="Times New Roman Bold"/>
                <a:ea typeface="Times New Roman Bold"/>
                <a:cs typeface="Times New Roman Bold"/>
                <a:sym typeface="Times New Roman Bold"/>
              </a:rPr>
              <a:t>Tushar Sharma - 210305125017</a:t>
            </a:r>
          </a:p>
          <a:p>
            <a:pPr algn="l">
              <a:lnSpc>
                <a:spcPts val="3071"/>
              </a:lnSpc>
            </a:pPr>
            <a:r>
              <a:rPr lang="en-US" sz="2559" b="true">
                <a:solidFill>
                  <a:srgbClr val="C00000"/>
                </a:solidFill>
                <a:latin typeface="Times New Roman Bold"/>
                <a:ea typeface="Times New Roman Bold"/>
                <a:cs typeface="Times New Roman Bold"/>
                <a:sym typeface="Times New Roman Bold"/>
              </a:rPr>
              <a:t>Deep Maheshwari - 				</a:t>
            </a:r>
          </a:p>
          <a:p>
            <a:pPr algn="ctr">
              <a:lnSpc>
                <a:spcPts val="3071"/>
              </a:lnSpc>
            </a:pPr>
          </a:p>
          <a:p>
            <a:pPr algn="ctr">
              <a:lnSpc>
                <a:spcPts val="3071"/>
              </a:lnSpc>
            </a:pPr>
          </a:p>
        </p:txBody>
      </p:sp>
      <p:sp>
        <p:nvSpPr>
          <p:cNvPr name="TextBox 11" id="11"/>
          <p:cNvSpPr txBox="true"/>
          <p:nvPr/>
        </p:nvSpPr>
        <p:spPr>
          <a:xfrm rot="0">
            <a:off x="5814907" y="3953044"/>
            <a:ext cx="2871893" cy="949833"/>
          </a:xfrm>
          <a:prstGeom prst="rect">
            <a:avLst/>
          </a:prstGeom>
        </p:spPr>
        <p:txBody>
          <a:bodyPr anchor="t" rtlCol="false" tIns="0" lIns="0" bIns="0" rIns="0">
            <a:spAutoFit/>
          </a:bodyPr>
          <a:lstStyle/>
          <a:p>
            <a:pPr algn="l">
              <a:lnSpc>
                <a:spcPts val="3071"/>
              </a:lnSpc>
            </a:pPr>
          </a:p>
          <a:p>
            <a:pPr algn="l">
              <a:lnSpc>
                <a:spcPts val="3071"/>
              </a:lnSpc>
            </a:pPr>
            <a:r>
              <a:rPr lang="en-US" b="true" sz="2559" i="true">
                <a:solidFill>
                  <a:srgbClr val="C00000"/>
                </a:solidFill>
                <a:latin typeface="Times New Roman Bold Italics"/>
                <a:ea typeface="Times New Roman Bold Italics"/>
                <a:cs typeface="Times New Roman Bold Italics"/>
                <a:sym typeface="Times New Roman Bold Italics"/>
              </a:rPr>
              <a:t>Supervisors:</a:t>
            </a:r>
          </a:p>
          <a:p>
            <a:pPr algn="l">
              <a:lnSpc>
                <a:spcPts val="3071"/>
              </a:lnSpc>
            </a:pPr>
            <a:r>
              <a:rPr lang="en-US" b="true" sz="2559" i="true">
                <a:solidFill>
                  <a:srgbClr val="C00000"/>
                </a:solidFill>
                <a:latin typeface="Times New Roman Bold Italics"/>
                <a:ea typeface="Times New Roman Bold Italics"/>
                <a:cs typeface="Times New Roman Bold Italics"/>
                <a:sym typeface="Times New Roman Bold Italics"/>
              </a:rPr>
              <a:t> Prolay biswas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Hardware &amp; Software Detail</a:t>
            </a:r>
          </a:p>
        </p:txBody>
      </p:sp>
      <p:sp>
        <p:nvSpPr>
          <p:cNvPr name="TextBox 11" id="11"/>
          <p:cNvSpPr txBox="true"/>
          <p:nvPr/>
        </p:nvSpPr>
        <p:spPr>
          <a:xfrm rot="0">
            <a:off x="868681" y="1425576"/>
            <a:ext cx="8387079" cy="1190625"/>
          </a:xfrm>
          <a:prstGeom prst="rect">
            <a:avLst/>
          </a:prstGeom>
        </p:spPr>
        <p:txBody>
          <a:bodyPr anchor="t" rtlCol="false" tIns="0" lIns="0" bIns="0" rIns="0">
            <a:spAutoFit/>
          </a:bodyPr>
          <a:lstStyle/>
          <a:p>
            <a:pPr algn="ctr">
              <a:lnSpc>
                <a:spcPts val="3071"/>
              </a:lnSpc>
            </a:pPr>
            <a:r>
              <a:rPr lang="en-US" b="true" sz="2559" u="sng">
                <a:solidFill>
                  <a:srgbClr val="FF0000"/>
                </a:solidFill>
                <a:latin typeface="Times New Roman Bold"/>
                <a:ea typeface="Times New Roman Bold"/>
                <a:cs typeface="Times New Roman Bold"/>
                <a:sym typeface="Times New Roman Bold"/>
              </a:rPr>
              <a:t>Software Detail</a:t>
            </a:r>
          </a:p>
          <a:p>
            <a:pPr algn="l">
              <a:lnSpc>
                <a:spcPts val="3071"/>
              </a:lnSpc>
            </a:pPr>
            <a:r>
              <a:rPr lang="en-US" sz="2559" b="true">
                <a:solidFill>
                  <a:srgbClr val="FF0000"/>
                </a:solidFill>
                <a:latin typeface="Times New Roman Bold"/>
                <a:ea typeface="Times New Roman Bold"/>
                <a:cs typeface="Times New Roman Bold"/>
                <a:sym typeface="Times New Roman Bold"/>
              </a:rPr>
              <a:t>Front End:</a:t>
            </a:r>
          </a:p>
          <a:p>
            <a:pPr algn="l">
              <a:lnSpc>
                <a:spcPts val="3071"/>
              </a:lnSpc>
            </a:pPr>
            <a:r>
              <a:rPr lang="en-US" sz="2559" b="true">
                <a:solidFill>
                  <a:srgbClr val="FF0000"/>
                </a:solidFill>
                <a:latin typeface="Times New Roman Bold"/>
                <a:ea typeface="Times New Roman Bold"/>
                <a:cs typeface="Times New Roman Bold"/>
                <a:sym typeface="Times New Roman Bold"/>
              </a:rPr>
              <a:t>Back End:</a:t>
            </a:r>
          </a:p>
        </p:txBody>
      </p:sp>
      <p:sp>
        <p:nvSpPr>
          <p:cNvPr name="TextBox 12" id="12"/>
          <p:cNvSpPr txBox="true"/>
          <p:nvPr/>
        </p:nvSpPr>
        <p:spPr>
          <a:xfrm rot="0">
            <a:off x="894080" y="3206962"/>
            <a:ext cx="8387081" cy="1236345"/>
          </a:xfrm>
          <a:prstGeom prst="rect">
            <a:avLst/>
          </a:prstGeom>
        </p:spPr>
        <p:txBody>
          <a:bodyPr anchor="t" rtlCol="false" tIns="0" lIns="0" bIns="0" rIns="0">
            <a:spAutoFit/>
          </a:bodyPr>
          <a:lstStyle/>
          <a:p>
            <a:pPr algn="ctr">
              <a:lnSpc>
                <a:spcPts val="3071"/>
              </a:lnSpc>
            </a:pPr>
            <a:r>
              <a:rPr lang="en-US" b="true" sz="2559" u="sng">
                <a:solidFill>
                  <a:srgbClr val="FF0000"/>
                </a:solidFill>
                <a:latin typeface="Times New Roman Bold"/>
                <a:ea typeface="Times New Roman Bold"/>
                <a:cs typeface="Times New Roman Bold"/>
                <a:sym typeface="Times New Roman Bold"/>
              </a:rPr>
              <a:t>Hardware Detail</a:t>
            </a:r>
          </a:p>
          <a:p>
            <a:pPr algn="ctr">
              <a:lnSpc>
                <a:spcPts val="3071"/>
              </a:lnSpc>
            </a:pPr>
          </a:p>
          <a:p>
            <a:pPr algn="ctr">
              <a:lnSpc>
                <a:spcPts val="3071"/>
              </a:lnSpc>
            </a:pPr>
          </a:p>
        </p:txBody>
      </p:sp>
      <p:sp>
        <p:nvSpPr>
          <p:cNvPr name="TextBox 13" id="13"/>
          <p:cNvSpPr txBox="true"/>
          <p:nvPr/>
        </p:nvSpPr>
        <p:spPr>
          <a:xfrm rot="0">
            <a:off x="731520" y="3629872"/>
            <a:ext cx="939165"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Arduino IDE</a:t>
            </a:r>
          </a:p>
        </p:txBody>
      </p:sp>
      <p:sp>
        <p:nvSpPr>
          <p:cNvPr name="TextBox 14" id="14"/>
          <p:cNvSpPr txBox="true"/>
          <p:nvPr/>
        </p:nvSpPr>
        <p:spPr>
          <a:xfrm rot="0">
            <a:off x="523696" y="4000641"/>
            <a:ext cx="1354812"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Adafruit Libraries</a:t>
            </a:r>
          </a:p>
        </p:txBody>
      </p:sp>
      <p:sp>
        <p:nvSpPr>
          <p:cNvPr name="TextBox 15" id="15"/>
          <p:cNvSpPr txBox="true"/>
          <p:nvPr/>
        </p:nvSpPr>
        <p:spPr>
          <a:xfrm rot="0">
            <a:off x="523696" y="4224232"/>
            <a:ext cx="1183005"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Adafruit_GFX.h</a:t>
            </a:r>
          </a:p>
        </p:txBody>
      </p:sp>
      <p:sp>
        <p:nvSpPr>
          <p:cNvPr name="TextBox 16" id="16"/>
          <p:cNvSpPr txBox="true"/>
          <p:nvPr/>
        </p:nvSpPr>
        <p:spPr>
          <a:xfrm rot="0">
            <a:off x="424398" y="4509982"/>
            <a:ext cx="1553409"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Adafruit_PCD8544.h</a:t>
            </a:r>
          </a:p>
        </p:txBody>
      </p:sp>
      <p:sp>
        <p:nvSpPr>
          <p:cNvPr name="TextBox 17" id="17"/>
          <p:cNvSpPr txBox="true"/>
          <p:nvPr/>
        </p:nvSpPr>
        <p:spPr>
          <a:xfrm rot="0">
            <a:off x="-3510281" y="4700482"/>
            <a:ext cx="8387081"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DHT Library</a:t>
            </a:r>
          </a:p>
        </p:txBody>
      </p:sp>
      <p:sp>
        <p:nvSpPr>
          <p:cNvPr name="TextBox 18" id="18"/>
          <p:cNvSpPr txBox="true"/>
          <p:nvPr/>
        </p:nvSpPr>
        <p:spPr>
          <a:xfrm rot="0">
            <a:off x="302419" y="5071957"/>
            <a:ext cx="1797367"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JSON for Data Transfer</a:t>
            </a:r>
          </a:p>
        </p:txBody>
      </p:sp>
      <p:sp>
        <p:nvSpPr>
          <p:cNvPr name="TextBox 19" id="19"/>
          <p:cNvSpPr txBox="true"/>
          <p:nvPr/>
        </p:nvSpPr>
        <p:spPr>
          <a:xfrm rot="0">
            <a:off x="384387" y="5357707"/>
            <a:ext cx="1544479"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ArduinoJson library</a:t>
            </a:r>
          </a:p>
        </p:txBody>
      </p:sp>
      <p:sp>
        <p:nvSpPr>
          <p:cNvPr name="TextBox 20" id="20"/>
          <p:cNvSpPr txBox="true"/>
          <p:nvPr/>
        </p:nvSpPr>
        <p:spPr>
          <a:xfrm rot="0">
            <a:off x="7205061" y="3629872"/>
            <a:ext cx="1110972"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DHT22 Sensor</a:t>
            </a:r>
          </a:p>
        </p:txBody>
      </p:sp>
      <p:sp>
        <p:nvSpPr>
          <p:cNvPr name="TextBox 21" id="21"/>
          <p:cNvSpPr txBox="true"/>
          <p:nvPr/>
        </p:nvSpPr>
        <p:spPr>
          <a:xfrm rot="0">
            <a:off x="6952172" y="3944197"/>
            <a:ext cx="1616750"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Soil Moisture Sensor</a:t>
            </a:r>
          </a:p>
        </p:txBody>
      </p:sp>
      <p:sp>
        <p:nvSpPr>
          <p:cNvPr name="TextBox 22" id="22"/>
          <p:cNvSpPr txBox="true"/>
          <p:nvPr/>
        </p:nvSpPr>
        <p:spPr>
          <a:xfrm rot="0">
            <a:off x="6952172" y="4258522"/>
            <a:ext cx="1960007"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LCD Display (Nokia 5110)</a:t>
            </a:r>
          </a:p>
        </p:txBody>
      </p:sp>
      <p:sp>
        <p:nvSpPr>
          <p:cNvPr name="TextBox 23" id="23"/>
          <p:cNvSpPr txBox="true"/>
          <p:nvPr/>
        </p:nvSpPr>
        <p:spPr>
          <a:xfrm rot="0">
            <a:off x="7406707" y="4598035"/>
            <a:ext cx="722352"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Arduino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Work Plan/Time line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Approximate Budget (if any)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GUI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Future Scope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773853" y="159808"/>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Prons &amp; Cons</a:t>
            </a:r>
          </a:p>
        </p:txBody>
      </p:sp>
      <p:sp>
        <p:nvSpPr>
          <p:cNvPr name="TextBox 11" id="11"/>
          <p:cNvSpPr txBox="true"/>
          <p:nvPr/>
        </p:nvSpPr>
        <p:spPr>
          <a:xfrm rot="0">
            <a:off x="579796" y="1192435"/>
            <a:ext cx="788343"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Prons:</a:t>
            </a:r>
          </a:p>
        </p:txBody>
      </p:sp>
      <p:sp>
        <p:nvSpPr>
          <p:cNvPr name="TextBox 12" id="12"/>
          <p:cNvSpPr txBox="true"/>
          <p:nvPr/>
        </p:nvSpPr>
        <p:spPr>
          <a:xfrm rot="0">
            <a:off x="773853" y="1713134"/>
            <a:ext cx="8707061" cy="1868805"/>
          </a:xfrm>
          <a:prstGeom prst="rect">
            <a:avLst/>
          </a:prstGeom>
        </p:spPr>
        <p:txBody>
          <a:bodyPr anchor="t" rtlCol="false" tIns="0" lIns="0" bIns="0" rIns="0">
            <a:spAutoFit/>
          </a:bodyPr>
          <a:lstStyle/>
          <a:p>
            <a:pPr algn="l">
              <a:lnSpc>
                <a:spcPts val="2520"/>
              </a:lnSpc>
            </a:pPr>
            <a:r>
              <a:rPr lang="en-US" b="true" sz="1800" u="sng">
                <a:solidFill>
                  <a:srgbClr val="000000"/>
                </a:solidFill>
                <a:latin typeface="Canva Sans Bold"/>
                <a:ea typeface="Canva Sans Bold"/>
                <a:cs typeface="Canva Sans Bold"/>
                <a:sym typeface="Canva Sans Bold"/>
              </a:rPr>
              <a:t>Remote monitoring:</a:t>
            </a:r>
            <a:r>
              <a:rPr lang="en-US" sz="1800">
                <a:solidFill>
                  <a:srgbClr val="000000"/>
                </a:solidFill>
                <a:latin typeface="Canva Sans"/>
                <a:ea typeface="Canva Sans"/>
                <a:cs typeface="Canva Sans"/>
                <a:sym typeface="Canva Sans"/>
              </a:rPr>
              <a:t> Farmers can monitor their fields remotely, ensuring timely intervention and reducing the need for physical presence.</a:t>
            </a:r>
          </a:p>
          <a:p>
            <a:pPr algn="l">
              <a:lnSpc>
                <a:spcPts val="2520"/>
              </a:lnSpc>
            </a:pPr>
          </a:p>
          <a:p>
            <a:pPr algn="l">
              <a:lnSpc>
                <a:spcPts val="2520"/>
              </a:lnSpc>
            </a:pPr>
            <a:r>
              <a:rPr lang="en-US" b="true" sz="1800" u="sng">
                <a:solidFill>
                  <a:srgbClr val="000000"/>
                </a:solidFill>
                <a:latin typeface="Canva Sans Bold"/>
                <a:ea typeface="Canva Sans Bold"/>
                <a:cs typeface="Canva Sans Bold"/>
                <a:sym typeface="Canva Sans Bold"/>
              </a:rPr>
              <a:t>Enhanced decision-making:</a:t>
            </a:r>
            <a:r>
              <a:rPr lang="en-US" sz="1800">
                <a:solidFill>
                  <a:srgbClr val="000000"/>
                </a:solidFill>
                <a:latin typeface="Canva Sans"/>
                <a:ea typeface="Canva Sans"/>
                <a:cs typeface="Canva Sans"/>
                <a:sym typeface="Canva Sans"/>
              </a:rPr>
              <a:t> ML algorithms can analyze vast datasets from IoT sensors to provide actionable insights, helping farmers optimize resource allocation, predict crop yields, and detect diseases early.</a:t>
            </a:r>
          </a:p>
        </p:txBody>
      </p:sp>
      <p:sp>
        <p:nvSpPr>
          <p:cNvPr name="TextBox 13" id="13"/>
          <p:cNvSpPr txBox="true"/>
          <p:nvPr/>
        </p:nvSpPr>
        <p:spPr>
          <a:xfrm rot="0">
            <a:off x="544747" y="3734339"/>
            <a:ext cx="693241"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Cons:</a:t>
            </a:r>
          </a:p>
        </p:txBody>
      </p:sp>
      <p:sp>
        <p:nvSpPr>
          <p:cNvPr name="TextBox 14" id="14"/>
          <p:cNvSpPr txBox="true"/>
          <p:nvPr/>
        </p:nvSpPr>
        <p:spPr>
          <a:xfrm rot="0">
            <a:off x="773853" y="4255038"/>
            <a:ext cx="8707061" cy="1554480"/>
          </a:xfrm>
          <a:prstGeom prst="rect">
            <a:avLst/>
          </a:prstGeom>
        </p:spPr>
        <p:txBody>
          <a:bodyPr anchor="t" rtlCol="false" tIns="0" lIns="0" bIns="0" rIns="0">
            <a:spAutoFit/>
          </a:bodyPr>
          <a:lstStyle/>
          <a:p>
            <a:pPr algn="l">
              <a:lnSpc>
                <a:spcPts val="2520"/>
              </a:lnSpc>
            </a:pPr>
            <a:r>
              <a:rPr lang="en-US" sz="1800" u="sng" b="true">
                <a:solidFill>
                  <a:srgbClr val="000000"/>
                </a:solidFill>
                <a:latin typeface="Canva Sans Bold"/>
                <a:ea typeface="Canva Sans Bold"/>
                <a:cs typeface="Canva Sans Bold"/>
                <a:sym typeface="Canva Sans Bold"/>
              </a:rPr>
              <a:t>Technical expertise: </a:t>
            </a:r>
            <a:r>
              <a:rPr lang="en-US" sz="1800">
                <a:solidFill>
                  <a:srgbClr val="000000"/>
                </a:solidFill>
                <a:latin typeface="Canva Sans"/>
                <a:ea typeface="Canva Sans"/>
                <a:cs typeface="Canva Sans"/>
                <a:sym typeface="Canva Sans"/>
              </a:rPr>
              <a:t>Managing IoT systems and ML models requires technical expertise, which may be a barrier for some farmers.</a:t>
            </a:r>
          </a:p>
          <a:p>
            <a:pPr algn="l">
              <a:lnSpc>
                <a:spcPts val="2520"/>
              </a:lnSpc>
            </a:pPr>
          </a:p>
          <a:p>
            <a:pPr algn="l">
              <a:lnSpc>
                <a:spcPts val="2520"/>
              </a:lnSpc>
            </a:pPr>
            <a:r>
              <a:rPr lang="en-US" b="true" sz="1800" u="sng">
                <a:solidFill>
                  <a:srgbClr val="000000"/>
                </a:solidFill>
                <a:latin typeface="Canva Sans Bold"/>
                <a:ea typeface="Canva Sans Bold"/>
                <a:cs typeface="Canva Sans Bold"/>
                <a:sym typeface="Canva Sans Bold"/>
              </a:rPr>
              <a:t>Internet connectivity: </a:t>
            </a:r>
            <a:r>
              <a:rPr lang="en-US" sz="1800">
                <a:solidFill>
                  <a:srgbClr val="000000"/>
                </a:solidFill>
                <a:latin typeface="Canva Sans"/>
                <a:ea typeface="Canva Sans"/>
                <a:cs typeface="Canva Sans"/>
                <a:sym typeface="Canva Sans"/>
              </a:rPr>
              <a:t>Reliable internet connectivity is essential for IoT-based agriculture, and challenges may arise in remote or rural areas.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26813" y="215688"/>
            <a:ext cx="827024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Conclusion</a:t>
            </a:r>
          </a:p>
        </p:txBody>
      </p:sp>
      <p:sp>
        <p:nvSpPr>
          <p:cNvPr name="TextBox 11" id="11"/>
          <p:cNvSpPr txBox="true"/>
          <p:nvPr/>
        </p:nvSpPr>
        <p:spPr>
          <a:xfrm rot="0">
            <a:off x="580970" y="1545946"/>
            <a:ext cx="8790784" cy="4295775"/>
          </a:xfrm>
          <a:prstGeom prst="rect">
            <a:avLst/>
          </a:prstGeom>
        </p:spPr>
        <p:txBody>
          <a:bodyPr anchor="t" rtlCol="false" tIns="0" lIns="0" bIns="0" rIns="0">
            <a:spAutoFit/>
          </a:bodyPr>
          <a:lstStyle/>
          <a:p>
            <a:pPr algn="just">
              <a:lnSpc>
                <a:spcPts val="2160"/>
              </a:lnSpc>
            </a:pPr>
            <a:r>
              <a:rPr lang="en-US" sz="1800">
                <a:solidFill>
                  <a:srgbClr val="000000"/>
                </a:solidFill>
                <a:latin typeface="Canva Sans"/>
                <a:ea typeface="Canva Sans"/>
                <a:cs typeface="Canva Sans"/>
                <a:sym typeface="Canva Sans"/>
              </a:rPr>
              <a:t>The Intelligent Agriculture System offers a modern solution to the challenges faced by traditional farming. By leveraging the power of IoT and machine learning, this innovative system offers enhanced crop yield, improved resource management, and sustainable farming practices.  the system enhances crop yield, improves resource management, and promotes sustainable farming practices, Through real-time insights, predictive analytics, and automation, farmers can make data-driven decisions and achieve greater efficiency in their operations.</a:t>
            </a:r>
          </a:p>
          <a:p>
            <a:pPr algn="just">
              <a:lnSpc>
                <a:spcPts val="2160"/>
              </a:lnSpc>
            </a:pPr>
          </a:p>
          <a:p>
            <a:pPr algn="just">
              <a:lnSpc>
                <a:spcPts val="2160"/>
              </a:lnSpc>
            </a:pPr>
            <a:r>
              <a:rPr lang="en-US" sz="1800">
                <a:solidFill>
                  <a:srgbClr val="000000"/>
                </a:solidFill>
                <a:latin typeface="Canva Sans"/>
                <a:ea typeface="Canva Sans"/>
                <a:cs typeface="Canva Sans"/>
                <a:sym typeface="Canva Sans"/>
              </a:rPr>
              <a:t>This intelligent system provides real-time insights, predictive analytics, and automation to help farmers make data-driven decisions and achieve greater efficiency in their operations. This technology-driven approach has the potential to revolutionize the agricultural industry and ensure a more sustainable future for food production.</a:t>
            </a:r>
          </a:p>
          <a:p>
            <a:pPr algn="ctr">
              <a:lnSpc>
                <a:spcPts val="1536"/>
              </a:lnSpc>
            </a:pPr>
          </a:p>
          <a:p>
            <a:pPr algn="ctr">
              <a:lnSpc>
                <a:spcPts val="1536"/>
              </a:lnSpc>
            </a:pPr>
          </a:p>
          <a:p>
            <a:pPr algn="ctr">
              <a:lnSpc>
                <a:spcPts val="1536"/>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91440" y="220768"/>
            <a:ext cx="827024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References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a:off x="-10166" y="1201738"/>
            <a:ext cx="9763760" cy="11854"/>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8107045"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587248" y="1790700"/>
            <a:ext cx="8579104" cy="3724275"/>
          </a:xfrm>
          <a:prstGeom prst="rect">
            <a:avLst/>
          </a:prstGeom>
        </p:spPr>
        <p:txBody>
          <a:bodyPr anchor="t" rtlCol="false" tIns="0" lIns="0" bIns="0" rIns="0">
            <a:spAutoFit/>
          </a:bodyPr>
          <a:lstStyle/>
          <a:p>
            <a:pPr algn="l" marL="247091" indent="-123546" lvl="1">
              <a:lnSpc>
                <a:spcPts val="2304"/>
              </a:lnSpc>
              <a:buFont typeface="Arial"/>
              <a:buChar char="•"/>
            </a:pPr>
            <a:r>
              <a:rPr lang="en-US" sz="1920">
                <a:solidFill>
                  <a:srgbClr val="000000"/>
                </a:solidFill>
                <a:latin typeface="Canva Sans"/>
                <a:ea typeface="Canva Sans"/>
                <a:cs typeface="Canva Sans"/>
                <a:sym typeface="Canva Sans"/>
              </a:rPr>
              <a:t>With the exponential growth of world population, according to the UN Food and Agriculture Organization, the world will need to produce 70% more food in 2050, shrinking agricultural lands, and depletion of finite natural resources, the need to enhance farm yield has become critical.</a:t>
            </a:r>
          </a:p>
          <a:p>
            <a:pPr algn="l" marL="247091" indent="-123546" lvl="1">
              <a:lnSpc>
                <a:spcPts val="2304"/>
              </a:lnSpc>
            </a:pPr>
          </a:p>
          <a:p>
            <a:pPr algn="l" marL="247091" indent="-123546" lvl="1">
              <a:lnSpc>
                <a:spcPts val="2304"/>
              </a:lnSpc>
              <a:buFont typeface="Arial"/>
              <a:buChar char="•"/>
            </a:pPr>
            <a:r>
              <a:rPr lang="en-US" sz="1920">
                <a:solidFill>
                  <a:srgbClr val="000000"/>
                </a:solidFill>
                <a:latin typeface="Canva Sans"/>
                <a:ea typeface="Canva Sans"/>
                <a:cs typeface="Canva Sans"/>
                <a:sym typeface="Canva Sans"/>
              </a:rPr>
              <a:t>Availability of natural resources such as fresh water and arable land along with slowing yield trends in several staple crops, have further aggravated the problem.</a:t>
            </a:r>
          </a:p>
          <a:p>
            <a:pPr algn="l" marL="247091" indent="-123546" lvl="1">
              <a:lnSpc>
                <a:spcPts val="2304"/>
              </a:lnSpc>
            </a:pPr>
          </a:p>
          <a:p>
            <a:pPr algn="l" marL="247091" indent="-123546" lvl="1">
              <a:lnSpc>
                <a:spcPts val="2304"/>
              </a:lnSpc>
              <a:buFont typeface="Arial"/>
              <a:buChar char="•"/>
            </a:pPr>
            <a:r>
              <a:rPr lang="en-US" sz="1920">
                <a:solidFill>
                  <a:srgbClr val="000000"/>
                </a:solidFill>
                <a:latin typeface="Canva Sans"/>
                <a:ea typeface="Canva Sans"/>
                <a:cs typeface="Canva Sans"/>
                <a:sym typeface="Canva Sans"/>
              </a:rPr>
              <a:t>Moreover, agricultural labor in most of the countries has declined. As a result of the declining agricultural workforce, adoption of internet connectivity solutions in farming practices has been triggered, to reduce the need for manual labor</a:t>
            </a:r>
          </a:p>
        </p:txBody>
      </p:sp>
      <p:sp>
        <p:nvSpPr>
          <p:cNvPr name="TextBox 10" id="10"/>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1" id="11"/>
          <p:cNvSpPr txBox="true"/>
          <p:nvPr/>
        </p:nvSpPr>
        <p:spPr>
          <a:xfrm rot="0">
            <a:off x="411480" y="122979"/>
            <a:ext cx="7695565" cy="1095375"/>
          </a:xfrm>
          <a:prstGeom prst="rect">
            <a:avLst/>
          </a:prstGeom>
        </p:spPr>
        <p:txBody>
          <a:bodyPr anchor="t" rtlCol="false" tIns="0" lIns="0" bIns="0" rIns="0">
            <a:spAutoFit/>
          </a:bodyPr>
          <a:lstStyle/>
          <a:p>
            <a:pPr algn="ctr">
              <a:lnSpc>
                <a:spcPts val="4095"/>
              </a:lnSpc>
            </a:pPr>
            <a:r>
              <a:rPr lang="en-US" sz="3413" b="true">
                <a:solidFill>
                  <a:srgbClr val="FF0000"/>
                </a:solidFill>
                <a:latin typeface="Times New Roman Bold"/>
                <a:ea typeface="Times New Roman Bold"/>
                <a:cs typeface="Times New Roman Bold"/>
                <a:sym typeface="Times New Roman Bold"/>
              </a:rPr>
              <a:t>Broad Outline/Background/Problem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5427" y="1538287"/>
            <a:ext cx="8882747" cy="4314825"/>
          </a:xfrm>
          <a:prstGeom prst="rect">
            <a:avLst/>
          </a:prstGeom>
        </p:spPr>
        <p:txBody>
          <a:bodyPr anchor="t" rtlCol="false" tIns="0" lIns="0" bIns="0" rIns="0">
            <a:spAutoFit/>
          </a:bodyPr>
          <a:lstStyle/>
          <a:p>
            <a:pPr algn="just">
              <a:lnSpc>
                <a:spcPts val="2038"/>
              </a:lnSpc>
            </a:pPr>
          </a:p>
          <a:p>
            <a:pPr algn="just" marL="366742" indent="-183371" lvl="1">
              <a:lnSpc>
                <a:spcPts val="2038"/>
              </a:lnSpc>
              <a:buFont typeface="Arial"/>
              <a:buChar char="•"/>
            </a:pPr>
            <a:r>
              <a:rPr lang="en-US" sz="1698">
                <a:solidFill>
                  <a:srgbClr val="000000"/>
                </a:solidFill>
                <a:latin typeface="Canva Sans"/>
                <a:ea typeface="Canva Sans"/>
                <a:cs typeface="Canva Sans"/>
                <a:sym typeface="Canva Sans"/>
              </a:rPr>
              <a:t>The global agricultural sector is facing immense challenges, including climate change, resource scarcity, and the need for increased food production to meet the demands of a growing population.</a:t>
            </a:r>
          </a:p>
          <a:p>
            <a:pPr algn="just">
              <a:lnSpc>
                <a:spcPts val="2038"/>
              </a:lnSpc>
            </a:pPr>
          </a:p>
          <a:p>
            <a:pPr algn="just" marL="366742" indent="-183371" lvl="1">
              <a:lnSpc>
                <a:spcPts val="2038"/>
              </a:lnSpc>
              <a:buFont typeface="Arial"/>
              <a:buChar char="•"/>
            </a:pPr>
            <a:r>
              <a:rPr lang="en-US" sz="1698">
                <a:solidFill>
                  <a:srgbClr val="000000"/>
                </a:solidFill>
                <a:latin typeface="Canva Sans"/>
                <a:ea typeface="Canva Sans"/>
                <a:cs typeface="Canva Sans"/>
                <a:sym typeface="Canva Sans"/>
              </a:rPr>
              <a:t>The Intelligent Agriculture System is proposed as a solution to modernize farming by integrating cutting-edge technologies such as the Internet of Things (IoT) and machine learning (ML)</a:t>
            </a:r>
          </a:p>
          <a:p>
            <a:pPr algn="just">
              <a:lnSpc>
                <a:spcPts val="1918"/>
              </a:lnSpc>
            </a:pPr>
          </a:p>
          <a:p>
            <a:pPr algn="just" marL="366742" indent="-183371" lvl="1">
              <a:lnSpc>
                <a:spcPts val="2038"/>
              </a:lnSpc>
              <a:buFont typeface="Arial"/>
              <a:buChar char="•"/>
            </a:pPr>
            <a:r>
              <a:rPr lang="en-US" sz="1698">
                <a:solidFill>
                  <a:srgbClr val="000000"/>
                </a:solidFill>
                <a:latin typeface="Canva Sans"/>
                <a:ea typeface="Canva Sans"/>
                <a:cs typeface="Canva Sans"/>
                <a:sym typeface="Canva Sans"/>
              </a:rPr>
              <a:t>IoT in agriculture is revolutionizing farming practices by leveraging technology to enhance efficiency, sustainability, and profitability. By collecting and analyzing real-time data from sensors, farmers can make informed decisions about resource management, pest control, and crop management. This approach, known as precision agriculture, helps bridge the supply-demand gap by ensuring high yields, reducing costs, and protecting the environment.</a:t>
            </a:r>
          </a:p>
          <a:p>
            <a:pPr algn="just">
              <a:lnSpc>
                <a:spcPts val="1798"/>
              </a:lnSpc>
            </a:pPr>
          </a:p>
          <a:p>
            <a:pPr algn="just">
              <a:lnSpc>
                <a:spcPts val="2038"/>
              </a:lnSpc>
            </a:pPr>
          </a:p>
        </p:txBody>
      </p:sp>
      <p:sp>
        <p:nvSpPr>
          <p:cNvPr name="TextBox 3" id="3"/>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4" id="4"/>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5" id="5"/>
          <p:cNvGrpSpPr/>
          <p:nvPr/>
        </p:nvGrpSpPr>
        <p:grpSpPr>
          <a:xfrm rot="0">
            <a:off x="0" y="6827520"/>
            <a:ext cx="8923867" cy="292947"/>
            <a:chOff x="0" y="0"/>
            <a:chExt cx="11898489" cy="390596"/>
          </a:xfrm>
        </p:grpSpPr>
        <p:sp>
          <p:nvSpPr>
            <p:cNvPr name="Freeform 6" id="6"/>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7" id="7"/>
          <p:cNvGrpSpPr/>
          <p:nvPr/>
        </p:nvGrpSpPr>
        <p:grpSpPr>
          <a:xfrm rot="0">
            <a:off x="8989907" y="6827520"/>
            <a:ext cx="763694" cy="292947"/>
            <a:chOff x="0" y="0"/>
            <a:chExt cx="1018258" cy="390596"/>
          </a:xfrm>
        </p:grpSpPr>
        <p:sp>
          <p:nvSpPr>
            <p:cNvPr name="Freeform 8" id="8"/>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9" id="9"/>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10" id="10"/>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1" id="11"/>
          <p:cNvSpPr txBox="true"/>
          <p:nvPr/>
        </p:nvSpPr>
        <p:spPr>
          <a:xfrm rot="0">
            <a:off x="773853" y="215688"/>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0462"/>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grpSp>
        <p:nvGrpSpPr>
          <p:cNvPr name="Group 9" id="9"/>
          <p:cNvGrpSpPr/>
          <p:nvPr/>
        </p:nvGrpSpPr>
        <p:grpSpPr>
          <a:xfrm rot="0">
            <a:off x="4791203" y="1669666"/>
            <a:ext cx="4753271" cy="3178448"/>
            <a:chOff x="0" y="0"/>
            <a:chExt cx="3008406" cy="2011680"/>
          </a:xfrm>
        </p:grpSpPr>
        <p:sp>
          <p:nvSpPr>
            <p:cNvPr name="Freeform 10" id="10"/>
            <p:cNvSpPr/>
            <p:nvPr/>
          </p:nvSpPr>
          <p:spPr>
            <a:xfrm flipH="false" flipV="false" rot="0">
              <a:off x="-2540" y="-2540"/>
              <a:ext cx="3010946" cy="2009140"/>
            </a:xfrm>
            <a:custGeom>
              <a:avLst/>
              <a:gdLst/>
              <a:ahLst/>
              <a:cxnLst/>
              <a:rect r="r" b="b" t="t" l="l"/>
              <a:pathLst>
                <a:path h="2009140" w="3010946">
                  <a:moveTo>
                    <a:pt x="3009337" y="1778000"/>
                  </a:moveTo>
                  <a:cubicBezTo>
                    <a:pt x="3007728" y="1276350"/>
                    <a:pt x="2988423" y="598170"/>
                    <a:pt x="2988423" y="97790"/>
                  </a:cubicBezTo>
                  <a:cubicBezTo>
                    <a:pt x="2988423" y="90170"/>
                    <a:pt x="2990031" y="82550"/>
                    <a:pt x="2990031" y="76200"/>
                  </a:cubicBezTo>
                  <a:cubicBezTo>
                    <a:pt x="2988423" y="74930"/>
                    <a:pt x="2986814" y="74930"/>
                    <a:pt x="2985205" y="73660"/>
                  </a:cubicBezTo>
                  <a:cubicBezTo>
                    <a:pt x="2985205" y="73660"/>
                    <a:pt x="2983596" y="74930"/>
                    <a:pt x="2983596" y="76200"/>
                  </a:cubicBezTo>
                  <a:cubicBezTo>
                    <a:pt x="2980379" y="82550"/>
                    <a:pt x="2973944" y="82550"/>
                    <a:pt x="2967509" y="82550"/>
                  </a:cubicBezTo>
                  <a:cubicBezTo>
                    <a:pt x="2959465" y="81280"/>
                    <a:pt x="2951421" y="74930"/>
                    <a:pt x="2941768" y="77470"/>
                  </a:cubicBezTo>
                  <a:cubicBezTo>
                    <a:pt x="2938551" y="78740"/>
                    <a:pt x="2932116" y="76200"/>
                    <a:pt x="2930507" y="73660"/>
                  </a:cubicBezTo>
                  <a:cubicBezTo>
                    <a:pt x="2925681" y="68580"/>
                    <a:pt x="2919245" y="68580"/>
                    <a:pt x="2912810" y="71120"/>
                  </a:cubicBezTo>
                  <a:cubicBezTo>
                    <a:pt x="2909593" y="72390"/>
                    <a:pt x="2906375" y="71120"/>
                    <a:pt x="2903158" y="71120"/>
                  </a:cubicBezTo>
                  <a:cubicBezTo>
                    <a:pt x="2898331" y="71120"/>
                    <a:pt x="2891896" y="69850"/>
                    <a:pt x="2887070" y="68580"/>
                  </a:cubicBezTo>
                  <a:cubicBezTo>
                    <a:pt x="2885461" y="68580"/>
                    <a:pt x="2882244" y="67310"/>
                    <a:pt x="2880635" y="67310"/>
                  </a:cubicBezTo>
                  <a:cubicBezTo>
                    <a:pt x="2875809" y="66040"/>
                    <a:pt x="2870982" y="62230"/>
                    <a:pt x="2866156" y="67310"/>
                  </a:cubicBezTo>
                  <a:cubicBezTo>
                    <a:pt x="2866156" y="67310"/>
                    <a:pt x="2862938" y="67310"/>
                    <a:pt x="2861330" y="66040"/>
                  </a:cubicBezTo>
                  <a:cubicBezTo>
                    <a:pt x="2859721" y="63500"/>
                    <a:pt x="2858112" y="59690"/>
                    <a:pt x="2856503" y="57150"/>
                  </a:cubicBezTo>
                  <a:cubicBezTo>
                    <a:pt x="2853286" y="53340"/>
                    <a:pt x="2853286" y="46990"/>
                    <a:pt x="2848460" y="44450"/>
                  </a:cubicBezTo>
                  <a:cubicBezTo>
                    <a:pt x="2845242" y="43180"/>
                    <a:pt x="2843633" y="41910"/>
                    <a:pt x="2842024" y="39370"/>
                  </a:cubicBezTo>
                  <a:cubicBezTo>
                    <a:pt x="2842024" y="38100"/>
                    <a:pt x="2838807" y="36830"/>
                    <a:pt x="2838807" y="35560"/>
                  </a:cubicBezTo>
                  <a:lnTo>
                    <a:pt x="2833981" y="31750"/>
                  </a:lnTo>
                  <a:cubicBezTo>
                    <a:pt x="2832372" y="29210"/>
                    <a:pt x="2830763" y="25400"/>
                    <a:pt x="2827545" y="24130"/>
                  </a:cubicBezTo>
                  <a:cubicBezTo>
                    <a:pt x="2821110" y="20320"/>
                    <a:pt x="2819501" y="15240"/>
                    <a:pt x="2822719" y="8890"/>
                  </a:cubicBezTo>
                  <a:cubicBezTo>
                    <a:pt x="2817893" y="7620"/>
                    <a:pt x="2814675" y="5080"/>
                    <a:pt x="2809849" y="5080"/>
                  </a:cubicBezTo>
                  <a:cubicBezTo>
                    <a:pt x="2790543" y="6350"/>
                    <a:pt x="2769630" y="8890"/>
                    <a:pt x="2750324" y="10160"/>
                  </a:cubicBezTo>
                  <a:cubicBezTo>
                    <a:pt x="2747107" y="10160"/>
                    <a:pt x="2742280" y="11430"/>
                    <a:pt x="2740672" y="12700"/>
                  </a:cubicBezTo>
                  <a:cubicBezTo>
                    <a:pt x="2727801" y="19050"/>
                    <a:pt x="2714931" y="13970"/>
                    <a:pt x="2702061" y="12700"/>
                  </a:cubicBezTo>
                  <a:cubicBezTo>
                    <a:pt x="2692409" y="12700"/>
                    <a:pt x="2682756" y="8890"/>
                    <a:pt x="2673103" y="7620"/>
                  </a:cubicBezTo>
                  <a:cubicBezTo>
                    <a:pt x="2661842" y="6350"/>
                    <a:pt x="2652189" y="7620"/>
                    <a:pt x="2640928" y="6350"/>
                  </a:cubicBezTo>
                  <a:cubicBezTo>
                    <a:pt x="2639319" y="6350"/>
                    <a:pt x="2637710" y="5080"/>
                    <a:pt x="2636101" y="3810"/>
                  </a:cubicBezTo>
                  <a:cubicBezTo>
                    <a:pt x="2632884" y="0"/>
                    <a:pt x="2626449" y="1270"/>
                    <a:pt x="2623231" y="2540"/>
                  </a:cubicBezTo>
                  <a:cubicBezTo>
                    <a:pt x="2618405" y="5080"/>
                    <a:pt x="2616796" y="8890"/>
                    <a:pt x="2613578" y="12700"/>
                  </a:cubicBezTo>
                  <a:cubicBezTo>
                    <a:pt x="2605535" y="13970"/>
                    <a:pt x="2594273" y="15240"/>
                    <a:pt x="2586229" y="19050"/>
                  </a:cubicBezTo>
                  <a:cubicBezTo>
                    <a:pt x="2579794" y="21590"/>
                    <a:pt x="2576577" y="22860"/>
                    <a:pt x="2571750" y="20320"/>
                  </a:cubicBezTo>
                  <a:lnTo>
                    <a:pt x="2570142" y="21590"/>
                  </a:lnTo>
                  <a:cubicBezTo>
                    <a:pt x="2573359" y="24130"/>
                    <a:pt x="2574968" y="27940"/>
                    <a:pt x="2578185" y="30480"/>
                  </a:cubicBezTo>
                  <a:cubicBezTo>
                    <a:pt x="2573359" y="31750"/>
                    <a:pt x="2566924" y="34290"/>
                    <a:pt x="2563707" y="33020"/>
                  </a:cubicBezTo>
                  <a:cubicBezTo>
                    <a:pt x="2555663" y="31750"/>
                    <a:pt x="2552445" y="34290"/>
                    <a:pt x="2546010" y="36830"/>
                  </a:cubicBezTo>
                  <a:cubicBezTo>
                    <a:pt x="2539575" y="40640"/>
                    <a:pt x="2531531" y="43180"/>
                    <a:pt x="2525096" y="45720"/>
                  </a:cubicBezTo>
                  <a:cubicBezTo>
                    <a:pt x="2523487" y="45720"/>
                    <a:pt x="2521878" y="45720"/>
                    <a:pt x="2520270" y="44450"/>
                  </a:cubicBezTo>
                  <a:cubicBezTo>
                    <a:pt x="2518661" y="44450"/>
                    <a:pt x="2517052" y="43180"/>
                    <a:pt x="2517052" y="43180"/>
                  </a:cubicBezTo>
                  <a:cubicBezTo>
                    <a:pt x="2509008" y="45720"/>
                    <a:pt x="2500964" y="48260"/>
                    <a:pt x="2492921" y="45720"/>
                  </a:cubicBezTo>
                  <a:cubicBezTo>
                    <a:pt x="2491312" y="45720"/>
                    <a:pt x="2491312" y="46990"/>
                    <a:pt x="2489703" y="46990"/>
                  </a:cubicBezTo>
                  <a:cubicBezTo>
                    <a:pt x="2480051" y="49530"/>
                    <a:pt x="2473615" y="58420"/>
                    <a:pt x="2460745" y="58420"/>
                  </a:cubicBezTo>
                  <a:cubicBezTo>
                    <a:pt x="2451092" y="58420"/>
                    <a:pt x="2441440" y="64770"/>
                    <a:pt x="2431787" y="64770"/>
                  </a:cubicBezTo>
                  <a:cubicBezTo>
                    <a:pt x="2420526" y="66040"/>
                    <a:pt x="2410873" y="68580"/>
                    <a:pt x="2401221" y="72390"/>
                  </a:cubicBezTo>
                  <a:cubicBezTo>
                    <a:pt x="2398003" y="73660"/>
                    <a:pt x="2394785" y="73660"/>
                    <a:pt x="2393177" y="73660"/>
                  </a:cubicBezTo>
                  <a:cubicBezTo>
                    <a:pt x="2385133" y="71120"/>
                    <a:pt x="2380306" y="74930"/>
                    <a:pt x="2377089" y="78740"/>
                  </a:cubicBezTo>
                  <a:cubicBezTo>
                    <a:pt x="2369045" y="87630"/>
                    <a:pt x="2356175" y="90170"/>
                    <a:pt x="2344913" y="92710"/>
                  </a:cubicBezTo>
                  <a:cubicBezTo>
                    <a:pt x="2330435" y="95250"/>
                    <a:pt x="2315955" y="96520"/>
                    <a:pt x="2301477" y="97790"/>
                  </a:cubicBezTo>
                  <a:cubicBezTo>
                    <a:pt x="2299868" y="97790"/>
                    <a:pt x="2298259" y="101600"/>
                    <a:pt x="2295042" y="102870"/>
                  </a:cubicBezTo>
                  <a:cubicBezTo>
                    <a:pt x="2293433" y="102870"/>
                    <a:pt x="2291824" y="101600"/>
                    <a:pt x="2291824" y="101600"/>
                  </a:cubicBezTo>
                  <a:cubicBezTo>
                    <a:pt x="2283780" y="109220"/>
                    <a:pt x="2278954" y="120650"/>
                    <a:pt x="2262866" y="119380"/>
                  </a:cubicBezTo>
                  <a:lnTo>
                    <a:pt x="2261257" y="119380"/>
                  </a:lnTo>
                  <a:cubicBezTo>
                    <a:pt x="2248387" y="125730"/>
                    <a:pt x="2235517" y="123190"/>
                    <a:pt x="2224255" y="120650"/>
                  </a:cubicBezTo>
                  <a:cubicBezTo>
                    <a:pt x="2221038" y="120650"/>
                    <a:pt x="2216212" y="118110"/>
                    <a:pt x="2214603" y="115570"/>
                  </a:cubicBezTo>
                  <a:cubicBezTo>
                    <a:pt x="2209777" y="107950"/>
                    <a:pt x="2196906" y="105410"/>
                    <a:pt x="2187254" y="107950"/>
                  </a:cubicBezTo>
                  <a:cubicBezTo>
                    <a:pt x="2179210" y="110490"/>
                    <a:pt x="2171166" y="111760"/>
                    <a:pt x="2163122" y="114300"/>
                  </a:cubicBezTo>
                  <a:cubicBezTo>
                    <a:pt x="2150252" y="116840"/>
                    <a:pt x="2138990" y="118110"/>
                    <a:pt x="2126120" y="113030"/>
                  </a:cubicBezTo>
                  <a:cubicBezTo>
                    <a:pt x="2113250" y="107950"/>
                    <a:pt x="2103597" y="111760"/>
                    <a:pt x="2097163" y="123190"/>
                  </a:cubicBezTo>
                  <a:cubicBezTo>
                    <a:pt x="2092336" y="130810"/>
                    <a:pt x="2079466" y="132080"/>
                    <a:pt x="2071422" y="125730"/>
                  </a:cubicBezTo>
                  <a:cubicBezTo>
                    <a:pt x="2066596" y="121920"/>
                    <a:pt x="2063378" y="123190"/>
                    <a:pt x="2058552" y="125730"/>
                  </a:cubicBezTo>
                  <a:lnTo>
                    <a:pt x="2048899" y="133350"/>
                  </a:lnTo>
                  <a:cubicBezTo>
                    <a:pt x="2047290" y="134620"/>
                    <a:pt x="2044073" y="134620"/>
                    <a:pt x="2042464" y="134620"/>
                  </a:cubicBezTo>
                  <a:lnTo>
                    <a:pt x="2032812" y="134620"/>
                  </a:lnTo>
                  <a:cubicBezTo>
                    <a:pt x="2026376" y="134620"/>
                    <a:pt x="2019941" y="133350"/>
                    <a:pt x="2013506" y="132080"/>
                  </a:cubicBezTo>
                  <a:cubicBezTo>
                    <a:pt x="2005462" y="130810"/>
                    <a:pt x="1999027" y="127000"/>
                    <a:pt x="1990983" y="125730"/>
                  </a:cubicBezTo>
                  <a:cubicBezTo>
                    <a:pt x="1978113" y="124460"/>
                    <a:pt x="1974896" y="115570"/>
                    <a:pt x="1970069" y="109220"/>
                  </a:cubicBezTo>
                  <a:cubicBezTo>
                    <a:pt x="1966852" y="105410"/>
                    <a:pt x="1960417" y="100330"/>
                    <a:pt x="1953982" y="101600"/>
                  </a:cubicBezTo>
                  <a:cubicBezTo>
                    <a:pt x="1947546" y="104140"/>
                    <a:pt x="1941111" y="101600"/>
                    <a:pt x="1936285" y="100330"/>
                  </a:cubicBezTo>
                  <a:cubicBezTo>
                    <a:pt x="1934676" y="100330"/>
                    <a:pt x="1931459" y="99060"/>
                    <a:pt x="1929850" y="99060"/>
                  </a:cubicBezTo>
                  <a:cubicBezTo>
                    <a:pt x="1918589" y="96520"/>
                    <a:pt x="1910545" y="101600"/>
                    <a:pt x="1902501" y="107950"/>
                  </a:cubicBezTo>
                  <a:lnTo>
                    <a:pt x="1896066" y="113030"/>
                  </a:lnTo>
                  <a:cubicBezTo>
                    <a:pt x="1894457" y="114300"/>
                    <a:pt x="1894457" y="116840"/>
                    <a:pt x="1892848" y="118110"/>
                  </a:cubicBezTo>
                  <a:cubicBezTo>
                    <a:pt x="1883196" y="124460"/>
                    <a:pt x="1873543" y="121920"/>
                    <a:pt x="1862282" y="118110"/>
                  </a:cubicBezTo>
                  <a:cubicBezTo>
                    <a:pt x="1852629" y="114300"/>
                    <a:pt x="1841367" y="118110"/>
                    <a:pt x="1838150" y="125730"/>
                  </a:cubicBezTo>
                  <a:cubicBezTo>
                    <a:pt x="1836541" y="130810"/>
                    <a:pt x="1834932" y="134620"/>
                    <a:pt x="1826889" y="137160"/>
                  </a:cubicBezTo>
                  <a:cubicBezTo>
                    <a:pt x="1818845" y="140970"/>
                    <a:pt x="1809192" y="143510"/>
                    <a:pt x="1807583" y="152400"/>
                  </a:cubicBezTo>
                  <a:cubicBezTo>
                    <a:pt x="1807583" y="153670"/>
                    <a:pt x="1805974" y="154940"/>
                    <a:pt x="1804366" y="154940"/>
                  </a:cubicBezTo>
                  <a:cubicBezTo>
                    <a:pt x="1799539" y="156210"/>
                    <a:pt x="1796322" y="157480"/>
                    <a:pt x="1791496" y="158750"/>
                  </a:cubicBezTo>
                  <a:lnTo>
                    <a:pt x="1777017" y="158750"/>
                  </a:lnTo>
                  <a:cubicBezTo>
                    <a:pt x="1767364" y="157480"/>
                    <a:pt x="1757711" y="154940"/>
                    <a:pt x="1748059" y="153670"/>
                  </a:cubicBezTo>
                  <a:cubicBezTo>
                    <a:pt x="1736797" y="152400"/>
                    <a:pt x="1727145" y="157480"/>
                    <a:pt x="1715883" y="158750"/>
                  </a:cubicBezTo>
                  <a:lnTo>
                    <a:pt x="1714274" y="160020"/>
                  </a:lnTo>
                  <a:cubicBezTo>
                    <a:pt x="1711057" y="163830"/>
                    <a:pt x="1706231" y="162560"/>
                    <a:pt x="1703013" y="160020"/>
                  </a:cubicBezTo>
                  <a:cubicBezTo>
                    <a:pt x="1696578" y="154940"/>
                    <a:pt x="1685317" y="153670"/>
                    <a:pt x="1677273" y="156210"/>
                  </a:cubicBezTo>
                  <a:cubicBezTo>
                    <a:pt x="1667620" y="160020"/>
                    <a:pt x="1657967" y="162560"/>
                    <a:pt x="1648315" y="165100"/>
                  </a:cubicBezTo>
                  <a:cubicBezTo>
                    <a:pt x="1645097" y="165100"/>
                    <a:pt x="1641880" y="163830"/>
                    <a:pt x="1640271" y="163830"/>
                  </a:cubicBezTo>
                  <a:cubicBezTo>
                    <a:pt x="1637053" y="163830"/>
                    <a:pt x="1632227" y="162560"/>
                    <a:pt x="1630618" y="163830"/>
                  </a:cubicBezTo>
                  <a:cubicBezTo>
                    <a:pt x="1617748" y="171450"/>
                    <a:pt x="1604878" y="168910"/>
                    <a:pt x="1593616" y="163830"/>
                  </a:cubicBezTo>
                  <a:cubicBezTo>
                    <a:pt x="1587181" y="161290"/>
                    <a:pt x="1577529" y="158750"/>
                    <a:pt x="1574311" y="151130"/>
                  </a:cubicBezTo>
                  <a:cubicBezTo>
                    <a:pt x="1572702" y="146050"/>
                    <a:pt x="1566267" y="140970"/>
                    <a:pt x="1561441" y="137160"/>
                  </a:cubicBezTo>
                  <a:cubicBezTo>
                    <a:pt x="1553397" y="130810"/>
                    <a:pt x="1545353" y="121920"/>
                    <a:pt x="1530874" y="121920"/>
                  </a:cubicBezTo>
                  <a:cubicBezTo>
                    <a:pt x="1527657" y="121920"/>
                    <a:pt x="1524439" y="116840"/>
                    <a:pt x="1522830" y="118110"/>
                  </a:cubicBezTo>
                  <a:cubicBezTo>
                    <a:pt x="1516395" y="119380"/>
                    <a:pt x="1516395" y="116840"/>
                    <a:pt x="1513178" y="114300"/>
                  </a:cubicBezTo>
                  <a:cubicBezTo>
                    <a:pt x="1509960" y="111760"/>
                    <a:pt x="1505134" y="109220"/>
                    <a:pt x="1501916" y="105410"/>
                  </a:cubicBezTo>
                  <a:cubicBezTo>
                    <a:pt x="1497090" y="100330"/>
                    <a:pt x="1492264" y="93980"/>
                    <a:pt x="1487437" y="88900"/>
                  </a:cubicBezTo>
                  <a:cubicBezTo>
                    <a:pt x="1482611" y="83820"/>
                    <a:pt x="1479394" y="77470"/>
                    <a:pt x="1474567" y="72390"/>
                  </a:cubicBezTo>
                  <a:cubicBezTo>
                    <a:pt x="1472958" y="71120"/>
                    <a:pt x="1468132" y="69850"/>
                    <a:pt x="1466523" y="71120"/>
                  </a:cubicBezTo>
                  <a:lnTo>
                    <a:pt x="1447218" y="78740"/>
                  </a:lnTo>
                  <a:cubicBezTo>
                    <a:pt x="1444001" y="80010"/>
                    <a:pt x="1442392" y="82550"/>
                    <a:pt x="1440783" y="85090"/>
                  </a:cubicBezTo>
                  <a:lnTo>
                    <a:pt x="1439174" y="83820"/>
                  </a:lnTo>
                  <a:cubicBezTo>
                    <a:pt x="1440783" y="80010"/>
                    <a:pt x="1442392" y="76200"/>
                    <a:pt x="1444001" y="74930"/>
                  </a:cubicBezTo>
                  <a:lnTo>
                    <a:pt x="1424695" y="71120"/>
                  </a:lnTo>
                  <a:cubicBezTo>
                    <a:pt x="1419869" y="69850"/>
                    <a:pt x="1411825" y="69850"/>
                    <a:pt x="1408608" y="69850"/>
                  </a:cubicBezTo>
                  <a:lnTo>
                    <a:pt x="1382867" y="69850"/>
                  </a:lnTo>
                  <a:cubicBezTo>
                    <a:pt x="1373215" y="69850"/>
                    <a:pt x="1365171" y="68580"/>
                    <a:pt x="1355518" y="69850"/>
                  </a:cubicBezTo>
                  <a:cubicBezTo>
                    <a:pt x="1349083" y="71120"/>
                    <a:pt x="1344257" y="68580"/>
                    <a:pt x="1339430" y="66040"/>
                  </a:cubicBezTo>
                  <a:cubicBezTo>
                    <a:pt x="1326560" y="58420"/>
                    <a:pt x="1313690" y="49530"/>
                    <a:pt x="1295993" y="53340"/>
                  </a:cubicBezTo>
                  <a:cubicBezTo>
                    <a:pt x="1294385" y="53340"/>
                    <a:pt x="1291167" y="52070"/>
                    <a:pt x="1289558" y="50800"/>
                  </a:cubicBezTo>
                  <a:cubicBezTo>
                    <a:pt x="1284732" y="49530"/>
                    <a:pt x="1281514" y="46990"/>
                    <a:pt x="1275079" y="44450"/>
                  </a:cubicBezTo>
                  <a:cubicBezTo>
                    <a:pt x="1275079" y="48260"/>
                    <a:pt x="1275079" y="49530"/>
                    <a:pt x="1276688" y="52070"/>
                  </a:cubicBezTo>
                  <a:cubicBezTo>
                    <a:pt x="1273471" y="54610"/>
                    <a:pt x="1271862" y="53340"/>
                    <a:pt x="1270253" y="52070"/>
                  </a:cubicBezTo>
                  <a:cubicBezTo>
                    <a:pt x="1268644" y="53340"/>
                    <a:pt x="1267035" y="55880"/>
                    <a:pt x="1265427" y="55880"/>
                  </a:cubicBezTo>
                  <a:cubicBezTo>
                    <a:pt x="1257383" y="58420"/>
                    <a:pt x="1249339" y="59690"/>
                    <a:pt x="1241295" y="62230"/>
                  </a:cubicBezTo>
                  <a:cubicBezTo>
                    <a:pt x="1238078" y="63500"/>
                    <a:pt x="1234860" y="64770"/>
                    <a:pt x="1233251" y="66040"/>
                  </a:cubicBezTo>
                  <a:cubicBezTo>
                    <a:pt x="1226816" y="69850"/>
                    <a:pt x="1221990" y="76200"/>
                    <a:pt x="1210728" y="74930"/>
                  </a:cubicBezTo>
                  <a:cubicBezTo>
                    <a:pt x="1209120" y="74930"/>
                    <a:pt x="1205902" y="77470"/>
                    <a:pt x="1202685" y="77470"/>
                  </a:cubicBezTo>
                  <a:cubicBezTo>
                    <a:pt x="1199467" y="78740"/>
                    <a:pt x="1194641" y="78740"/>
                    <a:pt x="1191423" y="80010"/>
                  </a:cubicBezTo>
                  <a:lnTo>
                    <a:pt x="1188206" y="80010"/>
                  </a:lnTo>
                  <a:cubicBezTo>
                    <a:pt x="1178553" y="82550"/>
                    <a:pt x="1170509" y="85090"/>
                    <a:pt x="1160857" y="86360"/>
                  </a:cubicBezTo>
                  <a:lnTo>
                    <a:pt x="1154421" y="86360"/>
                  </a:lnTo>
                  <a:cubicBezTo>
                    <a:pt x="1146377" y="86360"/>
                    <a:pt x="1139942" y="85090"/>
                    <a:pt x="1131899" y="85090"/>
                  </a:cubicBezTo>
                  <a:cubicBezTo>
                    <a:pt x="1123855" y="85090"/>
                    <a:pt x="1115811" y="87630"/>
                    <a:pt x="1107767" y="87630"/>
                  </a:cubicBezTo>
                  <a:cubicBezTo>
                    <a:pt x="1098114" y="87630"/>
                    <a:pt x="1086853" y="87630"/>
                    <a:pt x="1078809" y="82550"/>
                  </a:cubicBezTo>
                  <a:cubicBezTo>
                    <a:pt x="1077200" y="81280"/>
                    <a:pt x="1072374" y="81280"/>
                    <a:pt x="1069156" y="82550"/>
                  </a:cubicBezTo>
                  <a:cubicBezTo>
                    <a:pt x="1057895" y="83820"/>
                    <a:pt x="1046634" y="85090"/>
                    <a:pt x="1036981" y="87630"/>
                  </a:cubicBezTo>
                  <a:cubicBezTo>
                    <a:pt x="1027328" y="90170"/>
                    <a:pt x="1022502" y="87630"/>
                    <a:pt x="1019284" y="81280"/>
                  </a:cubicBezTo>
                  <a:cubicBezTo>
                    <a:pt x="1017676" y="78740"/>
                    <a:pt x="1014458" y="76200"/>
                    <a:pt x="1011241" y="73660"/>
                  </a:cubicBezTo>
                  <a:cubicBezTo>
                    <a:pt x="1006414" y="71120"/>
                    <a:pt x="1001588" y="67310"/>
                    <a:pt x="996762" y="67310"/>
                  </a:cubicBezTo>
                  <a:cubicBezTo>
                    <a:pt x="985500" y="67310"/>
                    <a:pt x="979065" y="62230"/>
                    <a:pt x="971021" y="58420"/>
                  </a:cubicBezTo>
                  <a:cubicBezTo>
                    <a:pt x="958151" y="52070"/>
                    <a:pt x="946890" y="44450"/>
                    <a:pt x="930802" y="45720"/>
                  </a:cubicBezTo>
                  <a:lnTo>
                    <a:pt x="930802" y="39370"/>
                  </a:lnTo>
                  <a:cubicBezTo>
                    <a:pt x="934019" y="39370"/>
                    <a:pt x="937237" y="39370"/>
                    <a:pt x="940455" y="38100"/>
                  </a:cubicBezTo>
                  <a:cubicBezTo>
                    <a:pt x="935628" y="35560"/>
                    <a:pt x="935628" y="31750"/>
                    <a:pt x="932411" y="29210"/>
                  </a:cubicBezTo>
                  <a:cubicBezTo>
                    <a:pt x="925976" y="25400"/>
                    <a:pt x="919541" y="24130"/>
                    <a:pt x="913105" y="21590"/>
                  </a:cubicBezTo>
                  <a:cubicBezTo>
                    <a:pt x="908279" y="20320"/>
                    <a:pt x="901844" y="20320"/>
                    <a:pt x="905062" y="26670"/>
                  </a:cubicBezTo>
                  <a:cubicBezTo>
                    <a:pt x="897018" y="27940"/>
                    <a:pt x="890583" y="27940"/>
                    <a:pt x="887365" y="30480"/>
                  </a:cubicBezTo>
                  <a:cubicBezTo>
                    <a:pt x="880930" y="34290"/>
                    <a:pt x="874495" y="31750"/>
                    <a:pt x="869669" y="29210"/>
                  </a:cubicBezTo>
                  <a:cubicBezTo>
                    <a:pt x="866451" y="27940"/>
                    <a:pt x="863233" y="26670"/>
                    <a:pt x="860016" y="27940"/>
                  </a:cubicBezTo>
                  <a:cubicBezTo>
                    <a:pt x="840711" y="35560"/>
                    <a:pt x="821405" y="31750"/>
                    <a:pt x="802100" y="31750"/>
                  </a:cubicBezTo>
                  <a:cubicBezTo>
                    <a:pt x="798883" y="31750"/>
                    <a:pt x="795665" y="30480"/>
                    <a:pt x="790839" y="30480"/>
                  </a:cubicBezTo>
                  <a:cubicBezTo>
                    <a:pt x="784404" y="29210"/>
                    <a:pt x="779577" y="26670"/>
                    <a:pt x="773142" y="25400"/>
                  </a:cubicBezTo>
                  <a:cubicBezTo>
                    <a:pt x="766707" y="24130"/>
                    <a:pt x="758663" y="22860"/>
                    <a:pt x="752228" y="21590"/>
                  </a:cubicBezTo>
                  <a:lnTo>
                    <a:pt x="747402" y="21590"/>
                  </a:lnTo>
                  <a:cubicBezTo>
                    <a:pt x="736140" y="21590"/>
                    <a:pt x="724879" y="22860"/>
                    <a:pt x="715226" y="22860"/>
                  </a:cubicBezTo>
                  <a:cubicBezTo>
                    <a:pt x="707183" y="22860"/>
                    <a:pt x="699139" y="20320"/>
                    <a:pt x="689486" y="19050"/>
                  </a:cubicBezTo>
                  <a:cubicBezTo>
                    <a:pt x="687877" y="8890"/>
                    <a:pt x="675007" y="11430"/>
                    <a:pt x="666963" y="6350"/>
                  </a:cubicBezTo>
                  <a:cubicBezTo>
                    <a:pt x="665354" y="5080"/>
                    <a:pt x="662137" y="6350"/>
                    <a:pt x="660528" y="6350"/>
                  </a:cubicBezTo>
                  <a:cubicBezTo>
                    <a:pt x="650875" y="5080"/>
                    <a:pt x="644440" y="8890"/>
                    <a:pt x="641223" y="15240"/>
                  </a:cubicBezTo>
                  <a:cubicBezTo>
                    <a:pt x="636396" y="21590"/>
                    <a:pt x="623526" y="24130"/>
                    <a:pt x="628353" y="34290"/>
                  </a:cubicBezTo>
                  <a:cubicBezTo>
                    <a:pt x="629961" y="35560"/>
                    <a:pt x="633179" y="36830"/>
                    <a:pt x="634788" y="39370"/>
                  </a:cubicBezTo>
                  <a:cubicBezTo>
                    <a:pt x="634788" y="43180"/>
                    <a:pt x="633179" y="45720"/>
                    <a:pt x="628353" y="44450"/>
                  </a:cubicBezTo>
                  <a:cubicBezTo>
                    <a:pt x="626744" y="44450"/>
                    <a:pt x="625135" y="46990"/>
                    <a:pt x="623526" y="48260"/>
                  </a:cubicBezTo>
                  <a:cubicBezTo>
                    <a:pt x="621918" y="49530"/>
                    <a:pt x="621918" y="52070"/>
                    <a:pt x="620309" y="52070"/>
                  </a:cubicBezTo>
                  <a:cubicBezTo>
                    <a:pt x="610656" y="54610"/>
                    <a:pt x="604221" y="60960"/>
                    <a:pt x="592960" y="59690"/>
                  </a:cubicBezTo>
                  <a:lnTo>
                    <a:pt x="589742" y="59690"/>
                  </a:lnTo>
                  <a:cubicBezTo>
                    <a:pt x="580089" y="66040"/>
                    <a:pt x="570437" y="64770"/>
                    <a:pt x="559175" y="63500"/>
                  </a:cubicBezTo>
                  <a:cubicBezTo>
                    <a:pt x="554349" y="62230"/>
                    <a:pt x="547914" y="63500"/>
                    <a:pt x="541479" y="63500"/>
                  </a:cubicBezTo>
                  <a:cubicBezTo>
                    <a:pt x="536653" y="63500"/>
                    <a:pt x="531826" y="63500"/>
                    <a:pt x="527000" y="60960"/>
                  </a:cubicBezTo>
                  <a:cubicBezTo>
                    <a:pt x="520565" y="58420"/>
                    <a:pt x="514130" y="54610"/>
                    <a:pt x="507695" y="52070"/>
                  </a:cubicBezTo>
                  <a:cubicBezTo>
                    <a:pt x="501260" y="49530"/>
                    <a:pt x="493216" y="49530"/>
                    <a:pt x="493216" y="40640"/>
                  </a:cubicBezTo>
                  <a:cubicBezTo>
                    <a:pt x="493216" y="39370"/>
                    <a:pt x="489998" y="38100"/>
                    <a:pt x="489998" y="36830"/>
                  </a:cubicBezTo>
                  <a:cubicBezTo>
                    <a:pt x="478737" y="44450"/>
                    <a:pt x="469084" y="50800"/>
                    <a:pt x="459431" y="57150"/>
                  </a:cubicBezTo>
                  <a:cubicBezTo>
                    <a:pt x="454605" y="60960"/>
                    <a:pt x="448170" y="66040"/>
                    <a:pt x="451388" y="72390"/>
                  </a:cubicBezTo>
                  <a:cubicBezTo>
                    <a:pt x="451388" y="73660"/>
                    <a:pt x="449779" y="74930"/>
                    <a:pt x="449779" y="76200"/>
                  </a:cubicBezTo>
                  <a:cubicBezTo>
                    <a:pt x="448170" y="78740"/>
                    <a:pt x="446561" y="81280"/>
                    <a:pt x="443344" y="82550"/>
                  </a:cubicBezTo>
                  <a:cubicBezTo>
                    <a:pt x="440126" y="86360"/>
                    <a:pt x="436909" y="90170"/>
                    <a:pt x="433691" y="95250"/>
                  </a:cubicBezTo>
                  <a:lnTo>
                    <a:pt x="424038" y="102870"/>
                  </a:lnTo>
                  <a:cubicBezTo>
                    <a:pt x="420821" y="106680"/>
                    <a:pt x="417603" y="110490"/>
                    <a:pt x="412777" y="113030"/>
                  </a:cubicBezTo>
                  <a:cubicBezTo>
                    <a:pt x="401516" y="120650"/>
                    <a:pt x="390254" y="128270"/>
                    <a:pt x="377384" y="135890"/>
                  </a:cubicBezTo>
                  <a:cubicBezTo>
                    <a:pt x="370949" y="140970"/>
                    <a:pt x="362905" y="144780"/>
                    <a:pt x="356470" y="149860"/>
                  </a:cubicBezTo>
                  <a:cubicBezTo>
                    <a:pt x="345209" y="157480"/>
                    <a:pt x="332338" y="163830"/>
                    <a:pt x="325903" y="175260"/>
                  </a:cubicBezTo>
                  <a:cubicBezTo>
                    <a:pt x="325903" y="176530"/>
                    <a:pt x="322686" y="177800"/>
                    <a:pt x="321077" y="179070"/>
                  </a:cubicBezTo>
                  <a:cubicBezTo>
                    <a:pt x="313033" y="184150"/>
                    <a:pt x="300163" y="184150"/>
                    <a:pt x="300163" y="194310"/>
                  </a:cubicBezTo>
                  <a:cubicBezTo>
                    <a:pt x="287293" y="194310"/>
                    <a:pt x="280858" y="201930"/>
                    <a:pt x="274423" y="208280"/>
                  </a:cubicBezTo>
                  <a:cubicBezTo>
                    <a:pt x="269596" y="213360"/>
                    <a:pt x="264770" y="219710"/>
                    <a:pt x="258335" y="223520"/>
                  </a:cubicBezTo>
                  <a:cubicBezTo>
                    <a:pt x="251900" y="226060"/>
                    <a:pt x="243856" y="224790"/>
                    <a:pt x="235812" y="224790"/>
                  </a:cubicBezTo>
                  <a:cubicBezTo>
                    <a:pt x="232594" y="224790"/>
                    <a:pt x="229377" y="224790"/>
                    <a:pt x="229377" y="226060"/>
                  </a:cubicBezTo>
                  <a:cubicBezTo>
                    <a:pt x="222942" y="231140"/>
                    <a:pt x="214898" y="234950"/>
                    <a:pt x="210072" y="241300"/>
                  </a:cubicBezTo>
                  <a:cubicBezTo>
                    <a:pt x="205245" y="247650"/>
                    <a:pt x="200419" y="251460"/>
                    <a:pt x="192375" y="252730"/>
                  </a:cubicBezTo>
                  <a:cubicBezTo>
                    <a:pt x="184331" y="254000"/>
                    <a:pt x="176287" y="260350"/>
                    <a:pt x="165026" y="256540"/>
                  </a:cubicBezTo>
                  <a:cubicBezTo>
                    <a:pt x="155373" y="254000"/>
                    <a:pt x="144112" y="256540"/>
                    <a:pt x="137677" y="251460"/>
                  </a:cubicBezTo>
                  <a:cubicBezTo>
                    <a:pt x="124807" y="252730"/>
                    <a:pt x="115154" y="255270"/>
                    <a:pt x="103893" y="256540"/>
                  </a:cubicBezTo>
                  <a:cubicBezTo>
                    <a:pt x="91022" y="259080"/>
                    <a:pt x="76543" y="257810"/>
                    <a:pt x="65282" y="265430"/>
                  </a:cubicBezTo>
                  <a:cubicBezTo>
                    <a:pt x="55629" y="271780"/>
                    <a:pt x="47586" y="278130"/>
                    <a:pt x="33107" y="276860"/>
                  </a:cubicBezTo>
                  <a:cubicBezTo>
                    <a:pt x="34715" y="284480"/>
                    <a:pt x="36324" y="290830"/>
                    <a:pt x="37933" y="298450"/>
                  </a:cubicBezTo>
                  <a:cubicBezTo>
                    <a:pt x="41150" y="318770"/>
                    <a:pt x="44368" y="339090"/>
                    <a:pt x="45977" y="359410"/>
                  </a:cubicBezTo>
                  <a:cubicBezTo>
                    <a:pt x="50803" y="384810"/>
                    <a:pt x="52412" y="408940"/>
                    <a:pt x="49194" y="433070"/>
                  </a:cubicBezTo>
                  <a:cubicBezTo>
                    <a:pt x="45977" y="467360"/>
                    <a:pt x="31498" y="1640840"/>
                    <a:pt x="17019" y="1672590"/>
                  </a:cubicBezTo>
                  <a:lnTo>
                    <a:pt x="2540" y="1699260"/>
                  </a:lnTo>
                  <a:cubicBezTo>
                    <a:pt x="0" y="1705610"/>
                    <a:pt x="4149" y="1709420"/>
                    <a:pt x="12193" y="1710690"/>
                  </a:cubicBezTo>
                  <a:cubicBezTo>
                    <a:pt x="21845" y="1711960"/>
                    <a:pt x="25063" y="1717040"/>
                    <a:pt x="28280" y="1723390"/>
                  </a:cubicBezTo>
                  <a:cubicBezTo>
                    <a:pt x="31498" y="1733550"/>
                    <a:pt x="26671" y="1743710"/>
                    <a:pt x="33107" y="1753870"/>
                  </a:cubicBezTo>
                  <a:cubicBezTo>
                    <a:pt x="36324" y="1758950"/>
                    <a:pt x="33107" y="1767840"/>
                    <a:pt x="31498" y="1775460"/>
                  </a:cubicBezTo>
                  <a:cubicBezTo>
                    <a:pt x="29889" y="1785620"/>
                    <a:pt x="33107" y="1795780"/>
                    <a:pt x="37933" y="1804670"/>
                  </a:cubicBezTo>
                  <a:cubicBezTo>
                    <a:pt x="49194" y="1819910"/>
                    <a:pt x="50803" y="1837690"/>
                    <a:pt x="50803" y="1854200"/>
                  </a:cubicBezTo>
                  <a:cubicBezTo>
                    <a:pt x="50803" y="1858010"/>
                    <a:pt x="52412" y="1861820"/>
                    <a:pt x="54021" y="1864360"/>
                  </a:cubicBezTo>
                  <a:cubicBezTo>
                    <a:pt x="57238" y="1866900"/>
                    <a:pt x="63673" y="1869440"/>
                    <a:pt x="70108" y="1870710"/>
                  </a:cubicBezTo>
                  <a:lnTo>
                    <a:pt x="108719" y="1885950"/>
                  </a:lnTo>
                  <a:cubicBezTo>
                    <a:pt x="126415" y="1893570"/>
                    <a:pt x="140894" y="1892300"/>
                    <a:pt x="156982" y="1883410"/>
                  </a:cubicBezTo>
                  <a:cubicBezTo>
                    <a:pt x="158591" y="1882140"/>
                    <a:pt x="163417" y="1880870"/>
                    <a:pt x="165026" y="1880870"/>
                  </a:cubicBezTo>
                  <a:cubicBezTo>
                    <a:pt x="176287" y="1882140"/>
                    <a:pt x="187549" y="1882140"/>
                    <a:pt x="197201" y="1889760"/>
                  </a:cubicBezTo>
                  <a:cubicBezTo>
                    <a:pt x="208463" y="1897380"/>
                    <a:pt x="224551" y="1902460"/>
                    <a:pt x="237421" y="1908810"/>
                  </a:cubicBezTo>
                  <a:cubicBezTo>
                    <a:pt x="245465" y="1912620"/>
                    <a:pt x="255117" y="1917700"/>
                    <a:pt x="259944" y="1922780"/>
                  </a:cubicBezTo>
                  <a:cubicBezTo>
                    <a:pt x="263161" y="1925320"/>
                    <a:pt x="266379" y="1927860"/>
                    <a:pt x="269596" y="1929130"/>
                  </a:cubicBezTo>
                  <a:cubicBezTo>
                    <a:pt x="287293" y="1934210"/>
                    <a:pt x="296945" y="1946910"/>
                    <a:pt x="308207" y="1957070"/>
                  </a:cubicBezTo>
                  <a:cubicBezTo>
                    <a:pt x="317859" y="1965960"/>
                    <a:pt x="330730" y="1971040"/>
                    <a:pt x="345209" y="1972310"/>
                  </a:cubicBezTo>
                  <a:cubicBezTo>
                    <a:pt x="361296" y="1974850"/>
                    <a:pt x="377384" y="1976120"/>
                    <a:pt x="393472" y="1978660"/>
                  </a:cubicBezTo>
                  <a:cubicBezTo>
                    <a:pt x="399907" y="1979930"/>
                    <a:pt x="407951" y="1981200"/>
                    <a:pt x="414386" y="1983740"/>
                  </a:cubicBezTo>
                  <a:cubicBezTo>
                    <a:pt x="422430" y="1986280"/>
                    <a:pt x="430474" y="1986280"/>
                    <a:pt x="436909" y="1990090"/>
                  </a:cubicBezTo>
                  <a:cubicBezTo>
                    <a:pt x="446561" y="1996440"/>
                    <a:pt x="456214" y="2000250"/>
                    <a:pt x="469084" y="1997710"/>
                  </a:cubicBezTo>
                  <a:cubicBezTo>
                    <a:pt x="473910" y="1996440"/>
                    <a:pt x="480345" y="1998980"/>
                    <a:pt x="485172" y="2000250"/>
                  </a:cubicBezTo>
                  <a:cubicBezTo>
                    <a:pt x="486781" y="2000250"/>
                    <a:pt x="488389" y="2001520"/>
                    <a:pt x="489998" y="2001520"/>
                  </a:cubicBezTo>
                  <a:cubicBezTo>
                    <a:pt x="507695" y="2002790"/>
                    <a:pt x="523782" y="2000250"/>
                    <a:pt x="539870" y="1997710"/>
                  </a:cubicBezTo>
                  <a:cubicBezTo>
                    <a:pt x="546305" y="1996440"/>
                    <a:pt x="552740" y="1995170"/>
                    <a:pt x="559175" y="1992630"/>
                  </a:cubicBezTo>
                  <a:cubicBezTo>
                    <a:pt x="576872" y="1986280"/>
                    <a:pt x="594568" y="1979930"/>
                    <a:pt x="610656" y="1972310"/>
                  </a:cubicBezTo>
                  <a:cubicBezTo>
                    <a:pt x="621918" y="1967230"/>
                    <a:pt x="633179" y="1962150"/>
                    <a:pt x="646049" y="1967230"/>
                  </a:cubicBezTo>
                  <a:lnTo>
                    <a:pt x="652484" y="1967230"/>
                  </a:lnTo>
                  <a:cubicBezTo>
                    <a:pt x="663746" y="1967230"/>
                    <a:pt x="675007" y="1965960"/>
                    <a:pt x="684660" y="1964690"/>
                  </a:cubicBezTo>
                  <a:cubicBezTo>
                    <a:pt x="686268" y="1964690"/>
                    <a:pt x="689486" y="1964690"/>
                    <a:pt x="689486" y="1963420"/>
                  </a:cubicBezTo>
                  <a:cubicBezTo>
                    <a:pt x="694312" y="1958340"/>
                    <a:pt x="702356" y="1958340"/>
                    <a:pt x="710400" y="1957070"/>
                  </a:cubicBezTo>
                  <a:cubicBezTo>
                    <a:pt x="723270" y="1955800"/>
                    <a:pt x="736140" y="1955800"/>
                    <a:pt x="745793" y="1949450"/>
                  </a:cubicBezTo>
                  <a:cubicBezTo>
                    <a:pt x="755446" y="1944370"/>
                    <a:pt x="765098" y="1943100"/>
                    <a:pt x="776360" y="1941830"/>
                  </a:cubicBezTo>
                  <a:cubicBezTo>
                    <a:pt x="777968" y="1941830"/>
                    <a:pt x="781186" y="1940560"/>
                    <a:pt x="782795" y="1940560"/>
                  </a:cubicBezTo>
                  <a:cubicBezTo>
                    <a:pt x="790839" y="1939290"/>
                    <a:pt x="798883" y="1935480"/>
                    <a:pt x="805318" y="1936750"/>
                  </a:cubicBezTo>
                  <a:cubicBezTo>
                    <a:pt x="819797" y="1939290"/>
                    <a:pt x="826232" y="1935480"/>
                    <a:pt x="835884" y="1925320"/>
                  </a:cubicBezTo>
                  <a:cubicBezTo>
                    <a:pt x="837493" y="1922780"/>
                    <a:pt x="842319" y="1921510"/>
                    <a:pt x="845537" y="1920240"/>
                  </a:cubicBezTo>
                  <a:cubicBezTo>
                    <a:pt x="853581" y="1918970"/>
                    <a:pt x="861625" y="1920240"/>
                    <a:pt x="869669" y="1918970"/>
                  </a:cubicBezTo>
                  <a:cubicBezTo>
                    <a:pt x="874495" y="1918970"/>
                    <a:pt x="879321" y="1915160"/>
                    <a:pt x="882539" y="1915160"/>
                  </a:cubicBezTo>
                  <a:cubicBezTo>
                    <a:pt x="895409" y="1916430"/>
                    <a:pt x="909888" y="1912620"/>
                    <a:pt x="921149" y="1918970"/>
                  </a:cubicBezTo>
                  <a:cubicBezTo>
                    <a:pt x="922758" y="1920240"/>
                    <a:pt x="925976" y="1920240"/>
                    <a:pt x="929193" y="1920240"/>
                  </a:cubicBezTo>
                  <a:cubicBezTo>
                    <a:pt x="950107" y="1921510"/>
                    <a:pt x="967804" y="1926590"/>
                    <a:pt x="982283" y="1936750"/>
                  </a:cubicBezTo>
                  <a:cubicBezTo>
                    <a:pt x="987109" y="1940560"/>
                    <a:pt x="993544" y="1943100"/>
                    <a:pt x="998370" y="1945640"/>
                  </a:cubicBezTo>
                  <a:cubicBezTo>
                    <a:pt x="1003197" y="1948180"/>
                    <a:pt x="1009632" y="1948180"/>
                    <a:pt x="1014458" y="1949450"/>
                  </a:cubicBezTo>
                  <a:cubicBezTo>
                    <a:pt x="1019284" y="1950720"/>
                    <a:pt x="1022502" y="1951990"/>
                    <a:pt x="1027328" y="1951990"/>
                  </a:cubicBezTo>
                  <a:cubicBezTo>
                    <a:pt x="1035372" y="1951990"/>
                    <a:pt x="1041807" y="1954530"/>
                    <a:pt x="1046634" y="1959610"/>
                  </a:cubicBezTo>
                  <a:cubicBezTo>
                    <a:pt x="1048242" y="1960880"/>
                    <a:pt x="1049851" y="1962150"/>
                    <a:pt x="1051460" y="1964690"/>
                  </a:cubicBezTo>
                  <a:cubicBezTo>
                    <a:pt x="1049851" y="1968500"/>
                    <a:pt x="1059504" y="1978660"/>
                    <a:pt x="1065939" y="1978660"/>
                  </a:cubicBezTo>
                  <a:cubicBezTo>
                    <a:pt x="1077200" y="1978660"/>
                    <a:pt x="1088462" y="1981200"/>
                    <a:pt x="1098114" y="1987550"/>
                  </a:cubicBezTo>
                  <a:cubicBezTo>
                    <a:pt x="1099723" y="1988820"/>
                    <a:pt x="1102941" y="1988820"/>
                    <a:pt x="1106158" y="1987550"/>
                  </a:cubicBezTo>
                  <a:cubicBezTo>
                    <a:pt x="1110985" y="1986280"/>
                    <a:pt x="1114202" y="1986280"/>
                    <a:pt x="1117420" y="1990090"/>
                  </a:cubicBezTo>
                  <a:cubicBezTo>
                    <a:pt x="1119028" y="1991360"/>
                    <a:pt x="1125464" y="1991360"/>
                    <a:pt x="1128681" y="1991360"/>
                  </a:cubicBezTo>
                  <a:cubicBezTo>
                    <a:pt x="1136725" y="1991360"/>
                    <a:pt x="1146377" y="1990090"/>
                    <a:pt x="1154421" y="1991360"/>
                  </a:cubicBezTo>
                  <a:cubicBezTo>
                    <a:pt x="1168900" y="1992630"/>
                    <a:pt x="1181771" y="1993900"/>
                    <a:pt x="1196250" y="1996440"/>
                  </a:cubicBezTo>
                  <a:cubicBezTo>
                    <a:pt x="1199467" y="1996440"/>
                    <a:pt x="1202685" y="1997710"/>
                    <a:pt x="1204293" y="1998980"/>
                  </a:cubicBezTo>
                  <a:cubicBezTo>
                    <a:pt x="1207511" y="2005330"/>
                    <a:pt x="1215555" y="2005330"/>
                    <a:pt x="1220381" y="2006600"/>
                  </a:cubicBezTo>
                  <a:cubicBezTo>
                    <a:pt x="1225207" y="2007870"/>
                    <a:pt x="1231642" y="2009140"/>
                    <a:pt x="1234860" y="2009140"/>
                  </a:cubicBezTo>
                  <a:cubicBezTo>
                    <a:pt x="1236469" y="2007870"/>
                    <a:pt x="1239686" y="2006600"/>
                    <a:pt x="1242904" y="2004060"/>
                  </a:cubicBezTo>
                  <a:cubicBezTo>
                    <a:pt x="1236469" y="2004060"/>
                    <a:pt x="1233251" y="2005330"/>
                    <a:pt x="1230034" y="2005330"/>
                  </a:cubicBezTo>
                  <a:cubicBezTo>
                    <a:pt x="1236469" y="1998980"/>
                    <a:pt x="1242904" y="1997710"/>
                    <a:pt x="1250948" y="2001520"/>
                  </a:cubicBezTo>
                  <a:cubicBezTo>
                    <a:pt x="1260601" y="2007870"/>
                    <a:pt x="1268644" y="2007870"/>
                    <a:pt x="1279906" y="2001520"/>
                  </a:cubicBezTo>
                  <a:lnTo>
                    <a:pt x="1289558" y="1997710"/>
                  </a:lnTo>
                  <a:lnTo>
                    <a:pt x="1289558" y="1991360"/>
                  </a:lnTo>
                  <a:cubicBezTo>
                    <a:pt x="1294385" y="1992630"/>
                    <a:pt x="1299211" y="1995170"/>
                    <a:pt x="1302429" y="1995170"/>
                  </a:cubicBezTo>
                  <a:cubicBezTo>
                    <a:pt x="1312081" y="1991360"/>
                    <a:pt x="1321734" y="1987550"/>
                    <a:pt x="1329778" y="1982470"/>
                  </a:cubicBezTo>
                  <a:cubicBezTo>
                    <a:pt x="1339430" y="1977390"/>
                    <a:pt x="1347474" y="1971040"/>
                    <a:pt x="1355518" y="1965960"/>
                  </a:cubicBezTo>
                  <a:cubicBezTo>
                    <a:pt x="1357127" y="1965960"/>
                    <a:pt x="1357127" y="1964690"/>
                    <a:pt x="1358736" y="1964690"/>
                  </a:cubicBezTo>
                  <a:cubicBezTo>
                    <a:pt x="1369997" y="1962150"/>
                    <a:pt x="1379650" y="1960880"/>
                    <a:pt x="1390911" y="1958340"/>
                  </a:cubicBezTo>
                  <a:cubicBezTo>
                    <a:pt x="1397346" y="1957070"/>
                    <a:pt x="1402172" y="1954530"/>
                    <a:pt x="1408608" y="1953260"/>
                  </a:cubicBezTo>
                  <a:cubicBezTo>
                    <a:pt x="1413434" y="1951990"/>
                    <a:pt x="1416651" y="1951990"/>
                    <a:pt x="1421478" y="1950720"/>
                  </a:cubicBezTo>
                  <a:lnTo>
                    <a:pt x="1437565" y="1950720"/>
                  </a:lnTo>
                  <a:cubicBezTo>
                    <a:pt x="1440783" y="1950720"/>
                    <a:pt x="1445609" y="1950720"/>
                    <a:pt x="1448827" y="1949450"/>
                  </a:cubicBezTo>
                  <a:cubicBezTo>
                    <a:pt x="1450436" y="1946910"/>
                    <a:pt x="1453653" y="1943100"/>
                    <a:pt x="1455262" y="1943100"/>
                  </a:cubicBezTo>
                  <a:cubicBezTo>
                    <a:pt x="1460088" y="1943100"/>
                    <a:pt x="1463306" y="1945640"/>
                    <a:pt x="1468132" y="1946910"/>
                  </a:cubicBezTo>
                  <a:cubicBezTo>
                    <a:pt x="1469741" y="1946910"/>
                    <a:pt x="1469741" y="1948180"/>
                    <a:pt x="1469741" y="1949450"/>
                  </a:cubicBezTo>
                  <a:cubicBezTo>
                    <a:pt x="1476176" y="1954530"/>
                    <a:pt x="1481002" y="1960880"/>
                    <a:pt x="1487437" y="1965960"/>
                  </a:cubicBezTo>
                  <a:cubicBezTo>
                    <a:pt x="1495481" y="1972310"/>
                    <a:pt x="1503525" y="1972310"/>
                    <a:pt x="1508351" y="1968500"/>
                  </a:cubicBezTo>
                  <a:cubicBezTo>
                    <a:pt x="1516395" y="1963420"/>
                    <a:pt x="1522830" y="1959610"/>
                    <a:pt x="1534092" y="1962150"/>
                  </a:cubicBezTo>
                  <a:cubicBezTo>
                    <a:pt x="1535701" y="1962150"/>
                    <a:pt x="1538918" y="1963420"/>
                    <a:pt x="1540527" y="1962150"/>
                  </a:cubicBezTo>
                  <a:cubicBezTo>
                    <a:pt x="1548571" y="1959610"/>
                    <a:pt x="1558224" y="1957070"/>
                    <a:pt x="1566267" y="1953260"/>
                  </a:cubicBezTo>
                  <a:cubicBezTo>
                    <a:pt x="1571094" y="1951990"/>
                    <a:pt x="1577529" y="1951990"/>
                    <a:pt x="1579137" y="1949450"/>
                  </a:cubicBezTo>
                  <a:cubicBezTo>
                    <a:pt x="1583964" y="1941830"/>
                    <a:pt x="1592008" y="1938020"/>
                    <a:pt x="1600052" y="1932940"/>
                  </a:cubicBezTo>
                  <a:cubicBezTo>
                    <a:pt x="1604878" y="1929130"/>
                    <a:pt x="1609704" y="1924050"/>
                    <a:pt x="1614531" y="1922780"/>
                  </a:cubicBezTo>
                  <a:cubicBezTo>
                    <a:pt x="1625792" y="1920240"/>
                    <a:pt x="1633836" y="1912620"/>
                    <a:pt x="1643488" y="1907540"/>
                  </a:cubicBezTo>
                  <a:cubicBezTo>
                    <a:pt x="1651532" y="1903730"/>
                    <a:pt x="1656359" y="1896110"/>
                    <a:pt x="1664403" y="1894840"/>
                  </a:cubicBezTo>
                  <a:cubicBezTo>
                    <a:pt x="1677273" y="1892300"/>
                    <a:pt x="1686925" y="1885950"/>
                    <a:pt x="1698187" y="1879600"/>
                  </a:cubicBezTo>
                  <a:cubicBezTo>
                    <a:pt x="1704622" y="1875790"/>
                    <a:pt x="1712666" y="1873250"/>
                    <a:pt x="1720710" y="1874520"/>
                  </a:cubicBezTo>
                  <a:cubicBezTo>
                    <a:pt x="1725536" y="1875790"/>
                    <a:pt x="1731971" y="1874520"/>
                    <a:pt x="1735189" y="1873250"/>
                  </a:cubicBezTo>
                  <a:cubicBezTo>
                    <a:pt x="1741624" y="1870710"/>
                    <a:pt x="1748059" y="1866900"/>
                    <a:pt x="1754494" y="1864360"/>
                  </a:cubicBezTo>
                  <a:cubicBezTo>
                    <a:pt x="1759320" y="1861820"/>
                    <a:pt x="1764146" y="1859280"/>
                    <a:pt x="1768973" y="1859280"/>
                  </a:cubicBezTo>
                  <a:cubicBezTo>
                    <a:pt x="1785060" y="1858010"/>
                    <a:pt x="1797931" y="1855470"/>
                    <a:pt x="1805974" y="1842770"/>
                  </a:cubicBezTo>
                  <a:cubicBezTo>
                    <a:pt x="1809192" y="1837690"/>
                    <a:pt x="1825280" y="1831340"/>
                    <a:pt x="1831715" y="1833880"/>
                  </a:cubicBezTo>
                  <a:cubicBezTo>
                    <a:pt x="1842976" y="1837690"/>
                    <a:pt x="1851020" y="1835150"/>
                    <a:pt x="1857455" y="1827530"/>
                  </a:cubicBezTo>
                  <a:cubicBezTo>
                    <a:pt x="1862282" y="1823720"/>
                    <a:pt x="1868717" y="1824990"/>
                    <a:pt x="1873543" y="1827530"/>
                  </a:cubicBezTo>
                  <a:cubicBezTo>
                    <a:pt x="1876760" y="1830070"/>
                    <a:pt x="1879978" y="1831340"/>
                    <a:pt x="1883196" y="1831340"/>
                  </a:cubicBezTo>
                  <a:cubicBezTo>
                    <a:pt x="1894457" y="1832610"/>
                    <a:pt x="1907327" y="1831340"/>
                    <a:pt x="1918589" y="1832610"/>
                  </a:cubicBezTo>
                  <a:cubicBezTo>
                    <a:pt x="1928241" y="1833880"/>
                    <a:pt x="1937894" y="1831340"/>
                    <a:pt x="1944329" y="1826260"/>
                  </a:cubicBezTo>
                  <a:cubicBezTo>
                    <a:pt x="1950764" y="1821180"/>
                    <a:pt x="1955590" y="1821180"/>
                    <a:pt x="1965243" y="1823720"/>
                  </a:cubicBezTo>
                  <a:cubicBezTo>
                    <a:pt x="1973287" y="1826260"/>
                    <a:pt x="1979722" y="1832610"/>
                    <a:pt x="1990983" y="1831340"/>
                  </a:cubicBezTo>
                  <a:cubicBezTo>
                    <a:pt x="2000636" y="1830070"/>
                    <a:pt x="2011897" y="1833880"/>
                    <a:pt x="2023159" y="1830070"/>
                  </a:cubicBezTo>
                  <a:lnTo>
                    <a:pt x="2029594" y="1830070"/>
                  </a:lnTo>
                  <a:cubicBezTo>
                    <a:pt x="2039246" y="1832610"/>
                    <a:pt x="2048899" y="1833880"/>
                    <a:pt x="2056943" y="1840230"/>
                  </a:cubicBezTo>
                  <a:cubicBezTo>
                    <a:pt x="2066596" y="1846580"/>
                    <a:pt x="2068204" y="1799590"/>
                    <a:pt x="2077857" y="1804670"/>
                  </a:cubicBezTo>
                  <a:cubicBezTo>
                    <a:pt x="2092336" y="1812290"/>
                    <a:pt x="2089119" y="1804670"/>
                    <a:pt x="2103597" y="1811020"/>
                  </a:cubicBezTo>
                  <a:cubicBezTo>
                    <a:pt x="2114859" y="1814830"/>
                    <a:pt x="2110033" y="1800860"/>
                    <a:pt x="2122903" y="1803400"/>
                  </a:cubicBezTo>
                  <a:cubicBezTo>
                    <a:pt x="2124512" y="1803400"/>
                    <a:pt x="2143817" y="1813560"/>
                    <a:pt x="2143817" y="1812290"/>
                  </a:cubicBezTo>
                  <a:cubicBezTo>
                    <a:pt x="2151861" y="1808480"/>
                    <a:pt x="2159904" y="1770380"/>
                    <a:pt x="2167948" y="1771650"/>
                  </a:cubicBezTo>
                  <a:cubicBezTo>
                    <a:pt x="2184036" y="1775460"/>
                    <a:pt x="2198515" y="1772920"/>
                    <a:pt x="2212994" y="1767840"/>
                  </a:cubicBezTo>
                  <a:cubicBezTo>
                    <a:pt x="2221038" y="1765300"/>
                    <a:pt x="2233908" y="1756410"/>
                    <a:pt x="2240343" y="1760220"/>
                  </a:cubicBezTo>
                  <a:cubicBezTo>
                    <a:pt x="2251604" y="1766570"/>
                    <a:pt x="2262866" y="1769110"/>
                    <a:pt x="2275736" y="1770380"/>
                  </a:cubicBezTo>
                  <a:cubicBezTo>
                    <a:pt x="2277345" y="1770380"/>
                    <a:pt x="2278954" y="1771650"/>
                    <a:pt x="2280563" y="1772920"/>
                  </a:cubicBezTo>
                  <a:cubicBezTo>
                    <a:pt x="2285389" y="1778000"/>
                    <a:pt x="2307912" y="1764030"/>
                    <a:pt x="2312738" y="1769110"/>
                  </a:cubicBezTo>
                  <a:cubicBezTo>
                    <a:pt x="2319173" y="1776730"/>
                    <a:pt x="2325608" y="1784350"/>
                    <a:pt x="2332043" y="1790700"/>
                  </a:cubicBezTo>
                  <a:cubicBezTo>
                    <a:pt x="2335261" y="1793240"/>
                    <a:pt x="2340087" y="1794510"/>
                    <a:pt x="2341696" y="1797050"/>
                  </a:cubicBezTo>
                  <a:cubicBezTo>
                    <a:pt x="2343305" y="1803400"/>
                    <a:pt x="2346522" y="1805940"/>
                    <a:pt x="2354566" y="1805940"/>
                  </a:cubicBezTo>
                  <a:cubicBezTo>
                    <a:pt x="2359392" y="1805940"/>
                    <a:pt x="2364219" y="1807210"/>
                    <a:pt x="2367436" y="1809750"/>
                  </a:cubicBezTo>
                  <a:cubicBezTo>
                    <a:pt x="2375480" y="1813560"/>
                    <a:pt x="2381915" y="1817370"/>
                    <a:pt x="2388350" y="1821180"/>
                  </a:cubicBezTo>
                  <a:cubicBezTo>
                    <a:pt x="2396394" y="1824990"/>
                    <a:pt x="2404438" y="1828800"/>
                    <a:pt x="2407656" y="1835150"/>
                  </a:cubicBezTo>
                  <a:cubicBezTo>
                    <a:pt x="2409264" y="1837690"/>
                    <a:pt x="2410873" y="1838960"/>
                    <a:pt x="2412482" y="1840230"/>
                  </a:cubicBezTo>
                  <a:cubicBezTo>
                    <a:pt x="2418917" y="1845310"/>
                    <a:pt x="2425352" y="1849120"/>
                    <a:pt x="2431787" y="1854200"/>
                  </a:cubicBezTo>
                  <a:cubicBezTo>
                    <a:pt x="2441440" y="1860550"/>
                    <a:pt x="2449484" y="1868170"/>
                    <a:pt x="2459136" y="1874520"/>
                  </a:cubicBezTo>
                  <a:cubicBezTo>
                    <a:pt x="2462354" y="1875790"/>
                    <a:pt x="2465571" y="1878330"/>
                    <a:pt x="2468789" y="1879600"/>
                  </a:cubicBezTo>
                  <a:cubicBezTo>
                    <a:pt x="2475224" y="1882140"/>
                    <a:pt x="2481659" y="1884680"/>
                    <a:pt x="2486485" y="1888490"/>
                  </a:cubicBezTo>
                  <a:cubicBezTo>
                    <a:pt x="2491312" y="1892300"/>
                    <a:pt x="2513835" y="1869440"/>
                    <a:pt x="2517052" y="1874520"/>
                  </a:cubicBezTo>
                  <a:cubicBezTo>
                    <a:pt x="2517052" y="1875790"/>
                    <a:pt x="2518661" y="1875790"/>
                    <a:pt x="2520270" y="1875790"/>
                  </a:cubicBezTo>
                  <a:cubicBezTo>
                    <a:pt x="2529922" y="1882140"/>
                    <a:pt x="2539575" y="1879600"/>
                    <a:pt x="2549228" y="1877060"/>
                  </a:cubicBezTo>
                  <a:cubicBezTo>
                    <a:pt x="2552445" y="1875790"/>
                    <a:pt x="2555663" y="1874520"/>
                    <a:pt x="2557271" y="1875790"/>
                  </a:cubicBezTo>
                  <a:cubicBezTo>
                    <a:pt x="2568533" y="1879600"/>
                    <a:pt x="2576577" y="1888490"/>
                    <a:pt x="2591056" y="1889760"/>
                  </a:cubicBezTo>
                  <a:cubicBezTo>
                    <a:pt x="2591056" y="1889760"/>
                    <a:pt x="2592665" y="1889760"/>
                    <a:pt x="2592665" y="1891030"/>
                  </a:cubicBezTo>
                  <a:cubicBezTo>
                    <a:pt x="2595882" y="1898650"/>
                    <a:pt x="2605535" y="1898650"/>
                    <a:pt x="2613578" y="1899920"/>
                  </a:cubicBezTo>
                  <a:cubicBezTo>
                    <a:pt x="2618405" y="1899920"/>
                    <a:pt x="2623231" y="1901190"/>
                    <a:pt x="2626449" y="1902460"/>
                  </a:cubicBezTo>
                  <a:cubicBezTo>
                    <a:pt x="2636101" y="1906270"/>
                    <a:pt x="2645754" y="1911350"/>
                    <a:pt x="2657016" y="1913890"/>
                  </a:cubicBezTo>
                  <a:cubicBezTo>
                    <a:pt x="2671494" y="1917700"/>
                    <a:pt x="2685973" y="1920240"/>
                    <a:pt x="2697235" y="1926590"/>
                  </a:cubicBezTo>
                  <a:cubicBezTo>
                    <a:pt x="2698843" y="1926590"/>
                    <a:pt x="2700452" y="1926590"/>
                    <a:pt x="2700452" y="1927860"/>
                  </a:cubicBezTo>
                  <a:cubicBezTo>
                    <a:pt x="2705279" y="1930400"/>
                    <a:pt x="2713323" y="1931670"/>
                    <a:pt x="2716540" y="1935480"/>
                  </a:cubicBezTo>
                  <a:cubicBezTo>
                    <a:pt x="2721366" y="1943100"/>
                    <a:pt x="2734236" y="1941830"/>
                    <a:pt x="2740672" y="1948180"/>
                  </a:cubicBezTo>
                  <a:lnTo>
                    <a:pt x="2742280" y="1948180"/>
                  </a:lnTo>
                  <a:cubicBezTo>
                    <a:pt x="2748716" y="1948180"/>
                    <a:pt x="2755150" y="1949450"/>
                    <a:pt x="2763194" y="1949450"/>
                  </a:cubicBezTo>
                  <a:cubicBezTo>
                    <a:pt x="2766412" y="1948180"/>
                    <a:pt x="2771238" y="1945640"/>
                    <a:pt x="2774456" y="1945640"/>
                  </a:cubicBezTo>
                  <a:cubicBezTo>
                    <a:pt x="2788935" y="1949450"/>
                    <a:pt x="2803414" y="1949450"/>
                    <a:pt x="2813067" y="1939290"/>
                  </a:cubicBezTo>
                  <a:cubicBezTo>
                    <a:pt x="2814675" y="1938020"/>
                    <a:pt x="2817893" y="1938020"/>
                    <a:pt x="2821110" y="1938020"/>
                  </a:cubicBezTo>
                  <a:lnTo>
                    <a:pt x="2833981" y="1938020"/>
                  </a:lnTo>
                  <a:cubicBezTo>
                    <a:pt x="2848460" y="1935480"/>
                    <a:pt x="2861330" y="1932940"/>
                    <a:pt x="2875809" y="1931670"/>
                  </a:cubicBezTo>
                  <a:cubicBezTo>
                    <a:pt x="2882244" y="1930400"/>
                    <a:pt x="2890288" y="1932940"/>
                    <a:pt x="2896723" y="1934210"/>
                  </a:cubicBezTo>
                  <a:cubicBezTo>
                    <a:pt x="2903158" y="1935480"/>
                    <a:pt x="2909593" y="1935480"/>
                    <a:pt x="2916028" y="1935480"/>
                  </a:cubicBezTo>
                  <a:cubicBezTo>
                    <a:pt x="2924072" y="1935480"/>
                    <a:pt x="2930507" y="1932940"/>
                    <a:pt x="2938551" y="1932940"/>
                  </a:cubicBezTo>
                  <a:cubicBezTo>
                    <a:pt x="2944986" y="1931670"/>
                    <a:pt x="2953030" y="1931670"/>
                    <a:pt x="2959465" y="1930400"/>
                  </a:cubicBezTo>
                  <a:cubicBezTo>
                    <a:pt x="2973944" y="1927860"/>
                    <a:pt x="2986814" y="1925320"/>
                    <a:pt x="3001293" y="1924050"/>
                  </a:cubicBezTo>
                  <a:cubicBezTo>
                    <a:pt x="3010946" y="1880870"/>
                    <a:pt x="3009337" y="1830070"/>
                    <a:pt x="3009337" y="1778000"/>
                  </a:cubicBezTo>
                  <a:close/>
                </a:path>
              </a:pathLst>
            </a:custGeom>
            <a:blipFill>
              <a:blip r:embed="rId3"/>
              <a:stretch>
                <a:fillRect l="-14049" t="-63" r="-14047" b="-63"/>
              </a:stretch>
            </a:blipFill>
          </p:spPr>
        </p:sp>
      </p:grpSp>
      <p:sp>
        <p:nvSpPr>
          <p:cNvPr name="TextBox 11" id="11"/>
          <p:cNvSpPr txBox="true"/>
          <p:nvPr/>
        </p:nvSpPr>
        <p:spPr>
          <a:xfrm rot="0">
            <a:off x="92075" y="6833130"/>
            <a:ext cx="8014970" cy="230462"/>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2" id="12"/>
          <p:cNvSpPr txBox="true"/>
          <p:nvPr/>
        </p:nvSpPr>
        <p:spPr>
          <a:xfrm rot="0">
            <a:off x="1188720" y="160317"/>
            <a:ext cx="7376160" cy="682456"/>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Introduction</a:t>
            </a:r>
          </a:p>
        </p:txBody>
      </p:sp>
      <p:sp>
        <p:nvSpPr>
          <p:cNvPr name="TextBox 13" id="13"/>
          <p:cNvSpPr txBox="true"/>
          <p:nvPr/>
        </p:nvSpPr>
        <p:spPr>
          <a:xfrm rot="0">
            <a:off x="384387" y="1945024"/>
            <a:ext cx="4406816" cy="3541246"/>
          </a:xfrm>
          <a:prstGeom prst="rect">
            <a:avLst/>
          </a:prstGeom>
        </p:spPr>
        <p:txBody>
          <a:bodyPr anchor="t" rtlCol="false" tIns="0" lIns="0" bIns="0" rIns="0">
            <a:spAutoFit/>
          </a:bodyPr>
          <a:lstStyle/>
          <a:p>
            <a:pPr algn="l">
              <a:lnSpc>
                <a:spcPts val="2917"/>
              </a:lnSpc>
            </a:pPr>
            <a:r>
              <a:rPr lang="en-US" sz="2084">
                <a:solidFill>
                  <a:srgbClr val="000000"/>
                </a:solidFill>
                <a:latin typeface="Canva Sans"/>
                <a:ea typeface="Canva Sans"/>
                <a:cs typeface="Canva Sans"/>
                <a:sym typeface="Canva Sans"/>
              </a:rPr>
              <a:t>IoT in agriculture enables farmers to remotely monitor field conditions and automate tasks based on real-time data, leading to improved efficiency, sustainability, and overall crop management.</a:t>
            </a:r>
          </a:p>
          <a:p>
            <a:pPr algn="l">
              <a:lnSpc>
                <a:spcPts val="2626"/>
              </a:lnSpc>
            </a:pPr>
          </a:p>
          <a:p>
            <a:pPr algn="l">
              <a:lnSpc>
                <a:spcPts val="2626"/>
              </a:lnSpc>
            </a:pPr>
          </a:p>
          <a:p>
            <a:pPr algn="l">
              <a:lnSpc>
                <a:spcPts val="2626"/>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411480" y="215688"/>
            <a:ext cx="7376160" cy="666750"/>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Aim and Objectives of Study</a:t>
            </a:r>
          </a:p>
        </p:txBody>
      </p:sp>
      <p:sp>
        <p:nvSpPr>
          <p:cNvPr name="TextBox 11" id="11"/>
          <p:cNvSpPr txBox="true"/>
          <p:nvPr/>
        </p:nvSpPr>
        <p:spPr>
          <a:xfrm rot="0">
            <a:off x="2123255" y="2625434"/>
            <a:ext cx="5825252"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provide a better understanding of the development of intelligent agriculture</a:t>
            </a:r>
          </a:p>
        </p:txBody>
      </p:sp>
      <p:sp>
        <p:nvSpPr>
          <p:cNvPr name="TextBox 12" id="12"/>
          <p:cNvSpPr txBox="true"/>
          <p:nvPr/>
        </p:nvSpPr>
        <p:spPr>
          <a:xfrm rot="0">
            <a:off x="920614" y="1712686"/>
            <a:ext cx="8290560" cy="4095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Smart agriculture centers on managing the supply of land and focusing on the right growing parameters in order to ensure production for the right product that is in demand</a:t>
            </a:r>
          </a:p>
        </p:txBody>
      </p:sp>
      <p:sp>
        <p:nvSpPr>
          <p:cNvPr name="TextBox 13" id="13"/>
          <p:cNvSpPr txBox="true"/>
          <p:nvPr/>
        </p:nvSpPr>
        <p:spPr>
          <a:xfrm rot="0">
            <a:off x="2583669" y="4000500"/>
            <a:ext cx="4389834"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 improve crop yields and reduce human-wildlife conflicts</a:t>
            </a:r>
          </a:p>
        </p:txBody>
      </p:sp>
      <p:sp>
        <p:nvSpPr>
          <p:cNvPr name="TextBox 14" id="14"/>
          <p:cNvSpPr txBox="true"/>
          <p:nvPr/>
        </p:nvSpPr>
        <p:spPr>
          <a:xfrm rot="0">
            <a:off x="1672852" y="4587505"/>
            <a:ext cx="5870615" cy="600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Develop an IoT-based infrastructure:</a:t>
            </a:r>
          </a:p>
          <a:p>
            <a:pPr algn="ctr">
              <a:lnSpc>
                <a:spcPts val="1536"/>
              </a:lnSpc>
              <a:spcBef>
                <a:spcPct val="0"/>
              </a:spcBef>
            </a:pPr>
          </a:p>
          <a:p>
            <a:pPr algn="ctr">
              <a:lnSpc>
                <a:spcPts val="1536"/>
              </a:lnSpc>
              <a:spcBef>
                <a:spcPct val="0"/>
              </a:spcBef>
            </a:pPr>
            <a:r>
              <a:rPr lang="en-US" b="true" sz="1280">
                <a:solidFill>
                  <a:srgbClr val="000000"/>
                </a:solidFill>
                <a:latin typeface="Arial Bold"/>
                <a:ea typeface="Arial Bold"/>
                <a:cs typeface="Arial Bold"/>
                <a:sym typeface="Arial Bold"/>
              </a:rPr>
              <a:t>Integrate sensors to monitor soil moisture, temperature, humidity, and light.</a:t>
            </a:r>
          </a:p>
        </p:txBody>
      </p:sp>
      <p:sp>
        <p:nvSpPr>
          <p:cNvPr name="TextBox 15" id="15"/>
          <p:cNvSpPr txBox="true"/>
          <p:nvPr/>
        </p:nvSpPr>
        <p:spPr>
          <a:xfrm rot="0">
            <a:off x="4006407" y="5435230"/>
            <a:ext cx="1544360"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 Automate irrigation</a:t>
            </a:r>
          </a:p>
        </p:txBody>
      </p:sp>
      <p:sp>
        <p:nvSpPr>
          <p:cNvPr name="TextBox 16" id="16"/>
          <p:cNvSpPr txBox="true"/>
          <p:nvPr/>
        </p:nvSpPr>
        <p:spPr>
          <a:xfrm rot="0">
            <a:off x="3693438" y="3533775"/>
            <a:ext cx="2366724" cy="219075"/>
          </a:xfrm>
          <a:prstGeom prst="rect">
            <a:avLst/>
          </a:prstGeom>
        </p:spPr>
        <p:txBody>
          <a:bodyPr anchor="t" rtlCol="false" tIns="0" lIns="0" bIns="0" rIns="0">
            <a:spAutoFit/>
          </a:bodyPr>
          <a:lstStyle/>
          <a:p>
            <a:pPr algn="ctr">
              <a:lnSpc>
                <a:spcPts val="1536"/>
              </a:lnSpc>
              <a:spcBef>
                <a:spcPct val="0"/>
              </a:spcBef>
            </a:pPr>
            <a:r>
              <a:rPr lang="en-US" b="true" sz="1280">
                <a:solidFill>
                  <a:srgbClr val="000000"/>
                </a:solidFill>
                <a:latin typeface="Arial Bold"/>
                <a:ea typeface="Arial Bold"/>
                <a:cs typeface="Arial Bold"/>
                <a:sym typeface="Arial Bold"/>
              </a:rPr>
              <a:t>Implement predictive analytics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a:off x="114095" y="903922"/>
            <a:ext cx="9763760" cy="11854"/>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773853" y="215688"/>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Novelty/Problem Justification</a:t>
            </a:r>
          </a:p>
        </p:txBody>
      </p:sp>
      <p:sp>
        <p:nvSpPr>
          <p:cNvPr name="TextBox 11" id="11"/>
          <p:cNvSpPr txBox="true"/>
          <p:nvPr/>
        </p:nvSpPr>
        <p:spPr>
          <a:xfrm rot="0">
            <a:off x="534521" y="1354476"/>
            <a:ext cx="9219079" cy="514350"/>
          </a:xfrm>
          <a:prstGeom prst="rect">
            <a:avLst/>
          </a:prstGeom>
        </p:spPr>
        <p:txBody>
          <a:bodyPr anchor="t" rtlCol="false" tIns="0" lIns="0" bIns="0" rIns="0">
            <a:spAutoFit/>
          </a:bodyPr>
          <a:lstStyle/>
          <a:p>
            <a:pPr algn="l">
              <a:lnSpc>
                <a:spcPts val="2039"/>
              </a:lnSpc>
              <a:spcBef>
                <a:spcPct val="0"/>
              </a:spcBef>
            </a:pPr>
            <a:r>
              <a:rPr lang="en-US" b="true" sz="1699">
                <a:solidFill>
                  <a:srgbClr val="000000"/>
                </a:solidFill>
                <a:latin typeface="Canva Sans Bold"/>
                <a:ea typeface="Canva Sans Bold"/>
                <a:cs typeface="Canva Sans Bold"/>
                <a:sym typeface="Canva Sans Bold"/>
              </a:rPr>
              <a:t>Traditional farming practices face significant limitations, particularly in the areas of resource management and yield optimization. Common problems include</a:t>
            </a:r>
          </a:p>
        </p:txBody>
      </p:sp>
      <p:sp>
        <p:nvSpPr>
          <p:cNvPr name="TextBox 12" id="12"/>
          <p:cNvSpPr txBox="true"/>
          <p:nvPr/>
        </p:nvSpPr>
        <p:spPr>
          <a:xfrm rot="0">
            <a:off x="534521" y="2246552"/>
            <a:ext cx="5007554" cy="762000"/>
          </a:xfrm>
          <a:prstGeom prst="rect">
            <a:avLst/>
          </a:prstGeom>
        </p:spPr>
        <p:txBody>
          <a:bodyPr anchor="t" rtlCol="false" tIns="0" lIns="0" bIns="0" rIns="0">
            <a:spAutoFit/>
          </a:bodyPr>
          <a:lstStyle/>
          <a:p>
            <a:pPr algn="just" marL="373865" indent="-186933" lvl="1">
              <a:lnSpc>
                <a:spcPts val="2077"/>
              </a:lnSpc>
              <a:buFont typeface="Arial"/>
              <a:buChar char="•"/>
            </a:pPr>
            <a:r>
              <a:rPr lang="en-US" sz="1731">
                <a:solidFill>
                  <a:srgbClr val="000000"/>
                </a:solidFill>
                <a:latin typeface="Canva Sans"/>
                <a:ea typeface="Canva Sans"/>
                <a:cs typeface="Canva Sans"/>
                <a:sym typeface="Canva Sans"/>
              </a:rPr>
              <a:t>Water Wastage</a:t>
            </a:r>
          </a:p>
          <a:p>
            <a:pPr algn="just" marL="373865" indent="-186933" lvl="1">
              <a:lnSpc>
                <a:spcPts val="2077"/>
              </a:lnSpc>
              <a:buFont typeface="Arial"/>
              <a:buChar char="•"/>
            </a:pPr>
            <a:r>
              <a:rPr lang="en-US" sz="1731">
                <a:solidFill>
                  <a:srgbClr val="000000"/>
                </a:solidFill>
                <a:latin typeface="Canva Sans"/>
                <a:ea typeface="Canva Sans"/>
                <a:cs typeface="Canva Sans"/>
                <a:sym typeface="Canva Sans"/>
              </a:rPr>
              <a:t>Fixed Fertilization Schedules</a:t>
            </a:r>
          </a:p>
          <a:p>
            <a:pPr algn="just" marL="373865" indent="-186933" lvl="1">
              <a:lnSpc>
                <a:spcPts val="2077"/>
              </a:lnSpc>
              <a:buFont typeface="Arial"/>
              <a:buChar char="•"/>
            </a:pPr>
            <a:r>
              <a:rPr lang="en-US" sz="1731">
                <a:solidFill>
                  <a:srgbClr val="000000"/>
                </a:solidFill>
                <a:latin typeface="Canva Sans"/>
                <a:ea typeface="Canva Sans"/>
                <a:cs typeface="Canva Sans"/>
                <a:sym typeface="Canva Sans"/>
              </a:rPr>
              <a:t>Lack of Real-Time Data</a:t>
            </a:r>
          </a:p>
        </p:txBody>
      </p:sp>
      <p:sp>
        <p:nvSpPr>
          <p:cNvPr name="TextBox 13" id="13"/>
          <p:cNvSpPr txBox="true"/>
          <p:nvPr/>
        </p:nvSpPr>
        <p:spPr>
          <a:xfrm rot="0">
            <a:off x="534521" y="3475277"/>
            <a:ext cx="9219079" cy="523875"/>
          </a:xfrm>
          <a:prstGeom prst="rect">
            <a:avLst/>
          </a:prstGeom>
        </p:spPr>
        <p:txBody>
          <a:bodyPr anchor="t" rtlCol="false" tIns="0" lIns="0" bIns="0" rIns="0">
            <a:spAutoFit/>
          </a:bodyPr>
          <a:lstStyle/>
          <a:p>
            <a:pPr algn="l">
              <a:lnSpc>
                <a:spcPts val="2159"/>
              </a:lnSpc>
              <a:spcBef>
                <a:spcPct val="0"/>
              </a:spcBef>
            </a:pPr>
            <a:r>
              <a:rPr lang="en-US" b="true" sz="1799">
                <a:solidFill>
                  <a:srgbClr val="000000"/>
                </a:solidFill>
                <a:latin typeface="Canva Sans Bold"/>
                <a:ea typeface="Canva Sans Bold"/>
                <a:cs typeface="Canva Sans Bold"/>
                <a:sym typeface="Canva Sans Bold"/>
              </a:rPr>
              <a:t>The Intelligent Agriculture System introduces several novel elements to address these challenges:</a:t>
            </a:r>
          </a:p>
        </p:txBody>
      </p:sp>
      <p:sp>
        <p:nvSpPr>
          <p:cNvPr name="TextBox 14" id="14"/>
          <p:cNvSpPr txBox="true"/>
          <p:nvPr/>
        </p:nvSpPr>
        <p:spPr>
          <a:xfrm rot="0">
            <a:off x="534521" y="4370627"/>
            <a:ext cx="4078151" cy="771525"/>
          </a:xfrm>
          <a:prstGeom prst="rect">
            <a:avLst/>
          </a:prstGeom>
        </p:spPr>
        <p:txBody>
          <a:bodyPr anchor="t" rtlCol="false" tIns="0" lIns="0" bIns="0" rIns="0">
            <a:spAutoFit/>
          </a:bodyPr>
          <a:lstStyle/>
          <a:p>
            <a:pPr algn="l" marL="367029" indent="-183514" lvl="1">
              <a:lnSpc>
                <a:spcPts val="2039"/>
              </a:lnSpc>
              <a:buFont typeface="Arial"/>
              <a:buChar char="•"/>
            </a:pPr>
            <a:r>
              <a:rPr lang="en-US" sz="1699">
                <a:solidFill>
                  <a:srgbClr val="000000"/>
                </a:solidFill>
                <a:latin typeface="Canva Sans"/>
                <a:ea typeface="Canva Sans"/>
                <a:cs typeface="Canva Sans"/>
                <a:sym typeface="Canva Sans"/>
              </a:rPr>
              <a:t>Efficient Resource Management</a:t>
            </a:r>
          </a:p>
          <a:p>
            <a:pPr algn="l" marL="367029" indent="-183514" lvl="1">
              <a:lnSpc>
                <a:spcPts val="2039"/>
              </a:lnSpc>
              <a:buFont typeface="Arial"/>
              <a:buChar char="•"/>
            </a:pPr>
            <a:r>
              <a:rPr lang="en-US" sz="1699">
                <a:solidFill>
                  <a:srgbClr val="000000"/>
                </a:solidFill>
                <a:latin typeface="Canva Sans"/>
                <a:ea typeface="Canva Sans"/>
                <a:cs typeface="Canva Sans"/>
                <a:sym typeface="Canva Sans"/>
              </a:rPr>
              <a:t>Predictive Analytics</a:t>
            </a:r>
          </a:p>
          <a:p>
            <a:pPr algn="l" marL="367029" indent="-183514" lvl="1">
              <a:lnSpc>
                <a:spcPts val="2039"/>
              </a:lnSpc>
              <a:buFont typeface="Arial"/>
              <a:buChar char="•"/>
            </a:pPr>
            <a:r>
              <a:rPr lang="en-US" sz="1699">
                <a:solidFill>
                  <a:srgbClr val="000000"/>
                </a:solidFill>
                <a:latin typeface="Canva Sans"/>
                <a:ea typeface="Canva Sans"/>
                <a:cs typeface="Canva Sans"/>
                <a:sym typeface="Canva Sans"/>
              </a:rPr>
              <a:t>Automated Decision-Making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66750"/>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Literature Review (if any)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TextBox 9" id="9"/>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0" id="10"/>
          <p:cNvSpPr txBox="true"/>
          <p:nvPr/>
        </p:nvSpPr>
        <p:spPr>
          <a:xfrm rot="0">
            <a:off x="384387" y="237702"/>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Proposed Methodology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089" y="6882236"/>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AutoShape 3" id="3"/>
          <p:cNvSpPr/>
          <p:nvPr/>
        </p:nvSpPr>
        <p:spPr>
          <a:xfrm rot="4173">
            <a:off x="-5084" y="1025314"/>
            <a:ext cx="9763767" cy="0"/>
          </a:xfrm>
          <a:prstGeom prst="line">
            <a:avLst/>
          </a:prstGeom>
          <a:ln cap="rnd" w="9525">
            <a:solidFill>
              <a:srgbClr val="F79646"/>
            </a:solidFill>
            <a:prstDash val="solid"/>
            <a:headEnd type="none" len="sm" w="sm"/>
            <a:tailEnd type="none" len="sm" w="sm"/>
          </a:ln>
        </p:spPr>
      </p:sp>
      <p:grpSp>
        <p:nvGrpSpPr>
          <p:cNvPr name="Group 4" id="4"/>
          <p:cNvGrpSpPr/>
          <p:nvPr/>
        </p:nvGrpSpPr>
        <p:grpSpPr>
          <a:xfrm rot="0">
            <a:off x="0" y="6827520"/>
            <a:ext cx="8923867" cy="292947"/>
            <a:chOff x="0" y="0"/>
            <a:chExt cx="11898489" cy="390596"/>
          </a:xfrm>
        </p:grpSpPr>
        <p:sp>
          <p:nvSpPr>
            <p:cNvPr name="Freeform 5" id="5"/>
            <p:cNvSpPr/>
            <p:nvPr/>
          </p:nvSpPr>
          <p:spPr>
            <a:xfrm flipH="false" flipV="false" rot="0">
              <a:off x="0" y="0"/>
              <a:ext cx="11898503" cy="390652"/>
            </a:xfrm>
            <a:custGeom>
              <a:avLst/>
              <a:gdLst/>
              <a:ahLst/>
              <a:cxnLst/>
              <a:rect r="r" b="b" t="t" l="l"/>
              <a:pathLst>
                <a:path h="390652" w="11898503">
                  <a:moveTo>
                    <a:pt x="0" y="0"/>
                  </a:moveTo>
                  <a:lnTo>
                    <a:pt x="11898503" y="0"/>
                  </a:lnTo>
                  <a:lnTo>
                    <a:pt x="11898503" y="390652"/>
                  </a:lnTo>
                  <a:lnTo>
                    <a:pt x="0" y="390652"/>
                  </a:lnTo>
                  <a:close/>
                </a:path>
              </a:pathLst>
            </a:custGeom>
            <a:solidFill>
              <a:srgbClr val="E47028"/>
            </a:solidFill>
          </p:spPr>
        </p:sp>
      </p:grpSp>
      <p:grpSp>
        <p:nvGrpSpPr>
          <p:cNvPr name="Group 6" id="6"/>
          <p:cNvGrpSpPr/>
          <p:nvPr/>
        </p:nvGrpSpPr>
        <p:grpSpPr>
          <a:xfrm rot="0">
            <a:off x="8989907" y="6827520"/>
            <a:ext cx="763694" cy="292947"/>
            <a:chOff x="0" y="0"/>
            <a:chExt cx="1018258" cy="390596"/>
          </a:xfrm>
        </p:grpSpPr>
        <p:sp>
          <p:nvSpPr>
            <p:cNvPr name="Freeform 7" id="7"/>
            <p:cNvSpPr/>
            <p:nvPr/>
          </p:nvSpPr>
          <p:spPr>
            <a:xfrm flipH="false" flipV="false" rot="0">
              <a:off x="0" y="0"/>
              <a:ext cx="1018286" cy="390652"/>
            </a:xfrm>
            <a:custGeom>
              <a:avLst/>
              <a:gdLst/>
              <a:ahLst/>
              <a:cxnLst/>
              <a:rect r="r" b="b" t="t" l="l"/>
              <a:pathLst>
                <a:path h="390652" w="1018286">
                  <a:moveTo>
                    <a:pt x="0" y="0"/>
                  </a:moveTo>
                  <a:lnTo>
                    <a:pt x="1018286" y="0"/>
                  </a:lnTo>
                  <a:lnTo>
                    <a:pt x="1018286" y="390652"/>
                  </a:lnTo>
                  <a:lnTo>
                    <a:pt x="0" y="390652"/>
                  </a:lnTo>
                  <a:close/>
                </a:path>
              </a:pathLst>
            </a:custGeom>
            <a:solidFill>
              <a:srgbClr val="376092"/>
            </a:solidFill>
          </p:spPr>
        </p:sp>
      </p:grpSp>
      <p:sp>
        <p:nvSpPr>
          <p:cNvPr name="Freeform 8" id="8"/>
          <p:cNvSpPr/>
          <p:nvPr/>
        </p:nvSpPr>
        <p:spPr>
          <a:xfrm flipH="false" flipV="false" rot="0">
            <a:off x="7948507" y="189654"/>
            <a:ext cx="1403773" cy="709506"/>
          </a:xfrm>
          <a:custGeom>
            <a:avLst/>
            <a:gdLst/>
            <a:ahLst/>
            <a:cxnLst/>
            <a:rect r="r" b="b" t="t" l="l"/>
            <a:pathLst>
              <a:path h="709506" w="1403773">
                <a:moveTo>
                  <a:pt x="0" y="0"/>
                </a:moveTo>
                <a:lnTo>
                  <a:pt x="1403773" y="0"/>
                </a:lnTo>
                <a:lnTo>
                  <a:pt x="1403773" y="709506"/>
                </a:lnTo>
                <a:lnTo>
                  <a:pt x="0" y="709506"/>
                </a:lnTo>
                <a:lnTo>
                  <a:pt x="0" y="0"/>
                </a:lnTo>
                <a:close/>
              </a:path>
            </a:pathLst>
          </a:custGeom>
          <a:blipFill>
            <a:blip r:embed="rId2"/>
            <a:stretch>
              <a:fillRect l="0" t="-1613" r="0" b="-1613"/>
            </a:stretch>
          </a:blipFill>
        </p:spPr>
      </p:sp>
      <p:sp>
        <p:nvSpPr>
          <p:cNvPr name="Freeform 9" id="9"/>
          <p:cNvSpPr/>
          <p:nvPr/>
        </p:nvSpPr>
        <p:spPr>
          <a:xfrm flipH="false" flipV="false" rot="0">
            <a:off x="2152426" y="1136016"/>
            <a:ext cx="5448747" cy="5606865"/>
          </a:xfrm>
          <a:custGeom>
            <a:avLst/>
            <a:gdLst/>
            <a:ahLst/>
            <a:cxnLst/>
            <a:rect r="r" b="b" t="t" l="l"/>
            <a:pathLst>
              <a:path h="5606865" w="5448747">
                <a:moveTo>
                  <a:pt x="0" y="0"/>
                </a:moveTo>
                <a:lnTo>
                  <a:pt x="5448748" y="0"/>
                </a:lnTo>
                <a:lnTo>
                  <a:pt x="5448748" y="5606865"/>
                </a:lnTo>
                <a:lnTo>
                  <a:pt x="0" y="5606865"/>
                </a:lnTo>
                <a:lnTo>
                  <a:pt x="0" y="0"/>
                </a:lnTo>
                <a:close/>
              </a:path>
            </a:pathLst>
          </a:custGeom>
          <a:blipFill>
            <a:blip r:embed="rId3"/>
            <a:stretch>
              <a:fillRect l="-1131" t="-4537" r="0" b="-2214"/>
            </a:stretch>
          </a:blipFill>
        </p:spPr>
      </p:sp>
      <p:sp>
        <p:nvSpPr>
          <p:cNvPr name="TextBox 10" id="10"/>
          <p:cNvSpPr txBox="true"/>
          <p:nvPr/>
        </p:nvSpPr>
        <p:spPr>
          <a:xfrm rot="0">
            <a:off x="92075" y="6833130"/>
            <a:ext cx="8014970" cy="232833"/>
          </a:xfrm>
          <a:prstGeom prst="rect">
            <a:avLst/>
          </a:prstGeom>
        </p:spPr>
        <p:txBody>
          <a:bodyPr anchor="t" rtlCol="false" tIns="0" lIns="0" bIns="0" rIns="0">
            <a:spAutoFit/>
          </a:bodyPr>
          <a:lstStyle/>
          <a:p>
            <a:pPr algn="ctr">
              <a:lnSpc>
                <a:spcPts val="1535"/>
              </a:lnSpc>
            </a:pPr>
            <a:r>
              <a:rPr lang="en-US" sz="1279" b="true">
                <a:solidFill>
                  <a:srgbClr val="EEECE1"/>
                </a:solidFill>
                <a:latin typeface="Arial Bold"/>
                <a:ea typeface="Arial Bold"/>
                <a:cs typeface="Arial Bold"/>
                <a:sym typeface="Arial Bold"/>
              </a:rPr>
              <a:t>                               NAME OF THE INSTITUTE, PARUL UNIVERSITY</a:t>
            </a:r>
          </a:p>
        </p:txBody>
      </p:sp>
      <p:sp>
        <p:nvSpPr>
          <p:cNvPr name="TextBox 11" id="11"/>
          <p:cNvSpPr txBox="true"/>
          <p:nvPr/>
        </p:nvSpPr>
        <p:spPr>
          <a:xfrm rot="0">
            <a:off x="1188720" y="240665"/>
            <a:ext cx="7376160" cy="683472"/>
          </a:xfrm>
          <a:prstGeom prst="rect">
            <a:avLst/>
          </a:prstGeom>
        </p:spPr>
        <p:txBody>
          <a:bodyPr anchor="t" rtlCol="false" tIns="0" lIns="0" bIns="0" rIns="0">
            <a:spAutoFit/>
          </a:bodyPr>
          <a:lstStyle/>
          <a:p>
            <a:pPr algn="ctr">
              <a:lnSpc>
                <a:spcPts val="4608"/>
              </a:lnSpc>
            </a:pPr>
            <a:r>
              <a:rPr lang="en-US" sz="3840" b="true">
                <a:solidFill>
                  <a:srgbClr val="FF0000"/>
                </a:solidFill>
                <a:latin typeface="Times New Roman Bold"/>
                <a:ea typeface="Times New Roman Bold"/>
                <a:cs typeface="Times New Roman Bold"/>
                <a:sym typeface="Times New Roman Bold"/>
              </a:rPr>
              <a:t>DFD / ER DIAGRM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DAGQbaG2Oc0</dc:identifier>
  <dcterms:modified xsi:type="dcterms:W3CDTF">2011-08-01T06:04:30Z</dcterms:modified>
  <cp:revision>1</cp:revision>
  <dc:title>PPT FORMAT.pptx</dc:title>
</cp:coreProperties>
</file>