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5" r:id="rId3"/>
    <p:sldId id="260" r:id="rId4"/>
    <p:sldId id="276" r:id="rId5"/>
    <p:sldId id="261" r:id="rId6"/>
    <p:sldId id="271" r:id="rId7"/>
    <p:sldId id="263" r:id="rId8"/>
    <p:sldId id="265" r:id="rId9"/>
    <p:sldId id="270" r:id="rId10"/>
    <p:sldId id="274" r:id="rId11"/>
    <p:sldId id="266" r:id="rId12"/>
    <p:sldId id="269" r:id="rId13"/>
    <p:sldId id="267" r:id="rId14"/>
    <p:sldId id="272"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F:\Ivy\My%20Own%20Projects\SQL\Consumer%20Complaints%20Old\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vy\My%20Own%20Projects\SQL\Consumer%20Complaints%20Old\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Ivy\My%20Own%20Projects\SQL\Consumer%20Complaints%20Old\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Ivy\My%20Own%20Projects\SQL\Consumer%20Complaints%20Old\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Ivy\My%20Own%20Projects\SQL\Consumer%20Complaints%20Old\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multiLvlStrRef>
              <c:f>Sheet7!$A$1:$B$12</c:f>
              <c:multiLvlStrCache>
                <c:ptCount val="12"/>
                <c:lvl>
                  <c:pt idx="0">
                    <c:v>Loan modification,collection,foreclosure</c:v>
                  </c:pt>
                  <c:pt idx="1">
                    <c:v>Incorrect information on credit report</c:v>
                  </c:pt>
                  <c:pt idx="2">
                    <c:v>Loan modification,collection,foreclosure</c:v>
                  </c:pt>
                  <c:pt idx="3">
                    <c:v>Incorrect information on credit report</c:v>
                  </c:pt>
                  <c:pt idx="4">
                    <c:v>Loan modification,collection,foreclosure</c:v>
                  </c:pt>
                  <c:pt idx="5">
                    <c:v>Loan modification,collection,foreclosure</c:v>
                  </c:pt>
                  <c:pt idx="6">
                    <c:v>Loan modification,collection,foreclosure</c:v>
                  </c:pt>
                  <c:pt idx="7">
                    <c:v>Incorrect information on credit report</c:v>
                  </c:pt>
                  <c:pt idx="8">
                    <c:v>Incorrect information on credit report</c:v>
                  </c:pt>
                  <c:pt idx="9">
                    <c:v>Loan modification,collection,foreclosure</c:v>
                  </c:pt>
                  <c:pt idx="10">
                    <c:v>Loan modification,collection,foreclosure</c:v>
                  </c:pt>
                  <c:pt idx="11">
                    <c:v>Incorrect information on credit report</c:v>
                  </c:pt>
                </c:lvl>
                <c:lvl>
                  <c:pt idx="0">
                    <c:v>CA</c:v>
                  </c:pt>
                  <c:pt idx="1">
                    <c:v>TX</c:v>
                  </c:pt>
                  <c:pt idx="2">
                    <c:v>FL</c:v>
                  </c:pt>
                  <c:pt idx="3">
                    <c:v>NY</c:v>
                  </c:pt>
                  <c:pt idx="4">
                    <c:v>NJ</c:v>
                  </c:pt>
                  <c:pt idx="5">
                    <c:v>GA</c:v>
                  </c:pt>
                  <c:pt idx="6">
                    <c:v>MD</c:v>
                  </c:pt>
                  <c:pt idx="7">
                    <c:v>IL</c:v>
                  </c:pt>
                  <c:pt idx="8">
                    <c:v>VA</c:v>
                  </c:pt>
                  <c:pt idx="9">
                    <c:v>NC</c:v>
                  </c:pt>
                  <c:pt idx="10">
                    <c:v>MI</c:v>
                  </c:pt>
                  <c:pt idx="11">
                    <c:v>PA</c:v>
                  </c:pt>
                </c:lvl>
              </c:multiLvlStrCache>
            </c:multiLvlStrRef>
          </c:cat>
          <c:val>
            <c:numRef>
              <c:f>Sheet7!$C$1:$C$12</c:f>
              <c:numCache>
                <c:formatCode>General</c:formatCode>
                <c:ptCount val="12"/>
                <c:pt idx="0">
                  <c:v>1675</c:v>
                </c:pt>
                <c:pt idx="1">
                  <c:v>1459</c:v>
                </c:pt>
                <c:pt idx="2">
                  <c:v>1252</c:v>
                </c:pt>
                <c:pt idx="3">
                  <c:v>593</c:v>
                </c:pt>
                <c:pt idx="4">
                  <c:v>463</c:v>
                </c:pt>
                <c:pt idx="5">
                  <c:v>427</c:v>
                </c:pt>
                <c:pt idx="6">
                  <c:v>361</c:v>
                </c:pt>
                <c:pt idx="7">
                  <c:v>335</c:v>
                </c:pt>
                <c:pt idx="8">
                  <c:v>329</c:v>
                </c:pt>
                <c:pt idx="9">
                  <c:v>309</c:v>
                </c:pt>
                <c:pt idx="10">
                  <c:v>302</c:v>
                </c:pt>
                <c:pt idx="11">
                  <c:v>288</c:v>
                </c:pt>
              </c:numCache>
            </c:numRef>
          </c:val>
          <c:extLst>
            <c:ext xmlns:c16="http://schemas.microsoft.com/office/drawing/2014/chart" uri="{C3380CC4-5D6E-409C-BE32-E72D297353CC}">
              <c16:uniqueId val="{00000000-08E2-4B54-BCEB-1F584D995BDC}"/>
            </c:ext>
          </c:extLst>
        </c:ser>
        <c:dLbls>
          <c:showLegendKey val="0"/>
          <c:showVal val="0"/>
          <c:showCatName val="0"/>
          <c:showSerName val="0"/>
          <c:showPercent val="0"/>
          <c:showBubbleSize val="0"/>
        </c:dLbls>
        <c:gapWidth val="219"/>
        <c:overlap val="-27"/>
        <c:axId val="557590736"/>
        <c:axId val="557590080"/>
      </c:barChart>
      <c:catAx>
        <c:axId val="557590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90080"/>
        <c:crosses val="autoZero"/>
        <c:auto val="1"/>
        <c:lblAlgn val="ctr"/>
        <c:lblOffset val="100"/>
        <c:noMultiLvlLbl val="0"/>
      </c:catAx>
      <c:valAx>
        <c:axId val="55759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90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Sheet2!$B$1</c:f>
              <c:strCache>
                <c:ptCount val="1"/>
                <c:pt idx="0">
                  <c:v>Complaints 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Sheet2!$A$2:$A$6</c:f>
              <c:strCache>
                <c:ptCount val="5"/>
                <c:pt idx="0">
                  <c:v>Closed with explanation</c:v>
                </c:pt>
                <c:pt idx="1">
                  <c:v>Closed</c:v>
                </c:pt>
                <c:pt idx="2">
                  <c:v>Closed with non-monetary relief</c:v>
                </c:pt>
                <c:pt idx="3">
                  <c:v>Closed with monetary relief</c:v>
                </c:pt>
                <c:pt idx="4">
                  <c:v>Untimely response</c:v>
                </c:pt>
              </c:strCache>
            </c:strRef>
          </c:cat>
          <c:val>
            <c:numRef>
              <c:f>Sheet2!$B$2:$B$6</c:f>
              <c:numCache>
                <c:formatCode>General</c:formatCode>
                <c:ptCount val="5"/>
                <c:pt idx="0">
                  <c:v>50238</c:v>
                </c:pt>
                <c:pt idx="1">
                  <c:v>1591</c:v>
                </c:pt>
                <c:pt idx="2">
                  <c:v>9185</c:v>
                </c:pt>
                <c:pt idx="3">
                  <c:v>4249</c:v>
                </c:pt>
                <c:pt idx="4">
                  <c:v>236</c:v>
                </c:pt>
              </c:numCache>
            </c:numRef>
          </c:val>
          <c:extLst>
            <c:ext xmlns:c16="http://schemas.microsoft.com/office/drawing/2014/chart" uri="{C3380CC4-5D6E-409C-BE32-E72D297353CC}">
              <c16:uniqueId val="{00000000-02F1-4EEA-A708-D1EA9D4E6363}"/>
            </c:ext>
          </c:extLst>
        </c:ser>
        <c:dLbls>
          <c:showLegendKey val="0"/>
          <c:showVal val="0"/>
          <c:showCatName val="0"/>
          <c:showSerName val="0"/>
          <c:showPercent val="0"/>
          <c:showBubbleSize val="0"/>
        </c:dLbls>
        <c:gapWidth val="115"/>
        <c:overlap val="-20"/>
        <c:axId val="504900776"/>
        <c:axId val="504896184"/>
      </c:barChart>
      <c:valAx>
        <c:axId val="50489618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4900776"/>
        <c:crosses val="autoZero"/>
        <c:crossBetween val="between"/>
      </c:valAx>
      <c:catAx>
        <c:axId val="5049007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4896184"/>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Sheet4!$A$1:$A$11</c:f>
              <c:strCache>
                <c:ptCount val="11"/>
                <c:pt idx="0">
                  <c:v>Mortgage</c:v>
                </c:pt>
                <c:pt idx="1">
                  <c:v>Debt collection</c:v>
                </c:pt>
                <c:pt idx="2">
                  <c:v>Credit reporting</c:v>
                </c:pt>
                <c:pt idx="3">
                  <c:v>Bank account or service</c:v>
                </c:pt>
                <c:pt idx="4">
                  <c:v>Credit card</c:v>
                </c:pt>
                <c:pt idx="5">
                  <c:v>Consumer Loan</c:v>
                </c:pt>
                <c:pt idx="6">
                  <c:v>Student loan</c:v>
                </c:pt>
                <c:pt idx="7">
                  <c:v>Payday loan</c:v>
                </c:pt>
                <c:pt idx="8">
                  <c:v>Money transfers</c:v>
                </c:pt>
                <c:pt idx="9">
                  <c:v>Prepaid card</c:v>
                </c:pt>
                <c:pt idx="10">
                  <c:v>Other financial service</c:v>
                </c:pt>
              </c:strCache>
            </c:strRef>
          </c:cat>
          <c:val>
            <c:numRef>
              <c:f>Sheet4!$B$1:$B$11</c:f>
              <c:numCache>
                <c:formatCode>General</c:formatCode>
                <c:ptCount val="11"/>
                <c:pt idx="0">
                  <c:v>18734</c:v>
                </c:pt>
                <c:pt idx="1">
                  <c:v>16106</c:v>
                </c:pt>
                <c:pt idx="2">
                  <c:v>12092</c:v>
                </c:pt>
                <c:pt idx="3">
                  <c:v>6540</c:v>
                </c:pt>
                <c:pt idx="4">
                  <c:v>6472</c:v>
                </c:pt>
                <c:pt idx="5">
                  <c:v>2343</c:v>
                </c:pt>
                <c:pt idx="6">
                  <c:v>1827</c:v>
                </c:pt>
                <c:pt idx="7">
                  <c:v>633</c:v>
                </c:pt>
                <c:pt idx="8">
                  <c:v>507</c:v>
                </c:pt>
                <c:pt idx="9">
                  <c:v>190</c:v>
                </c:pt>
                <c:pt idx="10">
                  <c:v>55</c:v>
                </c:pt>
              </c:numCache>
            </c:numRef>
          </c:val>
          <c:extLst>
            <c:ext xmlns:c16="http://schemas.microsoft.com/office/drawing/2014/chart" uri="{C3380CC4-5D6E-409C-BE32-E72D297353CC}">
              <c16:uniqueId val="{00000000-2B18-4A54-8EF6-213EF1A48FE1}"/>
            </c:ext>
          </c:extLst>
        </c:ser>
        <c:dLbls>
          <c:showLegendKey val="0"/>
          <c:showVal val="1"/>
          <c:showCatName val="0"/>
          <c:showSerName val="0"/>
          <c:showPercent val="0"/>
          <c:showBubbleSize val="0"/>
        </c:dLbls>
        <c:gapWidth val="150"/>
        <c:shape val="box"/>
        <c:axId val="603758552"/>
        <c:axId val="603759208"/>
        <c:axId val="0"/>
      </c:bar3DChart>
      <c:catAx>
        <c:axId val="603758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03759208"/>
        <c:crosses val="autoZero"/>
        <c:auto val="1"/>
        <c:lblAlgn val="ctr"/>
        <c:lblOffset val="100"/>
        <c:noMultiLvlLbl val="0"/>
      </c:catAx>
      <c:valAx>
        <c:axId val="603759208"/>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03758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919628324970736E-2"/>
          <c:y val="1.9319114395170367E-2"/>
          <c:w val="0.88116887590367177"/>
          <c:h val="0.91798528462136109"/>
        </c:manualLayout>
      </c:layout>
      <c:bar3DChart>
        <c:barDir val="col"/>
        <c:grouping val="standard"/>
        <c:varyColors val="0"/>
        <c:ser>
          <c:idx val="0"/>
          <c:order val="0"/>
          <c:tx>
            <c:strRef>
              <c:f>Sheet3!$B$1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Sheet3!$A$2:$A$7</c:f>
              <c:strCache>
                <c:ptCount val="6"/>
                <c:pt idx="0">
                  <c:v>Web</c:v>
                </c:pt>
                <c:pt idx="1">
                  <c:v>Referral</c:v>
                </c:pt>
                <c:pt idx="2">
                  <c:v>Postal mail</c:v>
                </c:pt>
                <c:pt idx="3">
                  <c:v>Fax</c:v>
                </c:pt>
                <c:pt idx="4">
                  <c:v>Phone</c:v>
                </c:pt>
                <c:pt idx="5">
                  <c:v>Email</c:v>
                </c:pt>
              </c:strCache>
            </c:strRef>
          </c:cat>
          <c:val>
            <c:numRef>
              <c:f>Sheet3!$B$2:$B$7</c:f>
              <c:numCache>
                <c:formatCode>General</c:formatCode>
                <c:ptCount val="6"/>
                <c:pt idx="0">
                  <c:v>44904</c:v>
                </c:pt>
                <c:pt idx="1">
                  <c:v>10202</c:v>
                </c:pt>
                <c:pt idx="2">
                  <c:v>4661</c:v>
                </c:pt>
                <c:pt idx="3">
                  <c:v>1003</c:v>
                </c:pt>
                <c:pt idx="4">
                  <c:v>4712</c:v>
                </c:pt>
                <c:pt idx="5">
                  <c:v>17</c:v>
                </c:pt>
              </c:numCache>
            </c:numRef>
          </c:val>
          <c:extLst>
            <c:ext xmlns:c16="http://schemas.microsoft.com/office/drawing/2014/chart" uri="{C3380CC4-5D6E-409C-BE32-E72D297353CC}">
              <c16:uniqueId val="{00000000-9DDC-4D95-916C-868E6E1CAC92}"/>
            </c:ext>
          </c:extLst>
        </c:ser>
        <c:dLbls>
          <c:showLegendKey val="0"/>
          <c:showVal val="1"/>
          <c:showCatName val="0"/>
          <c:showSerName val="0"/>
          <c:showPercent val="0"/>
          <c:showBubbleSize val="0"/>
        </c:dLbls>
        <c:gapWidth val="150"/>
        <c:shape val="box"/>
        <c:axId val="603760520"/>
        <c:axId val="603761504"/>
        <c:axId val="555551736"/>
      </c:bar3DChart>
      <c:catAx>
        <c:axId val="6037605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03761504"/>
        <c:crosses val="autoZero"/>
        <c:auto val="1"/>
        <c:lblAlgn val="ctr"/>
        <c:lblOffset val="100"/>
        <c:noMultiLvlLbl val="0"/>
      </c:catAx>
      <c:valAx>
        <c:axId val="603761504"/>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03760520"/>
        <c:crosses val="autoZero"/>
        <c:crossBetween val="between"/>
      </c:valAx>
      <c:serAx>
        <c:axId val="55555173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0376150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4067772708875504"/>
          <c:y val="3.7942352444236695E-2"/>
          <c:w val="0.72895298723227908"/>
          <c:h val="0.90018748256283465"/>
        </c:manualLayout>
      </c:layout>
      <c:bar3DChart>
        <c:barDir val="bar"/>
        <c:grouping val="stack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Sheet6!$A$1:$A$14</c:f>
              <c:strCache>
                <c:ptCount val="14"/>
                <c:pt idx="0">
                  <c:v>CIT Bank National Association</c:v>
                </c:pt>
                <c:pt idx="1">
                  <c:v>Platinum Holdings Group, LLC</c:v>
                </c:pt>
                <c:pt idx="2">
                  <c:v>Flagstar Bank</c:v>
                </c:pt>
                <c:pt idx="3">
                  <c:v>Carrington Mortgage Holdings, LLC.</c:v>
                </c:pt>
                <c:pt idx="4">
                  <c:v>E*Trade Bank</c:v>
                </c:pt>
                <c:pt idx="5">
                  <c:v>Trident Asset Management, L.L.C.</c:v>
                </c:pt>
                <c:pt idx="6">
                  <c:v>Arvest Bank</c:v>
                </c:pt>
                <c:pt idx="7">
                  <c:v>SquareTwo Financial Corporation</c:v>
                </c:pt>
                <c:pt idx="8">
                  <c:v>NRA Group, LLC</c:v>
                </c:pt>
                <c:pt idx="9">
                  <c:v>Loan Care</c:v>
                </c:pt>
                <c:pt idx="10">
                  <c:v>Southwest Recovery Services, Inc.</c:v>
                </c:pt>
                <c:pt idx="11">
                  <c:v>Borenstein &amp; Associates, LLC</c:v>
                </c:pt>
                <c:pt idx="12">
                  <c:v>Asset Management Outsourcing, Inc.</c:v>
                </c:pt>
                <c:pt idx="13">
                  <c:v>Embrace Home Loans Inc</c:v>
                </c:pt>
              </c:strCache>
            </c:strRef>
          </c:cat>
          <c:val>
            <c:numRef>
              <c:f>Sheet6!$B$1:$B$14</c:f>
              <c:numCache>
                <c:formatCode>General</c:formatCode>
                <c:ptCount val="14"/>
                <c:pt idx="0">
                  <c:v>0.90849999999999997</c:v>
                </c:pt>
                <c:pt idx="1">
                  <c:v>0.61019999999999996</c:v>
                </c:pt>
                <c:pt idx="2">
                  <c:v>1</c:v>
                </c:pt>
                <c:pt idx="3">
                  <c:v>0.97140000000000004</c:v>
                </c:pt>
                <c:pt idx="4">
                  <c:v>0.5333</c:v>
                </c:pt>
                <c:pt idx="5">
                  <c:v>0.62790000000000001</c:v>
                </c:pt>
                <c:pt idx="6">
                  <c:v>0.96879999999999999</c:v>
                </c:pt>
                <c:pt idx="7">
                  <c:v>1</c:v>
                </c:pt>
                <c:pt idx="8">
                  <c:v>0.871</c:v>
                </c:pt>
                <c:pt idx="9">
                  <c:v>0.9778</c:v>
                </c:pt>
                <c:pt idx="10">
                  <c:v>0.9</c:v>
                </c:pt>
                <c:pt idx="11">
                  <c:v>0.4</c:v>
                </c:pt>
                <c:pt idx="12">
                  <c:v>1</c:v>
                </c:pt>
                <c:pt idx="13">
                  <c:v>0.75</c:v>
                </c:pt>
              </c:numCache>
            </c:numRef>
          </c:val>
          <c:extLst>
            <c:ext xmlns:c16="http://schemas.microsoft.com/office/drawing/2014/chart" uri="{C3380CC4-5D6E-409C-BE32-E72D297353CC}">
              <c16:uniqueId val="{00000000-7C3A-4BFE-BB38-5E13F770D9A6}"/>
            </c:ext>
          </c:extLst>
        </c:ser>
        <c:dLbls>
          <c:showLegendKey val="0"/>
          <c:showVal val="0"/>
          <c:showCatName val="0"/>
          <c:showSerName val="0"/>
          <c:showPercent val="0"/>
          <c:showBubbleSize val="0"/>
        </c:dLbls>
        <c:gapWidth val="115"/>
        <c:shape val="box"/>
        <c:axId val="542176200"/>
        <c:axId val="542176528"/>
        <c:axId val="0"/>
      </c:bar3DChart>
      <c:catAx>
        <c:axId val="54217620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176528"/>
        <c:crosses val="autoZero"/>
        <c:auto val="1"/>
        <c:lblAlgn val="ctr"/>
        <c:lblOffset val="100"/>
        <c:noMultiLvlLbl val="0"/>
      </c:catAx>
      <c:valAx>
        <c:axId val="54217652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17620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43B220-22D5-420E-BCF3-64E4E38E4275}"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384578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3B220-22D5-420E-BCF3-64E4E38E4275}"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315899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3B220-22D5-420E-BCF3-64E4E38E4275}"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214570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3B220-22D5-420E-BCF3-64E4E38E4275}"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2803681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3B220-22D5-420E-BCF3-64E4E38E4275}"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361889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43B220-22D5-420E-BCF3-64E4E38E4275}"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284920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43B220-22D5-420E-BCF3-64E4E38E4275}" type="datetimeFigureOut">
              <a:rPr lang="en-IN" smtClean="0"/>
              <a:t>07-11-2021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31832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B220-22D5-420E-BCF3-64E4E38E4275}" type="datetimeFigureOut">
              <a:rPr lang="en-IN" smtClean="0"/>
              <a:t>07-11-2021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169605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3B220-22D5-420E-BCF3-64E4E38E4275}" type="datetimeFigureOut">
              <a:rPr lang="en-IN" smtClean="0"/>
              <a:t>07-11-2021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8964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3B220-22D5-420E-BCF3-64E4E38E4275}"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350173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3B220-22D5-420E-BCF3-64E4E38E4275}"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2FE80B-BAFB-4F10-B2E4-52000DB08E91}" type="slidenum">
              <a:rPr lang="en-IN" smtClean="0"/>
              <a:t>‹#›</a:t>
            </a:fld>
            <a:endParaRPr lang="en-IN"/>
          </a:p>
        </p:txBody>
      </p:sp>
    </p:spTree>
    <p:extLst>
      <p:ext uri="{BB962C8B-B14F-4D97-AF65-F5344CB8AC3E}">
        <p14:creationId xmlns:p14="http://schemas.microsoft.com/office/powerpoint/2010/main" val="22053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3B220-22D5-420E-BCF3-64E4E38E4275}" type="datetimeFigureOut">
              <a:rPr lang="en-IN" smtClean="0"/>
              <a:t>07-11-2021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FE80B-BAFB-4F10-B2E4-52000DB08E91}" type="slidenum">
              <a:rPr lang="en-IN" smtClean="0"/>
              <a:t>‹#›</a:t>
            </a:fld>
            <a:endParaRPr lang="en-IN"/>
          </a:p>
        </p:txBody>
      </p:sp>
    </p:spTree>
    <p:extLst>
      <p:ext uri="{BB962C8B-B14F-4D97-AF65-F5344CB8AC3E}">
        <p14:creationId xmlns:p14="http://schemas.microsoft.com/office/powerpoint/2010/main" val="26021425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3282-5544-445C-AC56-21CFE420FE4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6825D96-1BCA-46F9-BB9C-32D36F50B06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A98C784-A846-45E1-BCE6-86BF983C6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52"/>
            <a:ext cx="12208565" cy="6858000"/>
          </a:xfrm>
          <a:prstGeom prst="rect">
            <a:avLst/>
          </a:prstGeom>
        </p:spPr>
      </p:pic>
      <p:sp>
        <p:nvSpPr>
          <p:cNvPr id="4" name="TextBox 3">
            <a:extLst>
              <a:ext uri="{FF2B5EF4-FFF2-40B4-BE49-F238E27FC236}">
                <a16:creationId xmlns:a16="http://schemas.microsoft.com/office/drawing/2014/main" id="{2B9CE698-F1D0-420E-8AEE-2FF825B0317E}"/>
              </a:ext>
            </a:extLst>
          </p:cNvPr>
          <p:cNvSpPr txBox="1"/>
          <p:nvPr/>
        </p:nvSpPr>
        <p:spPr>
          <a:xfrm>
            <a:off x="6652591" y="4632326"/>
            <a:ext cx="5539409" cy="461665"/>
          </a:xfrm>
          <a:prstGeom prst="rect">
            <a:avLst/>
          </a:prstGeom>
          <a:noFill/>
        </p:spPr>
        <p:txBody>
          <a:bodyPr wrap="square" rtlCol="0">
            <a:spAutoFit/>
          </a:bodyPr>
          <a:lstStyle/>
          <a:p>
            <a:r>
              <a:rPr lang="en-US" sz="2400" dirty="0">
                <a:solidFill>
                  <a:schemeClr val="bg1"/>
                </a:solidFill>
                <a:latin typeface="Eras Medium ITC" panose="020B0602030504020804" pitchFamily="34" charset="0"/>
              </a:rPr>
              <a:t>A Research Project by Parthiva Shome</a:t>
            </a:r>
            <a:endParaRPr lang="en-IN" sz="2400" dirty="0">
              <a:solidFill>
                <a:schemeClr val="bg1"/>
              </a:solidFill>
              <a:latin typeface="Eras Medium ITC" panose="020B0602030504020804" pitchFamily="34" charset="0"/>
            </a:endParaRPr>
          </a:p>
        </p:txBody>
      </p:sp>
    </p:spTree>
    <p:extLst>
      <p:ext uri="{BB962C8B-B14F-4D97-AF65-F5344CB8AC3E}">
        <p14:creationId xmlns:p14="http://schemas.microsoft.com/office/powerpoint/2010/main" val="337220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779E17B-8EB5-4938-A02D-B88856841DB8}"/>
              </a:ext>
            </a:extLst>
          </p:cNvPr>
          <p:cNvGraphicFramePr>
            <a:graphicFrameLocks noGrp="1"/>
          </p:cNvGraphicFramePr>
          <p:nvPr>
            <p:ph idx="1"/>
            <p:extLst>
              <p:ext uri="{D42A27DB-BD31-4B8C-83A1-F6EECF244321}">
                <p14:modId xmlns:p14="http://schemas.microsoft.com/office/powerpoint/2010/main" val="2376409206"/>
              </p:ext>
            </p:extLst>
          </p:nvPr>
        </p:nvGraphicFramePr>
        <p:xfrm>
          <a:off x="644387" y="523081"/>
          <a:ext cx="10903226" cy="58118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0203B677-D11B-4584-9F10-61E1712A34BB}"/>
              </a:ext>
            </a:extLst>
          </p:cNvPr>
          <p:cNvSpPr/>
          <p:nvPr/>
        </p:nvSpPr>
        <p:spPr>
          <a:xfrm>
            <a:off x="1219200" y="6056243"/>
            <a:ext cx="10058400" cy="2786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824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34C30E8-6B49-4E1E-9AEA-05B8E6841102}"/>
              </a:ext>
            </a:extLst>
          </p:cNvPr>
          <p:cNvSpPr>
            <a:spLocks noGrp="1"/>
          </p:cNvSpPr>
          <p:nvPr>
            <p:ph type="title"/>
          </p:nvPr>
        </p:nvSpPr>
        <p:spPr>
          <a:xfrm>
            <a:off x="2312503" y="206100"/>
            <a:ext cx="10515600" cy="1325563"/>
          </a:xfrm>
        </p:spPr>
        <p:txBody>
          <a:bodyPr/>
          <a:lstStyle/>
          <a:p>
            <a:r>
              <a:rPr lang="en-IN" sz="3600" b="0" i="0" u="none" strike="noStrike" baseline="0" dirty="0">
                <a:effectLst/>
                <a:latin typeface="Arial Rounded MT Bold" panose="020F0704030504030204" pitchFamily="34" charset="0"/>
              </a:rPr>
              <a:t>Company Response to Consumer</a:t>
            </a:r>
            <a:r>
              <a:rPr lang="en-IN" sz="3600" b="0" i="0" u="none" strike="noStrike" baseline="0" dirty="0">
                <a:latin typeface="Arial Rounded MT Bold" panose="020F0704030504030204" pitchFamily="34" charset="0"/>
              </a:rPr>
              <a:t> </a:t>
            </a:r>
            <a:br>
              <a:rPr lang="en-US" dirty="0"/>
            </a:br>
            <a:endParaRPr lang="en-IN" dirty="0"/>
          </a:p>
        </p:txBody>
      </p:sp>
      <p:graphicFrame>
        <p:nvGraphicFramePr>
          <p:cNvPr id="9" name="Chart 8">
            <a:extLst>
              <a:ext uri="{FF2B5EF4-FFF2-40B4-BE49-F238E27FC236}">
                <a16:creationId xmlns:a16="http://schemas.microsoft.com/office/drawing/2014/main" id="{94EA0626-27CD-490A-9AA3-61A53733D671}"/>
              </a:ext>
            </a:extLst>
          </p:cNvPr>
          <p:cNvGraphicFramePr>
            <a:graphicFrameLocks/>
          </p:cNvGraphicFramePr>
          <p:nvPr>
            <p:extLst>
              <p:ext uri="{D42A27DB-BD31-4B8C-83A1-F6EECF244321}">
                <p14:modId xmlns:p14="http://schemas.microsoft.com/office/powerpoint/2010/main" val="1313095496"/>
              </p:ext>
            </p:extLst>
          </p:nvPr>
        </p:nvGraphicFramePr>
        <p:xfrm>
          <a:off x="119271" y="1216025"/>
          <a:ext cx="7832034" cy="527685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0D5A42C1-9EDA-461A-B187-496CD76D3CA9}"/>
              </a:ext>
            </a:extLst>
          </p:cNvPr>
          <p:cNvSpPr txBox="1"/>
          <p:nvPr/>
        </p:nvSpPr>
        <p:spPr>
          <a:xfrm>
            <a:off x="8163339" y="1091925"/>
            <a:ext cx="3644348"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Objective achieved- </a:t>
            </a:r>
            <a:r>
              <a:rPr lang="en-US" dirty="0"/>
              <a:t> Distribution of solutions to the consumers </a:t>
            </a:r>
            <a:endParaRPr lang="en-IN" dirty="0"/>
          </a:p>
        </p:txBody>
      </p:sp>
      <p:sp>
        <p:nvSpPr>
          <p:cNvPr id="3" name="TextBox 2">
            <a:extLst>
              <a:ext uri="{FF2B5EF4-FFF2-40B4-BE49-F238E27FC236}">
                <a16:creationId xmlns:a16="http://schemas.microsoft.com/office/drawing/2014/main" id="{248ED73B-0857-450A-BB2E-7948E44ADA31}"/>
              </a:ext>
            </a:extLst>
          </p:cNvPr>
          <p:cNvSpPr txBox="1"/>
          <p:nvPr/>
        </p:nvSpPr>
        <p:spPr>
          <a:xfrm>
            <a:off x="8163340" y="1974575"/>
            <a:ext cx="37636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80% of solutions are closed with an explanation which is a positive sign</a:t>
            </a:r>
            <a:endParaRPr lang="en-IN" dirty="0"/>
          </a:p>
        </p:txBody>
      </p:sp>
      <p:sp>
        <p:nvSpPr>
          <p:cNvPr id="4" name="TextBox 3">
            <a:extLst>
              <a:ext uri="{FF2B5EF4-FFF2-40B4-BE49-F238E27FC236}">
                <a16:creationId xmlns:a16="http://schemas.microsoft.com/office/drawing/2014/main" id="{A41661CA-8EDC-445D-8A86-A7F7BA4A2434}"/>
              </a:ext>
            </a:extLst>
          </p:cNvPr>
          <p:cNvSpPr txBox="1"/>
          <p:nvPr/>
        </p:nvSpPr>
        <p:spPr>
          <a:xfrm>
            <a:off x="8163339" y="4293873"/>
            <a:ext cx="33660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An interesting part for further analysis would be to see which kind of complaints are closed with monetary relief</a:t>
            </a:r>
            <a:endParaRPr lang="en-IN" dirty="0"/>
          </a:p>
        </p:txBody>
      </p:sp>
      <p:sp>
        <p:nvSpPr>
          <p:cNvPr id="5" name="TextBox 4">
            <a:extLst>
              <a:ext uri="{FF2B5EF4-FFF2-40B4-BE49-F238E27FC236}">
                <a16:creationId xmlns:a16="http://schemas.microsoft.com/office/drawing/2014/main" id="{42CD9726-4EE5-44B4-B324-F4297E58627E}"/>
              </a:ext>
            </a:extLst>
          </p:cNvPr>
          <p:cNvSpPr txBox="1"/>
          <p:nvPr/>
        </p:nvSpPr>
        <p:spPr>
          <a:xfrm>
            <a:off x="8163339" y="2857225"/>
            <a:ext cx="376361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expected the numbers for untimely response is minimal yet these needs to be converted for the good will</a:t>
            </a:r>
            <a:endParaRPr lang="en-IN" dirty="0"/>
          </a:p>
        </p:txBody>
      </p:sp>
    </p:spTree>
    <p:extLst>
      <p:ext uri="{BB962C8B-B14F-4D97-AF65-F5344CB8AC3E}">
        <p14:creationId xmlns:p14="http://schemas.microsoft.com/office/powerpoint/2010/main" val="324064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88FF-60BA-4351-AA30-D1C988C45E69}"/>
              </a:ext>
            </a:extLst>
          </p:cNvPr>
          <p:cNvSpPr>
            <a:spLocks noGrp="1"/>
          </p:cNvSpPr>
          <p:nvPr>
            <p:ph type="title"/>
          </p:nvPr>
        </p:nvSpPr>
        <p:spPr>
          <a:xfrm>
            <a:off x="1570128" y="184495"/>
            <a:ext cx="10515600" cy="1325563"/>
          </a:xfrm>
        </p:spPr>
        <p:txBody>
          <a:bodyPr>
            <a:normAutofit/>
          </a:bodyPr>
          <a:lstStyle/>
          <a:p>
            <a:r>
              <a:rPr lang="en-US" sz="3600" dirty="0">
                <a:latin typeface="Arial Rounded MT Bold" panose="020F0704030504030204" pitchFamily="34" charset="0"/>
              </a:rPr>
              <a:t>Product by highest complaint volume</a:t>
            </a:r>
            <a:endParaRPr lang="en-IN" sz="3600" dirty="0">
              <a:latin typeface="Arial Rounded MT Bold" panose="020F0704030504030204" pitchFamily="34" charset="0"/>
            </a:endParaRPr>
          </a:p>
        </p:txBody>
      </p:sp>
      <p:graphicFrame>
        <p:nvGraphicFramePr>
          <p:cNvPr id="4" name="Chart 3">
            <a:extLst>
              <a:ext uri="{FF2B5EF4-FFF2-40B4-BE49-F238E27FC236}">
                <a16:creationId xmlns:a16="http://schemas.microsoft.com/office/drawing/2014/main" id="{48262FB1-0910-4FD1-B313-0D79C64058A0}"/>
              </a:ext>
            </a:extLst>
          </p:cNvPr>
          <p:cNvGraphicFramePr>
            <a:graphicFrameLocks/>
          </p:cNvGraphicFramePr>
          <p:nvPr>
            <p:extLst>
              <p:ext uri="{D42A27DB-BD31-4B8C-83A1-F6EECF244321}">
                <p14:modId xmlns:p14="http://schemas.microsoft.com/office/powerpoint/2010/main" val="1787648082"/>
              </p:ext>
            </p:extLst>
          </p:nvPr>
        </p:nvGraphicFramePr>
        <p:xfrm>
          <a:off x="225289" y="1645341"/>
          <a:ext cx="7368208" cy="502816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49635D5-60B6-403E-A079-D751098AF406}"/>
              </a:ext>
            </a:extLst>
          </p:cNvPr>
          <p:cNvSpPr txBox="1"/>
          <p:nvPr/>
        </p:nvSpPr>
        <p:spPr>
          <a:xfrm>
            <a:off x="7871791" y="1645341"/>
            <a:ext cx="409492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Objective achieved-</a:t>
            </a:r>
            <a:r>
              <a:rPr lang="en-US" dirty="0"/>
              <a:t> 1. </a:t>
            </a:r>
            <a:r>
              <a:rPr lang="en-US" sz="1800" dirty="0">
                <a:effectLst/>
                <a:latin typeface="Calibri" panose="020F0502020204030204" pitchFamily="34" charset="0"/>
                <a:ea typeface="Calibri" panose="020F0502020204030204" pitchFamily="34" charset="0"/>
                <a:cs typeface="Times New Roman" panose="02020603050405020304" pitchFamily="18" charset="0"/>
              </a:rPr>
              <a:t>Improve </a:t>
            </a: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business online reputation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2. Gain valuable insights into competition</a:t>
            </a:r>
            <a:endParaRPr lang="en-US" dirty="0"/>
          </a:p>
        </p:txBody>
      </p:sp>
      <p:sp>
        <p:nvSpPr>
          <p:cNvPr id="6" name="TextBox 5">
            <a:extLst>
              <a:ext uri="{FF2B5EF4-FFF2-40B4-BE49-F238E27FC236}">
                <a16:creationId xmlns:a16="http://schemas.microsoft.com/office/drawing/2014/main" id="{39B18FBD-B0B2-4443-8382-F6197578DD3C}"/>
              </a:ext>
            </a:extLst>
          </p:cNvPr>
          <p:cNvSpPr txBox="1"/>
          <p:nvPr/>
        </p:nvSpPr>
        <p:spPr>
          <a:xfrm>
            <a:off x="7871788" y="3068249"/>
            <a:ext cx="40949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Clearly it is evident here mostly the complaints are type of pre-purchase things which needs to be fixed and paid later on</a:t>
            </a:r>
            <a:endParaRPr lang="en-IN" dirty="0"/>
          </a:p>
        </p:txBody>
      </p:sp>
      <p:sp>
        <p:nvSpPr>
          <p:cNvPr id="7" name="TextBox 6">
            <a:extLst>
              <a:ext uri="{FF2B5EF4-FFF2-40B4-BE49-F238E27FC236}">
                <a16:creationId xmlns:a16="http://schemas.microsoft.com/office/drawing/2014/main" id="{AFD3D960-EF00-4322-86E2-0AFC28CE54FA}"/>
              </a:ext>
            </a:extLst>
          </p:cNvPr>
          <p:cNvSpPr txBox="1"/>
          <p:nvPr/>
        </p:nvSpPr>
        <p:spPr>
          <a:xfrm>
            <a:off x="7871789" y="4491158"/>
            <a:ext cx="409491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So from here the companies with these analysis can make most of it, to find what type of product does consumer face problem, so as to work on those grounds and to provide more flexibility and liquidity.</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328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94E5-9301-494E-A250-3229A3DD7363}"/>
              </a:ext>
            </a:extLst>
          </p:cNvPr>
          <p:cNvSpPr>
            <a:spLocks noGrp="1"/>
          </p:cNvSpPr>
          <p:nvPr>
            <p:ph type="title"/>
          </p:nvPr>
        </p:nvSpPr>
        <p:spPr>
          <a:xfrm>
            <a:off x="2653748" y="365125"/>
            <a:ext cx="10515600" cy="1325563"/>
          </a:xfrm>
        </p:spPr>
        <p:txBody>
          <a:bodyPr/>
          <a:lstStyle/>
          <a:p>
            <a:r>
              <a:rPr lang="en-US" sz="3600" dirty="0">
                <a:latin typeface="Arial Rounded MT Bold" panose="020F0704030504030204" pitchFamily="34" charset="0"/>
              </a:rPr>
              <a:t>Mode</a:t>
            </a:r>
            <a:r>
              <a:rPr lang="en-US" sz="3600" baseline="0" dirty="0">
                <a:latin typeface="Arial Rounded MT Bold" panose="020F0704030504030204" pitchFamily="34" charset="0"/>
              </a:rPr>
              <a:t> of Complaints Submitted</a:t>
            </a:r>
            <a:br>
              <a:rPr lang="en-US" dirty="0"/>
            </a:br>
            <a:endParaRPr lang="en-IN" dirty="0"/>
          </a:p>
        </p:txBody>
      </p:sp>
      <p:graphicFrame>
        <p:nvGraphicFramePr>
          <p:cNvPr id="4" name="Chart 3">
            <a:extLst>
              <a:ext uri="{FF2B5EF4-FFF2-40B4-BE49-F238E27FC236}">
                <a16:creationId xmlns:a16="http://schemas.microsoft.com/office/drawing/2014/main" id="{8FD61582-EA52-4075-9650-E8972B0D4618}"/>
              </a:ext>
            </a:extLst>
          </p:cNvPr>
          <p:cNvGraphicFramePr>
            <a:graphicFrameLocks/>
          </p:cNvGraphicFramePr>
          <p:nvPr>
            <p:extLst>
              <p:ext uri="{D42A27DB-BD31-4B8C-83A1-F6EECF244321}">
                <p14:modId xmlns:p14="http://schemas.microsoft.com/office/powerpoint/2010/main" val="2087548602"/>
              </p:ext>
            </p:extLst>
          </p:nvPr>
        </p:nvGraphicFramePr>
        <p:xfrm>
          <a:off x="715616" y="1690688"/>
          <a:ext cx="6917635" cy="496190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D84CA8E-44C7-4C03-97FE-98B55E243949}"/>
              </a:ext>
            </a:extLst>
          </p:cNvPr>
          <p:cNvSpPr txBox="1"/>
          <p:nvPr/>
        </p:nvSpPr>
        <p:spPr>
          <a:xfrm>
            <a:off x="7805530" y="1690688"/>
            <a:ext cx="408167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Objective achieved-</a:t>
            </a:r>
            <a:r>
              <a:rPr lang="en-US" dirty="0"/>
              <a:t> 1. </a:t>
            </a:r>
            <a:r>
              <a:rPr lang="en-US" sz="1800" dirty="0">
                <a:effectLst/>
                <a:latin typeface="Calibri" panose="020F0502020204030204" pitchFamily="34" charset="0"/>
                <a:ea typeface="Calibri" panose="020F0502020204030204" pitchFamily="34" charset="0"/>
                <a:cs typeface="Times New Roman" panose="02020603050405020304" pitchFamily="18" charset="0"/>
              </a:rPr>
              <a:t>Understand your customer's habit</a:t>
            </a:r>
            <a:r>
              <a:rPr lang="en-US" dirty="0"/>
              <a:t> </a:t>
            </a:r>
          </a:p>
          <a:p>
            <a:r>
              <a:rPr lang="en-US" dirty="0"/>
              <a:t>      2. </a:t>
            </a: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 the gap in </a:t>
            </a: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services </a:t>
            </a:r>
            <a:endParaRPr lang="en-IN" dirty="0"/>
          </a:p>
        </p:txBody>
      </p:sp>
      <p:sp>
        <p:nvSpPr>
          <p:cNvPr id="5" name="TextBox 4">
            <a:extLst>
              <a:ext uri="{FF2B5EF4-FFF2-40B4-BE49-F238E27FC236}">
                <a16:creationId xmlns:a16="http://schemas.microsoft.com/office/drawing/2014/main" id="{3BFB4F28-29AB-4680-A5C2-A598D0F3E3B8}"/>
              </a:ext>
            </a:extLst>
          </p:cNvPr>
          <p:cNvSpPr txBox="1"/>
          <p:nvPr/>
        </p:nvSpPr>
        <p:spPr>
          <a:xfrm>
            <a:off x="7846971" y="2831585"/>
            <a:ext cx="4081671"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here its clearly evident 70% of the complaints are registered using web services</a:t>
            </a:r>
            <a:endParaRPr lang="en-IN" dirty="0"/>
          </a:p>
        </p:txBody>
      </p:sp>
      <p:sp>
        <p:nvSpPr>
          <p:cNvPr id="6" name="TextBox 5">
            <a:extLst>
              <a:ext uri="{FF2B5EF4-FFF2-40B4-BE49-F238E27FC236}">
                <a16:creationId xmlns:a16="http://schemas.microsoft.com/office/drawing/2014/main" id="{5FA1DAFC-CE54-47D6-AA89-5042B3DCEC93}"/>
              </a:ext>
            </a:extLst>
          </p:cNvPr>
          <p:cNvSpPr txBox="1"/>
          <p:nvPr/>
        </p:nvSpPr>
        <p:spPr>
          <a:xfrm>
            <a:off x="7983950" y="3972482"/>
            <a:ext cx="42080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also throws a light of how your other services needs to be better optimized to run the works more smoothly</a:t>
            </a:r>
            <a:endParaRPr lang="en-IN" dirty="0"/>
          </a:p>
        </p:txBody>
      </p:sp>
    </p:spTree>
    <p:extLst>
      <p:ext uri="{BB962C8B-B14F-4D97-AF65-F5344CB8AC3E}">
        <p14:creationId xmlns:p14="http://schemas.microsoft.com/office/powerpoint/2010/main" val="425316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BA97-F137-4FC0-8BA7-46C696F2FEF7}"/>
              </a:ext>
            </a:extLst>
          </p:cNvPr>
          <p:cNvSpPr>
            <a:spLocks noGrp="1"/>
          </p:cNvSpPr>
          <p:nvPr>
            <p:ph type="title"/>
          </p:nvPr>
        </p:nvSpPr>
        <p:spPr>
          <a:xfrm>
            <a:off x="2057400" y="0"/>
            <a:ext cx="10515600" cy="1325563"/>
          </a:xfrm>
        </p:spPr>
        <p:txBody>
          <a:bodyPr>
            <a:normAutofit/>
          </a:bodyPr>
          <a:lstStyle/>
          <a:p>
            <a:r>
              <a:rPr lang="en-US" sz="3200" dirty="0">
                <a:latin typeface="Arial Rounded MT Bold" panose="020F0704030504030204" pitchFamily="34" charset="0"/>
              </a:rPr>
              <a:t>Timely Response of Various Companies</a:t>
            </a:r>
            <a:endParaRPr lang="en-IN" sz="3200" dirty="0">
              <a:latin typeface="Arial Rounded MT Bold" panose="020F0704030504030204" pitchFamily="34" charset="0"/>
            </a:endParaRPr>
          </a:p>
        </p:txBody>
      </p:sp>
      <p:graphicFrame>
        <p:nvGraphicFramePr>
          <p:cNvPr id="4" name="Chart 3">
            <a:extLst>
              <a:ext uri="{FF2B5EF4-FFF2-40B4-BE49-F238E27FC236}">
                <a16:creationId xmlns:a16="http://schemas.microsoft.com/office/drawing/2014/main" id="{E59D8EE8-0577-453E-9795-D1F3A21B5300}"/>
              </a:ext>
            </a:extLst>
          </p:cNvPr>
          <p:cNvGraphicFramePr>
            <a:graphicFrameLocks/>
          </p:cNvGraphicFramePr>
          <p:nvPr>
            <p:extLst>
              <p:ext uri="{D42A27DB-BD31-4B8C-83A1-F6EECF244321}">
                <p14:modId xmlns:p14="http://schemas.microsoft.com/office/powerpoint/2010/main" val="3192967277"/>
              </p:ext>
            </p:extLst>
          </p:nvPr>
        </p:nvGraphicFramePr>
        <p:xfrm>
          <a:off x="503582" y="1139687"/>
          <a:ext cx="7513983" cy="553940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FE51315-4D3A-4D91-AE5D-136A367ACC74}"/>
              </a:ext>
            </a:extLst>
          </p:cNvPr>
          <p:cNvSpPr txBox="1"/>
          <p:nvPr/>
        </p:nvSpPr>
        <p:spPr>
          <a:xfrm>
            <a:off x="8163338" y="1091925"/>
            <a:ext cx="3869635"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Objective achieved- </a:t>
            </a:r>
            <a:r>
              <a:rPr lang="en-US" dirty="0"/>
              <a:t>1. Relationship with the customers</a:t>
            </a:r>
          </a:p>
          <a:p>
            <a:r>
              <a:rPr lang="en-US" dirty="0"/>
              <a:t>      2. Company performance in        	troubleshooting the complaints</a:t>
            </a:r>
            <a:endParaRPr lang="en-IN" dirty="0"/>
          </a:p>
        </p:txBody>
      </p:sp>
      <p:sp>
        <p:nvSpPr>
          <p:cNvPr id="6" name="TextBox 5">
            <a:extLst>
              <a:ext uri="{FF2B5EF4-FFF2-40B4-BE49-F238E27FC236}">
                <a16:creationId xmlns:a16="http://schemas.microsoft.com/office/drawing/2014/main" id="{344C710D-A84E-405C-8E31-4FCAD2885D16}"/>
              </a:ext>
            </a:extLst>
          </p:cNvPr>
          <p:cNvSpPr txBox="1"/>
          <p:nvPr/>
        </p:nvSpPr>
        <p:spPr>
          <a:xfrm>
            <a:off x="8163338" y="2667636"/>
            <a:ext cx="3869635"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important segment which services ignore after providing the product</a:t>
            </a:r>
            <a:endParaRPr lang="en-IN" dirty="0"/>
          </a:p>
        </p:txBody>
      </p:sp>
      <p:sp>
        <p:nvSpPr>
          <p:cNvPr id="7" name="TextBox 6">
            <a:extLst>
              <a:ext uri="{FF2B5EF4-FFF2-40B4-BE49-F238E27FC236}">
                <a16:creationId xmlns:a16="http://schemas.microsoft.com/office/drawing/2014/main" id="{D5F910D7-BAE9-4EEB-B9C3-95527C05188B}"/>
              </a:ext>
            </a:extLst>
          </p:cNvPr>
          <p:cNvSpPr txBox="1"/>
          <p:nvPr/>
        </p:nvSpPr>
        <p:spPr>
          <a:xfrm>
            <a:off x="8163337" y="3909391"/>
            <a:ext cx="36576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Shows the depth and efficiency of the organization</a:t>
            </a:r>
            <a:endParaRPr lang="en-IN" dirty="0"/>
          </a:p>
        </p:txBody>
      </p:sp>
    </p:spTree>
    <p:extLst>
      <p:ext uri="{BB962C8B-B14F-4D97-AF65-F5344CB8AC3E}">
        <p14:creationId xmlns:p14="http://schemas.microsoft.com/office/powerpoint/2010/main" val="278487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361D-A2B7-4448-BD40-260FEB71F6D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AB5B65E-28D9-48FE-B1AF-8E8D33400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9609" cy="6858000"/>
          </a:xfrm>
        </p:spPr>
      </p:pic>
    </p:spTree>
    <p:extLst>
      <p:ext uri="{BB962C8B-B14F-4D97-AF65-F5344CB8AC3E}">
        <p14:creationId xmlns:p14="http://schemas.microsoft.com/office/powerpoint/2010/main" val="249470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8865B6-A464-4976-B507-FD72304D28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972" y="1375051"/>
            <a:ext cx="7634456" cy="4351338"/>
          </a:xfrm>
        </p:spPr>
      </p:pic>
      <p:sp>
        <p:nvSpPr>
          <p:cNvPr id="2" name="TextBox 1">
            <a:extLst>
              <a:ext uri="{FF2B5EF4-FFF2-40B4-BE49-F238E27FC236}">
                <a16:creationId xmlns:a16="http://schemas.microsoft.com/office/drawing/2014/main" id="{8CD3880B-C47E-4D10-8F31-DEEBE005F644}"/>
              </a:ext>
            </a:extLst>
          </p:cNvPr>
          <p:cNvSpPr txBox="1"/>
          <p:nvPr/>
        </p:nvSpPr>
        <p:spPr>
          <a:xfrm>
            <a:off x="3536958" y="357809"/>
            <a:ext cx="6071470" cy="523220"/>
          </a:xfrm>
          <a:prstGeom prst="rect">
            <a:avLst/>
          </a:prstGeom>
          <a:noFill/>
        </p:spPr>
        <p:txBody>
          <a:bodyPr wrap="none" rtlCol="0">
            <a:spAutoFit/>
          </a:bodyPr>
          <a:lstStyle/>
          <a:p>
            <a:r>
              <a:rPr lang="en-US" sz="2800" b="1" dirty="0">
                <a:latin typeface="Arial Rounded MT Bold" panose="020F0704030504030204" pitchFamily="34" charset="0"/>
              </a:rPr>
              <a:t>SQL- Structured Query Language </a:t>
            </a:r>
            <a:endParaRPr lang="en-IN" sz="2800" b="1" dirty="0">
              <a:latin typeface="Arial Rounded MT Bold" panose="020F0704030504030204" pitchFamily="34" charset="0"/>
            </a:endParaRPr>
          </a:p>
        </p:txBody>
      </p:sp>
    </p:spTree>
    <p:extLst>
      <p:ext uri="{BB962C8B-B14F-4D97-AF65-F5344CB8AC3E}">
        <p14:creationId xmlns:p14="http://schemas.microsoft.com/office/powerpoint/2010/main" val="2961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3831E7-490D-45E4-946F-3C89DF4DB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380" y="444628"/>
            <a:ext cx="6873654" cy="6048247"/>
          </a:xfrm>
        </p:spPr>
      </p:pic>
    </p:spTree>
    <p:extLst>
      <p:ext uri="{BB962C8B-B14F-4D97-AF65-F5344CB8AC3E}">
        <p14:creationId xmlns:p14="http://schemas.microsoft.com/office/powerpoint/2010/main" val="178632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6E4E-AEC0-43CD-8929-B80265AE172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87687E4-9068-4884-87A3-3FFDB493F8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464" t="9121" r="15001" b="24525"/>
          <a:stretch/>
        </p:blipFill>
        <p:spPr>
          <a:xfrm>
            <a:off x="673255" y="365125"/>
            <a:ext cx="10845489" cy="5655983"/>
          </a:xfrm>
        </p:spPr>
      </p:pic>
    </p:spTree>
    <p:extLst>
      <p:ext uri="{BB962C8B-B14F-4D97-AF65-F5344CB8AC3E}">
        <p14:creationId xmlns:p14="http://schemas.microsoft.com/office/powerpoint/2010/main" val="149930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CA4E-267E-4235-8760-7A7B7B539204}"/>
              </a:ext>
            </a:extLst>
          </p:cNvPr>
          <p:cNvSpPr>
            <a:spLocks noGrp="1"/>
          </p:cNvSpPr>
          <p:nvPr>
            <p:ph type="title"/>
          </p:nvPr>
        </p:nvSpPr>
        <p:spPr>
          <a:xfrm>
            <a:off x="1948068" y="235019"/>
            <a:ext cx="10515600" cy="1325563"/>
          </a:xfrm>
        </p:spPr>
        <p:txBody>
          <a:bodyPr>
            <a:normAutofit/>
          </a:bodyPr>
          <a:lstStyle/>
          <a:p>
            <a:r>
              <a:rPr lang="en-US" sz="4000" dirty="0">
                <a:latin typeface="Arial Rounded MT Bold" panose="020F0704030504030204" pitchFamily="34" charset="0"/>
              </a:rPr>
              <a:t>Consumer Complaint Database</a:t>
            </a:r>
            <a:endParaRPr lang="en-IN" sz="4000"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15225468-CF61-4491-A4AC-710AB405B3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016"/>
          <a:stretch/>
        </p:blipFill>
        <p:spPr>
          <a:xfrm>
            <a:off x="2355575" y="1825659"/>
            <a:ext cx="7480850" cy="3740253"/>
          </a:xfrm>
        </p:spPr>
      </p:pic>
      <p:sp>
        <p:nvSpPr>
          <p:cNvPr id="6" name="Content Placeholder 2">
            <a:extLst>
              <a:ext uri="{FF2B5EF4-FFF2-40B4-BE49-F238E27FC236}">
                <a16:creationId xmlns:a16="http://schemas.microsoft.com/office/drawing/2014/main" id="{ACFE1FB7-DB51-4B66-8915-ED3DB6F71FDB}"/>
              </a:ext>
            </a:extLst>
          </p:cNvPr>
          <p:cNvSpPr txBox="1">
            <a:spLocks/>
          </p:cNvSpPr>
          <p:nvPr/>
        </p:nvSpPr>
        <p:spPr>
          <a:xfrm>
            <a:off x="838200" y="19714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01820"/>
                </a:solidFill>
                <a:latin typeface="Avenir Next"/>
              </a:rPr>
              <a:t>It is a real time database which is an official website of the United States government</a:t>
            </a:r>
          </a:p>
          <a:p>
            <a:r>
              <a:rPr lang="en-US" dirty="0">
                <a:solidFill>
                  <a:srgbClr val="101820"/>
                </a:solidFill>
                <a:latin typeface="Avenir Next"/>
              </a:rPr>
              <a:t>This database is a collection of complaints about consumer financial products and services that are sent to companies for response.</a:t>
            </a:r>
          </a:p>
          <a:p>
            <a:r>
              <a:rPr lang="en-US" dirty="0">
                <a:solidFill>
                  <a:srgbClr val="101820"/>
                </a:solidFill>
                <a:latin typeface="Avenir Next"/>
              </a:rPr>
              <a:t>Complaints are published after the company responds, confirming a commercial relationship with the consumer, or after 15 days, whichever comes first.</a:t>
            </a:r>
          </a:p>
          <a:p>
            <a:r>
              <a:rPr lang="en-US" dirty="0">
                <a:solidFill>
                  <a:srgbClr val="101820"/>
                </a:solidFill>
                <a:latin typeface="Avenir Next"/>
              </a:rPr>
              <a:t>Why this case study?</a:t>
            </a:r>
            <a:endParaRPr lang="en-IN" dirty="0"/>
          </a:p>
        </p:txBody>
      </p:sp>
    </p:spTree>
    <p:extLst>
      <p:ext uri="{BB962C8B-B14F-4D97-AF65-F5344CB8AC3E}">
        <p14:creationId xmlns:p14="http://schemas.microsoft.com/office/powerpoint/2010/main" val="36071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7214-AFF6-4E76-B951-B1AE6B1E946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1593854-A72F-439F-B43A-A05140744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91144"/>
          </a:xfrm>
        </p:spPr>
      </p:pic>
      <p:sp>
        <p:nvSpPr>
          <p:cNvPr id="6" name="Title 1">
            <a:extLst>
              <a:ext uri="{FF2B5EF4-FFF2-40B4-BE49-F238E27FC236}">
                <a16:creationId xmlns:a16="http://schemas.microsoft.com/office/drawing/2014/main" id="{03E9AF79-9C9A-4835-943B-C2E008D9397F}"/>
              </a:ext>
            </a:extLst>
          </p:cNvPr>
          <p:cNvSpPr txBox="1">
            <a:spLocks/>
          </p:cNvSpPr>
          <p:nvPr/>
        </p:nvSpPr>
        <p:spPr>
          <a:xfrm>
            <a:off x="3813313" y="186221"/>
            <a:ext cx="48668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Arial Rounded MT Bold" panose="020F0704030504030204" pitchFamily="34" charset="0"/>
              </a:rPr>
              <a:t>Table Analysis</a:t>
            </a:r>
            <a:br>
              <a:rPr lang="en-IN" dirty="0">
                <a:solidFill>
                  <a:schemeClr val="bg1"/>
                </a:solidFill>
                <a:latin typeface="Arial Rounded MT Bold" panose="020F0704030504030204" pitchFamily="34" charset="0"/>
              </a:rPr>
            </a:br>
            <a:endParaRPr lang="en-IN" dirty="0"/>
          </a:p>
        </p:txBody>
      </p:sp>
      <p:sp>
        <p:nvSpPr>
          <p:cNvPr id="7" name="Content Placeholder 2">
            <a:extLst>
              <a:ext uri="{FF2B5EF4-FFF2-40B4-BE49-F238E27FC236}">
                <a16:creationId xmlns:a16="http://schemas.microsoft.com/office/drawing/2014/main" id="{3536EFD7-1FD8-4EAC-B29E-DF0E89366919}"/>
              </a:ext>
            </a:extLst>
          </p:cNvPr>
          <p:cNvSpPr txBox="1">
            <a:spLocks/>
          </p:cNvSpPr>
          <p:nvPr/>
        </p:nvSpPr>
        <p:spPr>
          <a:xfrm>
            <a:off x="1159565" y="126990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real time dataset consists of a large table with 18 attributes and 65499 fields related to financial services.</a:t>
            </a:r>
          </a:p>
          <a:p>
            <a:r>
              <a:rPr lang="en-US" dirty="0"/>
              <a:t>Furthermore, the dataset for the analysis purpose has been divided into two namely- Complaints and Company Response.</a:t>
            </a:r>
          </a:p>
          <a:p>
            <a:r>
              <a:rPr lang="en-US" dirty="0"/>
              <a:t>The bifurcation was done solely on logical basis, to make the analysis a step by step approach which would be easy to digest and relate.</a:t>
            </a:r>
            <a:endParaRPr lang="en-IN" dirty="0"/>
          </a:p>
        </p:txBody>
      </p:sp>
    </p:spTree>
    <p:extLst>
      <p:ext uri="{BB962C8B-B14F-4D97-AF65-F5344CB8AC3E}">
        <p14:creationId xmlns:p14="http://schemas.microsoft.com/office/powerpoint/2010/main" val="83931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F749-744F-45C5-B40F-2CCE99FDAED7}"/>
              </a:ext>
            </a:extLst>
          </p:cNvPr>
          <p:cNvSpPr>
            <a:spLocks noGrp="1"/>
          </p:cNvSpPr>
          <p:nvPr>
            <p:ph type="title"/>
          </p:nvPr>
        </p:nvSpPr>
        <p:spPr/>
        <p:txBody>
          <a:bodyPr/>
          <a:lstStyle/>
          <a:p>
            <a:endParaRPr lang="en-IN" dirty="0"/>
          </a:p>
        </p:txBody>
      </p:sp>
      <p:pic>
        <p:nvPicPr>
          <p:cNvPr id="19" name="Content Placeholder 18">
            <a:extLst>
              <a:ext uri="{FF2B5EF4-FFF2-40B4-BE49-F238E27FC236}">
                <a16:creationId xmlns:a16="http://schemas.microsoft.com/office/drawing/2014/main" id="{CC8E3024-830B-463F-902C-66CFFD16E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4" name="Content Placeholder 2">
            <a:extLst>
              <a:ext uri="{FF2B5EF4-FFF2-40B4-BE49-F238E27FC236}">
                <a16:creationId xmlns:a16="http://schemas.microsoft.com/office/drawing/2014/main" id="{16260AD8-9C6C-4A88-A095-4109640AB7C0}"/>
              </a:ext>
            </a:extLst>
          </p:cNvPr>
          <p:cNvSpPr txBox="1">
            <a:spLocks/>
          </p:cNvSpPr>
          <p:nvPr/>
        </p:nvSpPr>
        <p:spPr>
          <a:xfrm>
            <a:off x="838200" y="2213113"/>
            <a:ext cx="10515600" cy="5580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a typeface="Calibri" panose="020F0502020204030204" pitchFamily="34" charset="0"/>
                <a:cs typeface="Times New Roman" panose="02020603050405020304" pitchFamily="18" charset="0"/>
              </a:rPr>
              <a:t>Purpose consumer complaints serve-</a:t>
            </a:r>
          </a:p>
          <a:p>
            <a:pPr lvl="1">
              <a:buFont typeface="Wingdings" panose="05000000000000000000" pitchFamily="2" charset="2"/>
              <a:buChar char="Ø"/>
            </a:pPr>
            <a:r>
              <a:rPr lang="en-US" sz="2000" dirty="0"/>
              <a:t>We can identify the gap in the services and improve the product's quality.</a:t>
            </a:r>
          </a:p>
          <a:p>
            <a:pPr lvl="1">
              <a:buFont typeface="Wingdings" panose="05000000000000000000" pitchFamily="2" charset="2"/>
              <a:buChar char="Ø"/>
            </a:pPr>
            <a:r>
              <a:rPr lang="en-US" sz="2000" dirty="0"/>
              <a:t>Gain valuable insights into competition.</a:t>
            </a:r>
          </a:p>
          <a:p>
            <a:pPr lvl="1">
              <a:buFont typeface="Wingdings" panose="05000000000000000000" pitchFamily="2" charset="2"/>
              <a:buChar char="Ø"/>
            </a:pPr>
            <a:r>
              <a:rPr lang="en-US" sz="2000" dirty="0"/>
              <a:t>Improve customer's loyalty.</a:t>
            </a:r>
          </a:p>
          <a:p>
            <a:pPr lvl="1">
              <a:buFont typeface="Wingdings" panose="05000000000000000000" pitchFamily="2" charset="2"/>
              <a:buChar char="Ø"/>
            </a:pPr>
            <a:r>
              <a:rPr lang="en-US" sz="2000" dirty="0"/>
              <a:t>Improve the business online reputation.</a:t>
            </a:r>
          </a:p>
          <a:p>
            <a:pPr lvl="1">
              <a:buFont typeface="Wingdings" panose="05000000000000000000" pitchFamily="2" charset="2"/>
              <a:buChar char="Ø"/>
            </a:pPr>
            <a:r>
              <a:rPr lang="en-US" sz="2000" dirty="0"/>
              <a:t>Understand the customer's habit and behavior when using your products or services.</a:t>
            </a:r>
          </a:p>
          <a:p>
            <a:r>
              <a:rPr lang="en-US" sz="2000" dirty="0"/>
              <a:t>So from any business or service perspective, it is very crucial to see, understand and analyze the consumer complaints. </a:t>
            </a:r>
          </a:p>
          <a:p>
            <a:r>
              <a:rPr lang="en-US" sz="2000" dirty="0"/>
              <a:t>In our today’s case study we shall attempt to analyze various distributions of complaints lodged and try to find the pattern of those for various regions and aspects which has been mentioned clearly in the first point.</a:t>
            </a:r>
            <a:endParaRPr lang="en-IN" sz="2000" dirty="0"/>
          </a:p>
        </p:txBody>
      </p:sp>
    </p:spTree>
    <p:extLst>
      <p:ext uri="{BB962C8B-B14F-4D97-AF65-F5344CB8AC3E}">
        <p14:creationId xmlns:p14="http://schemas.microsoft.com/office/powerpoint/2010/main" val="162467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456115DF-B7B3-484C-8AB9-B6237585F31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7401" b="3024"/>
          <a:stretch/>
        </p:blipFill>
        <p:spPr>
          <a:xfrm>
            <a:off x="1161474" y="1152248"/>
            <a:ext cx="9869052" cy="5499652"/>
          </a:xfrm>
          <a:prstGeom prst="rect">
            <a:avLst/>
          </a:prstGeom>
        </p:spPr>
      </p:pic>
      <p:sp>
        <p:nvSpPr>
          <p:cNvPr id="3" name="Title 1">
            <a:extLst>
              <a:ext uri="{FF2B5EF4-FFF2-40B4-BE49-F238E27FC236}">
                <a16:creationId xmlns:a16="http://schemas.microsoft.com/office/drawing/2014/main" id="{EAC967EB-E04A-4D92-A7E5-828B81C0BE35}"/>
              </a:ext>
            </a:extLst>
          </p:cNvPr>
          <p:cNvSpPr>
            <a:spLocks noGrp="1"/>
          </p:cNvSpPr>
          <p:nvPr>
            <p:ph type="title"/>
          </p:nvPr>
        </p:nvSpPr>
        <p:spPr>
          <a:xfrm>
            <a:off x="1875182" y="206100"/>
            <a:ext cx="10515600" cy="1325563"/>
          </a:xfrm>
        </p:spPr>
        <p:txBody>
          <a:bodyPr/>
          <a:lstStyle/>
          <a:p>
            <a:r>
              <a:rPr lang="en-IN" sz="3600" b="0" i="0" u="none" strike="noStrike" baseline="0" dirty="0">
                <a:effectLst/>
                <a:latin typeface="Arial Rounded MT Bold" panose="020F0704030504030204" pitchFamily="34" charset="0"/>
              </a:rPr>
              <a:t>State wise Complaints Registered</a:t>
            </a:r>
            <a:br>
              <a:rPr lang="en-US" dirty="0"/>
            </a:br>
            <a:endParaRPr lang="en-IN" dirty="0"/>
          </a:p>
        </p:txBody>
      </p:sp>
    </p:spTree>
    <p:extLst>
      <p:ext uri="{BB962C8B-B14F-4D97-AF65-F5344CB8AC3E}">
        <p14:creationId xmlns:p14="http://schemas.microsoft.com/office/powerpoint/2010/main" val="129565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D0957D-31EC-495D-BF7E-BA790957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304" y="1707013"/>
            <a:ext cx="3909391" cy="3831203"/>
          </a:xfrm>
          <a:prstGeom prst="rect">
            <a:avLst/>
          </a:prstGeom>
        </p:spPr>
      </p:pic>
      <p:sp>
        <p:nvSpPr>
          <p:cNvPr id="3" name="Content Placeholder 2">
            <a:extLst>
              <a:ext uri="{FF2B5EF4-FFF2-40B4-BE49-F238E27FC236}">
                <a16:creationId xmlns:a16="http://schemas.microsoft.com/office/drawing/2014/main" id="{E88E8062-8113-4EA4-B891-09D4EE5A413A}"/>
              </a:ext>
            </a:extLst>
          </p:cNvPr>
          <p:cNvSpPr>
            <a:spLocks noGrp="1"/>
          </p:cNvSpPr>
          <p:nvPr>
            <p:ph idx="1"/>
          </p:nvPr>
        </p:nvSpPr>
        <p:spPr>
          <a:xfrm>
            <a:off x="838200" y="569843"/>
            <a:ext cx="11062252" cy="5607120"/>
          </a:xfrm>
        </p:spPr>
        <p:txBody>
          <a:bodyPr/>
          <a:lstStyle/>
          <a:p>
            <a:r>
              <a:rPr lang="en-US" b="1" dirty="0">
                <a:solidFill>
                  <a:srgbClr val="FF0000"/>
                </a:solidFill>
              </a:rPr>
              <a:t>Objective achieved- </a:t>
            </a:r>
            <a:r>
              <a:rPr lang="en-US" dirty="0"/>
              <a:t>1.  Understand regional habit of consumers</a:t>
            </a:r>
          </a:p>
          <a:p>
            <a:pPr marL="3714750" lvl="7" indent="-514350">
              <a:buAutoNum type="arabicPeriod" startAt="2"/>
            </a:pPr>
            <a:r>
              <a:rPr lang="en-US" sz="2800" dirty="0"/>
              <a:t>Also understand the distribution of product usage in different region when we further deep dive</a:t>
            </a:r>
          </a:p>
          <a:p>
            <a:r>
              <a:rPr lang="en-US" dirty="0"/>
              <a:t>This is one of the very basic, yet an essential analysis that needs to be checked on because if we see on a large scale, we would find most of the problems / complaints mostly have same pattern or basis based on the regionality. </a:t>
            </a:r>
            <a:r>
              <a:rPr lang="en-US" dirty="0" err="1"/>
              <a:t>Eg</a:t>
            </a:r>
            <a:r>
              <a:rPr lang="en-US" dirty="0"/>
              <a:t>- food habit, life style </a:t>
            </a:r>
            <a:r>
              <a:rPr lang="en-US" dirty="0" err="1"/>
              <a:t>etc</a:t>
            </a:r>
            <a:r>
              <a:rPr lang="en-US" dirty="0"/>
              <a:t> on regional basis</a:t>
            </a:r>
          </a:p>
          <a:p>
            <a:r>
              <a:rPr lang="en-US" dirty="0"/>
              <a:t>Hence they give us very good idea about the set-up of people which will further help us to filter and sort the functionality in much easier way to deep dive and classify those into different sectors</a:t>
            </a:r>
          </a:p>
        </p:txBody>
      </p:sp>
    </p:spTree>
    <p:extLst>
      <p:ext uri="{BB962C8B-B14F-4D97-AF65-F5344CB8AC3E}">
        <p14:creationId xmlns:p14="http://schemas.microsoft.com/office/powerpoint/2010/main" val="33526048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923</TotalTime>
  <Words>628</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Rounded MT Bold</vt:lpstr>
      <vt:lpstr>Avenir Next</vt:lpstr>
      <vt:lpstr>Calibri</vt:lpstr>
      <vt:lpstr>Calibri Light</vt:lpstr>
      <vt:lpstr>Eras Medium ITC</vt:lpstr>
      <vt:lpstr>Wingdings</vt:lpstr>
      <vt:lpstr>Office Theme</vt:lpstr>
      <vt:lpstr>PowerPoint Presentation</vt:lpstr>
      <vt:lpstr>PowerPoint Presentation</vt:lpstr>
      <vt:lpstr>PowerPoint Presentation</vt:lpstr>
      <vt:lpstr>PowerPoint Presentation</vt:lpstr>
      <vt:lpstr>Consumer Complaint Database</vt:lpstr>
      <vt:lpstr>PowerPoint Presentation</vt:lpstr>
      <vt:lpstr>PowerPoint Presentation</vt:lpstr>
      <vt:lpstr>State wise Complaints Registered </vt:lpstr>
      <vt:lpstr>PowerPoint Presentation</vt:lpstr>
      <vt:lpstr>PowerPoint Presentation</vt:lpstr>
      <vt:lpstr>Company Response to Consumer  </vt:lpstr>
      <vt:lpstr>Product by highest complaint volume</vt:lpstr>
      <vt:lpstr>Mode of Complaints Submitted </vt:lpstr>
      <vt:lpstr>Timely Response of Various Companies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Parthiva Shome</dc:creator>
  <cp:lastModifiedBy>Parthiva Shome</cp:lastModifiedBy>
  <cp:revision>89</cp:revision>
  <dcterms:created xsi:type="dcterms:W3CDTF">2021-11-03T11:20:28Z</dcterms:created>
  <dcterms:modified xsi:type="dcterms:W3CDTF">2021-11-07T16:11:36Z</dcterms:modified>
</cp:coreProperties>
</file>