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56"/>
  </p:notesMasterIdLst>
  <p:handoutMasterIdLst>
    <p:handoutMasterId r:id="rId57"/>
  </p:handoutMasterIdLst>
  <p:sldIdLst>
    <p:sldId id="312" r:id="rId5"/>
    <p:sldId id="304" r:id="rId6"/>
    <p:sldId id="307" r:id="rId7"/>
    <p:sldId id="282" r:id="rId8"/>
    <p:sldId id="281" r:id="rId9"/>
    <p:sldId id="315" r:id="rId10"/>
    <p:sldId id="323" r:id="rId11"/>
    <p:sldId id="317" r:id="rId12"/>
    <p:sldId id="324" r:id="rId13"/>
    <p:sldId id="314" r:id="rId14"/>
    <p:sldId id="318" r:id="rId15"/>
    <p:sldId id="325" r:id="rId16"/>
    <p:sldId id="326" r:id="rId17"/>
    <p:sldId id="327" r:id="rId18"/>
    <p:sldId id="319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36" r:id="rId36"/>
    <p:sldId id="345" r:id="rId37"/>
    <p:sldId id="322" r:id="rId38"/>
    <p:sldId id="347" r:id="rId39"/>
    <p:sldId id="348" r:id="rId40"/>
    <p:sldId id="321" r:id="rId41"/>
    <p:sldId id="346" r:id="rId42"/>
    <p:sldId id="349" r:id="rId43"/>
    <p:sldId id="350" r:id="rId44"/>
    <p:sldId id="351" r:id="rId45"/>
    <p:sldId id="352" r:id="rId46"/>
    <p:sldId id="354" r:id="rId47"/>
    <p:sldId id="355" r:id="rId48"/>
    <p:sldId id="360" r:id="rId49"/>
    <p:sldId id="356" r:id="rId50"/>
    <p:sldId id="357" r:id="rId51"/>
    <p:sldId id="358" r:id="rId52"/>
    <p:sldId id="359" r:id="rId53"/>
    <p:sldId id="361" r:id="rId54"/>
    <p:sldId id="297" r:id="rId5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1EE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84" d="100"/>
          <a:sy n="84" d="100"/>
        </p:scale>
        <p:origin x="53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07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87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1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3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/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209" y="928688"/>
            <a:ext cx="7043617" cy="1574955"/>
          </a:xfrm>
        </p:spPr>
        <p:txBody>
          <a:bodyPr/>
          <a:lstStyle/>
          <a:p>
            <a:r>
              <a:rPr lang="en-IN"/>
              <a:t>Data Analysis: Univariate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36209" y="2692133"/>
            <a:ext cx="7476672" cy="22332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Examine Distributions of Individual Variables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Investigate Prevalence of Health Conditions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Distribution of Heart Disease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7745"/>
            <a:ext cx="7843837" cy="1207008"/>
          </a:xfrm>
        </p:spPr>
        <p:txBody>
          <a:bodyPr/>
          <a:lstStyle/>
          <a:p>
            <a:r>
              <a:rPr lang="en-IN" dirty="0"/>
              <a:t>Examine Distributions of Individual Variables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810583"/>
            <a:ext cx="6903076" cy="372181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Key Variables are</a:t>
            </a:r>
          </a:p>
          <a:p>
            <a:pPr marL="712788" indent="-447675">
              <a:lnSpc>
                <a:spcPct val="170000"/>
              </a:lnSpc>
              <a:buFont typeface="+mj-lt"/>
              <a:buAutoNum type="arabicPeriod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buFont typeface="+mj-lt"/>
              <a:buAutoNum type="arabicPeriod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HighBP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buFont typeface="+mj-lt"/>
              <a:buAutoNum type="arabicPeriod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HighChol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buFont typeface="+mj-lt"/>
              <a:buAutoNum type="arabicPeriod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BMI</a:t>
            </a:r>
          </a:p>
          <a:p>
            <a:pPr marL="712788" indent="-447675">
              <a:buFont typeface="+mj-lt"/>
              <a:buAutoNum type="arabicPeriod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Smoker</a:t>
            </a:r>
          </a:p>
          <a:p>
            <a:pPr marL="712788" indent="-447675">
              <a:buFont typeface="+mj-lt"/>
              <a:buAutoNum type="arabicPeriod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Stroke</a:t>
            </a:r>
          </a:p>
          <a:p>
            <a:pPr marL="712788" indent="-447675">
              <a:buFont typeface="+mj-lt"/>
              <a:buAutoNum type="arabicPeriod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Diabetes</a:t>
            </a:r>
          </a:p>
          <a:p>
            <a:pPr marL="712788" indent="-447675">
              <a:buFont typeface="+mj-lt"/>
              <a:buAutoNum type="arabicPeriod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PhysActivity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buFont typeface="+mj-lt"/>
              <a:buAutoNum type="arabicPeriod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Fruits</a:t>
            </a:r>
          </a:p>
          <a:p>
            <a:pPr marL="712788" indent="-447675">
              <a:buFont typeface="+mj-lt"/>
              <a:buAutoNum type="arabicPeriod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Veggies</a:t>
            </a:r>
          </a:p>
          <a:p>
            <a:pPr marL="712788" indent="-447675">
              <a:buFont typeface="+mj-lt"/>
              <a:buAutoNum type="arabicPeriod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HvyAlcoholConsump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buFont typeface="+mj-lt"/>
              <a:buAutoNum type="arabicPeriod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Sex</a:t>
            </a:r>
          </a:p>
          <a:p>
            <a:pPr marL="712788" indent="-447675">
              <a:buFont typeface="+mj-lt"/>
              <a:buAutoNum type="arabicPeriod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Age</a:t>
            </a:r>
            <a:endParaRPr lang="en-IN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Placeholder 8" descr="Data cleaning : Definition, methods and relevance in Data Science">
            <a:extLst>
              <a:ext uri="{FF2B5EF4-FFF2-40B4-BE49-F238E27FC236}">
                <a16:creationId xmlns:a16="http://schemas.microsoft.com/office/drawing/2014/main" id="{4CC4EB4E-B663-F452-6E9A-32BEC0CCCF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7" r="24597"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56F5-EA26-920A-ECB7-B56978BD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88" y="692943"/>
            <a:ext cx="9875463" cy="999746"/>
          </a:xfrm>
        </p:spPr>
        <p:txBody>
          <a:bodyPr/>
          <a:lstStyle/>
          <a:p>
            <a:r>
              <a:rPr lang="en-IN" dirty="0"/>
              <a:t>Examine Distributions of Individual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40AF9-8DEF-B08C-B15D-561B66FF3CF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89304" y="5347133"/>
            <a:ext cx="4143756" cy="1145119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52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Heart Disease 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2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The dataset has a much higher number of individuals without heart disease compared to those with it.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2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This imbalance may require addressing in analysis and </a:t>
            </a:r>
            <a:r>
              <a:rPr lang="en-IN" sz="5200" kern="100" dirty="0" err="1">
                <a:effectLst/>
                <a:latin typeface="Calibri(body)"/>
                <a:ea typeface="Calibri" panose="020F0502020204030204" pitchFamily="34" charset="0"/>
                <a:cs typeface="Calibri(body)"/>
              </a:rPr>
              <a:t>modeling</a:t>
            </a:r>
            <a:r>
              <a:rPr lang="en-IN" sz="52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 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F1DDC-E4A9-0FE2-219A-E2D07848B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826087-8770-C39D-C749-6E282097DB3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2" y="1692689"/>
            <a:ext cx="4651348" cy="352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365976D-5C7F-F535-CFE9-DD74823E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507" y="1692689"/>
            <a:ext cx="4794412" cy="35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CA4FB18-1633-591F-4568-A76E2DD59DBF}"/>
              </a:ext>
            </a:extLst>
          </p:cNvPr>
          <p:cNvSpPr txBox="1">
            <a:spLocks/>
          </p:cNvSpPr>
          <p:nvPr/>
        </p:nvSpPr>
        <p:spPr>
          <a:xfrm>
            <a:off x="7282271" y="5345026"/>
            <a:ext cx="4143756" cy="114511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800"/>
              </a:spcAft>
              <a:buNone/>
            </a:pPr>
            <a:r>
              <a:rPr lang="en-IN" sz="1300" kern="100" dirty="0">
                <a:latin typeface="Calibri(body)"/>
                <a:ea typeface="Calibri" panose="020F0502020204030204" pitchFamily="34" charset="0"/>
              </a:rPr>
              <a:t>2. High Blood Pressure :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IN" sz="1300" kern="100" dirty="0">
                <a:latin typeface="Calibri(body)"/>
                <a:ea typeface="Calibri" panose="020F0502020204030204" pitchFamily="34" charset="0"/>
              </a:rPr>
              <a:t>There are more individuals with high blood pressure than those without it, though the numbers are relatively close.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IN" sz="1300" kern="100" dirty="0">
                <a:latin typeface="Calibri(body)"/>
                <a:ea typeface="Calibri" panose="020F0502020204030204" pitchFamily="34" charset="0"/>
              </a:rPr>
              <a:t>High blood pressure is a common condition among the population in this dataset.</a:t>
            </a:r>
          </a:p>
          <a:p>
            <a:endParaRPr lang="en-IN" sz="1300" kern="100" dirty="0">
              <a:latin typeface="Calibri(body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0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56F5-EA26-920A-ECB7-B56978BD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88" y="692943"/>
            <a:ext cx="9875463" cy="999746"/>
          </a:xfrm>
        </p:spPr>
        <p:txBody>
          <a:bodyPr/>
          <a:lstStyle/>
          <a:p>
            <a:r>
              <a:rPr lang="en-IN" dirty="0"/>
              <a:t>Examine Distributions of Individual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40AF9-8DEF-B08C-B15D-561B66FF3CF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89304" y="5310557"/>
            <a:ext cx="4143756" cy="15108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3. High cholesterol: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High Cholesterol is prevalent among a significant portion of the population.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The counts are close to those for high blood pressure, suggesting both conditions are common.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 </a:t>
            </a:r>
          </a:p>
          <a:p>
            <a:pPr marL="0" indent="0">
              <a:buNone/>
            </a:pPr>
            <a:endParaRPr lang="en-IN" sz="1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F1DDC-E4A9-0FE2-219A-E2D07848B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CA4FB18-1633-591F-4568-A76E2DD59DBF}"/>
              </a:ext>
            </a:extLst>
          </p:cNvPr>
          <p:cNvSpPr txBox="1">
            <a:spLocks/>
          </p:cNvSpPr>
          <p:nvPr/>
        </p:nvSpPr>
        <p:spPr>
          <a:xfrm>
            <a:off x="7282271" y="5345026"/>
            <a:ext cx="4143756" cy="1510867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4. Smoking: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There are more non-smokers than smokers in the dataset.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Smoking is a common risk factor, but the dataset shows a larger portion of non-smokers.</a:t>
            </a:r>
          </a:p>
          <a:p>
            <a:pPr marL="0" indent="0">
              <a:buNone/>
            </a:pPr>
            <a:endParaRPr lang="en-IN" sz="1300" kern="100" dirty="0">
              <a:latin typeface="Calibri(body)"/>
              <a:ea typeface="Calibri" panose="020F050202020403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783752E-5613-A32E-17F9-C9404128E9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71" y="1720048"/>
            <a:ext cx="4561348" cy="34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D36300F-BF6F-693F-D4A7-D8487B859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18" y="1720048"/>
            <a:ext cx="4512125" cy="34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5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56F5-EA26-920A-ECB7-B56978BD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88" y="692943"/>
            <a:ext cx="9875463" cy="999746"/>
          </a:xfrm>
        </p:spPr>
        <p:txBody>
          <a:bodyPr/>
          <a:lstStyle/>
          <a:p>
            <a:r>
              <a:rPr lang="en-IN" dirty="0"/>
              <a:t>Examine Distributions of Individual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40AF9-8DEF-B08C-B15D-561B66FF3CF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89304" y="5198249"/>
            <a:ext cx="4143756" cy="16597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5. BMI: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The highest frequency of BMI values occurs around 20-30, suggesting this is the most common BMI range in the dataset. There's a substantial number of individuals with BMI values between 25-30 (overweight range) and above 30 (obese range), which could be significant.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F1DDC-E4A9-0FE2-219A-E2D07848B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CA4FB18-1633-591F-4568-A76E2DD59DBF}"/>
              </a:ext>
            </a:extLst>
          </p:cNvPr>
          <p:cNvSpPr txBox="1">
            <a:spLocks/>
          </p:cNvSpPr>
          <p:nvPr/>
        </p:nvSpPr>
        <p:spPr>
          <a:xfrm>
            <a:off x="7282271" y="5345026"/>
            <a:ext cx="4143756" cy="114511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6. Stroke: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Stroke is relatively rare in the dataset, which might affect its representation and significance in predictive </a:t>
            </a:r>
            <a:r>
              <a:rPr lang="en-IN" sz="1300" kern="100" dirty="0" err="1">
                <a:effectLst/>
                <a:latin typeface="Calibri(body)"/>
                <a:ea typeface="Calibri" panose="020F0502020204030204" pitchFamily="34" charset="0"/>
                <a:cs typeface="Calibri(body)"/>
              </a:rPr>
              <a:t>modeling</a:t>
            </a:r>
            <a:r>
              <a:rPr lang="en-IN" sz="13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5BBABFF-199A-3DFD-0422-EA35661515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04" y="1841574"/>
            <a:ext cx="4479632" cy="335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0D038F6-05E2-B7DC-53D3-5265DFCC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93" y="1841574"/>
            <a:ext cx="4479635" cy="335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9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521209"/>
            <a:ext cx="9879437" cy="1426464"/>
          </a:xfrm>
        </p:spPr>
        <p:txBody>
          <a:bodyPr/>
          <a:lstStyle/>
          <a:p>
            <a:r>
              <a:rPr lang="en-IN" dirty="0"/>
              <a:t>Investigate Prevalence of Health Conditions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3" y="2011682"/>
            <a:ext cx="9422236" cy="1014981"/>
          </a:xfrm>
        </p:spPr>
        <p:txBody>
          <a:bodyPr/>
          <a:lstStyle/>
          <a:p>
            <a:r>
              <a:rPr lang="en-IN" sz="2000" dirty="0"/>
              <a:t>Plot charts to show the prevalence of health conditions</a:t>
            </a:r>
          </a:p>
          <a:p>
            <a:r>
              <a:rPr lang="en-IN" sz="2000" dirty="0"/>
              <a:t>Variables considered: </a:t>
            </a:r>
            <a:r>
              <a:rPr lang="en-IN" sz="2000" dirty="0" err="1"/>
              <a:t>HighBP</a:t>
            </a:r>
            <a:r>
              <a:rPr lang="en-IN" sz="2000" dirty="0"/>
              <a:t>, </a:t>
            </a:r>
            <a:r>
              <a:rPr lang="en-IN" sz="2000" dirty="0" err="1"/>
              <a:t>HighChol</a:t>
            </a:r>
            <a:r>
              <a:rPr lang="en-IN" sz="2000" dirty="0"/>
              <a:t>, Stroke, Diabetes, </a:t>
            </a:r>
            <a:r>
              <a:rPr lang="en-IN" sz="2000" dirty="0" err="1"/>
              <a:t>DiffWalk</a:t>
            </a:r>
            <a:endParaRPr lang="en-IN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71E67-6667-BEB0-F891-EECB010FC9F2}"/>
              </a:ext>
            </a:extLst>
          </p:cNvPr>
          <p:cNvSpPr txBox="1"/>
          <p:nvPr/>
        </p:nvSpPr>
        <p:spPr>
          <a:xfrm>
            <a:off x="385572" y="2942309"/>
            <a:ext cx="1142085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1200"/>
              </a:spcAft>
            </a:pPr>
            <a:r>
              <a:rPr lang="en-US" sz="2000" dirty="0">
                <a:solidFill>
                  <a:schemeClr val="accent6"/>
                </a:solidFill>
              </a:rPr>
              <a:t>Conclusion: </a:t>
            </a:r>
          </a:p>
          <a:p>
            <a:pPr marL="45720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High blood pressure is very prevalent, affecting nearly half of the population.</a:t>
            </a:r>
          </a:p>
          <a:p>
            <a:pPr marL="45720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High cholesterol is also common, affecting over 40% of individuals.</a:t>
            </a:r>
          </a:p>
          <a:p>
            <a:pPr marL="45720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Stroke is relatively rare in this population. This lower prevalence suggests that while strokes are a serious health issue, they are less common compared to other conditions.</a:t>
            </a:r>
          </a:p>
          <a:p>
            <a:pPr marL="45720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Type 2 diabetes is a significant condition among those affected.</a:t>
            </a:r>
          </a:p>
          <a:p>
            <a:pPr marL="457200" indent="-457200" defTabSz="9144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Difficulty Walking condition affects a smaller portion of the population compared to the more common health issues like high blood pressure and high cholesterol. This could be related to various health issues or age-related factors.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27433"/>
            <a:ext cx="9879437" cy="1426464"/>
          </a:xfrm>
        </p:spPr>
        <p:txBody>
          <a:bodyPr/>
          <a:lstStyle/>
          <a:p>
            <a:r>
              <a:rPr lang="en-IN" dirty="0"/>
              <a:t>Investigate Prevalence of Health Conditions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3A71AC-8C60-369E-2FB0-648C01457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12664"/>
              </p:ext>
            </p:extLst>
          </p:nvPr>
        </p:nvGraphicFramePr>
        <p:xfrm>
          <a:off x="2426281" y="1715684"/>
          <a:ext cx="8127999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27608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7837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135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Feature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/>
                        <a:t>Value</a:t>
                      </a:r>
                      <a:endParaRPr lang="en-IN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/>
                        <a:t>Count</a:t>
                      </a:r>
                      <a:endParaRPr lang="en-IN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0818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IN" b="1" dirty="0" err="1"/>
                        <a:t>HighBP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144,851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12077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108,829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471468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IN" b="1" dirty="0" err="1"/>
                        <a:t>HighChol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146,089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8576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107,591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47063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Stroke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243,388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3283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10,292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504662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Diabetes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213,703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9984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35,346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4060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4,631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52965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DiffWalk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211,005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28000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42,675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7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9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323" y="-118871"/>
            <a:ext cx="9879437" cy="1426464"/>
          </a:xfrm>
        </p:spPr>
        <p:txBody>
          <a:bodyPr/>
          <a:lstStyle/>
          <a:p>
            <a:r>
              <a:rPr lang="en-IN" dirty="0"/>
              <a:t>Investigate Prevalence of Health Conditions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52025-3DB4-039F-0573-5A24F677F0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96"/>
          <a:stretch/>
        </p:blipFill>
        <p:spPr bwMode="auto">
          <a:xfrm>
            <a:off x="880554" y="1947673"/>
            <a:ext cx="6974142" cy="1947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08A9A-E1FD-F305-3CE6-76B2F48675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77" b="33935"/>
          <a:stretch/>
        </p:blipFill>
        <p:spPr bwMode="auto">
          <a:xfrm>
            <a:off x="825690" y="4031551"/>
            <a:ext cx="7169680" cy="1947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D9E59-D232-E61C-8047-31AC7CC04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2" r="46692" b="-134"/>
          <a:stretch/>
        </p:blipFill>
        <p:spPr bwMode="auto">
          <a:xfrm>
            <a:off x="8115808" y="2921348"/>
            <a:ext cx="3625088" cy="18728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812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28DB-8F28-D910-3F39-3FF22531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99016"/>
            <a:ext cx="7843837" cy="1826216"/>
          </a:xfrm>
        </p:spPr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Distribution of Heart Disease (Target Variable)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B284-24BF-3A9E-7766-0D0B16867CC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6620" y="1925232"/>
            <a:ext cx="6903076" cy="1826216"/>
          </a:xfrm>
        </p:spPr>
        <p:txBody>
          <a:bodyPr/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Heart disease affects around 9.4% of the population in the dataset.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This suggests that while heart disease is a critical condition, the majority of individuals (about 90.6%) do not report having heart disease.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72CE2-6551-2D45-653D-F33F490DF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398B482F-7FA0-7CF4-7F12-77A525158E63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8" r="14538"/>
          <a:stretch>
            <a:fillRect/>
          </a:stretch>
        </p:blipFill>
        <p:spPr bwMode="auto">
          <a:xfrm>
            <a:off x="8989454" y="3405189"/>
            <a:ext cx="3202546" cy="34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26419CAB-8AF8-C612-EB5C-1824E1AB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40" y="3672929"/>
            <a:ext cx="4088297" cy="30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30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4081-D6A7-2101-788F-041E58CF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D8AD-3550-067A-9749-2A6683C8011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06334" y="3249650"/>
            <a:ext cx="6847840" cy="132409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Explore Relationships with Heart Disease</a:t>
            </a:r>
          </a:p>
          <a:p>
            <a:pPr algn="l"/>
            <a:r>
              <a:rPr lang="en-US" sz="2000" dirty="0"/>
              <a:t>Visualize Correlations Between Variables</a:t>
            </a:r>
          </a:p>
          <a:p>
            <a:pPr algn="l"/>
            <a:r>
              <a:rPr lang="en-US" sz="2000" dirty="0"/>
              <a:t>Compare Heart Disease Across Demographic Groups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C27B-9E5E-16B4-E369-585A5E7FC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CF93EA46-8179-F489-8AA6-E2FC34F799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5141" b="5141"/>
          <a:stretch/>
        </p:blipFill>
        <p:spPr/>
      </p:pic>
    </p:spTree>
    <p:extLst>
      <p:ext uri="{BB962C8B-B14F-4D97-AF65-F5344CB8AC3E}">
        <p14:creationId xmlns:p14="http://schemas.microsoft.com/office/powerpoint/2010/main" val="128160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IN"/>
              <a:t>Explore the Dataset</a:t>
            </a:r>
            <a:endParaRPr lang="en-US" dirty="0"/>
          </a:p>
          <a:p>
            <a:r>
              <a:rPr lang="en-IN"/>
              <a:t>Data Analysis: Univariate</a:t>
            </a:r>
            <a:endParaRPr lang="en-IN" dirty="0"/>
          </a:p>
          <a:p>
            <a:r>
              <a:rPr lang="en-IN"/>
              <a:t>Data Analysis: Bivariate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3B87-25EB-7341-7D68-6A8473D9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375710"/>
            <a:ext cx="5723586" cy="4835527"/>
          </a:xfrm>
        </p:spPr>
        <p:txBody>
          <a:bodyPr/>
          <a:lstStyle/>
          <a:p>
            <a:r>
              <a:rPr lang="en-IN" dirty="0">
                <a:latin typeface="Sabon Next LT (Body)"/>
              </a:rPr>
              <a:t>Compare the distribution </a:t>
            </a:r>
            <a:br>
              <a:rPr lang="en-IN" dirty="0">
                <a:latin typeface="Sabon Next LT (Body)"/>
              </a:rPr>
            </a:br>
            <a:r>
              <a:rPr lang="en-IN" dirty="0">
                <a:latin typeface="Sabon Next LT (Body)"/>
              </a:rPr>
              <a:t>of key variables between individuals with and without heart disease.</a:t>
            </a:r>
            <a:br>
              <a:rPr lang="en-IN" dirty="0">
                <a:latin typeface="Sabon Next LT (Body)"/>
              </a:rPr>
            </a:br>
            <a:endParaRPr lang="en-IN" dirty="0">
              <a:latin typeface="Sabon Next LT (Body)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1137920" y="1656535"/>
            <a:ext cx="4226560" cy="4144192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/>
              <a:t>Key variables considered are</a:t>
            </a:r>
            <a:br>
              <a:rPr lang="en-IN" sz="2400" dirty="0"/>
            </a:br>
            <a:endParaRPr lang="en-IN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High Blood Pressure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High Cholesterol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Smoking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Stroke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Body Mass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C0EA9-70C8-AF25-BD23-3B9B778C8FA4}"/>
              </a:ext>
            </a:extLst>
          </p:cNvPr>
          <p:cNvSpPr txBox="1"/>
          <p:nvPr/>
        </p:nvSpPr>
        <p:spPr>
          <a:xfrm>
            <a:off x="299720" y="145534"/>
            <a:ext cx="8204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Explore Relationships with Heart Disease</a:t>
            </a:r>
            <a:endParaRPr lang="en-IN" sz="36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3366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3B87-25EB-7341-7D68-6A8473D9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-248287"/>
            <a:ext cx="9769947" cy="2611120"/>
          </a:xfrm>
        </p:spPr>
        <p:txBody>
          <a:bodyPr/>
          <a:lstStyle/>
          <a:p>
            <a:pPr defTabSz="914400">
              <a:spcBef>
                <a:spcPct val="0"/>
              </a:spcBef>
            </a:pPr>
            <a:r>
              <a:rPr lang="en-US" sz="36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Explore Relationships with Heart Disease</a:t>
            </a:r>
            <a:endParaRPr lang="en-IN" sz="36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1137920" y="1656535"/>
            <a:ext cx="4226560" cy="4144192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6A4AB-B966-2EB2-58FA-21B77A51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3281681"/>
            <a:ext cx="10633372" cy="21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8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3B87-25EB-7341-7D68-6A8473D9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919" y="965200"/>
            <a:ext cx="5462107" cy="4835527"/>
          </a:xfrm>
        </p:spPr>
        <p:txBody>
          <a:bodyPr/>
          <a:lstStyle/>
          <a:p>
            <a:pPr defTabSz="914400">
              <a:spcBef>
                <a:spcPct val="0"/>
              </a:spcBef>
            </a:pPr>
            <a:r>
              <a:rPr lang="en-US" sz="45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Explore Relationships with Heart Disease</a:t>
            </a:r>
            <a:endParaRPr lang="en-IN" sz="45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497840" y="162560"/>
            <a:ext cx="5080000" cy="6238240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5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High Blood Pressure: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High blood pressure is significantly more prevalent among individuals with heart disease (75.03%) compared to those without (39.56%).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The Chi-square test indicates a strong association between high blood pressure and heart disease, meaning individuals with high blood pressure are at a much higher risk of developing heart disease.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2. High Cholesterol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High </a:t>
            </a:r>
            <a:r>
              <a:rPr lang="en-IN" sz="1500" kern="100" dirty="0">
                <a:latin typeface="Sabon Next LT (Body)"/>
                <a:ea typeface="Calibri" panose="020F0502020204030204" pitchFamily="34" charset="0"/>
              </a:rPr>
              <a:t>cholesterol is also much more prevalent in individuals with heart disease compared to those without. 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latin typeface="Sabon Next LT (Body)"/>
                <a:ea typeface="Calibri" panose="020F0502020204030204" pitchFamily="34" charset="0"/>
              </a:rPr>
              <a:t>The strong statistical </a:t>
            </a:r>
            <a:r>
              <a:rPr lang="en-IN" sz="15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association (p-value = 0.0) suggests that high cholesterol is a significant risk factor for heart disease.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3. Smoking: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Smoking </a:t>
            </a:r>
            <a:r>
              <a:rPr lang="en-IN" sz="1500" kern="100" dirty="0">
                <a:latin typeface="Sabon Next LT (Body)"/>
                <a:ea typeface="Calibri" panose="020F0502020204030204" pitchFamily="34" charset="0"/>
              </a:rPr>
              <a:t>is notably more common among individuals with heart disease than those without. 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latin typeface="Sabon Next LT (Body)"/>
                <a:ea typeface="Calibri" panose="020F0502020204030204" pitchFamily="34" charset="0"/>
              </a:rPr>
              <a:t>The asso</a:t>
            </a:r>
            <a:r>
              <a:rPr lang="en-IN" sz="15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ciation is statistically significant, reinforcing that smoking is a major risk factor for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211228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3B87-25EB-7341-7D68-6A8473D9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965200"/>
            <a:ext cx="5723586" cy="4835527"/>
          </a:xfrm>
        </p:spPr>
        <p:txBody>
          <a:bodyPr/>
          <a:lstStyle/>
          <a:p>
            <a:r>
              <a:rPr lang="en-IN" dirty="0"/>
              <a:t>Compare the distribution </a:t>
            </a:r>
            <a:br>
              <a:rPr lang="en-IN" dirty="0"/>
            </a:br>
            <a:r>
              <a:rPr lang="en-IN" dirty="0"/>
              <a:t>of key variables between individuals with and without heart disease.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497840" y="599440"/>
            <a:ext cx="5080000" cy="5801360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4. Stroke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Stroke is </a:t>
            </a: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strongly associated with heart disease.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Individuals who have suffered a stroke are at a greater risk f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or heart disease.</a:t>
            </a:r>
            <a:endParaRPr lang="en-IN" sz="1800" kern="100" dirty="0">
              <a:latin typeface="Sabon Next LT (Body)"/>
              <a:ea typeface="Calibri" panose="020F0502020204030204" pitchFamily="34" charset="0"/>
              <a:cs typeface="Calibri(body)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5. Body Mass Index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The extremely low p-value for BMI suggests a very </a:t>
            </a: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strong relationship between BMI and heart disease.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This implies that BMI is a significant risk factor, and individuals 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with higher BMI are more likely to suffer from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39301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3B87-25EB-7341-7D68-6A8473D9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965200"/>
            <a:ext cx="5723586" cy="4835527"/>
          </a:xfrm>
        </p:spPr>
        <p:txBody>
          <a:bodyPr/>
          <a:lstStyle/>
          <a:p>
            <a:r>
              <a:rPr lang="en-IN" dirty="0"/>
              <a:t>Compare the distribution </a:t>
            </a:r>
            <a:br>
              <a:rPr lang="en-IN" dirty="0"/>
            </a:br>
            <a:r>
              <a:rPr lang="en-IN" dirty="0"/>
              <a:t>of key variables between individuals with and without heart disease.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497840" y="599440"/>
            <a:ext cx="5080000" cy="5801360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4. Stroke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Stroke is </a:t>
            </a: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strongly associated with heart disease.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Individuals who have suffered a stroke are at a greater risk f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or heart disease.</a:t>
            </a:r>
            <a:endParaRPr lang="en-IN" sz="1800" kern="100" dirty="0">
              <a:latin typeface="Sabon Next LT (Body)"/>
              <a:ea typeface="Calibri" panose="020F0502020204030204" pitchFamily="34" charset="0"/>
              <a:cs typeface="Calibri(body)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5. Body Mass Index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The extremely low p-value for BMI suggests a very </a:t>
            </a: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strong relationship between BMI and heart disease.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This implies that BMI is a significant risk factor, and individuals 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with higher BMI are more likely to suffer from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265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3B87-25EB-7341-7D68-6A8473D9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965200"/>
            <a:ext cx="5723586" cy="4835527"/>
          </a:xfrm>
        </p:spPr>
        <p:txBody>
          <a:bodyPr/>
          <a:lstStyle/>
          <a:p>
            <a:r>
              <a:rPr lang="en-IN" dirty="0"/>
              <a:t>Compare the distribution </a:t>
            </a:r>
            <a:br>
              <a:rPr lang="en-IN" dirty="0"/>
            </a:br>
            <a:r>
              <a:rPr lang="en-IN" dirty="0"/>
              <a:t>of key variables between individuals with and without heart disease.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497840" y="599440"/>
            <a:ext cx="5080000" cy="5801360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4. Stroke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Stroke is </a:t>
            </a: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strongly associated with heart disease.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Individuals who have suffered a stroke are at a greater risk f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or heart disease.</a:t>
            </a:r>
            <a:endParaRPr lang="en-IN" sz="1800" kern="100" dirty="0">
              <a:latin typeface="Sabon Next LT (Body)"/>
              <a:ea typeface="Calibri" panose="020F0502020204030204" pitchFamily="34" charset="0"/>
              <a:cs typeface="Calibri(body)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5. Body Mass Index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The extremely low p-value for BMI suggests a very </a:t>
            </a: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strong relationship between BMI and heart disease.</a:t>
            </a:r>
          </a:p>
          <a:p>
            <a:pPr marL="538163" indent="-274638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Sabon Next LT (Body)"/>
                <a:ea typeface="Calibri" panose="020F0502020204030204" pitchFamily="34" charset="0"/>
              </a:rPr>
              <a:t>This implies that BMI is a significant risk factor, and individuals </a:t>
            </a:r>
            <a:r>
              <a:rPr lang="en-IN" sz="1800" kern="100" dirty="0">
                <a:effectLst/>
                <a:latin typeface="Sabon Next LT (Body)"/>
                <a:ea typeface="Calibri" panose="020F0502020204030204" pitchFamily="34" charset="0"/>
                <a:cs typeface="Calibri(body)"/>
              </a:rPr>
              <a:t>with higher BMI are more likely to suffer from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691872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497840" y="599440"/>
            <a:ext cx="5080000" cy="5801360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Sabon Next LT (Body)"/>
              <a:ea typeface="Calibri" panose="020F0502020204030204" pitchFamily="34" charset="0"/>
              <a:cs typeface="Calibri(body)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6002A5-E3E7-C67C-A6D0-12D0DDB13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97840" y="146304"/>
            <a:ext cx="4682136" cy="306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EEA789-5D21-3AAE-4F9C-FA74BB4ED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2"/>
          <a:stretch/>
        </p:blipFill>
        <p:spPr bwMode="auto">
          <a:xfrm>
            <a:off x="373239" y="3211640"/>
            <a:ext cx="4831079" cy="32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D9AAC1-F7F5-E0F7-1E51-BD197B23C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98060"/>
              </p:ext>
            </p:extLst>
          </p:nvPr>
        </p:nvGraphicFramePr>
        <p:xfrm>
          <a:off x="5824728" y="2154617"/>
          <a:ext cx="458216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268665876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6625129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with Heart Disease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1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9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865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E46212-052A-AF06-6B00-008F2753C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08521"/>
              </p:ext>
            </p:extLst>
          </p:nvPr>
        </p:nvGraphicFramePr>
        <p:xfrm>
          <a:off x="5824728" y="3590863"/>
          <a:ext cx="458216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4288371172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2836378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without Heart Disease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4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046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740173-2BD3-47DE-A2CE-94BFD82D52A2}"/>
              </a:ext>
            </a:extLst>
          </p:cNvPr>
          <p:cNvSpPr txBox="1"/>
          <p:nvPr/>
        </p:nvSpPr>
        <p:spPr>
          <a:xfrm>
            <a:off x="5477256" y="4923908"/>
            <a:ext cx="5605272" cy="1396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algn="just" defTabSz="9144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accent6"/>
                </a:solidFill>
                <a:latin typeface="Sabon Next LT (Body)"/>
                <a:ea typeface="Calibri" panose="020F0502020204030204" pitchFamily="34" charset="0"/>
              </a:rPr>
              <a:t>A significantly higher proportion of individuals with heart disease suffer from high blood pressure, suggesting it is a strong risk factor for heart disease. </a:t>
            </a:r>
            <a:endParaRPr lang="en-IN" sz="2000" kern="100" dirty="0">
              <a:solidFill>
                <a:schemeClr val="accent6"/>
              </a:solidFill>
              <a:latin typeface="Sabon Next LT (Body)"/>
              <a:ea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80465-9D01-A484-03E8-D7EBD6E0556B}"/>
              </a:ext>
            </a:extLst>
          </p:cNvPr>
          <p:cNvSpPr txBox="1"/>
          <p:nvPr/>
        </p:nvSpPr>
        <p:spPr>
          <a:xfrm>
            <a:off x="5702441" y="361802"/>
            <a:ext cx="6108192" cy="1572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DISTRIBUTION OF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HIGH Blood pressure of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individuals WITH AND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WITHOUT HEART DISEASE.</a:t>
            </a:r>
            <a:endParaRPr lang="en-IN" sz="18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9467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497840" y="599440"/>
            <a:ext cx="5080000" cy="5801360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Sabon Next LT (Body)"/>
              <a:ea typeface="Calibri" panose="020F0502020204030204" pitchFamily="34" charset="0"/>
              <a:cs typeface="Calibri(body)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D9AAC1-F7F5-E0F7-1E51-BD197B23C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9259"/>
              </p:ext>
            </p:extLst>
          </p:nvPr>
        </p:nvGraphicFramePr>
        <p:xfrm>
          <a:off x="5577840" y="2136986"/>
          <a:ext cx="458216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268665876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6625129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with Heart Disease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1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9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865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E46212-052A-AF06-6B00-008F2753C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50581"/>
              </p:ext>
            </p:extLst>
          </p:nvPr>
        </p:nvGraphicFramePr>
        <p:xfrm>
          <a:off x="5577840" y="3673159"/>
          <a:ext cx="458216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4288371172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2836378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without Heart Disease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4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138949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90838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046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740173-2BD3-47DE-A2CE-94BFD82D52A2}"/>
              </a:ext>
            </a:extLst>
          </p:cNvPr>
          <p:cNvSpPr txBox="1"/>
          <p:nvPr/>
        </p:nvSpPr>
        <p:spPr>
          <a:xfrm>
            <a:off x="5477256" y="5076289"/>
            <a:ext cx="5605272" cy="106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accent6"/>
                </a:solidFill>
                <a:latin typeface="Sabon Next LT (Body)"/>
                <a:ea typeface="Calibri" panose="020F0502020204030204" pitchFamily="34" charset="0"/>
              </a:rPr>
              <a:t>High cholesterol is more prevalent among those with heart disease, highlighting it as another important risk factor.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B0F13-A593-D900-8E23-686AF223DB99}"/>
              </a:ext>
            </a:extLst>
          </p:cNvPr>
          <p:cNvSpPr txBox="1"/>
          <p:nvPr/>
        </p:nvSpPr>
        <p:spPr>
          <a:xfrm>
            <a:off x="5373624" y="265608"/>
            <a:ext cx="5605272" cy="1702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DISTRIBUTION OF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HIGH CHOLESTEROL of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Individuals</a:t>
            </a:r>
            <a:r>
              <a:rPr lang="en-IN" sz="2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WITH AND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WITHOUT  HEART DISEASE.</a:t>
            </a:r>
            <a:endParaRPr lang="en-IN" sz="20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F76706D-3843-CA21-4550-59AD684B8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97840" y="123655"/>
            <a:ext cx="4774571" cy="312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B3D721A-AF40-1E43-5C6E-720D2AD7F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5"/>
          <a:stretch/>
        </p:blipFill>
        <p:spPr bwMode="auto">
          <a:xfrm>
            <a:off x="479584" y="3264600"/>
            <a:ext cx="4792827" cy="320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59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497840" y="599440"/>
            <a:ext cx="5080000" cy="5801360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Sabon Next LT (Body)"/>
              <a:ea typeface="Calibri" panose="020F0502020204030204" pitchFamily="34" charset="0"/>
              <a:cs typeface="Calibri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40173-2BD3-47DE-A2CE-94BFD82D52A2}"/>
              </a:ext>
            </a:extLst>
          </p:cNvPr>
          <p:cNvSpPr txBox="1"/>
          <p:nvPr/>
        </p:nvSpPr>
        <p:spPr>
          <a:xfrm>
            <a:off x="5477256" y="3049388"/>
            <a:ext cx="5605272" cy="1396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algn="just" defTabSz="9144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accent6"/>
                </a:solidFill>
                <a:latin typeface="Sabon Next LT (Body)"/>
                <a:ea typeface="Calibri" panose="020F0502020204030204" pitchFamily="34" charset="0"/>
              </a:rPr>
              <a:t>While the distribution of BMI is similar between the two groups, slightly higher BMI values may indicate an increased risk of heart disease.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80465-9D01-A484-03E8-D7EBD6E0556B}"/>
              </a:ext>
            </a:extLst>
          </p:cNvPr>
          <p:cNvSpPr txBox="1"/>
          <p:nvPr/>
        </p:nvSpPr>
        <p:spPr>
          <a:xfrm>
            <a:off x="5702441" y="361802"/>
            <a:ext cx="6108192" cy="117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DISTRIBUTION OF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bmi</a:t>
            </a: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of individuals WITH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AND WITHOUT HEART DISEASE.</a:t>
            </a:r>
            <a:endParaRPr lang="en-IN" sz="18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E2836D4-DE58-BD31-DC4A-A91F65731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0"/>
          <a:stretch/>
        </p:blipFill>
        <p:spPr bwMode="auto">
          <a:xfrm>
            <a:off x="505970" y="99675"/>
            <a:ext cx="4692486" cy="30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DE229E1-9323-0818-D9F3-E093C3AFD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4"/>
          <a:stretch/>
        </p:blipFill>
        <p:spPr bwMode="auto">
          <a:xfrm>
            <a:off x="534416" y="3257993"/>
            <a:ext cx="4694010" cy="30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88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497840" y="599440"/>
            <a:ext cx="5080000" cy="5801360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Sabon Next LT (Body)"/>
              <a:ea typeface="Calibri" panose="020F0502020204030204" pitchFamily="34" charset="0"/>
              <a:cs typeface="Calibri(body)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D9AAC1-F7F5-E0F7-1E51-BD197B23C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93510"/>
              </p:ext>
            </p:extLst>
          </p:nvPr>
        </p:nvGraphicFramePr>
        <p:xfrm>
          <a:off x="5824728" y="2154617"/>
          <a:ext cx="458216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268665876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6625129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with Heart Disease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1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9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865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E46212-052A-AF06-6B00-008F2753C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73696"/>
              </p:ext>
            </p:extLst>
          </p:nvPr>
        </p:nvGraphicFramePr>
        <p:xfrm>
          <a:off x="5824728" y="3590863"/>
          <a:ext cx="458216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4288371172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2836378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without Heart Disease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4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132165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97622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046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740173-2BD3-47DE-A2CE-94BFD82D52A2}"/>
              </a:ext>
            </a:extLst>
          </p:cNvPr>
          <p:cNvSpPr txBox="1"/>
          <p:nvPr/>
        </p:nvSpPr>
        <p:spPr>
          <a:xfrm>
            <a:off x="5477256" y="4923908"/>
            <a:ext cx="5605272" cy="106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algn="just" defTabSz="9144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accent6"/>
                </a:solidFill>
                <a:latin typeface="Sabon Next LT (Body)"/>
                <a:ea typeface="Calibri" panose="020F0502020204030204" pitchFamily="34" charset="0"/>
              </a:rPr>
              <a:t>Smoking is much more common among individuals with heart disease, reinforcing its known association with cardiovascular risk.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80465-9D01-A484-03E8-D7EBD6E0556B}"/>
              </a:ext>
            </a:extLst>
          </p:cNvPr>
          <p:cNvSpPr txBox="1"/>
          <p:nvPr/>
        </p:nvSpPr>
        <p:spPr>
          <a:xfrm>
            <a:off x="5702441" y="361802"/>
            <a:ext cx="6108192" cy="1572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DISTRIBUTION OF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Smoking level of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individuals WITH AND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WITHOUT HEART DISEASE.</a:t>
            </a:r>
            <a:endParaRPr lang="en-IN" sz="18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C42E907-585C-384F-CB08-5808F1488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54739" y="0"/>
            <a:ext cx="4684983" cy="30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1F891E5-8EF7-CDE1-B148-AA04622B5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5"/>
          <a:stretch/>
        </p:blipFill>
        <p:spPr bwMode="auto">
          <a:xfrm>
            <a:off x="554739" y="3259224"/>
            <a:ext cx="4727592" cy="30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51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/>
              <a:t>Explore the dataset</a:t>
            </a:r>
            <a:endParaRPr lang="en-US" dirty="0"/>
          </a:p>
        </p:txBody>
      </p:sp>
      <p:pic>
        <p:nvPicPr>
          <p:cNvPr id="1028" name="Picture 4" descr="Data exploration and development features are important topics of data  analysis | by Fahadrohaman | Medium">
            <a:extLst>
              <a:ext uri="{FF2B5EF4-FFF2-40B4-BE49-F238E27FC236}">
                <a16:creationId xmlns:a16="http://schemas.microsoft.com/office/drawing/2014/main" id="{0A01635C-E3CE-5051-778E-8A8C6D3971B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1" r="244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497840" y="599440"/>
            <a:ext cx="5080000" cy="5801360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Sabon Next LT (Body)"/>
              <a:ea typeface="Calibri" panose="020F0502020204030204" pitchFamily="34" charset="0"/>
              <a:cs typeface="Calibri(body)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D9AAC1-F7F5-E0F7-1E51-BD197B23C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03415"/>
              </p:ext>
            </p:extLst>
          </p:nvPr>
        </p:nvGraphicFramePr>
        <p:xfrm>
          <a:off x="5824728" y="2154617"/>
          <a:ext cx="458216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268665876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6625129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with Heart Disease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1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9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865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E46212-052A-AF06-6B00-008F2753C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64260"/>
              </p:ext>
            </p:extLst>
          </p:nvPr>
        </p:nvGraphicFramePr>
        <p:xfrm>
          <a:off x="5824728" y="3590863"/>
          <a:ext cx="458216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4288371172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2836378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without Heart Disease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4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223432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046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740173-2BD3-47DE-A2CE-94BFD82D52A2}"/>
              </a:ext>
            </a:extLst>
          </p:cNvPr>
          <p:cNvSpPr txBox="1"/>
          <p:nvPr/>
        </p:nvSpPr>
        <p:spPr>
          <a:xfrm>
            <a:off x="5477256" y="4923908"/>
            <a:ext cx="5605272" cy="106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algn="just" defTabSz="9144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accent6"/>
                </a:solidFill>
                <a:latin typeface="Sabon Next LT (Body)"/>
                <a:ea typeface="Calibri" panose="020F0502020204030204" pitchFamily="34" charset="0"/>
              </a:rPr>
              <a:t>Stroke is strongly associated with heart disease, indicating a significant overlap between the two conditions.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80465-9D01-A484-03E8-D7EBD6E0556B}"/>
              </a:ext>
            </a:extLst>
          </p:cNvPr>
          <p:cNvSpPr txBox="1"/>
          <p:nvPr/>
        </p:nvSpPr>
        <p:spPr>
          <a:xfrm>
            <a:off x="5702441" y="361802"/>
            <a:ext cx="6108192" cy="1572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DISTRIBUTION </a:t>
            </a:r>
            <a:r>
              <a:rPr lang="en-IN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en-IN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Stroke of individuals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WITH AND WITHOUT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HEART DISEASE.</a:t>
            </a:r>
            <a:endParaRPr lang="en-IN" sz="18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2B4A9A1-C4B0-9BED-E45E-6D40F645C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0"/>
          <a:stretch/>
        </p:blipFill>
        <p:spPr bwMode="auto">
          <a:xfrm>
            <a:off x="690663" y="118942"/>
            <a:ext cx="4694353" cy="30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F92EA4B-2222-E6AE-BC9D-164C7176F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90664" y="3267137"/>
            <a:ext cx="4684983" cy="30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50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016C-3A47-AAFA-15F5-5B1235A729CE}"/>
              </a:ext>
            </a:extLst>
          </p:cNvPr>
          <p:cNvSpPr txBox="1">
            <a:spLocks/>
          </p:cNvSpPr>
          <p:nvPr/>
        </p:nvSpPr>
        <p:spPr>
          <a:xfrm>
            <a:off x="497840" y="599440"/>
            <a:ext cx="5080000" cy="5801360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Sabon Next LT (Body)"/>
              <a:ea typeface="Calibri" panose="020F0502020204030204" pitchFamily="34" charset="0"/>
              <a:cs typeface="Calibri(body)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D9AAC1-F7F5-E0F7-1E51-BD197B23C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66026"/>
              </p:ext>
            </p:extLst>
          </p:nvPr>
        </p:nvGraphicFramePr>
        <p:xfrm>
          <a:off x="5824728" y="1980881"/>
          <a:ext cx="458216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268665876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6625129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with Heart Disease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1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9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8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7878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264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740173-2BD3-47DE-A2CE-94BFD82D52A2}"/>
              </a:ext>
            </a:extLst>
          </p:cNvPr>
          <p:cNvSpPr txBox="1"/>
          <p:nvPr/>
        </p:nvSpPr>
        <p:spPr>
          <a:xfrm>
            <a:off x="5477256" y="5106788"/>
            <a:ext cx="5605272" cy="106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algn="just" defTabSz="9144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accent6"/>
                </a:solidFill>
                <a:latin typeface="Sabon Next LT (Body)"/>
                <a:ea typeface="Calibri" panose="020F0502020204030204" pitchFamily="34" charset="0"/>
              </a:rPr>
              <a:t>Diabetes, especially type 2, is more common in individuals with heart disease, reinforcing its role as a risk factor.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80465-9D01-A484-03E8-D7EBD6E0556B}"/>
              </a:ext>
            </a:extLst>
          </p:cNvPr>
          <p:cNvSpPr txBox="1"/>
          <p:nvPr/>
        </p:nvSpPr>
        <p:spPr>
          <a:xfrm>
            <a:off x="5702441" y="361802"/>
            <a:ext cx="6108192" cy="1572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DISTRIBUTION OF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HIGH Blood pressure of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individuals WITH AND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WITHOUT HEART DISEASE.</a:t>
            </a:r>
            <a:endParaRPr lang="en-IN" sz="18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390BD64-0A4C-48ED-B3BE-4BD5D7C41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0"/>
          <a:stretch/>
        </p:blipFill>
        <p:spPr bwMode="auto">
          <a:xfrm>
            <a:off x="690663" y="212846"/>
            <a:ext cx="4694353" cy="30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0DE1817-A948-AA45-B92E-A1553E0AB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90663" y="3362897"/>
            <a:ext cx="4684983" cy="30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43D171-08B1-C0D0-16D4-AA1A82081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16941"/>
              </p:ext>
            </p:extLst>
          </p:nvPr>
        </p:nvGraphicFramePr>
        <p:xfrm>
          <a:off x="5824728" y="3593970"/>
          <a:ext cx="458216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268665876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6625129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without Heart Disease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1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198352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9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8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2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515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4E82-931C-8ABD-CFB2-C813B80E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925" y="798192"/>
            <a:ext cx="7965461" cy="994164"/>
          </a:xfrm>
        </p:spPr>
        <p:txBody>
          <a:bodyPr/>
          <a:lstStyle/>
          <a:p>
            <a:r>
              <a:rPr lang="en-IN" dirty="0"/>
              <a:t>Visualize Correlations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D339-40A9-DFD8-3768-B0E8CD228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we will explore which features are categorical or continuous data types.</a:t>
            </a:r>
          </a:p>
          <a:p>
            <a:r>
              <a:rPr lang="en-US" sz="2400" dirty="0"/>
              <a:t>Then we plot Scatter Plot.</a:t>
            </a:r>
          </a:p>
          <a:p>
            <a:r>
              <a:rPr lang="en-US" sz="2400" dirty="0"/>
              <a:t>Lastly we explore </a:t>
            </a:r>
            <a:r>
              <a:rPr lang="en-IN" sz="2400" dirty="0"/>
              <a:t>correlation matrices.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D310-84E0-B710-3C64-44DC942A5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55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B5-E193-678C-A990-179FAD79A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24" y="118263"/>
            <a:ext cx="7379207" cy="1125321"/>
          </a:xfrm>
        </p:spPr>
        <p:txBody>
          <a:bodyPr/>
          <a:lstStyle/>
          <a:p>
            <a:r>
              <a:rPr lang="en-IN" dirty="0"/>
              <a:t>Visualize Correlations Between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ED360-FAA4-C01D-0B8A-09897953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970" y="1244142"/>
            <a:ext cx="8586215" cy="858978"/>
          </a:xfrm>
        </p:spPr>
        <p:txBody>
          <a:bodyPr/>
          <a:lstStyle/>
          <a:p>
            <a:r>
              <a:rPr lang="en-US" dirty="0"/>
              <a:t>Identify whether each feature is a categorical variable or a numerical variable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2D7639-4EEC-CB4A-9FC3-887AAEF9E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79386"/>
              </p:ext>
            </p:extLst>
          </p:nvPr>
        </p:nvGraphicFramePr>
        <p:xfrm>
          <a:off x="283970" y="2070151"/>
          <a:ext cx="4105150" cy="4719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2575">
                  <a:extLst>
                    <a:ext uri="{9D8B030D-6E8A-4147-A177-3AD203B41FA5}">
                      <a16:colId xmlns:a16="http://schemas.microsoft.com/office/drawing/2014/main" val="1523524808"/>
                    </a:ext>
                  </a:extLst>
                </a:gridCol>
                <a:gridCol w="2052575">
                  <a:extLst>
                    <a:ext uri="{9D8B030D-6E8A-4147-A177-3AD203B41FA5}">
                      <a16:colId xmlns:a16="http://schemas.microsoft.com/office/drawing/2014/main" val="8820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Feature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Data Type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65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HeartDiseaseorAttack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9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HighBP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90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HighChol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29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CholCheck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19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63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Smoker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63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Stroke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04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Diabetes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82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PhysActivity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67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67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Veggies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127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1C5BE3-121F-8B89-1C3F-8E1A031A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6235"/>
              </p:ext>
            </p:extLst>
          </p:nvPr>
        </p:nvGraphicFramePr>
        <p:xfrm>
          <a:off x="4743699" y="2020417"/>
          <a:ext cx="4105150" cy="4719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2575">
                  <a:extLst>
                    <a:ext uri="{9D8B030D-6E8A-4147-A177-3AD203B41FA5}">
                      <a16:colId xmlns:a16="http://schemas.microsoft.com/office/drawing/2014/main" val="2878688692"/>
                    </a:ext>
                  </a:extLst>
                </a:gridCol>
                <a:gridCol w="2052575">
                  <a:extLst>
                    <a:ext uri="{9D8B030D-6E8A-4147-A177-3AD203B41FA5}">
                      <a16:colId xmlns:a16="http://schemas.microsoft.com/office/drawing/2014/main" val="2680240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Feature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Data Type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63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HvyAlcoholConsump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84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AnyHealthcare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85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NoDocbcCost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29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GenHlth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1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MentHlth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75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PhysHlth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33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DiffWalk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9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3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37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61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52937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AD068D-8202-E993-41E6-A5A94277B4D1}"/>
              </a:ext>
            </a:extLst>
          </p:cNvPr>
          <p:cNvSpPr txBox="1">
            <a:spLocks/>
          </p:cNvSpPr>
          <p:nvPr/>
        </p:nvSpPr>
        <p:spPr>
          <a:xfrm>
            <a:off x="9203428" y="2356104"/>
            <a:ext cx="2471928" cy="3059889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Thus, the continuous variables are:</a:t>
            </a:r>
          </a:p>
          <a:p>
            <a:r>
              <a:rPr lang="en-IN" sz="1600" dirty="0"/>
              <a:t>BMI</a:t>
            </a:r>
          </a:p>
          <a:p>
            <a:r>
              <a:rPr lang="en-IN" sz="1600" dirty="0" err="1"/>
              <a:t>GenHlth</a:t>
            </a:r>
            <a:endParaRPr lang="en-IN" sz="1600" dirty="0"/>
          </a:p>
          <a:p>
            <a:r>
              <a:rPr lang="en-IN" sz="1600" dirty="0" err="1"/>
              <a:t>MentHlth</a:t>
            </a:r>
            <a:endParaRPr lang="en-IN" sz="1600" dirty="0"/>
          </a:p>
          <a:p>
            <a:r>
              <a:rPr lang="en-IN" sz="1600" dirty="0" err="1"/>
              <a:t>PhysHlth</a:t>
            </a:r>
            <a:endParaRPr lang="en-IN" sz="1600" dirty="0"/>
          </a:p>
          <a:p>
            <a:r>
              <a:rPr lang="en-IN" sz="1600" dirty="0"/>
              <a:t>Age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2401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07" y="2520"/>
            <a:ext cx="4270294" cy="1012785"/>
          </a:xfrm>
        </p:spPr>
        <p:txBody>
          <a:bodyPr/>
          <a:lstStyle/>
          <a:p>
            <a:r>
              <a:rPr lang="en-US" sz="3600" dirty="0"/>
              <a:t>Scatter Plot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49789B0-A7E9-BAB3-7DAA-94741443A16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20" y="949885"/>
            <a:ext cx="5939536" cy="596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04DF-A46E-9D71-44D4-F44F958B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01646"/>
            <a:ext cx="7796464" cy="875293"/>
          </a:xfrm>
        </p:spPr>
        <p:txBody>
          <a:bodyPr/>
          <a:lstStyle/>
          <a:p>
            <a:r>
              <a:rPr lang="en-US" dirty="0"/>
              <a:t>Scatter Plot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BE6DD-A093-AD97-0134-EC39F0C1F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62F3-1732-AB4D-6C23-BDEF824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1179576"/>
            <a:ext cx="3822192" cy="5422392"/>
          </a:xfrm>
        </p:spPr>
        <p:txBody>
          <a:bodyPr>
            <a:no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350" u="sng" dirty="0"/>
              <a:t>BMI, </a:t>
            </a:r>
            <a:r>
              <a:rPr lang="en-IN" sz="1350" u="sng" dirty="0" err="1"/>
              <a:t>GenHlth</a:t>
            </a:r>
            <a:r>
              <a:rPr lang="en-IN" sz="1350" dirty="0"/>
              <a:t>: There appears to be a slight positive correlation. As BMI increases, </a:t>
            </a:r>
            <a:r>
              <a:rPr lang="en-IN" sz="1350" dirty="0" err="1"/>
              <a:t>GenHlth</a:t>
            </a:r>
            <a:r>
              <a:rPr lang="en-IN" sz="1350" dirty="0"/>
              <a:t> scores tend to increase, indicating poorer general health for those with higher BMI. 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350" dirty="0"/>
              <a:t>BMI, </a:t>
            </a:r>
            <a:r>
              <a:rPr lang="en-IN" sz="1350" dirty="0" err="1"/>
              <a:t>MentHlth</a:t>
            </a:r>
            <a:r>
              <a:rPr lang="en-IN" sz="1350" dirty="0"/>
              <a:t>: A weak positive correlation is visible. Higher BMI values are associated with slightly more days of poor mental health, though the relationship isn't strong.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350" dirty="0"/>
              <a:t>BMI, </a:t>
            </a:r>
            <a:r>
              <a:rPr lang="en-IN" sz="1350" dirty="0" err="1"/>
              <a:t>PhysHlth</a:t>
            </a:r>
            <a:r>
              <a:rPr lang="en-IN" sz="1350" dirty="0"/>
              <a:t>: Similar to mental health, there's a weak positive correlation. Individuals with higher BMI tend to report slightly more days of poor physical health.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350" dirty="0"/>
              <a:t>BMI, Age: There's a slight positive correlation. BMI tends to increase somewhat with age, though the relationship isn't very strong.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350" dirty="0" err="1"/>
              <a:t>GenHlth</a:t>
            </a:r>
            <a:r>
              <a:rPr lang="en-IN" sz="1350" dirty="0"/>
              <a:t>, </a:t>
            </a:r>
            <a:r>
              <a:rPr lang="en-IN" sz="1350" dirty="0" err="1"/>
              <a:t>MentHlth</a:t>
            </a:r>
            <a:r>
              <a:rPr lang="en-IN" sz="1350" dirty="0"/>
              <a:t>: A moderate positive correlation exists. As </a:t>
            </a:r>
            <a:r>
              <a:rPr lang="en-IN" sz="1350" dirty="0" err="1"/>
              <a:t>GenHlth</a:t>
            </a:r>
            <a:r>
              <a:rPr lang="en-IN" sz="1350" dirty="0"/>
              <a:t> scores increase indicating poorer general health, the number of poor mental health days also tends to increase.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B0F77-00B7-6E45-A27A-A0B7E49AA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72585" y="1078992"/>
            <a:ext cx="3736526" cy="5559552"/>
          </a:xfrm>
        </p:spPr>
        <p:txBody>
          <a:bodyPr>
            <a:no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300" dirty="0" err="1"/>
              <a:t>GenHlth</a:t>
            </a:r>
            <a:r>
              <a:rPr lang="en-IN" sz="1300" dirty="0"/>
              <a:t>, </a:t>
            </a:r>
            <a:r>
              <a:rPr lang="en-IN" sz="1300" dirty="0" err="1"/>
              <a:t>PhysHlth</a:t>
            </a:r>
            <a:r>
              <a:rPr lang="en-IN" sz="1300" dirty="0"/>
              <a:t>: A strong positive correlation is evident. Higher </a:t>
            </a:r>
            <a:r>
              <a:rPr lang="en-IN" sz="1300" dirty="0" err="1"/>
              <a:t>GenHlth</a:t>
            </a:r>
            <a:r>
              <a:rPr lang="en-IN" sz="1300" dirty="0"/>
              <a:t> scores poorer general health are strongly associated with more days of poor physical health.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300" dirty="0" err="1"/>
              <a:t>GenHlth</a:t>
            </a:r>
            <a:r>
              <a:rPr lang="en-IN" sz="1300" dirty="0"/>
              <a:t>, Age: There's a weak positive correlation. General health tends to decline slightly higher </a:t>
            </a:r>
            <a:r>
              <a:rPr lang="en-IN" sz="1300" dirty="0" err="1"/>
              <a:t>GenHlth</a:t>
            </a:r>
            <a:r>
              <a:rPr lang="en-IN" sz="1300" dirty="0"/>
              <a:t> scores as age increases.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300" dirty="0" err="1"/>
              <a:t>MentHlth</a:t>
            </a:r>
            <a:r>
              <a:rPr lang="en-IN" sz="1300" dirty="0"/>
              <a:t>, </a:t>
            </a:r>
            <a:r>
              <a:rPr lang="en-IN" sz="1300" dirty="0" err="1"/>
              <a:t>PhysHlth</a:t>
            </a:r>
            <a:r>
              <a:rPr lang="en-IN" sz="1300" dirty="0"/>
              <a:t>: A strong positive correlation is visible. More days of poor mental health are strongly associated with more days of poor physical health, suggesting a close relationship between mental and physical well-being.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300" dirty="0" err="1"/>
              <a:t>MentHlth</a:t>
            </a:r>
            <a:r>
              <a:rPr lang="en-IN" sz="1300" dirty="0"/>
              <a:t>, Age: A very weak positive correlation exists. There's a slight tendency for older individuals to report more days of poor mental health, but the relationship is not strong.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300" dirty="0" err="1"/>
              <a:t>PhysHlth</a:t>
            </a:r>
            <a:r>
              <a:rPr lang="en-IN" sz="1300" dirty="0"/>
              <a:t>, Age: Similar to mental health, there's a weak positive correlation with age. Older individuals tend to report slightly more days of poor physical health, but the relationship isn't strong</a:t>
            </a:r>
          </a:p>
        </p:txBody>
      </p:sp>
    </p:spTree>
    <p:extLst>
      <p:ext uri="{BB962C8B-B14F-4D97-AF65-F5344CB8AC3E}">
        <p14:creationId xmlns:p14="http://schemas.microsoft.com/office/powerpoint/2010/main" val="953356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0330-DB68-BFF4-92B1-03B98AA3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457199"/>
            <a:ext cx="10511627" cy="685801"/>
          </a:xfrm>
        </p:spPr>
        <p:txBody>
          <a:bodyPr/>
          <a:lstStyle/>
          <a:p>
            <a:r>
              <a:rPr lang="en-US" dirty="0"/>
              <a:t>CORRELATION PLOT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A2192-C4CC-0B7B-E550-723AE1FEE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0AF52FE-AEEB-EC5A-5E4C-3E40F0D263A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850" y="1469984"/>
            <a:ext cx="5892298" cy="521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40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04" y="457198"/>
            <a:ext cx="9875463" cy="827661"/>
          </a:xfrm>
        </p:spPr>
        <p:txBody>
          <a:bodyPr/>
          <a:lstStyle/>
          <a:p>
            <a:r>
              <a:rPr lang="en-US" dirty="0"/>
              <a:t>Correlation plot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402080"/>
            <a:ext cx="10001356" cy="545592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1. </a:t>
            </a:r>
            <a:r>
              <a:rPr lang="en-US" dirty="0" err="1"/>
              <a:t>GenHlth</a:t>
            </a:r>
            <a:r>
              <a:rPr lang="en-US" dirty="0"/>
              <a:t> vs </a:t>
            </a:r>
            <a:r>
              <a:rPr lang="en-US" dirty="0" err="1"/>
              <a:t>PhysHlth</a:t>
            </a:r>
            <a:r>
              <a:rPr lang="en-US" dirty="0"/>
              <a:t>:</a:t>
            </a:r>
          </a:p>
          <a:p>
            <a:pPr marL="26670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  (1) The strongest positive correlation is observed between </a:t>
            </a:r>
            <a:r>
              <a:rPr lang="en-US" dirty="0" err="1"/>
              <a:t>GenHlth</a:t>
            </a:r>
            <a:r>
              <a:rPr lang="en-US" dirty="0"/>
              <a:t> (General Health) and </a:t>
            </a:r>
            <a:r>
              <a:rPr lang="en-US" dirty="0" err="1"/>
              <a:t>PhysHlth</a:t>
            </a:r>
            <a:r>
              <a:rPr lang="en-US" dirty="0"/>
              <a:t> (Physical Health), with a value of 0.52.</a:t>
            </a:r>
          </a:p>
          <a:p>
            <a:pPr marL="26670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  (2) This suggests that individuals who report poorer general health also tend to report a greater number of days of poor physical health.</a:t>
            </a:r>
            <a:br>
              <a:rPr lang="en-US" dirty="0"/>
            </a:br>
            <a:r>
              <a:rPr lang="en-US" dirty="0"/>
              <a:t>2.  </a:t>
            </a:r>
            <a:r>
              <a:rPr lang="en-US" dirty="0" err="1"/>
              <a:t>GenHlth</a:t>
            </a:r>
            <a:r>
              <a:rPr lang="en-US" dirty="0"/>
              <a:t> vs </a:t>
            </a:r>
            <a:r>
              <a:rPr lang="en-US" dirty="0" err="1"/>
              <a:t>MentHlth</a:t>
            </a:r>
            <a:r>
              <a:rPr lang="en-US" dirty="0"/>
              <a:t>:</a:t>
            </a:r>
          </a:p>
          <a:p>
            <a:pPr marL="26670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  (1) There is a moderate positive correlation (0.30) between </a:t>
            </a:r>
            <a:r>
              <a:rPr lang="en-US" dirty="0" err="1"/>
              <a:t>GenHlth</a:t>
            </a:r>
            <a:r>
              <a:rPr lang="en-US" dirty="0"/>
              <a:t> and </a:t>
            </a:r>
            <a:r>
              <a:rPr lang="en-US" dirty="0" err="1"/>
              <a:t>MentHlth</a:t>
            </a:r>
            <a:r>
              <a:rPr lang="en-US" dirty="0"/>
              <a:t> (Mental Health).</a:t>
            </a:r>
          </a:p>
          <a:p>
            <a:pPr marL="26670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  (2) This indicates that individuals with poorer general health tend to report more days of poor mental health as well.</a:t>
            </a:r>
            <a:br>
              <a:rPr lang="en-US" dirty="0"/>
            </a:br>
            <a:r>
              <a:rPr lang="en-US" dirty="0"/>
              <a:t>3.  </a:t>
            </a:r>
            <a:r>
              <a:rPr lang="en-US" dirty="0" err="1"/>
              <a:t>PhysHlth</a:t>
            </a:r>
            <a:r>
              <a:rPr lang="en-US" dirty="0"/>
              <a:t> vs </a:t>
            </a:r>
            <a:r>
              <a:rPr lang="en-US" dirty="0" err="1"/>
              <a:t>MentHlth</a:t>
            </a:r>
            <a:r>
              <a:rPr lang="en-US" dirty="0"/>
              <a:t>:</a:t>
            </a:r>
          </a:p>
          <a:p>
            <a:pPr marL="26670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  (1) A moderate positive correlation (0.35) is seen between </a:t>
            </a:r>
            <a:r>
              <a:rPr lang="en-US" dirty="0" err="1"/>
              <a:t>PhysHlth</a:t>
            </a:r>
            <a:r>
              <a:rPr lang="en-US" dirty="0"/>
              <a:t> and </a:t>
            </a:r>
            <a:r>
              <a:rPr lang="en-US" dirty="0" err="1"/>
              <a:t>MentHlth</a:t>
            </a:r>
            <a:r>
              <a:rPr lang="en-US" dirty="0"/>
              <a:t>.</a:t>
            </a:r>
          </a:p>
          <a:p>
            <a:pPr marL="26670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  (2) This suggests that individuals who experience more days of poor physical health are likely to also report more days of poor mental health.</a:t>
            </a:r>
          </a:p>
          <a:p>
            <a:pPr marL="0" indent="0">
              <a:lnSpc>
                <a:spcPct val="120000"/>
              </a:lnSpc>
              <a:spcBef>
                <a:spcPts val="360"/>
              </a:spcBef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04" y="457198"/>
            <a:ext cx="9875463" cy="827661"/>
          </a:xfrm>
        </p:spPr>
        <p:txBody>
          <a:bodyPr/>
          <a:lstStyle/>
          <a:p>
            <a:r>
              <a:rPr lang="en-US" dirty="0"/>
              <a:t>Correlation plot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402080"/>
            <a:ext cx="10001356" cy="523646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4.  BMI vs </a:t>
            </a:r>
            <a:r>
              <a:rPr lang="en-US" dirty="0" err="1"/>
              <a:t>GenHlth</a:t>
            </a:r>
            <a:endParaRPr lang="en-US" dirty="0"/>
          </a:p>
          <a:p>
            <a:pPr marL="26670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  (1) BMI has weak positive correlations with </a:t>
            </a:r>
            <a:r>
              <a:rPr lang="en-US" dirty="0" err="1"/>
              <a:t>GenHlth</a:t>
            </a:r>
            <a:r>
              <a:rPr lang="en-US" dirty="0"/>
              <a:t> (0.24) and </a:t>
            </a:r>
            <a:r>
              <a:rPr lang="en-US" dirty="0" err="1"/>
              <a:t>PhysHlth</a:t>
            </a:r>
            <a:r>
              <a:rPr lang="en-US" dirty="0"/>
              <a:t> (0.12), implying that individuals with higher BMI tend to report slightly worse general and physical health, but the relationship is not very strong.</a:t>
            </a:r>
            <a:br>
              <a:rPr lang="en-US" dirty="0"/>
            </a:br>
            <a:r>
              <a:rPr lang="en-US" dirty="0"/>
              <a:t>5.  BMI vs </a:t>
            </a:r>
            <a:r>
              <a:rPr lang="en-US" dirty="0" err="1"/>
              <a:t>MentHlth</a:t>
            </a:r>
            <a:endParaRPr lang="en-US" dirty="0"/>
          </a:p>
          <a:p>
            <a:pPr marL="26670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  (1) The correlation between BMI and </a:t>
            </a:r>
            <a:r>
              <a:rPr lang="en-US" dirty="0" err="1"/>
              <a:t>MentHlth</a:t>
            </a:r>
            <a:r>
              <a:rPr lang="en-US" dirty="0"/>
              <a:t> is extremely weak (0.085), indicating very little relationship between BMI and mental health.</a:t>
            </a:r>
            <a:br>
              <a:rPr lang="en-US" dirty="0"/>
            </a:br>
            <a:r>
              <a:rPr lang="en-US" dirty="0"/>
              <a:t>6.  BMI vs Age</a:t>
            </a:r>
          </a:p>
          <a:p>
            <a:pPr marL="26670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  (1) BMI has a weak negative correlation with Age (-0.037), suggesting no significant relationship between these two variables.</a:t>
            </a:r>
            <a:br>
              <a:rPr lang="en-US" dirty="0"/>
            </a:br>
            <a:r>
              <a:rPr lang="en-US" dirty="0"/>
              <a:t>7.  Age</a:t>
            </a:r>
          </a:p>
          <a:p>
            <a:pPr marL="26670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  (1) Age shows weak or no meaningful correlations with other variables.</a:t>
            </a:r>
          </a:p>
          <a:p>
            <a:pPr marL="26670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/>
              <a:t>  (2) The highest is with </a:t>
            </a:r>
            <a:r>
              <a:rPr lang="en-US" dirty="0" err="1"/>
              <a:t>GenHlth</a:t>
            </a:r>
            <a:r>
              <a:rPr lang="en-US" dirty="0"/>
              <a:t> (0.15), indicating a slight tendency for older individuals to report worse general health, but this relationship is not strong.</a:t>
            </a:r>
          </a:p>
          <a:p>
            <a:pPr marL="0" indent="0">
              <a:lnSpc>
                <a:spcPct val="120000"/>
              </a:lnSpc>
              <a:spcBef>
                <a:spcPts val="360"/>
              </a:spcBef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73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 marL="571500" indent="-342900" algn="just">
              <a:lnSpc>
                <a:spcPct val="107000"/>
              </a:lnSpc>
              <a:spcAft>
                <a:spcPts val="800"/>
              </a:spcAft>
              <a:buAutoNum type="arabicParenBoth"/>
            </a:pPr>
            <a:r>
              <a:rPr lang="en-US" dirty="0"/>
              <a:t>Individuals with high blood pressure have a significantly higher prevalence of heart disease compared to those without high blood pressure.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AutoNum type="arabicParenBoth"/>
            </a:pPr>
            <a:r>
              <a:rPr lang="en-US" dirty="0"/>
              <a:t>This suggests a strong association between high blood pressure and heart disease.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C3163C6D-EF95-71D1-6D6E-5EF749FB81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783" y="2121148"/>
            <a:ext cx="4332609" cy="446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/>
              <a:t>Explore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/>
              <a:t>Understand the available variables</a:t>
            </a:r>
            <a:endParaRPr lang="en-US" sz="2400" dirty="0"/>
          </a:p>
          <a:p>
            <a:r>
              <a:rPr lang="en-US" sz="2400"/>
              <a:t>Clean the dataset</a:t>
            </a:r>
            <a:endParaRPr lang="en-US" sz="2400" dirty="0"/>
          </a:p>
          <a:p>
            <a:r>
              <a:rPr lang="en-US" sz="2400"/>
              <a:t>Prepare the dataset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Individuals with high cholesterol show a higher prevalence of heart disease (16%) compared to those without (5%).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High cholesterol is another significant risk factor for heart disease.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65AF38C8-F528-6D85-0C44-D44D0A7D3C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89" y="2303463"/>
            <a:ext cx="4334035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341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Smokers have a higher prevalence of heart disease (13%) compared to non-smokers (6%).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This suggests that smoking is a considerable risk factor for developing heart disease.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F9E2053E-23D8-4487-68FA-30121C4C69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89" y="2303463"/>
            <a:ext cx="4334035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34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Individuals who have had a stroke have a notably high prevalence of heart disease (38%), compared to only 8% among those without a history of stroke.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A history of stroke is a major risk factor for heart disease.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76BC17A4-C086-96B2-1C4B-F12BE77EB8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89" y="2303463"/>
            <a:ext cx="4334035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069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3558" name="Picture 6">
            <a:extLst>
              <a:ext uri="{FF2B5EF4-FFF2-40B4-BE49-F238E27FC236}">
                <a16:creationId xmlns:a16="http://schemas.microsoft.com/office/drawing/2014/main" id="{009BFA97-4E45-6D51-5E74-AD3740365A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25" y="2331620"/>
            <a:ext cx="4225052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675" y="2303463"/>
            <a:ext cx="3484563" cy="3960812"/>
          </a:xfrm>
        </p:spPr>
        <p:txBody>
          <a:bodyPr>
            <a:normAutofit/>
          </a:bodyPr>
          <a:lstStyle/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Individuals with Type 1 or Type 2 diabetes have a higher prevalence of heart disease (14% and 22%, respectively) compared to non-diabetics (7%).</a:t>
            </a:r>
          </a:p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The risk of heart disease is particularly elevated for individuals with Type 2 diabetes.</a:t>
            </a:r>
          </a:p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340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Those who engage in physical activity have a lower prevalence of heart disease (8%) compared to those who are physically inactive (14%).</a:t>
            </a:r>
          </a:p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Physical activity appears to be a protective factor against heart disease.</a:t>
            </a:r>
            <a:br>
              <a:rPr lang="en-US" dirty="0"/>
            </a:br>
            <a:endParaRPr lang="en-US" dirty="0"/>
          </a:p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D1CC58FE-D57C-07D8-D144-747E51D1F4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89" y="2303463"/>
            <a:ext cx="4334035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642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 marL="2286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People who consume fruits or vegetables have slightly lower heart disease prevalence (9%) compared to those who do not (10% and 12%, respectively).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5DED1BFC-D698-4193-2780-D91972861E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89" y="2303463"/>
            <a:ext cx="4334035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27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2286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While there is a small protective effect from fruit and vegetable consumption, the differences are modest.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A51BE75-0F00-9AE1-9AE3-6BD461CB61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89" y="2303463"/>
            <a:ext cx="4334035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58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Surprisingly, individuals who engage in heavy alcohol consumption have a lower prevalence of heart disease (6%) compared to non-heavy drinkers (10%).</a:t>
            </a:r>
          </a:p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This could reflect the protective effects of moderate alcohol consumption or other confounding factors.</a:t>
            </a:r>
          </a:p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82671097-01C9-CC92-804A-B1596F7F1F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89" y="2303463"/>
            <a:ext cx="4334035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32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Males have a higher prevalence of heart disease (12%) compared to females (7%).</a:t>
            </a:r>
          </a:p>
          <a:p>
            <a:pPr marL="5715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This suggests that males are at a greater risk of heart disease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6DDE264-0817-2CE5-22CE-9B1011248B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89" y="2303463"/>
            <a:ext cx="4334035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33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Heart disease prevalence increases steadily with age.</a:t>
            </a:r>
          </a:p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Young individuals have very low heart disease prevalence, but the risk rises significantly in older age groups, reaching 24% in the oldest age category.</a:t>
            </a:r>
          </a:p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dirty="0"/>
              <a:t>Age is a well-established risk factor for heart disease, as seen in this analysis.</a:t>
            </a:r>
          </a:p>
          <a:p>
            <a:pPr marL="571500" indent="-342900" algn="just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5DEAF97C-0D20-4B01-8325-18064939603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89" y="2303463"/>
            <a:ext cx="4334035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53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410779"/>
            <a:ext cx="5259554" cy="1769923"/>
          </a:xfrm>
        </p:spPr>
        <p:txBody>
          <a:bodyPr/>
          <a:lstStyle/>
          <a:p>
            <a:r>
              <a:rPr lang="en-US" sz="3600"/>
              <a:t>Understand the available variables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59152"/>
            <a:ext cx="2534856" cy="4379976"/>
          </a:xfrm>
        </p:spPr>
        <p:txBody>
          <a:bodyPr>
            <a:normAutofit fontScale="925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HighBP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HighChol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CholCheck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BMI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Smoker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Stroke	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Diabetes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PhysActivity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Fruits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Veggies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94977E3-1F13-CD83-CAE3-77A9E61B7E21}"/>
              </a:ext>
            </a:extLst>
          </p:cNvPr>
          <p:cNvSpPr txBox="1">
            <a:spLocks/>
          </p:cNvSpPr>
          <p:nvPr/>
        </p:nvSpPr>
        <p:spPr>
          <a:xfrm>
            <a:off x="4164297" y="2359152"/>
            <a:ext cx="2534856" cy="437997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7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FAA809-0D6F-48F6-4C69-B26DDD8CC6A8}"/>
              </a:ext>
            </a:extLst>
          </p:cNvPr>
          <p:cNvSpPr txBox="1">
            <a:spLocks/>
          </p:cNvSpPr>
          <p:nvPr/>
        </p:nvSpPr>
        <p:spPr>
          <a:xfrm>
            <a:off x="4164297" y="2346960"/>
            <a:ext cx="2534856" cy="437997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>
                <a:latin typeface="Times New Roman" panose="02020603050405020304" pitchFamily="18" charset="0"/>
                <a:ea typeface="Calibri" panose="020F0502020204030204" pitchFamily="34" charset="0"/>
              </a:rPr>
              <a:t>12. HvyAlcoholConsump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>
                <a:latin typeface="Times New Roman" panose="02020603050405020304" pitchFamily="18" charset="0"/>
                <a:ea typeface="Calibri" panose="020F0502020204030204" pitchFamily="34" charset="0"/>
              </a:rPr>
              <a:t>13. AnyHealthcare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>
                <a:latin typeface="Times New Roman" panose="02020603050405020304" pitchFamily="18" charset="0"/>
                <a:ea typeface="Calibri" panose="020F0502020204030204" pitchFamily="34" charset="0"/>
              </a:rPr>
              <a:t>14. NoDocbcCost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>
                <a:latin typeface="Times New Roman" panose="02020603050405020304" pitchFamily="18" charset="0"/>
                <a:ea typeface="Calibri" panose="020F0502020204030204" pitchFamily="34" charset="0"/>
              </a:rPr>
              <a:t>15. GenHlth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>
                <a:latin typeface="Times New Roman" panose="02020603050405020304" pitchFamily="18" charset="0"/>
                <a:ea typeface="Calibri" panose="020F0502020204030204" pitchFamily="34" charset="0"/>
              </a:rPr>
              <a:t>16. MentHlth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>
                <a:latin typeface="Times New Roman" panose="02020603050405020304" pitchFamily="18" charset="0"/>
                <a:ea typeface="Calibri" panose="020F0502020204030204" pitchFamily="34" charset="0"/>
              </a:rPr>
              <a:t>17. PhysHlth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>
                <a:latin typeface="Times New Roman" panose="02020603050405020304" pitchFamily="18" charset="0"/>
                <a:ea typeface="Calibri" panose="020F0502020204030204" pitchFamily="34" charset="0"/>
              </a:rPr>
              <a:t>18. DiffWalk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>
                <a:latin typeface="Times New Roman" panose="02020603050405020304" pitchFamily="18" charset="0"/>
                <a:ea typeface="Calibri" panose="020F0502020204030204" pitchFamily="34" charset="0"/>
              </a:rPr>
              <a:t>19. Sex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>
                <a:latin typeface="Times New Roman" panose="02020603050405020304" pitchFamily="18" charset="0"/>
                <a:ea typeface="Calibri" panose="020F0502020204030204" pitchFamily="34" charset="0"/>
              </a:rPr>
              <a:t>20. Age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>
                <a:latin typeface="Times New Roman" panose="02020603050405020304" pitchFamily="18" charset="0"/>
                <a:ea typeface="Calibri" panose="020F0502020204030204" pitchFamily="34" charset="0"/>
              </a:rPr>
              <a:t>21. Education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>
                <a:latin typeface="Times New Roman" panose="02020603050405020304" pitchFamily="18" charset="0"/>
                <a:ea typeface="Calibri" panose="020F0502020204030204" pitchFamily="34" charset="0"/>
              </a:rPr>
              <a:t>22. Income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1800" kern="100" dirty="0">
              <a:latin typeface="Calibri(body)"/>
              <a:ea typeface="Calibri" panose="020F0502020204030204" pitchFamily="34" charset="0"/>
              <a:cs typeface="Calibri(body)"/>
            </a:endParaRPr>
          </a:p>
        </p:txBody>
      </p:sp>
      <p:pic>
        <p:nvPicPr>
          <p:cNvPr id="2052" name="Picture 4" descr="Cartoon of man clutching heart representing heart disease prevention">
            <a:extLst>
              <a:ext uri="{FF2B5EF4-FFF2-40B4-BE49-F238E27FC236}">
                <a16:creationId xmlns:a16="http://schemas.microsoft.com/office/drawing/2014/main" id="{429709A7-6E7B-8F50-3A15-5AE3C650EFCA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8" r="275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75-9FEB-F1A7-483C-5BF0BEAE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84" y="602143"/>
            <a:ext cx="9875463" cy="999746"/>
          </a:xfrm>
        </p:spPr>
        <p:txBody>
          <a:bodyPr/>
          <a:lstStyle/>
          <a:p>
            <a:r>
              <a:rPr lang="en-US" sz="3600" dirty="0"/>
              <a:t>Compare Heart Disease Across Demographic Groups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B77-2F97-19C8-34BD-A339796020E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437922" y="1555290"/>
            <a:ext cx="4440134" cy="5302710"/>
          </a:xfrm>
        </p:spPr>
        <p:txBody>
          <a:bodyPr>
            <a:noAutofit/>
          </a:bodyPr>
          <a:lstStyle/>
          <a:p>
            <a:pPr marL="268288" indent="-268288">
              <a:buFont typeface="+mj-lt"/>
              <a:buAutoNum type="arabicPeriod"/>
            </a:pPr>
            <a:r>
              <a:rPr lang="en-US" sz="1300" dirty="0"/>
              <a:t>Underweight people (BMI less than 18.5):</a:t>
            </a:r>
          </a:p>
          <a:p>
            <a:pPr marL="571500" indent="-342900" algn="just"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sz="1300" dirty="0"/>
              <a:t>10.6% have heart disease.</a:t>
            </a:r>
          </a:p>
          <a:p>
            <a:pPr marL="571500" indent="-342900" algn="just"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sz="1300" dirty="0"/>
              <a:t>This is surprisingly high, suggesting they might have other health problems.</a:t>
            </a:r>
          </a:p>
          <a:p>
            <a:pPr marL="0" indent="0">
              <a:buNone/>
            </a:pPr>
            <a:r>
              <a:rPr lang="en-US" sz="1300" dirty="0"/>
              <a:t>2.  Normal weight people (BMI 18.5 to 24.9):</a:t>
            </a:r>
          </a:p>
          <a:p>
            <a:pPr marL="571500" indent="-342900" algn="just"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sz="1300" dirty="0"/>
              <a:t>Only 6.8% have heart disease.</a:t>
            </a:r>
          </a:p>
          <a:p>
            <a:pPr marL="571500" indent="-342900" algn="just"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sz="1300" dirty="0"/>
              <a:t>This is the lowest rate, showing that a healthy weight is good for your heart.</a:t>
            </a:r>
          </a:p>
          <a:p>
            <a:pPr marL="0" indent="0">
              <a:buNone/>
            </a:pPr>
            <a:r>
              <a:rPr lang="en-US" sz="1300" dirty="0"/>
              <a:t>3.  Overweight people (BMI 25 to 29.9):</a:t>
            </a:r>
          </a:p>
          <a:p>
            <a:pPr marL="571500" indent="-342900" algn="just"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sz="1300" dirty="0"/>
              <a:t>9.3% have heart disease.</a:t>
            </a:r>
          </a:p>
          <a:p>
            <a:pPr marL="571500" indent="-342900" algn="just"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sz="1300" dirty="0"/>
              <a:t>This is higher than normal weight people, but not as high as obese or underweight people.</a:t>
            </a:r>
          </a:p>
          <a:p>
            <a:pPr marL="0" indent="0">
              <a:buNone/>
            </a:pPr>
            <a:r>
              <a:rPr lang="en-US" sz="1300" dirty="0"/>
              <a:t>4. Obese people (BMI 30 or more):</a:t>
            </a:r>
          </a:p>
          <a:p>
            <a:pPr marL="571500" indent="-342900" algn="just"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sz="1300" dirty="0"/>
              <a:t>11.5% have heart disease.</a:t>
            </a:r>
          </a:p>
          <a:p>
            <a:pPr marL="571500" indent="-342900" algn="just">
              <a:spcAft>
                <a:spcPts val="800"/>
              </a:spcAft>
              <a:buFont typeface="Arial" panose="020B0604020202020204" pitchFamily="34" charset="0"/>
              <a:buAutoNum type="arabicParenBoth"/>
            </a:pPr>
            <a:r>
              <a:rPr lang="en-US" sz="1300" dirty="0"/>
              <a:t>This is the highest rate, showing that being very overweight is bad for your heart.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D7BC-86ED-6432-B222-DDFC261A0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6B24709E-CF4E-D06A-0D7E-45EA0E09DE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85" y="1865566"/>
            <a:ext cx="6166548" cy="36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141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63" y="389572"/>
            <a:ext cx="7796464" cy="520828"/>
          </a:xfrm>
        </p:spPr>
        <p:txBody>
          <a:bodyPr/>
          <a:lstStyle/>
          <a:p>
            <a:r>
              <a:rPr lang="en-US"/>
              <a:t>Clean the dataset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" y="1165283"/>
            <a:ext cx="7315200" cy="440172"/>
          </a:xfrm>
        </p:spPr>
        <p:txBody>
          <a:bodyPr>
            <a:normAutofit/>
          </a:bodyPr>
          <a:lstStyle/>
          <a:p>
            <a:r>
              <a:rPr lang="en-US"/>
              <a:t>Clean the dataset by converting variables to appropriate data types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EE0E9E-3318-6DCF-9CCF-384D35B19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35153"/>
              </p:ext>
            </p:extLst>
          </p:nvPr>
        </p:nvGraphicFramePr>
        <p:xfrm>
          <a:off x="491423" y="1531154"/>
          <a:ext cx="8128000" cy="482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94019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8978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Column 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Data Type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HeartDiseaseorAttack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HighBP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30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HighChol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CholCheck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34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Smoker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6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Stroke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5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Diabetes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PhysActivity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28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00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Veggies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00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HvyAlcoholConsump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0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63" y="389572"/>
            <a:ext cx="7796464" cy="520828"/>
          </a:xfrm>
        </p:spPr>
        <p:txBody>
          <a:bodyPr/>
          <a:lstStyle/>
          <a:p>
            <a:r>
              <a:rPr lang="en-US"/>
              <a:t>Clean the dataset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" y="1165283"/>
            <a:ext cx="7315200" cy="440172"/>
          </a:xfrm>
        </p:spPr>
        <p:txBody>
          <a:bodyPr>
            <a:normAutofit/>
          </a:bodyPr>
          <a:lstStyle/>
          <a:p>
            <a:r>
              <a:rPr lang="en-US"/>
              <a:t>Clean the dataset by converting variables to appropriate data types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EE0E9E-3318-6DCF-9CCF-384D35B19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58331"/>
              </p:ext>
            </p:extLst>
          </p:nvPr>
        </p:nvGraphicFramePr>
        <p:xfrm>
          <a:off x="491423" y="1531154"/>
          <a:ext cx="8128000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94019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8978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Column 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Data Type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AnyHealthcare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14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NoDocbcCost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08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GenHlth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1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MentHlth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28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PhysHlth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35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DiffWalk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48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3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29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57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3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28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14891"/>
            <a:ext cx="7631709" cy="689290"/>
          </a:xfrm>
        </p:spPr>
        <p:txBody>
          <a:bodyPr/>
          <a:lstStyle/>
          <a:p>
            <a:r>
              <a:rPr lang="en-US"/>
              <a:t>Prepare the dataset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13232" y="1204181"/>
            <a:ext cx="7031736" cy="1262697"/>
          </a:xfrm>
        </p:spPr>
        <p:txBody>
          <a:bodyPr>
            <a:normAutofit/>
          </a:bodyPr>
          <a:lstStyle/>
          <a:p>
            <a:r>
              <a:rPr lang="en-US"/>
              <a:t>Removing duplicates</a:t>
            </a:r>
            <a:r>
              <a:rPr lang="en-US" dirty="0"/>
              <a:t>.</a:t>
            </a:r>
          </a:p>
          <a:p>
            <a:r>
              <a:rPr lang="en-US"/>
              <a:t>Filling null values</a:t>
            </a:r>
            <a:r>
              <a:rPr lang="en-US" dirty="0"/>
              <a:t>.</a:t>
            </a:r>
          </a:p>
          <a:p>
            <a:r>
              <a:rPr lang="en-IN"/>
              <a:t>Remove any irrelevant columns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96859-0013-C8B4-66AE-1742EF0F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89" y="4390444"/>
            <a:ext cx="5590145" cy="1510263"/>
          </a:xfrm>
          <a:prstGeom prst="rect">
            <a:avLst/>
          </a:pr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3CD43C50-7302-3376-9928-5233706B0B0F}"/>
              </a:ext>
            </a:extLst>
          </p:cNvPr>
          <p:cNvSpPr txBox="1">
            <a:spLocks/>
          </p:cNvSpPr>
          <p:nvPr/>
        </p:nvSpPr>
        <p:spPr>
          <a:xfrm>
            <a:off x="865632" y="2648999"/>
            <a:ext cx="7031736" cy="126269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52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202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596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</a:t>
            </a:r>
            <a:r>
              <a:rPr lang="en-IN"/>
              <a:t>he Dataset does not contain duplicates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/>
              <a:t>It does not contain null values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/>
              <a:t>All columns are relevant to predict target variables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368C4F-F61E-5F90-AFE6-5167B76D03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3CEE4-8969-0E88-925B-1C1C01B9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917AF-4F22-8717-1009-3DD67D87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27" y="329184"/>
            <a:ext cx="5955467" cy="57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027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{3690C48B-EF41-438B-A663-1D16239CF3F7}tf78438558_win32</Template>
  <TotalTime>401</TotalTime>
  <Words>2825</Words>
  <Application>Microsoft Office PowerPoint</Application>
  <PresentationFormat>Widescreen</PresentationFormat>
  <Paragraphs>471</Paragraphs>
  <Slides>51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Arial Black</vt:lpstr>
      <vt:lpstr>Calibri</vt:lpstr>
      <vt:lpstr>Calibri(body)</vt:lpstr>
      <vt:lpstr>Sabon Next LT</vt:lpstr>
      <vt:lpstr>Sabon Next LT (Body)</vt:lpstr>
      <vt:lpstr>Times New Roman</vt:lpstr>
      <vt:lpstr>Custom</vt:lpstr>
      <vt:lpstr>Exploratory Data Analysis</vt:lpstr>
      <vt:lpstr>agenda</vt:lpstr>
      <vt:lpstr>Explore the dataset</vt:lpstr>
      <vt:lpstr>Explore the dataset</vt:lpstr>
      <vt:lpstr>Understand the available variables</vt:lpstr>
      <vt:lpstr>Clean the dataset</vt:lpstr>
      <vt:lpstr>Clean the dataset</vt:lpstr>
      <vt:lpstr>Prepare the dataset</vt:lpstr>
      <vt:lpstr>PowerPoint Presentation</vt:lpstr>
      <vt:lpstr>Data Analysis: Univariate</vt:lpstr>
      <vt:lpstr>Examine Distributions of Individual Variables</vt:lpstr>
      <vt:lpstr>Examine Distributions of Individual Variables</vt:lpstr>
      <vt:lpstr>Examine Distributions of Individual Variables</vt:lpstr>
      <vt:lpstr>Examine Distributions of Individual Variables</vt:lpstr>
      <vt:lpstr>Investigate Prevalence of Health Conditions</vt:lpstr>
      <vt:lpstr>Investigate Prevalence of Health Conditions</vt:lpstr>
      <vt:lpstr>Investigate Prevalence of Health Conditions</vt:lpstr>
      <vt:lpstr>Analyze Distribution of Heart Disease (Target Variable)</vt:lpstr>
      <vt:lpstr>Bivariate analysis</vt:lpstr>
      <vt:lpstr>Compare the distribution  of key variables between individuals with and without heart disease. </vt:lpstr>
      <vt:lpstr>Explore Relationships with Heart Disease</vt:lpstr>
      <vt:lpstr>Explore Relationships with Heart Disease</vt:lpstr>
      <vt:lpstr>Compare the distribution  of key variables between individuals with and without heart disease. </vt:lpstr>
      <vt:lpstr>Compare the distribution  of key variables between individuals with and without heart disease. </vt:lpstr>
      <vt:lpstr>Compare the distribution  of key variables between individuals with and without heart disease.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Visualize Correlations Between Variables</vt:lpstr>
      <vt:lpstr>Visualize Correlations Between Variables</vt:lpstr>
      <vt:lpstr>Scatter Plot</vt:lpstr>
      <vt:lpstr>Scatter Plot </vt:lpstr>
      <vt:lpstr>CORRELATION PLOT</vt:lpstr>
      <vt:lpstr>Correlation plot</vt:lpstr>
      <vt:lpstr>Correlation plot</vt:lpstr>
      <vt:lpstr>Compare Heart Disease Across Demographic Groups</vt:lpstr>
      <vt:lpstr>Compare Heart Disease Across Demographic Groups</vt:lpstr>
      <vt:lpstr>Compare Heart Disease Across Demographic Groups</vt:lpstr>
      <vt:lpstr>Compare Heart Disease Across Demographic Groups</vt:lpstr>
      <vt:lpstr>Compare Heart Disease Across Demographic Groups</vt:lpstr>
      <vt:lpstr>Compare Heart Disease Across Demographic Groups</vt:lpstr>
      <vt:lpstr>Compare Heart Disease Across Demographic Groups</vt:lpstr>
      <vt:lpstr>Compare Heart Disease Across Demographic Groups</vt:lpstr>
      <vt:lpstr>Compare Heart Disease Across Demographic Groups</vt:lpstr>
      <vt:lpstr>Compare Heart Disease Across Demographic Groups</vt:lpstr>
      <vt:lpstr>Compare Heart Disease Across Demographic Groups</vt:lpstr>
      <vt:lpstr>Compare Heart Disease Across Demographic Groups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PARTHIVI GAIKWAD</dc:creator>
  <cp:lastModifiedBy>PARTHIVI GAIKWAD</cp:lastModifiedBy>
  <cp:revision>3</cp:revision>
  <dcterms:created xsi:type="dcterms:W3CDTF">2024-09-10T11:46:30Z</dcterms:created>
  <dcterms:modified xsi:type="dcterms:W3CDTF">2024-09-10T19:10:04Z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