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9" r:id="rId4"/>
  </p:sldMasterIdLst>
  <p:notesMasterIdLst>
    <p:notesMasterId r:id="rId42"/>
  </p:notesMasterIdLst>
  <p:handoutMasterIdLst>
    <p:handoutMasterId r:id="rId43"/>
  </p:handoutMasterIdLst>
  <p:sldIdLst>
    <p:sldId id="256" r:id="rId5"/>
    <p:sldId id="285" r:id="rId6"/>
    <p:sldId id="278" r:id="rId7"/>
    <p:sldId id="289" r:id="rId8"/>
    <p:sldId id="290" r:id="rId9"/>
    <p:sldId id="291" r:id="rId10"/>
    <p:sldId id="292" r:id="rId11"/>
    <p:sldId id="293" r:id="rId12"/>
    <p:sldId id="294" r:id="rId13"/>
    <p:sldId id="284" r:id="rId14"/>
    <p:sldId id="264" r:id="rId15"/>
    <p:sldId id="296" r:id="rId16"/>
    <p:sldId id="295" r:id="rId17"/>
    <p:sldId id="297" r:id="rId18"/>
    <p:sldId id="298" r:id="rId19"/>
    <p:sldId id="299" r:id="rId20"/>
    <p:sldId id="300" r:id="rId21"/>
    <p:sldId id="261" r:id="rId22"/>
    <p:sldId id="281" r:id="rId23"/>
    <p:sldId id="301" r:id="rId24"/>
    <p:sldId id="305" r:id="rId25"/>
    <p:sldId id="302" r:id="rId26"/>
    <p:sldId id="30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87" r:id="rId38"/>
    <p:sldId id="260" r:id="rId39"/>
    <p:sldId id="316" r:id="rId40"/>
    <p:sldId id="28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068"/>
    <a:srgbClr val="78475D"/>
    <a:srgbClr val="A96F89"/>
    <a:srgbClr val="C0C9C2"/>
    <a:srgbClr val="E5DCB8"/>
    <a:srgbClr val="804C64"/>
    <a:srgbClr val="90D5FF"/>
    <a:srgbClr val="DCF0F2"/>
    <a:srgbClr val="A5A5A5"/>
    <a:srgbClr val="BEB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0754479028905E-2"/>
          <c:y val="2.1428637553552034E-2"/>
          <c:w val="0.95377749658170763"/>
          <c:h val="0.76320247689482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253680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F-455D-BD9A-A9B83955F4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23899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F-455D-BD9A-A9B83955F4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Rows after duplicate dropped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229781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F-455D-BD9A-A9B83955F4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Null Values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8-4A10-B755-261838AA15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120" normalizeH="0" baseline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1907290885548316"/>
          <c:y val="0.94414976699341158"/>
          <c:w val="0.85770970226338317"/>
          <c:h val="5.5850275410544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Biome Light" panose="020B03030302040208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10754479028905E-2"/>
          <c:y val="2.1428637553552034E-2"/>
          <c:w val="0.95377749658170763"/>
          <c:h val="0.76320247689482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Variables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9-4B4E-B145-C4F5B533FE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Continuous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F9-4B4E-B145-C4F5B533FE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Categorical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Biome Light" panose="020B0303030204020804" pitchFamily="34" charset="0"/>
                    <a:ea typeface="+mn-ea"/>
                    <a:cs typeface="Biome Light" panose="020B03030302040208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F9-4B4E-B145-C4F5B533FE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120" normalizeH="0" baseline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Biome Light" panose="020B03030302040208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1907290885548316"/>
          <c:y val="0.94414976699341158"/>
          <c:w val="0.6214066989135415"/>
          <c:h val="5.5850275410544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Biome Light" panose="020B03030302040208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89202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6175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3959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3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5497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4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628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3736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856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49411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268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18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3650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0254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438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592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577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653" r:id="rId19"/>
  </p:sldLayoutIdLst>
  <p:hf hdr="0" ftr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  <p15:guide id="10" pos="648" userDrawn="1">
          <p15:clr>
            <a:srgbClr val="F26B43"/>
          </p15:clr>
        </p15:guide>
        <p15:guide id="11" pos="1176" userDrawn="1">
          <p15:clr>
            <a:srgbClr val="F26B43"/>
          </p15:clr>
        </p15:guide>
        <p15:guide id="12" pos="1296" userDrawn="1">
          <p15:clr>
            <a:srgbClr val="F26B43"/>
          </p15:clr>
        </p15:guide>
        <p15:guide id="13" pos="1824" userDrawn="1">
          <p15:clr>
            <a:srgbClr val="F26B43"/>
          </p15:clr>
        </p15:guide>
        <p15:guide id="14" pos="1944" userDrawn="1">
          <p15:clr>
            <a:srgbClr val="F26B43"/>
          </p15:clr>
        </p15:guide>
        <p15:guide id="15" pos="2472" userDrawn="1">
          <p15:clr>
            <a:srgbClr val="F26B43"/>
          </p15:clr>
        </p15:guide>
        <p15:guide id="16" pos="2592" userDrawn="1">
          <p15:clr>
            <a:srgbClr val="F26B43"/>
          </p15:clr>
        </p15:guide>
        <p15:guide id="17" pos="3120" userDrawn="1">
          <p15:clr>
            <a:srgbClr val="F26B43"/>
          </p15:clr>
        </p15:guide>
        <p15:guide id="18" pos="3240" userDrawn="1">
          <p15:clr>
            <a:srgbClr val="F26B43"/>
          </p15:clr>
        </p15:guide>
        <p15:guide id="19" pos="3792" userDrawn="1">
          <p15:clr>
            <a:srgbClr val="F26B43"/>
          </p15:clr>
        </p15:guide>
        <p15:guide id="20" pos="3912" userDrawn="1">
          <p15:clr>
            <a:srgbClr val="F26B43"/>
          </p15:clr>
        </p15:guide>
        <p15:guide id="21" pos="4416" userDrawn="1">
          <p15:clr>
            <a:srgbClr val="F26B43"/>
          </p15:clr>
        </p15:guide>
        <p15:guide id="22" pos="4560" userDrawn="1">
          <p15:clr>
            <a:srgbClr val="F26B43"/>
          </p15:clr>
        </p15:guide>
        <p15:guide id="23" pos="5088" userDrawn="1">
          <p15:clr>
            <a:srgbClr val="F26B43"/>
          </p15:clr>
        </p15:guide>
        <p15:guide id="24" pos="5208" userDrawn="1">
          <p15:clr>
            <a:srgbClr val="F26B43"/>
          </p15:clr>
        </p15:guide>
        <p15:guide id="25" pos="5736" userDrawn="1">
          <p15:clr>
            <a:srgbClr val="F26B43"/>
          </p15:clr>
        </p15:guide>
        <p15:guide id="26" pos="5856" userDrawn="1">
          <p15:clr>
            <a:srgbClr val="F26B43"/>
          </p15:clr>
        </p15:guide>
        <p15:guide id="27" pos="6384" userDrawn="1">
          <p15:clr>
            <a:srgbClr val="F26B43"/>
          </p15:clr>
        </p15:guide>
        <p15:guide id="28" pos="6504" userDrawn="1">
          <p15:clr>
            <a:srgbClr val="F26B43"/>
          </p15:clr>
        </p15:guide>
        <p15:guide id="29" pos="7032" userDrawn="1">
          <p15:clr>
            <a:srgbClr val="F26B43"/>
          </p15:clr>
        </p15:guide>
        <p15:guide id="30" orient="horz" pos="288" userDrawn="1">
          <p15:clr>
            <a:srgbClr val="F26B43"/>
          </p15:clr>
        </p15:guide>
        <p15:guide id="31" orient="horz" pos="1128" userDrawn="1">
          <p15:clr>
            <a:srgbClr val="F26B43"/>
          </p15:clr>
        </p15:guide>
        <p15:guide id="32" orient="horz" pos="1248" userDrawn="1">
          <p15:clr>
            <a:srgbClr val="F26B43"/>
          </p15:clr>
        </p15:guide>
        <p15:guide id="33" orient="horz" pos="2088" userDrawn="1">
          <p15:clr>
            <a:srgbClr val="F26B43"/>
          </p15:clr>
        </p15:guide>
        <p15:guide id="34" orient="horz" pos="2232" userDrawn="1">
          <p15:clr>
            <a:srgbClr val="F26B43"/>
          </p15:clr>
        </p15:guide>
        <p15:guide id="35" orient="horz" pos="3048" userDrawn="1">
          <p15:clr>
            <a:srgbClr val="F26B43"/>
          </p15:clr>
        </p15:guide>
        <p15:guide id="36" orient="horz" pos="3192" userDrawn="1">
          <p15:clr>
            <a:srgbClr val="F26B43"/>
          </p15:clr>
        </p15:guide>
        <p15:guide id="3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878" y="3135086"/>
            <a:ext cx="5676121" cy="3168978"/>
          </a:xfrm>
        </p:spPr>
        <p:txBody>
          <a:bodyPr/>
          <a:lstStyle/>
          <a:p>
            <a:r>
              <a:rPr lang="en-US" sz="2800" dirty="0" err="1"/>
              <a:t>Analyse</a:t>
            </a:r>
            <a:r>
              <a:rPr lang="en-US" sz="2800" dirty="0"/>
              <a:t> Health and Demographic Data to identify common traits leading to Heart Disease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146819"/>
          </a:xfrm>
        </p:spPr>
        <p:txBody>
          <a:bodyPr>
            <a:normAutofit/>
          </a:bodyPr>
          <a:lstStyle/>
          <a:p>
            <a:r>
              <a:rPr lang="en-IN" sz="6500" dirty="0"/>
              <a:t>Problem Statement</a:t>
            </a:r>
            <a:endParaRPr lang="en-US" sz="6500" dirty="0"/>
          </a:p>
        </p:txBody>
      </p:sp>
      <p:pic>
        <p:nvPicPr>
          <p:cNvPr id="1028" name="Picture 4" descr="8 ways to reduce your risk of heart disease">
            <a:extLst>
              <a:ext uri="{FF2B5EF4-FFF2-40B4-BE49-F238E27FC236}">
                <a16:creationId xmlns:a16="http://schemas.microsoft.com/office/drawing/2014/main" id="{4BE33BDE-04C1-9A51-2615-F22867AA7498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r="220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F59AC89-2307-4F1C-962F-D954A6C8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96" y="1008653"/>
            <a:ext cx="6274144" cy="117574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US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4098" name="Picture 2" descr="Unlocking the Power of Effective Data Cleaning: Techniques, Benefits, and  Best Practices">
            <a:extLst>
              <a:ext uri="{FF2B5EF4-FFF2-40B4-BE49-F238E27FC236}">
                <a16:creationId xmlns:a16="http://schemas.microsoft.com/office/drawing/2014/main" id="{915E4D77-3DD4-5846-8A1A-28DA94E7F8F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8482"/>
          <a:stretch/>
        </p:blipFill>
        <p:spPr bwMode="auto">
          <a:xfrm>
            <a:off x="7386321" y="1711464"/>
            <a:ext cx="4186822" cy="495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56"/>
            <a:ext cx="10515600" cy="1325563"/>
          </a:xfrm>
        </p:spPr>
        <p:txBody>
          <a:bodyPr/>
          <a:lstStyle/>
          <a:p>
            <a:r>
              <a:rPr lang="en-US" dirty="0">
                <a:cs typeface="Biome Light" panose="020B0303030204020804" pitchFamily="34" charset="0"/>
              </a:rPr>
              <a:t>Process of Cleaning Data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0C08F9-9A5C-43CF-9AAC-621536803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41866" y="2592967"/>
            <a:ext cx="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A89E8D-ECBE-4B32-82C7-E8DD0B202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78005" y="2592967"/>
            <a:ext cx="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38730-2A0E-4853-AD2C-FC744EF5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03799" y="2592967"/>
            <a:ext cx="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8E48653-A8EB-4DE2-BFE6-A0E61D8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29593" y="2592967"/>
            <a:ext cx="0" cy="265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90DF0B-5B2E-49A9-B210-E32FFFAC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2650133" y="2579910"/>
            <a:ext cx="847946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EBE9657-CF02-4369-A33E-0B368710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50134" y="2277833"/>
            <a:ext cx="604157" cy="6041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1CD723-7F96-4567-92C6-62CCB0855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5928" y="2277833"/>
            <a:ext cx="604157" cy="6041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BF65AA-A09B-4D00-8027-CC0A25E8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1722" y="2277833"/>
            <a:ext cx="604157" cy="6041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19E70-E8A3-4D0F-B3B6-B2E3C5F05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7518" y="2277833"/>
            <a:ext cx="604157" cy="6041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62F79-38EC-4B6D-A17B-F5010967D4B4}"/>
              </a:ext>
            </a:extLst>
          </p:cNvPr>
          <p:cNvSpPr txBox="1"/>
          <p:nvPr/>
        </p:nvSpPr>
        <p:spPr>
          <a:xfrm>
            <a:off x="174171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Aug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040622-091C-4302-89B8-994214504947}"/>
              </a:ext>
            </a:extLst>
          </p:cNvPr>
          <p:cNvSpPr txBox="1"/>
          <p:nvPr/>
        </p:nvSpPr>
        <p:spPr>
          <a:xfrm>
            <a:off x="2650133" y="2410633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B3AF7F-FFF7-43A1-AD4E-EC73024C5568}"/>
              </a:ext>
            </a:extLst>
          </p:cNvPr>
          <p:cNvSpPr txBox="1"/>
          <p:nvPr/>
        </p:nvSpPr>
        <p:spPr>
          <a:xfrm>
            <a:off x="5299462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5204BF-7B89-48BE-B911-AB38665495CE}"/>
              </a:ext>
            </a:extLst>
          </p:cNvPr>
          <p:cNvSpPr txBox="1"/>
          <p:nvPr/>
        </p:nvSpPr>
        <p:spPr>
          <a:xfrm>
            <a:off x="8025256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0852B-B5D2-43AC-8631-C907E6A781C8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54D7B6-3713-48BB-9DDB-12D73AFA8E99}"/>
              </a:ext>
            </a:extLst>
          </p:cNvPr>
          <p:cNvSpPr txBox="1"/>
          <p:nvPr/>
        </p:nvSpPr>
        <p:spPr>
          <a:xfrm>
            <a:off x="472986" y="3679886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Remove Duplicate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C3E76C-2256-4F05-B7C3-0DFF370582FE}"/>
              </a:ext>
            </a:extLst>
          </p:cNvPr>
          <p:cNvSpPr txBox="1"/>
          <p:nvPr/>
        </p:nvSpPr>
        <p:spPr>
          <a:xfrm>
            <a:off x="3209125" y="5337099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Handle Missing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DF1E14-A144-47F8-A8C2-C2DB76FEE3E7}"/>
              </a:ext>
            </a:extLst>
          </p:cNvPr>
          <p:cNvSpPr txBox="1"/>
          <p:nvPr/>
        </p:nvSpPr>
        <p:spPr>
          <a:xfrm>
            <a:off x="5934919" y="3684742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Validate Data Types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72532C-25BA-4593-9A4A-521BC652C2BC}"/>
              </a:ext>
            </a:extLst>
          </p:cNvPr>
          <p:cNvSpPr txBox="1"/>
          <p:nvPr/>
        </p:nvSpPr>
        <p:spPr>
          <a:xfrm>
            <a:off x="8660713" y="5341955"/>
            <a:ext cx="246888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Handle Inconsistent Data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Finding Duplicate rows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0B0E-AD0B-C8F3-56B9-9291E9AC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57" y="2400050"/>
            <a:ext cx="90881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DB08F-CCC0-BF5E-086E-0BF4416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97" y="2068486"/>
            <a:ext cx="7097115" cy="4410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Finding Null Values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4385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Data Types of Features</a:t>
            </a:r>
            <a:endParaRPr lang="en-IN" sz="2800" b="0" i="0" u="none" strike="noStrike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BFA6F-BD60-3122-84EA-1493B23E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" t="1838" r="24237" b="1322"/>
          <a:stretch/>
        </p:blipFill>
        <p:spPr>
          <a:xfrm>
            <a:off x="43460" y="2098175"/>
            <a:ext cx="6075328" cy="4116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E7CFE9-7AEC-DC6D-A967-F1E56EEC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92"/>
          <a:stretch/>
        </p:blipFill>
        <p:spPr>
          <a:xfrm>
            <a:off x="6192370" y="1967408"/>
            <a:ext cx="6076800" cy="42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936468"/>
            <a:ext cx="7466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Handle Inconsistent Data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E68FB-AFCC-5ABF-C9A8-2B992BE9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2627023"/>
            <a:ext cx="66452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Handle Inconsistent Data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IN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E68FB-AFCC-5ABF-C9A8-2B992BE9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2627023"/>
            <a:ext cx="66452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41BA-A2F0-E089-7C3F-24D3243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3745-CB0F-51D9-C714-59CBD8A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D882-A1DC-9897-D8E5-D836D6A51647}"/>
              </a:ext>
            </a:extLst>
          </p:cNvPr>
          <p:cNvSpPr txBox="1"/>
          <p:nvPr/>
        </p:nvSpPr>
        <p:spPr>
          <a:xfrm>
            <a:off x="1577057" y="1451276"/>
            <a:ext cx="746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Handle Inconsistent Data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IN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7">
            <a:extLst>
              <a:ext uri="{FF2B5EF4-FFF2-40B4-BE49-F238E27FC236}">
                <a16:creationId xmlns:a16="http://schemas.microsoft.com/office/drawing/2014/main" id="{5BF074B5-3A4A-E931-780C-FA7B02C4F045}"/>
              </a:ext>
            </a:extLst>
          </p:cNvPr>
          <p:cNvSpPr txBox="1">
            <a:spLocks/>
          </p:cNvSpPr>
          <p:nvPr/>
        </p:nvSpPr>
        <p:spPr>
          <a:xfrm>
            <a:off x="2958928" y="378823"/>
            <a:ext cx="6274144" cy="11757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78475D"/>
                </a:solidFill>
                <a:ea typeface="+mn-ea"/>
                <a:cs typeface="+mn-cs"/>
              </a:rPr>
              <a:t>Cleaning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893F8-470E-4710-D569-64E252AD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407" b="33642"/>
          <a:stretch/>
        </p:blipFill>
        <p:spPr>
          <a:xfrm>
            <a:off x="74837" y="1928329"/>
            <a:ext cx="5029008" cy="4550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35D4B-3ABE-0A26-5599-E56789E4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0" r="22407"/>
          <a:stretch/>
        </p:blipFill>
        <p:spPr>
          <a:xfrm>
            <a:off x="5618134" y="3088067"/>
            <a:ext cx="5029008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Content Placeholder 5" descr="column chart">
            <a:extLst>
              <a:ext uri="{FF2B5EF4-FFF2-40B4-BE49-F238E27FC236}">
                <a16:creationId xmlns:a16="http://schemas.microsoft.com/office/drawing/2014/main" id="{362B2925-E8FE-473D-8655-B0D2843619D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7668216"/>
              </p:ext>
            </p:extLst>
          </p:nvPr>
        </p:nvGraphicFramePr>
        <p:xfrm>
          <a:off x="854075" y="1625600"/>
          <a:ext cx="545727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graphicFrame>
        <p:nvGraphicFramePr>
          <p:cNvPr id="3" name="Content Placeholder 5" descr="column chart">
            <a:extLst>
              <a:ext uri="{FF2B5EF4-FFF2-40B4-BE49-F238E27FC236}">
                <a16:creationId xmlns:a16="http://schemas.microsoft.com/office/drawing/2014/main" id="{726B608D-D5BD-2112-0635-C369F3830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606411"/>
              </p:ext>
            </p:extLst>
          </p:nvPr>
        </p:nvGraphicFramePr>
        <p:xfrm>
          <a:off x="6403423" y="1625599"/>
          <a:ext cx="5457273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046" y="2426610"/>
            <a:ext cx="1575020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35" y="2239124"/>
            <a:ext cx="6674802" cy="65532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2">
                    <a:lumMod val="75000"/>
                  </a:schemeClr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286000"/>
            <a:ext cx="4667250" cy="35456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01 </a:t>
            </a: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Research Report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02 Cleaning Data</a:t>
            </a:r>
            <a:endParaRPr lang="en-IN" sz="2400" kern="100" dirty="0">
              <a:solidFill>
                <a:srgbClr val="804C64"/>
              </a:solidFill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03 EDA</a:t>
            </a:r>
            <a:endParaRPr lang="en-IN" sz="2400" kern="100" dirty="0">
              <a:solidFill>
                <a:srgbClr val="804C64"/>
              </a:solidFill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04 </a:t>
            </a: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Key Findings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804C64"/>
                </a:solidFill>
                <a:effectLst/>
                <a:latin typeface="Calibri(body)"/>
                <a:ea typeface="Calibri" panose="020F0502020204030204" pitchFamily="34" charset="0"/>
                <a:cs typeface="Calibri(body)"/>
              </a:rPr>
              <a:t>05 Conclusions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7924"/>
            <a:ext cx="11201400" cy="1074589"/>
          </a:xfrm>
        </p:spPr>
        <p:txBody>
          <a:bodyPr>
            <a:normAutofit fontScale="90000"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rgbClr val="78475D"/>
                </a:solidFill>
                <a:ea typeface="+mn-ea"/>
                <a:cs typeface="+mn-cs"/>
              </a:rPr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9296-7724-1154-9D96-48E19ABFFFC4}"/>
              </a:ext>
            </a:extLst>
          </p:cNvPr>
          <p:cNvSpPr txBox="1"/>
          <p:nvPr/>
        </p:nvSpPr>
        <p:spPr>
          <a:xfrm>
            <a:off x="580611" y="1318360"/>
            <a:ext cx="6132442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This process involves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F583C-2C43-1BEF-9B94-FDC42E8D1799}"/>
              </a:ext>
            </a:extLst>
          </p:cNvPr>
          <p:cNvSpPr txBox="1"/>
          <p:nvPr/>
        </p:nvSpPr>
        <p:spPr>
          <a:xfrm>
            <a:off x="764798" y="2723674"/>
            <a:ext cx="7305775" cy="137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Explore the Dataset</a:t>
            </a:r>
            <a:endParaRPr lang="en-US" sz="2800" dirty="0">
              <a:solidFill>
                <a:srgbClr val="78475D"/>
              </a:solidFill>
              <a:latin typeface="+mj-lt"/>
            </a:endParaRPr>
          </a:p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Data Analysis: Univariate</a:t>
            </a:r>
          </a:p>
          <a:p>
            <a:pPr marL="514350" indent="-514350" defTabSz="914400">
              <a:lnSpc>
                <a:spcPct val="99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800" dirty="0">
                <a:solidFill>
                  <a:srgbClr val="78475D"/>
                </a:solidFill>
                <a:latin typeface="+mj-lt"/>
              </a:rPr>
              <a:t>Data Analysis: Bivariate</a:t>
            </a:r>
          </a:p>
        </p:txBody>
      </p:sp>
    </p:spTree>
    <p:extLst>
      <p:ext uri="{BB962C8B-B14F-4D97-AF65-F5344CB8AC3E}">
        <p14:creationId xmlns:p14="http://schemas.microsoft.com/office/powerpoint/2010/main" val="252924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>
                <a:solidFill>
                  <a:schemeClr val="accent2">
                    <a:lumMod val="75000"/>
                  </a:schemeClr>
                </a:solidFill>
              </a:rPr>
              <a:t>9/12/2024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accent2">
                    <a:lumMod val="75000"/>
                  </a:schemeClr>
                </a:solidFill>
              </a:rPr>
              <a:pPr/>
              <a:t>21</a:t>
            </a:fld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7924"/>
            <a:ext cx="11201400" cy="1074589"/>
          </a:xfrm>
        </p:spPr>
        <p:txBody>
          <a:bodyPr>
            <a:normAutofit fontScale="90000"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29296-7724-1154-9D96-48E19ABFFFC4}"/>
              </a:ext>
            </a:extLst>
          </p:cNvPr>
          <p:cNvSpPr txBox="1"/>
          <p:nvPr/>
        </p:nvSpPr>
        <p:spPr>
          <a:xfrm>
            <a:off x="580611" y="1318360"/>
            <a:ext cx="6132442" cy="51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Understand the available variables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F583C-2C43-1BEF-9B94-FDC42E8D1799}"/>
              </a:ext>
            </a:extLst>
          </p:cNvPr>
          <p:cNvSpPr txBox="1"/>
          <p:nvPr/>
        </p:nvSpPr>
        <p:spPr>
          <a:xfrm>
            <a:off x="3600564" y="2051164"/>
            <a:ext cx="4223502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HighBP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HighChol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CholCheck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Stroke	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Diabetes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PhysActivity</a:t>
            </a:r>
            <a:endParaRPr lang="en-IN" sz="1800" kern="100" dirty="0">
              <a:solidFill>
                <a:schemeClr val="bg1"/>
              </a:solidFill>
              <a:effectLst/>
              <a:latin typeface="Century Schoolbook (Headings)"/>
              <a:ea typeface="Calibri" panose="020F0502020204030204" pitchFamily="34" charset="0"/>
              <a:cs typeface="Calibri(body)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Fruits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entury Schoolbook (Headings)"/>
                <a:ea typeface="Calibri" panose="020F0502020204030204" pitchFamily="34" charset="0"/>
                <a:cs typeface="Calibri(body)"/>
              </a:rPr>
              <a:t>Veggies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8F15C94-6E39-D14D-D08D-A4CBFFCBF0C0}"/>
              </a:ext>
            </a:extLst>
          </p:cNvPr>
          <p:cNvSpPr txBox="1">
            <a:spLocks/>
          </p:cNvSpPr>
          <p:nvPr/>
        </p:nvSpPr>
        <p:spPr>
          <a:xfrm>
            <a:off x="7185792" y="2330100"/>
            <a:ext cx="3399381" cy="437997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12.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HvyAlcoholConsump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13.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AnyHealthcare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14.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NoDocbcCost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15.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GenHlth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16.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MentHlth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17.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PhysHlth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18. </a:t>
            </a:r>
            <a:r>
              <a:rPr lang="en-IN" sz="1800" kern="100" dirty="0" err="1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DiffWalk</a:t>
            </a: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19. Sex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20. Age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21. Education	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latin typeface="Century Schoolbook (Headings)"/>
                <a:ea typeface="Calibri" panose="020F0502020204030204" pitchFamily="34" charset="0"/>
              </a:rPr>
              <a:t>22. Income</a:t>
            </a:r>
          </a:p>
          <a:p>
            <a:pPr algn="just">
              <a:lnSpc>
                <a:spcPct val="150000"/>
              </a:lnSpc>
            </a:pPr>
            <a:endParaRPr lang="en-IN" sz="1800" kern="100" dirty="0">
              <a:solidFill>
                <a:schemeClr val="bg1"/>
              </a:solidFill>
              <a:latin typeface="Century Schoolbook (Headings)"/>
              <a:ea typeface="Calibri" panose="020F0502020204030204" pitchFamily="34" charset="0"/>
              <a:cs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549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209" y="227437"/>
            <a:ext cx="7836727" cy="2237467"/>
          </a:xfrm>
        </p:spPr>
        <p:txBody>
          <a:bodyPr>
            <a:noAutofit/>
          </a:bodyPr>
          <a:lstStyle/>
          <a:p>
            <a:pPr algn="ctr"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Data Analysis: 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BE38-450E-F1BF-0966-34EE16D1DA44}"/>
              </a:ext>
            </a:extLst>
          </p:cNvPr>
          <p:cNvSpPr txBox="1"/>
          <p:nvPr/>
        </p:nvSpPr>
        <p:spPr>
          <a:xfrm>
            <a:off x="1967948" y="2781066"/>
            <a:ext cx="935272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Examine Distributions of Individual Variables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Investigate Prevalence of Health 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Analyze Distribution of Heart Disease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327908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ighlight>
                  <a:srgbClr val="A96F89"/>
                </a:highlight>
              </a:rPr>
              <a:t>Key Variables are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HeartDiseaseorAttack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HighBP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 err="1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HighChol</a:t>
            </a:r>
            <a:endParaRPr lang="en-IN" sz="2000" kern="100" dirty="0">
              <a:solidFill>
                <a:schemeClr val="bg1"/>
              </a:solidFill>
              <a:highlight>
                <a:srgbClr val="A96F89"/>
              </a:highlight>
              <a:latin typeface="Times New Roman" panose="02020603050405020304" pitchFamily="18" charset="0"/>
              <a:ea typeface="Calibri" panose="020F0502020204030204" pitchFamily="34" charset="0"/>
              <a:cs typeface="Calibri(body)"/>
            </a:endParaRP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BMI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Smoker</a:t>
            </a:r>
          </a:p>
          <a:p>
            <a:pPr marL="712788" indent="-447675">
              <a:lnSpc>
                <a:spcPct val="150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A96F89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Calibri(body)"/>
              </a:rPr>
              <a:t>Stroke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6096000" y="1070934"/>
            <a:ext cx="55882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Examine Distributions of Individual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Heart Disease: There are many more people without heart disease than with it. This might need special attention when analyzing or building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High Blood Pressure: More people have high blood pressure than don't, though the numbers are fairly close. It's a common condition in this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High Cholesterol: Many people have high cholesterol, almost as many as those with high blood pressure. Both issues are quite common.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Smoking: There are more non-smokers than smokers in the dataset. Although smoking is a major risk factor, non-smokers are more common 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BMI: Most people have a BMI between 20 and 30. There are also many people in the overweight and obese ranges, which might be important.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 (Headings)"/>
              </a:rPr>
              <a:t>Stroke: Strokes are rare in this dataset, which could affect how important they are in predictions and analysis.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4301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DC2A8-CD64-1074-D1A9-313C237656B9}"/>
              </a:ext>
            </a:extLst>
          </p:cNvPr>
          <p:cNvSpPr txBox="1"/>
          <p:nvPr/>
        </p:nvSpPr>
        <p:spPr>
          <a:xfrm>
            <a:off x="67883" y="769700"/>
            <a:ext cx="333779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Variables considered: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HighBP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HighChol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Stroke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highlight>
                  <a:srgbClr val="A96F89"/>
                </a:highlight>
              </a:rPr>
              <a:t>Diabetes, </a:t>
            </a:r>
            <a:r>
              <a:rPr lang="en-IN" sz="2000" dirty="0" err="1">
                <a:solidFill>
                  <a:schemeClr val="bg1"/>
                </a:solidFill>
                <a:highlight>
                  <a:srgbClr val="A96F89"/>
                </a:highlight>
              </a:rPr>
              <a:t>DiffWalk</a:t>
            </a:r>
            <a:endParaRPr lang="en-IN" sz="2000" dirty="0">
              <a:solidFill>
                <a:schemeClr val="bg1"/>
              </a:solidFill>
              <a:highlight>
                <a:srgbClr val="A96F89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Investigate Prevalence of Health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blood pressure is very prevalent, affecting nearly half of the population.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cholesterol is also common, affecting over 40% of individuals.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Stroke is relatively rare in this population. This lower prevalence suggests that while strokes are a serious health issue, they are less common compared to other conditions.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Type 2 diabetes is a significant condition among those affected.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Difficulty Walking condition affects a smaller portion of the population compared to the more common health issues like high blood pressure and high cholesterol. This could be related to various health issues or age-related factors.</a:t>
            </a:r>
          </a:p>
        </p:txBody>
      </p:sp>
    </p:spTree>
    <p:extLst>
      <p:ext uri="{BB962C8B-B14F-4D97-AF65-F5344CB8AC3E}">
        <p14:creationId xmlns:p14="http://schemas.microsoft.com/office/powerpoint/2010/main" val="23515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7"/>
            <a:ext cx="3524025" cy="1323067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Univariate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5495731" y="1070934"/>
            <a:ext cx="61885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 err="1">
                <a:solidFill>
                  <a:schemeClr val="bg1"/>
                </a:solidFill>
                <a:latin typeface="Century Schoolbook (Headings)"/>
              </a:rPr>
              <a:t>Analyze</a:t>
            </a: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 Distribution of Heart Disease (Target Variable)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3331412" y="2239665"/>
            <a:ext cx="8615423" cy="153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92D050"/>
                </a:solidFill>
                <a:latin typeface="Century Schoolbook (Headings)"/>
              </a:rPr>
              <a:t>Heart disease affects around 9.4% of the population in the dataset. </a:t>
            </a:r>
          </a:p>
          <a:p>
            <a:pPr marL="457200" indent="-4572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92D050"/>
                </a:solidFill>
                <a:latin typeface="Century Schoolbook (Headings)"/>
              </a:rPr>
              <a:t>This suggests that while heart disease is a critical condition, the majority of individuals (about 90.6%) do not report having heart disease.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1F5FD63-9FCC-9D37-2A6A-E44E2815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8" r="14538"/>
          <a:stretch>
            <a:fillRect/>
          </a:stretch>
        </p:blipFill>
        <p:spPr bwMode="auto">
          <a:xfrm>
            <a:off x="171491" y="3187377"/>
            <a:ext cx="3115553" cy="335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250E88E9-7E4A-2488-2168-8EE61BAA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01" y="3596233"/>
            <a:ext cx="4088297" cy="30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0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209" y="227437"/>
            <a:ext cx="7836727" cy="2237467"/>
          </a:xfrm>
        </p:spPr>
        <p:txBody>
          <a:bodyPr>
            <a:noAutofit/>
          </a:bodyPr>
          <a:lstStyle/>
          <a:p>
            <a:pPr algn="ctr">
              <a:lnSpc>
                <a:spcPct val="99000"/>
              </a:lnSpc>
              <a:spcBef>
                <a:spcPct val="0"/>
              </a:spcBef>
            </a:pPr>
            <a:r>
              <a:rPr lang="en-IN" sz="66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Data Analysis: Bivariate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BE38-450E-F1BF-0966-34EE16D1DA44}"/>
              </a:ext>
            </a:extLst>
          </p:cNvPr>
          <p:cNvSpPr txBox="1"/>
          <p:nvPr/>
        </p:nvSpPr>
        <p:spPr>
          <a:xfrm>
            <a:off x="1967948" y="2781066"/>
            <a:ext cx="935272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Explore Relationships with Heart Disease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Visualize Correlations Between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Heart Disease Across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317462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Compare the distribution of key variables between individuals with and without heart disease.</a:t>
            </a:r>
            <a:br>
              <a:rPr lang="en-IN" sz="2200" dirty="0">
                <a:solidFill>
                  <a:schemeClr val="bg1"/>
                </a:solidFill>
                <a:latin typeface="Century Schoolbook (Headings)"/>
              </a:rPr>
            </a:b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2789852" y="2239665"/>
            <a:ext cx="9156983" cy="4435701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1. Strong risk factors for heart disease: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blood pressure (75.03% in heart disease group vs 39.56% in non-heart disease group)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 cholesterol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Smoking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History of stroke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Higher Body Mass Index (BMI)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2. Statistical significance: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All identified risk factors show strong statistical associations with heart disease (extremely low p-values)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5618B-3ACE-9510-1ACD-F62CFABA1DD3}"/>
              </a:ext>
            </a:extLst>
          </p:cNvPr>
          <p:cNvSpPr txBox="1"/>
          <p:nvPr/>
        </p:nvSpPr>
        <p:spPr>
          <a:xfrm>
            <a:off x="245165" y="1530852"/>
            <a:ext cx="2348745" cy="4127925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177800" lvl="1">
              <a:lnSpc>
                <a:spcPct val="107000"/>
              </a:lnSpc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Key variables considered are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Blood Pressure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Cholesterol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Smoking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Stroke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Body Mass Index</a:t>
            </a:r>
          </a:p>
        </p:txBody>
      </p:sp>
    </p:spTree>
    <p:extLst>
      <p:ext uri="{BB962C8B-B14F-4D97-AF65-F5344CB8AC3E}">
        <p14:creationId xmlns:p14="http://schemas.microsoft.com/office/powerpoint/2010/main" val="280877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Compare the distribution of key variables between individuals with and without heart disease.</a:t>
            </a:r>
            <a:br>
              <a:rPr lang="en-IN" sz="2200" dirty="0">
                <a:solidFill>
                  <a:schemeClr val="bg1"/>
                </a:solidFill>
                <a:latin typeface="Century Schoolbook (Headings)"/>
              </a:rPr>
            </a:b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2876550" y="2239665"/>
            <a:ext cx="9070286" cy="4281813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3. Prevalence patterns: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These risk factors are consistently more prevalent among individuals with heart disease compared to those without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4. Implications: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Individuals with these risk factors have a significantly higher likelihood of developing heart disease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Managing these factors could potentially reduce heart disease risk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5. Importance of BMI:</a:t>
            </a:r>
          </a:p>
          <a:p>
            <a:pPr marL="895350" lvl="1" indent="-354013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  <a:latin typeface="Century Schoolbook (Headings)"/>
              </a:rPr>
              <a:t>The extremely low p-value for BMI suggests it's a particularly significant risk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973B-2D76-20E7-B04F-7BADF4ACB8BC}"/>
              </a:ext>
            </a:extLst>
          </p:cNvPr>
          <p:cNvSpPr txBox="1"/>
          <p:nvPr/>
        </p:nvSpPr>
        <p:spPr>
          <a:xfrm>
            <a:off x="245165" y="522514"/>
            <a:ext cx="2386068" cy="5577553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177800" lvl="1">
              <a:lnSpc>
                <a:spcPct val="107000"/>
              </a:lnSpc>
              <a:spcAft>
                <a:spcPts val="1200"/>
              </a:spcAft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Key variables considered are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Blood Pressure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High Cholesterol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Smoking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Stroke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entury Schoolbook (Headings)"/>
              </a:rPr>
              <a:t>Body Mass Index</a:t>
            </a: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  <a:p>
            <a:pPr marL="520700" lvl="1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304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4393832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Blood Pressure: Many people with heart disease also have high blood pressure, showing it's a key risk factor for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Cholesterol: High cholesterol is common among those with heart disease, making it another important risk factor.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BMI: Although BMI values are similar between those with and without heart disease, higher BMI values might suggest a higher risk of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Smoking: Smoking is more frequent in people with heart disease, highlighting its strong link to cardiovascular problems.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Stroke: There is a significant connection between heart disease and stroke, indicating they often occur together.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Diabetes: Type 2 diabetes is more common in people with heart disease, confirming it as an important risk factor.</a:t>
            </a:r>
          </a:p>
        </p:txBody>
      </p:sp>
    </p:spTree>
    <p:extLst>
      <p:ext uri="{BB962C8B-B14F-4D97-AF65-F5344CB8AC3E}">
        <p14:creationId xmlns:p14="http://schemas.microsoft.com/office/powerpoint/2010/main" val="192986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16" y="517972"/>
            <a:ext cx="1645381" cy="133350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332654"/>
            <a:ext cx="4502254" cy="3657600"/>
          </a:xfrm>
          <a:solidFill>
            <a:srgbClr val="804C64">
              <a:alpha val="57647"/>
            </a:srgb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The Role of Analytics in the Healthcare Sector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Significance of Data Analytics in 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Trends and Tools in Healthcare Analytics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00" y="510857"/>
            <a:ext cx="4112700" cy="1340615"/>
          </a:xfrm>
        </p:spPr>
        <p:txBody>
          <a:bodyPr/>
          <a:lstStyle/>
          <a:p>
            <a:r>
              <a:rPr lang="en-US" sz="3200" b="1" dirty="0">
                <a:solidFill>
                  <a:srgbClr val="92D050"/>
                </a:solidFill>
                <a:latin typeface="Century Schoolbook (Headings)"/>
              </a:rPr>
              <a:t>Research Report</a:t>
            </a:r>
          </a:p>
        </p:txBody>
      </p:sp>
      <p:pic>
        <p:nvPicPr>
          <p:cNvPr id="2050" name="Picture 2" descr="Research Report: Definition, Types + [Writing Guide]">
            <a:extLst>
              <a:ext uri="{FF2B5EF4-FFF2-40B4-BE49-F238E27FC236}">
                <a16:creationId xmlns:a16="http://schemas.microsoft.com/office/drawing/2014/main" id="{5FAB6270-093C-4291-19CA-481A85DDBC8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" b="32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Incredible Ways to Use Social Analytics In Healthcare Sector">
            <a:extLst>
              <a:ext uri="{FF2B5EF4-FFF2-40B4-BE49-F238E27FC236}">
                <a16:creationId xmlns:a16="http://schemas.microsoft.com/office/drawing/2014/main" id="{8B30DD78-D239-9DC1-05DB-96B7ACF50843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-313" r="47879" b="31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Analytics: What It Is, How It's Used, and 4 Basic Techniques">
            <a:extLst>
              <a:ext uri="{FF2B5EF4-FFF2-40B4-BE49-F238E27FC236}">
                <a16:creationId xmlns:a16="http://schemas.microsoft.com/office/drawing/2014/main" id="{134587C5-32D3-2C35-1C6B-B6C9DB26786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1" t="4338" r="47031" b="-433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12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Distribution Of </a:t>
            </a:r>
            <a:r>
              <a:rPr lang="en-US" sz="2200" dirty="0">
                <a:solidFill>
                  <a:schemeClr val="bg1"/>
                </a:solidFill>
                <a:latin typeface="Century Schoolbook (Headings)"/>
              </a:rPr>
              <a:t>High Blood Pressure Of Individuals With And Without Heart Disease.</a:t>
            </a:r>
            <a:endParaRPr lang="en-IN" sz="2200" dirty="0">
              <a:solidFill>
                <a:schemeClr val="bg1"/>
              </a:solidFill>
              <a:latin typeface="Century Schoolbook (Headings)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bg1"/>
                </a:solidFill>
                <a:latin typeface="Century Schoolbook (Headings)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4393832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Blood Pressure: Many people with heart disease also have high blood pressure, showing it's a key risk factor for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High Cholesterol: High cholesterol is common among those with heart disease, making it another important risk factor.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BMI: Although BMI values are similar between those with and without heart disease, higher BMI values might suggest a higher risk of heart disease.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Smoking: Smoking is more frequent in people with heart disease, highlighting its strong link to cardiovascular problems.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Stroke: There is a significant connection between heart disease and stroke, indicating they often occur together.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Diabetes: Type 2 diabetes is more common in people with heart disease, confirming it as an important risk factor.</a:t>
            </a:r>
          </a:p>
        </p:txBody>
      </p:sp>
    </p:spTree>
    <p:extLst>
      <p:ext uri="{BB962C8B-B14F-4D97-AF65-F5344CB8AC3E}">
        <p14:creationId xmlns:p14="http://schemas.microsoft.com/office/powerpoint/2010/main" val="386797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3974037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General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GenHlth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As BMI goes up, general health tends to worsen, meaning people with higher BMI often report poorer general health.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Mental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MentHlth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People with higher BMI generally have slightly more days of poor mental health, though the connection is weak.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Physical Health (</a:t>
            </a:r>
            <a:r>
              <a:rPr lang="en-US" sz="2000" dirty="0" err="1">
                <a:solidFill>
                  <a:schemeClr val="bg1"/>
                </a:solidFill>
                <a:latin typeface="Century Schoolbook (Headings)"/>
              </a:rPr>
              <a:t>PhysHlth</a:t>
            </a: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): Similar to mental health, higher BMI is associated with slightly more days of poor physical health.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BMI and Age: BMI tends to increase a little as people get older, but the relationship isn’t very strong.</a:t>
            </a: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entury Schoolbook (Headings)"/>
              </a:rPr>
              <a:t>General Health and Mental Health: Poor general health is moderately linked to more days of poor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151418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5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latin typeface="Century Schoolbook (Headings)"/>
              </a:rPr>
              <a:t>Visualize Correlations Between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3350854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6. General Health and Physical Health: There is a strong link between poor general health and more days   of poor physical health.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7. General Health and Age: General health tends to decline slightly with age, but the link is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8. Mental Health and Physical Health: More days of poor mental health are strongly related to more days of poor physical health, showing a close connection between the two.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9. Mental Health and Age: Older individuals may report a slight increase in poor mental health days, but the connection is very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10. Physical Health and Age: Older people might report slightly more days of poor physical health, but the relationship is weak. </a:t>
            </a:r>
          </a:p>
        </p:txBody>
      </p:sp>
    </p:spTree>
    <p:extLst>
      <p:ext uri="{BB962C8B-B14F-4D97-AF65-F5344CB8AC3E}">
        <p14:creationId xmlns:p14="http://schemas.microsoft.com/office/powerpoint/2010/main" val="1817763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2847-CA61-A9C8-68A7-674B949CD1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37CD-240A-E9A0-C025-96F6C181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7B8ED0-AA1C-93F2-AA1D-FE0E3A25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810" y="108168"/>
            <a:ext cx="3524025" cy="880878"/>
          </a:xfrm>
        </p:spPr>
        <p:txBody>
          <a:bodyPr>
            <a:norm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Bivariate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6AC25-B0E1-4964-2950-B2239E6A9E47}"/>
              </a:ext>
            </a:extLst>
          </p:cNvPr>
          <p:cNvSpPr txBox="1"/>
          <p:nvPr/>
        </p:nvSpPr>
        <p:spPr>
          <a:xfrm>
            <a:off x="3881535" y="1070934"/>
            <a:ext cx="7802740" cy="46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Century Schoolbook (Headings)"/>
              </a:rPr>
              <a:t>Compare Heart Disease Across Demographic Groups</a:t>
            </a:r>
            <a:endParaRPr lang="en-IN" sz="2400" dirty="0">
              <a:solidFill>
                <a:schemeClr val="bg1"/>
              </a:solidFill>
              <a:latin typeface="Century Schoolbook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7013-0013-0CD6-9C9B-EC91A493AE5A}"/>
              </a:ext>
            </a:extLst>
          </p:cNvPr>
          <p:cNvSpPr txBox="1"/>
          <p:nvPr/>
        </p:nvSpPr>
        <p:spPr>
          <a:xfrm>
            <a:off x="578498" y="2239665"/>
            <a:ext cx="11368338" cy="3350854"/>
          </a:xfrm>
          <a:prstGeom prst="rect">
            <a:avLst/>
          </a:prstGeom>
          <a:solidFill>
            <a:srgbClr val="78475D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6. General Health and Physical Health: There is a strong link between poor general health and more days   of poor physical health.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7. General Health and Age: General health tends to decline slightly with age, but the link is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8. Mental Health and Physical Health: More days of poor mental health are strongly related to more days of poor physical health, showing a close connection between the two.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9. Mental Health and Age: Older individuals may report a slight increase in poor mental health days, but the connection is very weak.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Century Schoolbook (Headings)"/>
              </a:rPr>
              <a:t>10. Physical Health and Age: Older people might report slightly more days of poor physical health, but the relationship is weak. </a:t>
            </a:r>
          </a:p>
        </p:txBody>
      </p:sp>
    </p:spTree>
    <p:extLst>
      <p:ext uri="{BB962C8B-B14F-4D97-AF65-F5344CB8AC3E}">
        <p14:creationId xmlns:p14="http://schemas.microsoft.com/office/powerpoint/2010/main" val="316628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016" y="2654575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C0F270-D4AB-BB7A-AD58-4245EC92304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54074" y="1867538"/>
            <a:ext cx="1071308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/>
              <a:t>High Blood Pressure: Individuals with high blood pressure have a significantly higher prevalence of heart disease, indicating a strong association between the two conditions.</a:t>
            </a:r>
          </a:p>
          <a:p>
            <a:r>
              <a:rPr lang="en-US" sz="1750" dirty="0"/>
              <a:t>High Cholesterol: High cholesterol is another major risk factor for heart disease, with a higher prevalence observed in individuals with elevated cholesterol levels.</a:t>
            </a:r>
          </a:p>
          <a:p>
            <a:r>
              <a:rPr lang="en-US" sz="1750" dirty="0"/>
              <a:t>Smoking: Smoking is a considerable risk factor for heart disease, as smokers have a higher prevalence of the condition compared to non-smokers.</a:t>
            </a:r>
          </a:p>
          <a:p>
            <a:r>
              <a:rPr lang="en-US" sz="1750" dirty="0"/>
              <a:t>Stroke History: A history of stroke is a major risk factor for heart disease, with a notably higher prevalence of heart disease in individuals who have had a stroke.</a:t>
            </a:r>
          </a:p>
          <a:p>
            <a:r>
              <a:rPr lang="en-US" sz="1750" dirty="0"/>
              <a:t>Diabetes: Individuals with Type 1 or Type 2 diabetes have a higher prevalence of heart disease compared to non-diabetics. Type 2 diabetes, in particular, is associated with a higher risk of heart disease.</a:t>
            </a:r>
          </a:p>
          <a:p>
            <a:r>
              <a:rPr lang="en-US" sz="1750" dirty="0"/>
              <a:t>Physical Activity: Engaging in physical activity is a protective factor against heart disease, as those who are physically active have a lower prevalence of the condition compared to those who are inactive.</a:t>
            </a:r>
          </a:p>
          <a:p>
            <a:r>
              <a:rPr lang="en-US" sz="1750" dirty="0"/>
              <a:t>Fruit and Vegetable Consumption: While there is a slight protective effect from consuming fruits and vegetables, the differences in heart disease prevalence are modest.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C0F270-D4AB-BB7A-AD58-4245EC92304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54074" y="1489286"/>
            <a:ext cx="10713085" cy="536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/>
              <a:t>Alcohol Consumption: Heavy alcohol consumption is associated with a lower prevalence of heart disease compared to non-heavy drinkers. This could be due to moderate alcohol consumption's potential protective effects or other confounding factors. </a:t>
            </a:r>
          </a:p>
          <a:p>
            <a:r>
              <a:rPr lang="en-US" sz="1750" dirty="0"/>
              <a:t>Gender Differences: Males have a higher prevalence of heart disease compared to females, indicating a greater risk for males. </a:t>
            </a:r>
          </a:p>
          <a:p>
            <a:r>
              <a:rPr lang="en-US" sz="1750" dirty="0"/>
              <a:t>Age: Heart disease prevalence increases with age, with the risk rising significantly in older age groups. </a:t>
            </a:r>
          </a:p>
          <a:p>
            <a:r>
              <a:rPr lang="en-US" sz="1750" dirty="0"/>
              <a:t>BMI and Heart Disease: </a:t>
            </a:r>
          </a:p>
          <a:p>
            <a:pPr marL="801688" indent="0">
              <a:buNone/>
            </a:pPr>
            <a:r>
              <a:rPr lang="en-US" sz="1750" dirty="0"/>
              <a:t>Underweight: High prevalence of heart disease among underweight individuals, suggesting other health issues may be present. </a:t>
            </a:r>
          </a:p>
          <a:p>
            <a:pPr marL="801688" indent="0">
              <a:buNone/>
            </a:pPr>
            <a:r>
              <a:rPr lang="en-US" sz="1750" dirty="0"/>
              <a:t>Normal Weight: Lowest rate of heart disease observed in individuals with a normal weight, highlighting the benefits of maintaining a healthy weight. </a:t>
            </a:r>
          </a:p>
          <a:p>
            <a:pPr marL="801688" indent="0">
              <a:buNone/>
            </a:pPr>
            <a:r>
              <a:rPr lang="en-US" sz="1750" dirty="0"/>
              <a:t>Overweight: Higher prevalence of heart disease compared to normal weight individuals, but lower than obese individuals. </a:t>
            </a:r>
          </a:p>
          <a:p>
            <a:pPr marL="801688" indent="0">
              <a:buNone/>
            </a:pPr>
            <a:r>
              <a:rPr lang="en-US" sz="1750" dirty="0"/>
              <a:t>Obese: Highest rate of heart disease among obese individuals, indicating that severe overweight is detrimental to heart health</a:t>
            </a:r>
          </a:p>
        </p:txBody>
      </p:sp>
    </p:spTree>
    <p:extLst>
      <p:ext uri="{BB962C8B-B14F-4D97-AF65-F5344CB8AC3E}">
        <p14:creationId xmlns:p14="http://schemas.microsoft.com/office/powerpoint/2010/main" val="3150049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917" y="517972"/>
            <a:ext cx="1589397" cy="1333500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88" y="595523"/>
            <a:ext cx="8991563" cy="1005839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EBE147A-9B99-4FFD-BC53-05C5BD025E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4035" y="1910954"/>
            <a:ext cx="1866900" cy="711200"/>
          </a:xfrm>
        </p:spPr>
        <p:txBody>
          <a:bodyPr/>
          <a:lstStyle/>
          <a:p>
            <a:r>
              <a:rPr lang="en-IN" sz="2400" dirty="0"/>
              <a:t>Risk Factors</a:t>
            </a:r>
            <a:endParaRPr lang="en-US" sz="24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28CF967-AF84-4550-882F-01B6C8B02C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7758" y="1703413"/>
            <a:ext cx="1866900" cy="711200"/>
          </a:xfrm>
        </p:spPr>
        <p:txBody>
          <a:bodyPr/>
          <a:lstStyle/>
          <a:p>
            <a:r>
              <a:rPr lang="en-IN" sz="2400" dirty="0"/>
              <a:t>Protective Factors</a:t>
            </a:r>
            <a:endParaRPr lang="en-US" sz="24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CA6C2C2-4BD8-4FEE-965C-BE8235FB3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46167" y="1703413"/>
            <a:ext cx="1866900" cy="711200"/>
          </a:xfrm>
        </p:spPr>
        <p:txBody>
          <a:bodyPr/>
          <a:lstStyle/>
          <a:p>
            <a:r>
              <a:rPr lang="en-IN" sz="2400" dirty="0"/>
              <a:t>Demographic Factors</a:t>
            </a:r>
            <a:endParaRPr lang="en-US" sz="24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7E2B50-41CF-47DF-94E2-23B31B1BE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54278" y="1804282"/>
            <a:ext cx="1866900" cy="711200"/>
          </a:xfrm>
        </p:spPr>
        <p:txBody>
          <a:bodyPr/>
          <a:lstStyle/>
          <a:p>
            <a:r>
              <a:rPr lang="en-IN" sz="2400" dirty="0"/>
              <a:t>Body Weight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B06ED-5187-98CA-124A-2D399C058EC8}"/>
              </a:ext>
            </a:extLst>
          </p:cNvPr>
          <p:cNvSpPr txBox="1"/>
          <p:nvPr/>
        </p:nvSpPr>
        <p:spPr>
          <a:xfrm>
            <a:off x="752007" y="2516664"/>
            <a:ext cx="2124543" cy="4247317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blood pressure, high cholesterol, smoking, a history of stroke, and diabetes are significant risk factors for heart disease.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these, high blood pressure and high cholesterol are particularly notable.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E66E58-7D19-D075-ECAC-637845FBA171}"/>
              </a:ext>
            </a:extLst>
          </p:cNvPr>
          <p:cNvSpPr txBox="1"/>
          <p:nvPr/>
        </p:nvSpPr>
        <p:spPr>
          <a:xfrm>
            <a:off x="3424335" y="2690336"/>
            <a:ext cx="2671665" cy="3416320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physical activity is a key protective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fruit and vegetable consumption offers a slight benefit.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Heavy drinkers unexpectedly show lower rates of heart disease, but this doesn't mean alcohol protects the heart.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B96F5-AFE6-ED95-B641-76DE63024885}"/>
              </a:ext>
            </a:extLst>
          </p:cNvPr>
          <p:cNvSpPr txBox="1"/>
          <p:nvPr/>
        </p:nvSpPr>
        <p:spPr>
          <a:xfrm>
            <a:off x="6643785" y="2793073"/>
            <a:ext cx="2671665" cy="1754326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at higher risk of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disease prevalence increasing significantly as individuals get older.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D6BC7-A1F2-1A1D-8CCE-7CB6463A83D7}"/>
              </a:ext>
            </a:extLst>
          </p:cNvPr>
          <p:cNvSpPr txBox="1"/>
          <p:nvPr/>
        </p:nvSpPr>
        <p:spPr>
          <a:xfrm>
            <a:off x="9351217" y="2793072"/>
            <a:ext cx="2671665" cy="2308324"/>
          </a:xfrm>
          <a:prstGeom prst="rect">
            <a:avLst/>
          </a:prstGeom>
          <a:solidFill>
            <a:srgbClr val="A7D068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Underweight and obese individuals show higher rates of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weight is associated with the lowest prevalence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BF0EB-F5B4-FD50-3C54-E7556917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0800000" flipV="1">
            <a:off x="1430694" y="3114638"/>
            <a:ext cx="9330612" cy="62872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2400" dirty="0">
                <a:effectLst/>
                <a:latin typeface="Century Schoolbook (Headings)"/>
                <a:ea typeface="Calibri" panose="020F0502020204030204" pitchFamily="34" charset="0"/>
              </a:rPr>
              <a:t>This report aims to analyse health and demographic data to identify common traits that may lead to heart disease.</a:t>
            </a:r>
            <a:endParaRPr lang="en-US" sz="1600" dirty="0">
              <a:latin typeface="Century Schoolbook (Headings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56128-2577-7583-88D0-C6D08F56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03833" y="163491"/>
            <a:ext cx="1884348" cy="604269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CB38-B0BB-9D43-87E1-EC55AC189C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FF7F-468D-B10E-674C-3BB016ED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5528D-AE5C-EC6E-03BA-2AE0ABB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97" y="941613"/>
            <a:ext cx="5181486" cy="4563448"/>
          </a:xfrm>
        </p:spPr>
        <p:txBody>
          <a:bodyPr>
            <a:normAutofit fontScale="90000"/>
          </a:bodyPr>
          <a:lstStyle/>
          <a:p>
            <a: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Role of Analytics in the Healthcare Sector</a:t>
            </a:r>
            <a:b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IN" sz="6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F857B32-E13D-137D-AE1D-FA026027898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07050" y="716968"/>
            <a:ext cx="6071653" cy="537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Predictive Modelling: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Identifies high-risk patients for early intervention.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Reduces hospital readmissions and healthcare costs.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2.   Improving </a:t>
            </a:r>
            <a:r>
              <a:rPr lang="en-IN" sz="1800" b="1" kern="100" dirty="0">
                <a:latin typeface="Calibri(body)"/>
                <a:ea typeface="Calibri" panose="020F0502020204030204" pitchFamily="34" charset="0"/>
              </a:rPr>
              <a:t>Care Quality &amp; Outcomes: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latin typeface="Calibri(body)"/>
                <a:ea typeface="Calibri" panose="020F0502020204030204" pitchFamily="34" charset="0"/>
              </a:rPr>
              <a:t>Analyzes</a:t>
            </a: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 treatment data to standardize care protocols.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Enhances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patient safety by identifying medical errors and drug interactions.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(body)"/>
                <a:ea typeface="Calibri" panose="020F0502020204030204" pitchFamily="34" charset="0"/>
              </a:rPr>
              <a:t>3.   Operational Efficiency &amp; Cost Management: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Optimizes staffing, reduces wait times, and improves patient flow.</a:t>
            </a:r>
          </a:p>
          <a:p>
            <a:pPr marL="801688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Identifies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inefficiencies to cut costs without compromising care.</a:t>
            </a:r>
          </a:p>
        </p:txBody>
      </p:sp>
    </p:spTree>
    <p:extLst>
      <p:ext uri="{BB962C8B-B14F-4D97-AF65-F5344CB8AC3E}">
        <p14:creationId xmlns:p14="http://schemas.microsoft.com/office/powerpoint/2010/main" val="62049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CB38-B0BB-9D43-87E1-EC55AC189C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FF7F-468D-B10E-674C-3BB016ED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5528D-AE5C-EC6E-03BA-2AE0ABB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97" y="941613"/>
            <a:ext cx="5181486" cy="4563448"/>
          </a:xfrm>
        </p:spPr>
        <p:txBody>
          <a:bodyPr>
            <a:normAutofit fontScale="90000"/>
          </a:bodyPr>
          <a:lstStyle/>
          <a:p>
            <a: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Role of Analytics in the Healthcare Sector</a:t>
            </a:r>
            <a:br>
              <a:rPr lang="en-IN" sz="65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IN" sz="6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F857B32-E13D-137D-AE1D-FA026027898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607050" y="1488526"/>
            <a:ext cx="6071653" cy="383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4.   Personalized Medicine: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Uses </a:t>
            </a: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genetic and clinical data to tailor treatments for individuals.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Improves treatment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effectiveness and reduces side effects.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latin typeface="Calibri(body)"/>
                <a:ea typeface="Calibri" panose="020F0502020204030204" pitchFamily="34" charset="0"/>
                <a:cs typeface="Calibri(body)"/>
              </a:rPr>
              <a:t>5.    </a:t>
            </a:r>
            <a:r>
              <a:rPr lang="en-IN" sz="1800" b="1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Public Health Management:</a:t>
            </a:r>
            <a:endParaRPr lang="en-IN" sz="1800" kern="100" dirty="0">
              <a:effectLst/>
              <a:latin typeface="Calibri(body)"/>
              <a:ea typeface="Calibri" panose="020F0502020204030204" pitchFamily="34" charset="0"/>
              <a:cs typeface="Calibri(body)"/>
            </a:endParaRP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Tracks disease outbreaks and health trends.</a:t>
            </a:r>
          </a:p>
          <a:p>
            <a:pPr marL="801688" lvl="0" indent="-354013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latin typeface="Calibri(body)"/>
                <a:ea typeface="Calibri" panose="020F0502020204030204" pitchFamily="34" charset="0"/>
              </a:rPr>
              <a:t>Supports </a:t>
            </a:r>
            <a:r>
              <a:rPr lang="en-IN" sz="1800" kern="100" dirty="0">
                <a:effectLst/>
                <a:latin typeface="Calibri(body)"/>
                <a:ea typeface="Calibri" panose="020F0502020204030204" pitchFamily="34" charset="0"/>
                <a:cs typeface="Calibri(body)"/>
              </a:rPr>
              <a:t>targeted interventions during health crises like COVID-19.</a:t>
            </a:r>
          </a:p>
        </p:txBody>
      </p:sp>
    </p:spTree>
    <p:extLst>
      <p:ext uri="{BB962C8B-B14F-4D97-AF65-F5344CB8AC3E}">
        <p14:creationId xmlns:p14="http://schemas.microsoft.com/office/powerpoint/2010/main" val="208757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414CD-A294-9BD2-D99F-BAC8A4E262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ABA9A-D0E7-E062-8145-6A360C3D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D22CD-28E0-3541-8661-1E65A70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59" y="0"/>
            <a:ext cx="6244034" cy="2047461"/>
          </a:xfrm>
        </p:spPr>
        <p:txBody>
          <a:bodyPr>
            <a:noAutofit/>
          </a:bodyPr>
          <a:lstStyle/>
          <a:p>
            <a:pPr>
              <a:lnSpc>
                <a:spcPct val="99000"/>
              </a:lnSpc>
              <a:spcBef>
                <a:spcPct val="0"/>
              </a:spcBef>
            </a:pPr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Significance of Data Analytics in Healthcare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7C069-1380-B7AA-0B7F-FEB71F4A6820}"/>
              </a:ext>
            </a:extLst>
          </p:cNvPr>
          <p:cNvSpPr txBox="1"/>
          <p:nvPr/>
        </p:nvSpPr>
        <p:spPr>
          <a:xfrm>
            <a:off x="456339" y="269168"/>
            <a:ext cx="5328641" cy="597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1. Improved Health Predictions: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Predicts potential health issues for early intervention.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Reduces hospital admissions and healthcare costs.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2. Enhanced Treatment Plans: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 err="1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Analyzes</a:t>
            </a: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 data to develop effective, evidence-based treatments.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Ensures patients receive the right care for their conditions.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3. Operational Efficiency: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Optimizes staff levels and reduces wait times.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Enhances hospital workflows and patient experience.</a:t>
            </a: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3AD0-9E06-6C8C-D8C8-A9E86B359959}"/>
              </a:ext>
            </a:extLst>
          </p:cNvPr>
          <p:cNvSpPr txBox="1"/>
          <p:nvPr/>
        </p:nvSpPr>
        <p:spPr>
          <a:xfrm>
            <a:off x="6096000" y="2701373"/>
            <a:ext cx="5819192" cy="354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4. Personalized Medicine: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Tailors treatments based on individual genetic data.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Improves treatment outcomes with fewer side effects.</a:t>
            </a:r>
          </a:p>
          <a:p>
            <a:pPr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Disease Tracking: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Monitors disease trends and health crises, like COVID-19.</a:t>
            </a:r>
          </a:p>
          <a:p>
            <a:pPr marL="625475" indent="-447675" defTabSz="914400">
              <a:lnSpc>
                <a:spcPct val="107000"/>
              </a:lnSpc>
              <a:spcBef>
                <a:spcPts val="93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accent2">
                    <a:lumMod val="50000"/>
                  </a:schemeClr>
                </a:solidFill>
                <a:latin typeface="Calibri(body)"/>
                <a:ea typeface="Calibri" panose="020F0502020204030204" pitchFamily="34" charset="0"/>
              </a:rPr>
              <a:t>Informs public health responses and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5029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F0C46-19A4-8A82-5F85-15991E3D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77970-FE89-B8A4-1F32-1E9D2B9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02A82-5263-E7FC-73B5-312DC3B9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Trends and Tools in Healthcare 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33F8-D863-58F8-D4BA-763669B4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309" y="4176131"/>
            <a:ext cx="5159829" cy="1038807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Trends refer to the latest advancements and practices shaping how data is used in healthcare. </a:t>
            </a:r>
          </a:p>
          <a:p>
            <a:r>
              <a:rPr lang="en-US" sz="1400" dirty="0"/>
              <a:t>Tools are the software, platforms, and technologies that healthcare professionals use to collect, analyze, and visualize data.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19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8934B-74B6-FC6A-E725-5411450DF6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C630B3-9431-578F-898F-7EFD4CAE8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D2DF6D-B715-4785-8DEA-9165C638CF4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B23E1-66F4-78CC-861B-F9F88BB4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96365C-9929-6939-3048-567B443D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87" y="586035"/>
            <a:ext cx="8991563" cy="1005839"/>
          </a:xfrm>
        </p:spPr>
        <p:txBody>
          <a:bodyPr/>
          <a:lstStyle/>
          <a:p>
            <a:r>
              <a:rPr lang="en-IN" dirty="0"/>
              <a:t>Trends and Tools in Healthcare Analytics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CEE342-212B-4771-C182-FF7582E8D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638" y="2120639"/>
            <a:ext cx="1866900" cy="858037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Machine Learning and Artificial Intelligence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DEC075-5088-3F72-BE41-B127D310C6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136" y="2123232"/>
            <a:ext cx="2092389" cy="85803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Electronic Health Records (EHR) Analytics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86F196-A757-17A1-1CCE-D9C4BE539C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6568" y="2120641"/>
            <a:ext cx="2092389" cy="858035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Internet of Medical Things (IoMT)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1461ED-09E2-CD35-EBD1-E79010B348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59000" y="2120639"/>
            <a:ext cx="1866900" cy="858034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804C64"/>
                </a:solidFill>
              </a:rPr>
              <a:t>Data Visualization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01C292-ADFC-6601-517D-33E057FD31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6612" y="3247843"/>
            <a:ext cx="2126063" cy="261723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TensorFlow, scikit-learn, H2O.ai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Developing predictive models for heart disease risk assessment based on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804C64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D2FCF93-8904-8701-2170-14622ABF0F32}"/>
              </a:ext>
            </a:extLst>
          </p:cNvPr>
          <p:cNvSpPr txBox="1">
            <a:spLocks/>
          </p:cNvSpPr>
          <p:nvPr/>
        </p:nvSpPr>
        <p:spPr>
          <a:xfrm>
            <a:off x="3697298" y="3247842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Epic Systems, Cerner, MEDITECH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</a:t>
            </a:r>
            <a:r>
              <a:rPr lang="en-IN" dirty="0" err="1">
                <a:solidFill>
                  <a:srgbClr val="804C64"/>
                </a:solidFill>
              </a:rPr>
              <a:t>Analyzing</a:t>
            </a:r>
            <a:r>
              <a:rPr lang="en-IN" dirty="0">
                <a:solidFill>
                  <a:srgbClr val="804C64"/>
                </a:solidFill>
              </a:rPr>
              <a:t> patient history and clinical data to identify patterns and risk factors for heart disease.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E71D8DF-20A3-AEE3-A35D-1689DB0EE4DE}"/>
              </a:ext>
            </a:extLst>
          </p:cNvPr>
          <p:cNvSpPr txBox="1">
            <a:spLocks/>
          </p:cNvSpPr>
          <p:nvPr/>
        </p:nvSpPr>
        <p:spPr>
          <a:xfrm>
            <a:off x="6686568" y="3247842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Wearable devices (e.g., Apple Watch, Fitbit), connected medical devices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Continuous monitoring of vital signs and early detection of heart-related issues.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78948C05-2B05-BA97-51C6-6ED29A470D26}"/>
              </a:ext>
            </a:extLst>
          </p:cNvPr>
          <p:cNvSpPr txBox="1">
            <a:spLocks/>
          </p:cNvSpPr>
          <p:nvPr/>
        </p:nvSpPr>
        <p:spPr>
          <a:xfrm>
            <a:off x="9659000" y="3247841"/>
            <a:ext cx="2126063" cy="261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rbel" panose="020B0503020204020204" pitchFamily="34" charset="0"/>
              <a:buNone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Tools: Tableau, Power BI, D3.js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04C64"/>
                </a:solidFill>
              </a:rPr>
              <a:t>Application: Creating interactive dashboards to visualize heart disease trends and risk factors across populations.</a:t>
            </a:r>
          </a:p>
        </p:txBody>
      </p:sp>
    </p:spTree>
    <p:extLst>
      <p:ext uri="{BB962C8B-B14F-4D97-AF65-F5344CB8AC3E}">
        <p14:creationId xmlns:p14="http://schemas.microsoft.com/office/powerpoint/2010/main" val="389192333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419</TotalTime>
  <Words>2472</Words>
  <Application>Microsoft Office PowerPoint</Application>
  <PresentationFormat>Widescreen</PresentationFormat>
  <Paragraphs>330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Biome Light</vt:lpstr>
      <vt:lpstr>Calibri</vt:lpstr>
      <vt:lpstr>Calibri(body)</vt:lpstr>
      <vt:lpstr>Century Schoolbook</vt:lpstr>
      <vt:lpstr>Century Schoolbook (Headings)</vt:lpstr>
      <vt:lpstr>Corbel</vt:lpstr>
      <vt:lpstr>Symbol</vt:lpstr>
      <vt:lpstr>Times New Roman</vt:lpstr>
      <vt:lpstr>Feathered</vt:lpstr>
      <vt:lpstr>Problem Statement</vt:lpstr>
      <vt:lpstr>Agenda</vt:lpstr>
      <vt:lpstr>Research Report</vt:lpstr>
      <vt:lpstr>PowerPoint Presentation</vt:lpstr>
      <vt:lpstr>The Role of Analytics in the Healthcare Sector </vt:lpstr>
      <vt:lpstr>The Role of Analytics in the Healthcare Sector </vt:lpstr>
      <vt:lpstr>Significance of Data Analytics in Healthcare</vt:lpstr>
      <vt:lpstr>Trends and Tools in Healthcare Analytics</vt:lpstr>
      <vt:lpstr>Trends and Tools in Healthcare Analytics</vt:lpstr>
      <vt:lpstr>Cleaning data</vt:lpstr>
      <vt:lpstr>Process of 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Data</vt:lpstr>
      <vt:lpstr>EDA</vt:lpstr>
      <vt:lpstr>EDA</vt:lpstr>
      <vt:lpstr>EDA</vt:lpstr>
      <vt:lpstr>Data Analysis: Univariate</vt:lpstr>
      <vt:lpstr>Univariate</vt:lpstr>
      <vt:lpstr>Univariate</vt:lpstr>
      <vt:lpstr>Univariate</vt:lpstr>
      <vt:lpstr>Data Analysis: Bivariate</vt:lpstr>
      <vt:lpstr>Bivariate</vt:lpstr>
      <vt:lpstr>Bivariate</vt:lpstr>
      <vt:lpstr>Bivariate</vt:lpstr>
      <vt:lpstr>Bivariate</vt:lpstr>
      <vt:lpstr>Bivariate</vt:lpstr>
      <vt:lpstr>Bivariate</vt:lpstr>
      <vt:lpstr>Bivariate</vt:lpstr>
      <vt:lpstr>Findings</vt:lpstr>
      <vt:lpstr>Findings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PARTHIVI GAIKWAD</dc:creator>
  <cp:lastModifiedBy>PARTHIVI GAIKWAD</cp:lastModifiedBy>
  <cp:revision>5</cp:revision>
  <dcterms:created xsi:type="dcterms:W3CDTF">2024-09-11T10:35:15Z</dcterms:created>
  <dcterms:modified xsi:type="dcterms:W3CDTF">2024-09-11T20:22:40Z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