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lgerian" panose="04020705040A02060702" pitchFamily="82" charset="0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71" d="100"/>
          <a:sy n="71" d="100"/>
        </p:scale>
        <p:origin x="1469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7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84865">
            <a:off x="6205901" y="5309748"/>
            <a:ext cx="1098171" cy="548045"/>
          </a:xfrm>
          <a:custGeom>
            <a:avLst/>
            <a:gdLst/>
            <a:ahLst/>
            <a:cxnLst/>
            <a:rect l="l" t="t" r="r" b="b"/>
            <a:pathLst>
              <a:path w="1098171" h="548045">
                <a:moveTo>
                  <a:pt x="0" y="0"/>
                </a:moveTo>
                <a:lnTo>
                  <a:pt x="1098171" y="0"/>
                </a:lnTo>
                <a:lnTo>
                  <a:pt x="1098171" y="548045"/>
                </a:lnTo>
                <a:lnTo>
                  <a:pt x="0" y="548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64271">
            <a:off x="-42390" y="677845"/>
            <a:ext cx="1638387" cy="1095313"/>
          </a:xfrm>
          <a:custGeom>
            <a:avLst/>
            <a:gdLst/>
            <a:ahLst/>
            <a:cxnLst/>
            <a:rect l="l" t="t" r="r" b="b"/>
            <a:pathLst>
              <a:path w="1638387" h="1095313">
                <a:moveTo>
                  <a:pt x="0" y="0"/>
                </a:moveTo>
                <a:lnTo>
                  <a:pt x="1638387" y="0"/>
                </a:lnTo>
                <a:lnTo>
                  <a:pt x="1638387" y="1095313"/>
                </a:lnTo>
                <a:lnTo>
                  <a:pt x="0" y="10953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286610" y="172130"/>
            <a:ext cx="612618" cy="272615"/>
          </a:xfrm>
          <a:custGeom>
            <a:avLst/>
            <a:gdLst/>
            <a:ahLst/>
            <a:cxnLst/>
            <a:rect l="l" t="t" r="r" b="b"/>
            <a:pathLst>
              <a:path w="612618" h="272615">
                <a:moveTo>
                  <a:pt x="0" y="0"/>
                </a:moveTo>
                <a:lnTo>
                  <a:pt x="612618" y="0"/>
                </a:lnTo>
                <a:lnTo>
                  <a:pt x="612618" y="272615"/>
                </a:lnTo>
                <a:lnTo>
                  <a:pt x="0" y="272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 rot="341262">
            <a:off x="8836512" y="2335314"/>
            <a:ext cx="971553" cy="969576"/>
            <a:chOff x="0" y="0"/>
            <a:chExt cx="850448" cy="848717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850448" cy="809913"/>
            </a:xfrm>
            <a:custGeom>
              <a:avLst/>
              <a:gdLst/>
              <a:ahLst/>
              <a:cxnLst/>
              <a:rect l="l" t="t" r="r" b="b"/>
              <a:pathLst>
                <a:path w="850448" h="809913">
                  <a:moveTo>
                    <a:pt x="714982" y="0"/>
                  </a:moveTo>
                  <a:lnTo>
                    <a:pt x="135466" y="0"/>
                  </a:lnTo>
                  <a:cubicBezTo>
                    <a:pt x="99538" y="0"/>
                    <a:pt x="65082" y="14272"/>
                    <a:pt x="39677" y="39677"/>
                  </a:cubicBezTo>
                  <a:cubicBezTo>
                    <a:pt x="14272" y="65082"/>
                    <a:pt x="0" y="99538"/>
                    <a:pt x="0" y="135466"/>
                  </a:cubicBezTo>
                  <a:lnTo>
                    <a:pt x="0" y="582017"/>
                  </a:lnTo>
                  <a:cubicBezTo>
                    <a:pt x="0" y="625504"/>
                    <a:pt x="35253" y="660757"/>
                    <a:pt x="78740" y="660757"/>
                  </a:cubicBezTo>
                  <a:lnTo>
                    <a:pt x="78740" y="660757"/>
                  </a:lnTo>
                  <a:cubicBezTo>
                    <a:pt x="122227" y="660757"/>
                    <a:pt x="157480" y="696010"/>
                    <a:pt x="157480" y="739497"/>
                  </a:cubicBezTo>
                  <a:lnTo>
                    <a:pt x="157480" y="754737"/>
                  </a:lnTo>
                  <a:cubicBezTo>
                    <a:pt x="157480" y="773775"/>
                    <a:pt x="167772" y="791325"/>
                    <a:pt x="184386" y="800619"/>
                  </a:cubicBezTo>
                  <a:cubicBezTo>
                    <a:pt x="201001" y="809913"/>
                    <a:pt x="221342" y="809499"/>
                    <a:pt x="237564" y="799537"/>
                  </a:cubicBezTo>
                  <a:lnTo>
                    <a:pt x="348113" y="731648"/>
                  </a:lnTo>
                  <a:cubicBezTo>
                    <a:pt x="423594" y="685295"/>
                    <a:pt x="510439" y="660757"/>
                    <a:pt x="599016" y="660757"/>
                  </a:cubicBezTo>
                  <a:lnTo>
                    <a:pt x="714982" y="660757"/>
                  </a:lnTo>
                  <a:cubicBezTo>
                    <a:pt x="750910" y="660757"/>
                    <a:pt x="785366" y="646485"/>
                    <a:pt x="810771" y="621080"/>
                  </a:cubicBezTo>
                  <a:cubicBezTo>
                    <a:pt x="836176" y="595675"/>
                    <a:pt x="850448" y="561219"/>
                    <a:pt x="850448" y="525291"/>
                  </a:cubicBezTo>
                  <a:lnTo>
                    <a:pt x="850448" y="135466"/>
                  </a:lnTo>
                  <a:cubicBezTo>
                    <a:pt x="850448" y="99538"/>
                    <a:pt x="836176" y="65082"/>
                    <a:pt x="810771" y="39677"/>
                  </a:cubicBezTo>
                  <a:cubicBezTo>
                    <a:pt x="785366" y="14272"/>
                    <a:pt x="750910" y="0"/>
                    <a:pt x="714982" y="0"/>
                  </a:cubicBezTo>
                  <a:close/>
                </a:path>
              </a:pathLst>
            </a:custGeom>
            <a:solidFill>
              <a:srgbClr val="097D6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850448" cy="696317"/>
            </a:xfrm>
            <a:prstGeom prst="rect">
              <a:avLst/>
            </a:prstGeom>
          </p:spPr>
          <p:txBody>
            <a:bodyPr lIns="49412" tIns="49412" rIns="49412" bIns="49412" rtlCol="0" anchor="ctr"/>
            <a:lstStyle/>
            <a:p>
              <a:pPr algn="ctr">
                <a:lnSpc>
                  <a:spcPts val="1906"/>
                </a:lnSpc>
              </a:pPr>
              <a:endParaRPr/>
            </a:p>
          </p:txBody>
        </p:sp>
      </p:grpSp>
      <p:sp>
        <p:nvSpPr>
          <p:cNvPr id="11" name="Freeform 11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3940987">
            <a:off x="3273599" y="3610862"/>
            <a:ext cx="1129198" cy="754904"/>
          </a:xfrm>
          <a:custGeom>
            <a:avLst/>
            <a:gdLst/>
            <a:ahLst/>
            <a:cxnLst/>
            <a:rect l="l" t="t" r="r" b="b"/>
            <a:pathLst>
              <a:path w="1129198" h="754904">
                <a:moveTo>
                  <a:pt x="0" y="0"/>
                </a:moveTo>
                <a:lnTo>
                  <a:pt x="1129198" y="0"/>
                </a:lnTo>
                <a:lnTo>
                  <a:pt x="1129198" y="754904"/>
                </a:lnTo>
                <a:lnTo>
                  <a:pt x="0" y="754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1344945">
            <a:off x="6525360" y="3589990"/>
            <a:ext cx="368810" cy="634439"/>
          </a:xfrm>
          <a:custGeom>
            <a:avLst/>
            <a:gdLst/>
            <a:ahLst/>
            <a:cxnLst/>
            <a:rect l="l" t="t" r="r" b="b"/>
            <a:pathLst>
              <a:path w="368810" h="634439">
                <a:moveTo>
                  <a:pt x="0" y="0"/>
                </a:moveTo>
                <a:lnTo>
                  <a:pt x="368810" y="0"/>
                </a:lnTo>
                <a:lnTo>
                  <a:pt x="368810" y="634439"/>
                </a:lnTo>
                <a:lnTo>
                  <a:pt x="0" y="6344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96334" y="-157918"/>
            <a:ext cx="3405785" cy="1780119"/>
          </a:xfrm>
          <a:prstGeom prst="rect">
            <a:avLst/>
          </a:prstGeom>
        </p:spPr>
        <p:txBody>
          <a:bodyPr lIns="49412" tIns="49412" rIns="49412" bIns="49412" rtlCol="0" anchor="ctr"/>
          <a:lstStyle/>
          <a:p>
            <a:pPr algn="ctr">
              <a:lnSpc>
                <a:spcPts val="1906"/>
              </a:lnSpc>
            </a:pPr>
            <a:endParaRPr/>
          </a:p>
        </p:txBody>
      </p:sp>
      <p:sp>
        <p:nvSpPr>
          <p:cNvPr id="18" name="TextBox 18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42920" y="1969497"/>
            <a:ext cx="3409023" cy="1798608"/>
          </a:xfrm>
          <a:prstGeom prst="rect">
            <a:avLst/>
          </a:prstGeom>
        </p:spPr>
        <p:txBody>
          <a:bodyPr lIns="49412" tIns="49412" rIns="49412" bIns="49412" rtlCol="0" anchor="ctr"/>
          <a:lstStyle/>
          <a:p>
            <a:pPr algn="ctr">
              <a:lnSpc>
                <a:spcPts val="1906"/>
              </a:lnSpc>
            </a:pPr>
            <a:endParaRPr/>
          </a:p>
        </p:txBody>
      </p:sp>
      <p:grpSp>
        <p:nvGrpSpPr>
          <p:cNvPr id="19" name="Group 19"/>
          <p:cNvGrpSpPr>
            <a:grpSpLocks noGrp="1" noUngrp="1" noRot="1" noMove="1" noResize="1"/>
          </p:cNvGrpSpPr>
          <p:nvPr/>
        </p:nvGrpSpPr>
        <p:grpSpPr>
          <a:xfrm>
            <a:off x="7188311" y="5592001"/>
            <a:ext cx="3456543" cy="1890778"/>
            <a:chOff x="-12812" y="-38100"/>
            <a:chExt cx="1234529" cy="684828"/>
          </a:xfrm>
        </p:grpSpPr>
        <p:sp>
          <p:nvSpPr>
            <p:cNvPr id="20" name="Freeform 2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2812" y="283"/>
              <a:ext cx="1221717" cy="646445"/>
            </a:xfrm>
            <a:custGeom>
              <a:avLst/>
              <a:gdLst/>
              <a:ahLst/>
              <a:cxnLst/>
              <a:rect l="l" t="t" r="r" b="b"/>
              <a:pathLst>
                <a:path w="1221717" h="630448">
                  <a:moveTo>
                    <a:pt x="65859" y="0"/>
                  </a:moveTo>
                  <a:lnTo>
                    <a:pt x="1155858" y="0"/>
                  </a:lnTo>
                  <a:cubicBezTo>
                    <a:pt x="1192231" y="0"/>
                    <a:pt x="1221717" y="29486"/>
                    <a:pt x="1221717" y="65859"/>
                  </a:cubicBezTo>
                  <a:lnTo>
                    <a:pt x="1221717" y="564588"/>
                  </a:lnTo>
                  <a:cubicBezTo>
                    <a:pt x="1221717" y="582055"/>
                    <a:pt x="1214778" y="598807"/>
                    <a:pt x="1202427" y="611158"/>
                  </a:cubicBezTo>
                  <a:cubicBezTo>
                    <a:pt x="1190076" y="623509"/>
                    <a:pt x="1173325" y="630448"/>
                    <a:pt x="1155858" y="630448"/>
                  </a:cubicBezTo>
                  <a:lnTo>
                    <a:pt x="65859" y="630448"/>
                  </a:lnTo>
                  <a:cubicBezTo>
                    <a:pt x="29486" y="630448"/>
                    <a:pt x="0" y="600961"/>
                    <a:pt x="0" y="564588"/>
                  </a:cubicBezTo>
                  <a:lnTo>
                    <a:pt x="0" y="65859"/>
                  </a:lnTo>
                  <a:cubicBezTo>
                    <a:pt x="0" y="29486"/>
                    <a:pt x="29486" y="0"/>
                    <a:pt x="65859" y="0"/>
                  </a:cubicBezTo>
                  <a:close/>
                </a:path>
              </a:pathLst>
            </a:custGeom>
            <a:solidFill>
              <a:srgbClr val="FCEDE6"/>
            </a:solidFill>
          </p:spPr>
          <p:txBody>
            <a:bodyPr/>
            <a:lstStyle/>
            <a:p>
              <a:pPr algn="ctr"/>
              <a:r>
                <a:rPr lang="en-US" sz="1050" u="sng" dirty="0">
                  <a:latin typeface="Algerian" panose="04020705040A02060702" pitchFamily="82" charset="0"/>
                </a:rPr>
                <a:t>TEAM MEMBER DETAILS</a:t>
              </a:r>
            </a:p>
            <a:p>
              <a:r>
                <a:rPr lang="en-US" sz="1050" dirty="0" err="1"/>
                <a:t>Name:Mahmudul</a:t>
              </a:r>
              <a:r>
                <a:rPr lang="en-US" sz="1050" dirty="0"/>
                <a:t> Islam Partho</a:t>
              </a:r>
            </a:p>
            <a:p>
              <a:r>
                <a:rPr lang="en-US" sz="1050" dirty="0"/>
                <a:t>ID:2019-3-60-027</a:t>
              </a:r>
            </a:p>
            <a:p>
              <a:r>
                <a:rPr lang="en-US" sz="1050" dirty="0" err="1"/>
                <a:t>Name:Md</a:t>
              </a:r>
              <a:r>
                <a:rPr lang="en-US" sz="1050" dirty="0"/>
                <a:t>. Al amin</a:t>
              </a:r>
            </a:p>
            <a:p>
              <a:r>
                <a:rPr lang="en-US" sz="1050" dirty="0"/>
                <a:t>ID:2019-3-60-016</a:t>
              </a:r>
            </a:p>
            <a:p>
              <a:r>
                <a:rPr lang="en-US" sz="1050" dirty="0" err="1"/>
                <a:t>Name:Nazia</a:t>
              </a:r>
              <a:r>
                <a:rPr lang="en-US" sz="1050" dirty="0"/>
                <a:t> Zaman</a:t>
              </a:r>
            </a:p>
            <a:p>
              <a:r>
                <a:rPr lang="en-US" sz="1050" dirty="0"/>
                <a:t>ID:2020-2-60-016</a:t>
              </a:r>
            </a:p>
            <a:p>
              <a:r>
                <a:rPr lang="en-US" sz="1050" dirty="0" err="1"/>
                <a:t>Name:Nabila</a:t>
              </a:r>
              <a:r>
                <a:rPr lang="en-US" sz="1050" dirty="0"/>
                <a:t> </a:t>
              </a:r>
              <a:r>
                <a:rPr lang="en-US" sz="1050" dirty="0" err="1"/>
                <a:t>Shaeed</a:t>
              </a:r>
              <a:r>
                <a:rPr lang="en-US" sz="1050" dirty="0"/>
                <a:t> </a:t>
              </a:r>
            </a:p>
            <a:p>
              <a:r>
                <a:rPr lang="en-US" sz="1050" dirty="0"/>
                <a:t>ID:2020-1-60-125</a:t>
              </a:r>
            </a:p>
            <a:p>
              <a:r>
                <a:rPr lang="en-US" sz="1050" dirty="0" err="1"/>
                <a:t>Name:Meherun</a:t>
              </a:r>
              <a:r>
                <a:rPr lang="en-US" sz="1050" dirty="0"/>
                <a:t> Hossain </a:t>
              </a:r>
              <a:r>
                <a:rPr lang="en-US" sz="1050" dirty="0" err="1"/>
                <a:t>Orpa</a:t>
              </a:r>
              <a:r>
                <a:rPr lang="en-US" sz="1050" dirty="0"/>
                <a:t> </a:t>
              </a:r>
            </a:p>
            <a:p>
              <a:r>
                <a:rPr lang="en-US" sz="1050" dirty="0"/>
                <a:t>ID:2020-1-60-123</a:t>
              </a:r>
            </a:p>
          </p:txBody>
        </p:sp>
        <p:sp>
          <p:nvSpPr>
            <p:cNvPr id="21" name="TextBox 21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1221717" cy="668548"/>
            </a:xfrm>
            <a:prstGeom prst="rect">
              <a:avLst/>
            </a:prstGeom>
          </p:spPr>
          <p:txBody>
            <a:bodyPr lIns="49412" tIns="49412" rIns="49412" bIns="49412" rtlCol="0" anchor="ctr"/>
            <a:lstStyle/>
            <a:p>
              <a:pPr algn="ctr">
                <a:lnSpc>
                  <a:spcPts val="1906"/>
                </a:lnSpc>
              </a:pPr>
              <a:endParaRPr/>
            </a:p>
          </p:txBody>
        </p:sp>
      </p:grpSp>
      <p:sp>
        <p:nvSpPr>
          <p:cNvPr id="36" name="TextBox 3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16589" y="3778593"/>
            <a:ext cx="2976198" cy="1767993"/>
          </a:xfrm>
          <a:prstGeom prst="rect">
            <a:avLst/>
          </a:prstGeom>
        </p:spPr>
        <p:txBody>
          <a:bodyPr lIns="49412" tIns="49412" rIns="49412" bIns="49412" rtlCol="0" anchor="ctr"/>
          <a:lstStyle/>
          <a:p>
            <a:pPr algn="ctr">
              <a:lnSpc>
                <a:spcPts val="1906"/>
              </a:lnSpc>
            </a:pPr>
            <a:endParaRPr/>
          </a:p>
        </p:txBody>
      </p:sp>
      <p:grpSp>
        <p:nvGrpSpPr>
          <p:cNvPr id="37" name="Group 37"/>
          <p:cNvGrpSpPr>
            <a:grpSpLocks noGrp="1" noUngrp="1" noRot="1" noMove="1" noResize="1"/>
          </p:cNvGrpSpPr>
          <p:nvPr/>
        </p:nvGrpSpPr>
        <p:grpSpPr>
          <a:xfrm>
            <a:off x="136816" y="2087704"/>
            <a:ext cx="3409023" cy="1692295"/>
            <a:chOff x="0" y="0"/>
            <a:chExt cx="1221717" cy="606480"/>
          </a:xfrm>
        </p:grpSpPr>
        <p:sp>
          <p:nvSpPr>
            <p:cNvPr id="38" name="Freeform 3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21717" cy="606480"/>
            </a:xfrm>
            <a:custGeom>
              <a:avLst/>
              <a:gdLst/>
              <a:ahLst/>
              <a:cxnLst/>
              <a:rect l="l" t="t" r="r" b="b"/>
              <a:pathLst>
                <a:path w="1221717" h="606480">
                  <a:moveTo>
                    <a:pt x="65859" y="0"/>
                  </a:moveTo>
                  <a:lnTo>
                    <a:pt x="1155858" y="0"/>
                  </a:lnTo>
                  <a:cubicBezTo>
                    <a:pt x="1192231" y="0"/>
                    <a:pt x="1221717" y="29486"/>
                    <a:pt x="1221717" y="65859"/>
                  </a:cubicBezTo>
                  <a:lnTo>
                    <a:pt x="1221717" y="540621"/>
                  </a:lnTo>
                  <a:cubicBezTo>
                    <a:pt x="1221717" y="576994"/>
                    <a:pt x="1192231" y="606480"/>
                    <a:pt x="1155858" y="606480"/>
                  </a:cubicBezTo>
                  <a:lnTo>
                    <a:pt x="65859" y="606480"/>
                  </a:lnTo>
                  <a:cubicBezTo>
                    <a:pt x="29486" y="606480"/>
                    <a:pt x="0" y="576994"/>
                    <a:pt x="0" y="540621"/>
                  </a:cubicBezTo>
                  <a:lnTo>
                    <a:pt x="0" y="65859"/>
                  </a:lnTo>
                  <a:cubicBezTo>
                    <a:pt x="0" y="29486"/>
                    <a:pt x="29486" y="0"/>
                    <a:pt x="65859" y="0"/>
                  </a:cubicBezTo>
                  <a:close/>
                </a:path>
              </a:pathLst>
            </a:custGeom>
            <a:solidFill>
              <a:srgbClr val="FCEDE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1221717" cy="644580"/>
            </a:xfrm>
            <a:prstGeom prst="rect">
              <a:avLst/>
            </a:prstGeom>
          </p:spPr>
          <p:txBody>
            <a:bodyPr lIns="49412" tIns="49412" rIns="49412" bIns="49412" rtlCol="0" anchor="ctr"/>
            <a:lstStyle/>
            <a:p>
              <a:pPr algn="ctr">
                <a:lnSpc>
                  <a:spcPts val="1906"/>
                </a:lnSpc>
              </a:pPr>
              <a:endParaRPr/>
            </a:p>
          </p:txBody>
        </p:sp>
      </p:grpSp>
      <p:sp>
        <p:nvSpPr>
          <p:cNvPr id="45" name="TextBox 4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7215" y="160370"/>
            <a:ext cx="3405785" cy="1780119"/>
          </a:xfrm>
          <a:prstGeom prst="rect">
            <a:avLst/>
          </a:prstGeom>
        </p:spPr>
        <p:txBody>
          <a:bodyPr lIns="49412" tIns="49412" rIns="49412" bIns="49412" rtlCol="0" anchor="ctr"/>
          <a:lstStyle/>
          <a:p>
            <a:pPr algn="ctr">
              <a:lnSpc>
                <a:spcPts val="1906"/>
              </a:lnSpc>
            </a:pPr>
            <a:endParaRPr/>
          </a:p>
        </p:txBody>
      </p:sp>
      <p:sp>
        <p:nvSpPr>
          <p:cNvPr id="46" name="Freeform 4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84288" y="297130"/>
            <a:ext cx="3317345" cy="1710534"/>
          </a:xfrm>
          <a:custGeom>
            <a:avLst/>
            <a:gdLst/>
            <a:ahLst/>
            <a:cxnLst/>
            <a:rect l="l" t="t" r="r" b="b"/>
            <a:pathLst>
              <a:path w="3317345" h="1704292">
                <a:moveTo>
                  <a:pt x="0" y="0"/>
                </a:moveTo>
                <a:lnTo>
                  <a:pt x="3317345" y="0"/>
                </a:lnTo>
                <a:lnTo>
                  <a:pt x="3317345" y="1704292"/>
                </a:lnTo>
                <a:lnTo>
                  <a:pt x="0" y="17042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36" t="-26864" b="-113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7" name="Freeform 4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25894" y="425515"/>
            <a:ext cx="3430292" cy="1573586"/>
          </a:xfrm>
          <a:custGeom>
            <a:avLst/>
            <a:gdLst/>
            <a:ahLst/>
            <a:cxnLst/>
            <a:rect l="l" t="t" r="r" b="b"/>
            <a:pathLst>
              <a:path w="3416429" h="1711754">
                <a:moveTo>
                  <a:pt x="0" y="0"/>
                </a:moveTo>
                <a:lnTo>
                  <a:pt x="3416429" y="0"/>
                </a:lnTo>
                <a:lnTo>
                  <a:pt x="3416429" y="1711754"/>
                </a:lnTo>
                <a:lnTo>
                  <a:pt x="0" y="171175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035" t="-239" r="-42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8" name="TextBox 48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08393" y="-35200"/>
            <a:ext cx="4970201" cy="305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623"/>
              </a:lnSpc>
              <a:spcBef>
                <a:spcPct val="0"/>
              </a:spcBef>
            </a:pPr>
            <a:r>
              <a:rPr lang="en-US" dirty="0">
                <a:solidFill>
                  <a:srgbClr val="FCEDE6"/>
                </a:solidFill>
                <a:latin typeface="Algerian" panose="04020705040A02060702" pitchFamily="82" charset="0"/>
              </a:rPr>
              <a:t>Tour &amp; Travel management</a:t>
            </a:r>
            <a:endParaRPr lang="en-US" u="none" strike="noStrike" dirty="0">
              <a:solidFill>
                <a:srgbClr val="FCEDE6"/>
              </a:solidFill>
              <a:latin typeface="Algerian" panose="04020705040A02060702" pitchFamily="82" charset="0"/>
            </a:endParaRPr>
          </a:p>
        </p:txBody>
      </p:sp>
      <p:pic>
        <p:nvPicPr>
          <p:cNvPr id="50" name="Picture 49" descr="A diagram of a system&#10;&#10;Description automatically generated">
            <a:extLst>
              <a:ext uri="{FF2B5EF4-FFF2-40B4-BE49-F238E27FC236}">
                <a16:creationId xmlns:a16="http://schemas.microsoft.com/office/drawing/2014/main" id="{A654DF47-4020-8D83-D0A0-A426C530A4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0" y="2246245"/>
            <a:ext cx="3400650" cy="1532006"/>
          </a:xfrm>
          <a:prstGeom prst="rect">
            <a:avLst/>
          </a:prstGeom>
        </p:spPr>
      </p:pic>
      <p:pic>
        <p:nvPicPr>
          <p:cNvPr id="52" name="Picture 51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1BB524A6-15CE-D6B3-775B-E9FCE76AF9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6" y="3994281"/>
            <a:ext cx="3424956" cy="1591050"/>
          </a:xfrm>
          <a:prstGeom prst="rect">
            <a:avLst/>
          </a:prstGeom>
        </p:spPr>
      </p:pic>
      <p:pic>
        <p:nvPicPr>
          <p:cNvPr id="62" name="Picture 61" descr="A screenshot of a computer&#10;&#10;Description automatically generated">
            <a:extLst>
              <a:ext uri="{FF2B5EF4-FFF2-40B4-BE49-F238E27FC236}">
                <a16:creationId xmlns:a16="http://schemas.microsoft.com/office/drawing/2014/main" id="{8F0D129E-CFA4-D69A-17E9-9BFE5A5EAC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51" y="4014051"/>
            <a:ext cx="1770781" cy="8387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9507B73-A0EF-D4AE-571B-13992016D1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27950" y="2230064"/>
            <a:ext cx="3418586" cy="1547843"/>
            <a:chOff x="7124773" y="2071825"/>
            <a:chExt cx="3423932" cy="1721005"/>
          </a:xfrm>
        </p:grpSpPr>
        <p:pic>
          <p:nvPicPr>
            <p:cNvPr id="54" name="Picture 53" descr="A screenshot of a website&#10;&#10;Description automatically generated">
              <a:extLst>
                <a:ext uri="{FF2B5EF4-FFF2-40B4-BE49-F238E27FC236}">
                  <a16:creationId xmlns:a16="http://schemas.microsoft.com/office/drawing/2014/main" id="{6F74A6F9-0A98-B3A3-A408-0D84A16F10E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227" y="2071825"/>
              <a:ext cx="1649477" cy="844818"/>
            </a:xfrm>
            <a:prstGeom prst="rect">
              <a:avLst/>
            </a:prstGeom>
          </p:spPr>
        </p:pic>
        <p:pic>
          <p:nvPicPr>
            <p:cNvPr id="56" name="Picture 55" descr="A screenshot of a website&#10;&#10;Description automatically generated">
              <a:extLst>
                <a:ext uri="{FF2B5EF4-FFF2-40B4-BE49-F238E27FC236}">
                  <a16:creationId xmlns:a16="http://schemas.microsoft.com/office/drawing/2014/main" id="{778ED062-EED6-DB7B-58FE-4AA5D3F5F60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73" y="2918111"/>
              <a:ext cx="1796516" cy="870285"/>
            </a:xfrm>
            <a:prstGeom prst="rect">
              <a:avLst/>
            </a:prstGeom>
          </p:spPr>
        </p:pic>
        <p:pic>
          <p:nvPicPr>
            <p:cNvPr id="58" name="Picture 57" descr="A screenshot of a website&#10;&#10;Description automatically generated">
              <a:extLst>
                <a:ext uri="{FF2B5EF4-FFF2-40B4-BE49-F238E27FC236}">
                  <a16:creationId xmlns:a16="http://schemas.microsoft.com/office/drawing/2014/main" id="{969DE9DF-A230-4E6F-B58E-CFECC7D4D7F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73" y="2072707"/>
              <a:ext cx="1778620" cy="870285"/>
            </a:xfrm>
            <a:prstGeom prst="rect">
              <a:avLst/>
            </a:prstGeom>
          </p:spPr>
        </p:pic>
        <p:pic>
          <p:nvPicPr>
            <p:cNvPr id="68" name="Picture 67" descr="A screenshot of a website&#10;&#10;Description automatically generated">
              <a:extLst>
                <a:ext uri="{FF2B5EF4-FFF2-40B4-BE49-F238E27FC236}">
                  <a16:creationId xmlns:a16="http://schemas.microsoft.com/office/drawing/2014/main" id="{538F2D6C-4B56-3E4C-9621-36C01CC7DEE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7665" y="2916643"/>
              <a:ext cx="1631040" cy="87618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DA2956-0C87-A8C5-09E8-CDCD2E181B6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35168" y="4014140"/>
            <a:ext cx="3416775" cy="1532446"/>
            <a:chOff x="7182379" y="3858167"/>
            <a:chExt cx="3369563" cy="1734471"/>
          </a:xfrm>
        </p:grpSpPr>
        <p:pic>
          <p:nvPicPr>
            <p:cNvPr id="70" name="Picture 6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2675EF8-E758-2EFB-3E2E-07C9AD98CBD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2602" y="3858167"/>
              <a:ext cx="1666172" cy="891075"/>
            </a:xfrm>
            <a:prstGeom prst="rect">
              <a:avLst/>
            </a:prstGeom>
          </p:spPr>
        </p:pic>
        <p:pic>
          <p:nvPicPr>
            <p:cNvPr id="72" name="Picture 7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0532747-1F50-0C64-5311-C6AAE17E7F9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2379" y="4749242"/>
              <a:ext cx="1697053" cy="843396"/>
            </a:xfrm>
            <a:prstGeom prst="rect">
              <a:avLst/>
            </a:prstGeom>
          </p:spPr>
        </p:pic>
        <p:pic>
          <p:nvPicPr>
            <p:cNvPr id="74" name="Picture 7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1C31054-2EF7-C97F-59F1-941F10DD0A4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272" y="4745250"/>
              <a:ext cx="1674670" cy="84738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895CBD-52CF-FBAC-225D-81A749B20C4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46264" y="451618"/>
            <a:ext cx="3396736" cy="747752"/>
            <a:chOff x="114811" y="248946"/>
            <a:chExt cx="3396736" cy="89501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2BD826-A28D-0BBF-0FB2-98E706AD755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4811" y="248946"/>
              <a:ext cx="1838140" cy="895018"/>
              <a:chOff x="114811" y="248946"/>
              <a:chExt cx="1838140" cy="895018"/>
            </a:xfrm>
          </p:grpSpPr>
          <p:pic>
            <p:nvPicPr>
              <p:cNvPr id="76" name="Picture 75" descr="A screenshot of a login form&#10;&#10;Description automatically generated">
                <a:extLst>
                  <a:ext uri="{FF2B5EF4-FFF2-40B4-BE49-F238E27FC236}">
                    <a16:creationId xmlns:a16="http://schemas.microsoft.com/office/drawing/2014/main" id="{87CB9DB4-1BCF-2AA3-21D0-FD77121252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811" y="251008"/>
                <a:ext cx="923945" cy="887517"/>
              </a:xfrm>
              <a:prstGeom prst="rect">
                <a:avLst/>
              </a:prstGeom>
            </p:spPr>
          </p:pic>
          <p:pic>
            <p:nvPicPr>
              <p:cNvPr id="78" name="Picture 77" descr="A sign up form with blue and white text&#10;&#10;Description automatically generated">
                <a:extLst>
                  <a:ext uri="{FF2B5EF4-FFF2-40B4-BE49-F238E27FC236}">
                    <a16:creationId xmlns:a16="http://schemas.microsoft.com/office/drawing/2014/main" id="{10D182C3-C887-647D-A959-17AB8A1075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48946"/>
                <a:ext cx="923945" cy="895018"/>
              </a:xfrm>
              <a:prstGeom prst="rect">
                <a:avLst/>
              </a:prstGeom>
            </p:spPr>
          </p:pic>
        </p:grpSp>
        <p:pic>
          <p:nvPicPr>
            <p:cNvPr id="80" name="Picture 7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92DAA4F-603B-0510-D880-3C4A5183F02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4847" y="254603"/>
              <a:ext cx="1556700" cy="889361"/>
            </a:xfrm>
            <a:prstGeom prst="rect">
              <a:avLst/>
            </a:prstGeom>
          </p:spPr>
        </p:pic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8680907A-E25B-31B4-3E68-ABEBFAFD25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2349" y="1188912"/>
            <a:ext cx="3400649" cy="814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DABC0E-8189-FDCC-9CE7-3D752C7FB6D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0972" y="1189765"/>
            <a:ext cx="165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Sign in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Sign up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Admin Dashboard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Dynamic Tour package update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Dynamic offer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Destination update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User Create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600" dirty="0"/>
              <a:t>Password Change</a:t>
            </a:r>
          </a:p>
        </p:txBody>
      </p:sp>
      <p:pic>
        <p:nvPicPr>
          <p:cNvPr id="85" name="Picture 84" descr="A screenshot of a computer&#10;&#10;Description automatically generated">
            <a:extLst>
              <a:ext uri="{FF2B5EF4-FFF2-40B4-BE49-F238E27FC236}">
                <a16:creationId xmlns:a16="http://schemas.microsoft.com/office/drawing/2014/main" id="{5C0DDD7B-E236-AD73-F149-C1A5EFB0FB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29" y="2220886"/>
            <a:ext cx="3328071" cy="1557021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319C501-ACC8-A26E-9F6F-0695208E9F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94431" y="5703120"/>
            <a:ext cx="3304888" cy="17073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0B43DF-0540-91A0-3440-73A0A38B5E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40972" y="5863923"/>
            <a:ext cx="293862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/>
              <a:t>Promotion of Arts and Culture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/>
              <a:t>Preservation of Natural and Cultural Heritage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/>
              <a:t>Social Connection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/>
              <a:t>Health and Well-being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/>
              <a:t>Education and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/>
              <a:t>Community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/>
              <a:t>Environmental Awareness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/>
              <a:t>Cultural Exchange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/>
              <a:t>Economic Growth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3345EE-14CF-2757-BE72-D226D47149C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15305" y="5645872"/>
            <a:ext cx="2703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/>
              <a:t>Contribution to the society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2F9171-9EF1-3678-4E7A-3560BF014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0748" y="5700942"/>
            <a:ext cx="3363859" cy="17347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57CF6D-00B5-FB94-07E8-EA392E8A82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31023" y="5635057"/>
            <a:ext cx="206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Technology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44043D-8B9B-CC12-CEA5-714741912CA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3929" y="5869951"/>
            <a:ext cx="193237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/>
              <a:t>Web Development Technologies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900" dirty="0"/>
              <a:t>HTML 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900" dirty="0"/>
              <a:t>CSS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900" dirty="0"/>
              <a:t>JavaScript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900" dirty="0"/>
              <a:t>PHP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/>
              <a:t>Database Management Systems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/>
              <a:t>API Integrations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/>
              <a:t>Geolocation Services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/>
              <a:t>Responsive Web Design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/>
              <a:t>Security Technologies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/>
              <a:t>Analytics and Tracking Tools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lvl="1"/>
            <a:endParaRPr lang="en-US" sz="11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24A3127-D658-E91D-C303-D1FA39129A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78867" y="3896131"/>
            <a:ext cx="3304888" cy="16731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8F3A93-23A5-2705-7379-2E1442C75D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37051" y="299967"/>
            <a:ext cx="3405784" cy="1201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419E-D5B7-D32E-D1FB-B2245CFFD7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11933" y="248692"/>
            <a:ext cx="146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Algerian" panose="04020705040A02060702" pitchFamily="82" charset="0"/>
              </a:rPr>
              <a:t>HOME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81E2B6-7BBB-D9D2-54C3-6EF8339343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37051" y="2073801"/>
            <a:ext cx="3405784" cy="1470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F5E22C-4B5A-94D6-2544-DBA66058D4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47100" y="2028259"/>
            <a:ext cx="221404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lgerian" panose="04020705040A02060702" pitchFamily="82" charset="0"/>
              </a:rPr>
              <a:t>CLIENT-SIDE GUI  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D23C2-B531-ED0C-D755-40EA9DEF30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50750" y="3856708"/>
            <a:ext cx="3394842" cy="13757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DCE9A-E55C-2C79-3995-F84BC7B8F5C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51879" y="3800402"/>
            <a:ext cx="1600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lgerian" panose="04020705040A02060702" pitchFamily="82" charset="0"/>
              </a:rPr>
              <a:t>ADMIN-SIDE GUI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2589FD-7CB9-9518-1EBA-A6EFDE82BF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0565" y="297130"/>
            <a:ext cx="3392433" cy="1476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53A155-8AA4-4665-48F8-863501CBFC9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8414" y="240872"/>
            <a:ext cx="2223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3F16C4-EF3B-D2E4-A9BE-58655508F1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0408" y="2081784"/>
            <a:ext cx="3394199" cy="168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9EA2E-C87E-9B83-CB71-780D0CCD2DC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04435" y="2023424"/>
            <a:ext cx="1752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lgerian" panose="04020705040A02060702" pitchFamily="82" charset="0"/>
              </a:rPr>
              <a:t>UML DIAGRAM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818136-2315-690C-7642-4B30F62490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5577" y="3851141"/>
            <a:ext cx="3387421" cy="1259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9B61B7-E192-54D6-97C9-CA1E442D29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50445" y="3800402"/>
            <a:ext cx="138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lgerian" panose="04020705040A02060702" pitchFamily="82" charset="0"/>
              </a:rPr>
              <a:t>ACTIVITY DIAGRAM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10EFF6-8110-3E63-EF80-93B06726D7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73130" y="2079944"/>
            <a:ext cx="3317345" cy="1331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900D5C-ED1D-6554-E0AC-7B9305D611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27636" y="2027625"/>
            <a:ext cx="255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lgerian" panose="04020705040A02060702" pitchFamily="82" charset="0"/>
              </a:rPr>
              <a:t>DATABASE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74495-79C7-4ABF-7B9D-E0D7C60CE183}"/>
              </a:ext>
            </a:extLst>
          </p:cNvPr>
          <p:cNvSpPr txBox="1"/>
          <p:nvPr/>
        </p:nvSpPr>
        <p:spPr>
          <a:xfrm>
            <a:off x="3789899" y="4077094"/>
            <a:ext cx="2872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b="1" dirty="0"/>
              <a:t>Development Costs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900" dirty="0"/>
              <a:t>Personnel: 5,500,000 BDT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900" dirty="0"/>
              <a:t>Tools and Software: 550,000 BDT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900" dirty="0"/>
              <a:t>Miscellaneous: 220,000 BDT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900" dirty="0"/>
              <a:t>Total Development Costs: 6,270,000 BDT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b="1" dirty="0"/>
              <a:t>Deployment Costs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900" dirty="0"/>
              <a:t>Hosting: 220,000 BDT/year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900" dirty="0"/>
              <a:t>Maintenance: 550,000 BDT/year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900" dirty="0"/>
              <a:t>Marketing: 330,000 BDT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900" dirty="0"/>
              <a:t>Total Deployment Costs: 1,100,000 BDT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D4089-5058-F1FA-D467-75F6FE96A56E}"/>
              </a:ext>
            </a:extLst>
          </p:cNvPr>
          <p:cNvSpPr txBox="1"/>
          <p:nvPr/>
        </p:nvSpPr>
        <p:spPr>
          <a:xfrm>
            <a:off x="4312958" y="3844333"/>
            <a:ext cx="2349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Project Cost Estimation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181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Algerian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479businessmodelfinal</dc:title>
  <dc:creator>Mahmudul Islam Partho</dc:creator>
  <cp:lastModifiedBy>Mahmudul Islam Partho</cp:lastModifiedBy>
  <cp:revision>5</cp:revision>
  <dcterms:created xsi:type="dcterms:W3CDTF">2006-08-16T00:00:00Z</dcterms:created>
  <dcterms:modified xsi:type="dcterms:W3CDTF">2024-06-07T15:58:14Z</dcterms:modified>
  <dc:identifier>DAGHYEn5cJc</dc:identifier>
</cp:coreProperties>
</file>