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7" r:id="rId3"/>
    <p:sldId id="266" r:id="rId4"/>
    <p:sldId id="258" r:id="rId5"/>
    <p:sldId id="268" r:id="rId6"/>
    <p:sldId id="269" r:id="rId7"/>
    <p:sldId id="267" r:id="rId8"/>
    <p:sldId id="270" r:id="rId9"/>
    <p:sldId id="261" r:id="rId10"/>
    <p:sldId id="275" r:id="rId11"/>
    <p:sldId id="276" r:id="rId12"/>
    <p:sldId id="277" r:id="rId13"/>
    <p:sldId id="278" r:id="rId14"/>
    <p:sldId id="271" r:id="rId15"/>
    <p:sldId id="272" r:id="rId16"/>
    <p:sldId id="273" r:id="rId17"/>
    <p:sldId id="274" r:id="rId18"/>
    <p:sldId id="26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450CF6D-3E85-4C95-B817-57FBC22BDDB9}" type="datetimeFigureOut">
              <a:rPr lang="en-US" smtClean="0"/>
              <a:pPr/>
              <a:t>1/30/2023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F652EFD3-491E-4AD4-8DFA-5E45B57E0ADD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_2msghvRn5M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1.jpe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43372" y="71414"/>
            <a:ext cx="1000132" cy="1000132"/>
          </a:xfrm>
          <a:prstGeom prst="rect">
            <a:avLst/>
          </a:prstGeom>
        </p:spPr>
      </p:pic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00034" y="1013787"/>
            <a:ext cx="8143932" cy="226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10824" tIns="123786" rIns="1114074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SANJAY GHODAWAT UNIVERSITY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Kolhapur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Established under section 2(f) of UGC Act 1956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Sanjay </a:t>
            </a:r>
            <a:r>
              <a:rPr kumimoji="0" lang="en-US" sz="105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Ghodawat</a:t>
            </a:r>
            <a:r>
              <a:rPr kumimoji="0" lang="en-US" sz="105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Act XL of 2017 of Govt. Maharashtra Approved by PCI, COA &amp; AICTE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  <a:p>
            <a:pPr marL="0" marR="0" lvl="0" indent="0" algn="ct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000" b="1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3200" b="1" dirty="0">
                <a:solidFill>
                  <a:srgbClr val="FF66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Restaurant Billing System</a:t>
            </a:r>
            <a:r>
              <a:rPr kumimoji="0" lang="en-US" sz="4000" b="1" u="none" strike="noStrike" cap="none" normalizeH="0" baseline="0" dirty="0">
                <a:ln>
                  <a:noFill/>
                </a:ln>
                <a:solidFill>
                  <a:srgbClr val="FF66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kumimoji="0" lang="en-US" sz="4000" b="0" u="none" strike="noStrike" cap="none" normalizeH="0" baseline="0" dirty="0">
              <a:ln>
                <a:noFill/>
              </a:ln>
              <a:solidFill>
                <a:srgbClr val="FF66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1000100" y="3532344"/>
            <a:ext cx="728667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10088" algn="l"/>
              </a:tabLst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tabLst>
                <a:tab pos="4510088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Name- Omkar Vinod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Gurav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(PRN No) 22SC114281061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10088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Parth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Rajendra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Medhekar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(PRN No) 22SC114281060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10088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Name-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Vedant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Maruti </a:t>
            </a:r>
            <a:r>
              <a:rPr kumimoji="0" 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Narote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(PRN No) 22SC114281063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10088" algn="l"/>
              </a:tabLst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Name- Pratik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Satish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600" b="1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Shinde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    (PRN No) 22SC114281065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5720" y="5929330"/>
            <a:ext cx="8858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: Btech   					           Class : FY BTech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0430" y="5140123"/>
            <a:ext cx="19288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supervision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of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Sanket S Prabhu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14546" y="6286520"/>
            <a:ext cx="4786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A.Y 2022-23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AD0CC-E10E-C0E1-EA2E-120BEBD2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343223"/>
            <a:ext cx="8229600" cy="12527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Output Design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1BCAA1-18C0-1F7B-08DF-18A8904DF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80864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 WHEN YOU CHOOSE 1 IT WILL GENERATE INVOICE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Picture 18">
            <a:extLst>
              <a:ext uri="{FF2B5EF4-FFF2-40B4-BE49-F238E27FC236}">
                <a16:creationId xmlns:a16="http://schemas.microsoft.com/office/drawing/2014/main" id="{DD3147F8-C813-8364-34DF-30D859EC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265840"/>
            <a:ext cx="6362700" cy="32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E80C6F-F61E-7B57-6D90-ADD6029F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1227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47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B185-6008-1333-9733-3B47336B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Output Design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9E732F-642F-EFB7-44AD-B058FB72F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214610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 WHEN YOU ENTER THE ITEM DETAILS THEN THE BILL WILL BE GENERATED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3" name="Picture 19">
            <a:extLst>
              <a:ext uri="{FF2B5EF4-FFF2-40B4-BE49-F238E27FC236}">
                <a16:creationId xmlns:a16="http://schemas.microsoft.com/office/drawing/2014/main" id="{534A6C81-53B2-4644-AA5A-51FE63BC9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603309"/>
            <a:ext cx="4602163" cy="391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90C6D10-C742-5315-9A60-46A6C94AF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6519672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530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4D6C-EF46-B7B6-6E49-E075AB40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25" y="332656"/>
            <a:ext cx="8229600" cy="1252728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Output Design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9C11F1-AD10-4DA1-2CB3-BF996F5A0B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71" y="239573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IF YOU WANT TO SAVE TYPE Y  AND AGAIN IF YOU WANT TO PERFORM ANOTHER OPERATION THEN TYPE (Y,N)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7" name="Picture 20">
            <a:extLst>
              <a:ext uri="{FF2B5EF4-FFF2-40B4-BE49-F238E27FC236}">
                <a16:creationId xmlns:a16="http://schemas.microsoft.com/office/drawing/2014/main" id="{2AEEAFBB-E93C-C298-48E7-E3A35335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70" y="2852936"/>
            <a:ext cx="5074933" cy="3882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C78BA9-02FB-487D-4E82-5856C88195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171" y="628987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22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C274C-37DB-4E85-C581-DF339FF17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Output Design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E19CC5-4906-8861-0335-E9FFC2E28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411196"/>
            <a:ext cx="6975774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5 IF TYPED N THEN BILL WILL BE GENERATED AND PROGRAM WILL END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22">
            <a:extLst>
              <a:ext uri="{FF2B5EF4-FFF2-40B4-BE49-F238E27FC236}">
                <a16:creationId xmlns:a16="http://schemas.microsoft.com/office/drawing/2014/main" id="{E859637A-A083-CCA1-273A-30E08F0E6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813269"/>
            <a:ext cx="4536504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88D87CE-D609-6E4B-A6E1-05DC3ACFB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6165304"/>
            <a:ext cx="69757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 IS ENDED WITH DISPLAYING THE ACCURATE TIME SPENT WITH ONE CUSTOMER IS DISPLAYED AND IF THE BILL ARE SAVED THEN THOSE CAN ALSO BEEN SEEN . </a:t>
            </a:r>
            <a:endParaRPr kumimoji="0" lang="en-US" altLang="en-US" sz="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328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214290"/>
            <a:ext cx="8229600" cy="10698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Advantages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9ED791-131A-8F02-4E1C-303E88E343D5}"/>
              </a:ext>
            </a:extLst>
          </p:cNvPr>
          <p:cNvSpPr txBox="1"/>
          <p:nvPr/>
        </p:nvSpPr>
        <p:spPr>
          <a:xfrm>
            <a:off x="1043608" y="2924944"/>
            <a:ext cx="6696744" cy="2546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to write.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 cost.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Fast execution speed.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Portable.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Easy debugging.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Procedure Oriented Language.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spcAft>
                <a:spcPts val="3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Speed of Compilation. ...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Execution of algorithms and data structures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428604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Future scope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95536" y="1700809"/>
            <a:ext cx="87484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 RBS software offers various functionalities needed to effectively manage restaurant operations such as</a:t>
            </a:r>
            <a:endParaRPr lang="en-IN" b="1" dirty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     staff management</a:t>
            </a:r>
            <a:endParaRPr lang="en-IN" b="1" dirty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     making orders </a:t>
            </a:r>
            <a:endParaRPr lang="en-IN" b="1" dirty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     billing </a:t>
            </a:r>
            <a:endParaRPr lang="en-IN" b="1" dirty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     menu management reservation</a:t>
            </a:r>
            <a:endParaRPr lang="en-IN" b="1" dirty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     viewing order history, to-do list and many more. In the future, many </a:t>
            </a:r>
          </a:p>
          <a:p>
            <a:pPr lvl="0" algn="just">
              <a:lnSpc>
                <a:spcPct val="150000"/>
              </a:lnSpc>
            </a:pPr>
            <a:r>
              <a:rPr lang="en-US" b="1" dirty="0"/>
              <a:t>           enhancements/upgrades can be made to the existing software. </a:t>
            </a:r>
            <a:endParaRPr lang="en-IN" b="1" dirty="0"/>
          </a:p>
          <a:p>
            <a:pPr marL="285750" lvl="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/>
              <a:t>      Various enhancements such as inventory management and control,</a:t>
            </a:r>
            <a:endParaRPr lang="en-IN" b="1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      </a:t>
            </a:r>
            <a:r>
              <a:rPr lang="en-US" b="1" dirty="0"/>
              <a:t>wireless table side ordering and payment, </a:t>
            </a:r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IN" dirty="0"/>
              <a:t>     </a:t>
            </a:r>
            <a:r>
              <a:rPr lang="en-US" b="1" dirty="0"/>
              <a:t>online ordering</a:t>
            </a:r>
            <a:endParaRPr lang="en-IN" b="1" dirty="0"/>
          </a:p>
          <a:p>
            <a:pPr marL="285750" indent="-2857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 </a:t>
            </a:r>
            <a:r>
              <a:rPr lang="en-IN" dirty="0"/>
              <a:t>     </a:t>
            </a:r>
            <a:r>
              <a:rPr lang="en-US" b="1" dirty="0"/>
              <a:t>mobile management capabilities can help increase revenue and cut cost.</a:t>
            </a:r>
            <a:endParaRPr lang="en-IN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500042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Conclusion 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282" y="1643042"/>
            <a:ext cx="8750206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The documentation includes all necessary information on the structure and the coding of the program created for Restaurant Billing system. Creating the program was an overwhelming task that required a lot of analyzing, research work and personal skills.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Creating this report has been a great experience and numerous facts have been learned since the required tasks were very challenging. </a:t>
            </a:r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dirty="0"/>
              <a:t>Tasks such as creating a system to a restaurant, needed research work as well as personal skills. Creating proper design and smooth flow of operation was a very tiring task that consumed a lot of time.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 The program has been created successfully with proper design and working flow of       operation. </a:t>
            </a: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 The billing part was the most important and difficult part of this project. Retrieving data from database for the billing purpose was quite a tough task. Making changes on multiple data base using SQL queries was also a bit time consuming and though provoking task.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US" dirty="0"/>
              <a:t>In conclusion, many experiences have been gained specially in coding. Time management and teamwork is very important in the development system.</a:t>
            </a: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endParaRPr lang="en-IN" dirty="0"/>
          </a:p>
          <a:p>
            <a:pPr marL="342900" indent="-342900" algn="just">
              <a:buFont typeface="Arial" pitchFamily="34" charset="0"/>
              <a:buChar char="•"/>
            </a:pPr>
            <a:endParaRPr lang="en-IN" dirty="0"/>
          </a:p>
          <a:p>
            <a:pPr marL="342900" indent="-342900" algn="just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500042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References 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11560" y="1643042"/>
            <a:ext cx="624644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Websites:</a:t>
            </a:r>
            <a:endParaRPr lang="en-IN" b="1" dirty="0"/>
          </a:p>
          <a:p>
            <a:r>
              <a:rPr lang="en-US" dirty="0"/>
              <a:t>1. </a:t>
            </a:r>
            <a:r>
              <a:rPr lang="en-US" u="sng" dirty="0">
                <a:hlinkClick r:id="rId2"/>
              </a:rPr>
              <a:t>https://youtu.be/_2msghvRn5M</a:t>
            </a:r>
            <a:r>
              <a:rPr lang="en-US" dirty="0"/>
              <a:t>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r>
              <a:rPr lang="en-US" b="1" dirty="0"/>
              <a:t>       Books: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Practical C Programing</a:t>
            </a:r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b="1" dirty="0"/>
              <a:t> C Project with cd 1 edition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1538" y="2714620"/>
            <a:ext cx="7358114" cy="1143000"/>
          </a:xfrm>
        </p:spPr>
        <p:txBody>
          <a:bodyPr>
            <a:no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r>
              <a:rPr lang="en-US" sz="96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Thank You</a:t>
            </a:r>
            <a:endParaRPr lang="en-IN" sz="9600" b="1" cap="all" dirty="0">
              <a:ln w="0"/>
              <a:gradFill flip="none">
                <a:gsLst>
                  <a:gs pos="0">
                    <a:schemeClr val="accent1">
                      <a:tint val="75000"/>
                      <a:shade val="75000"/>
                      <a:satMod val="170000"/>
                    </a:schemeClr>
                  </a:gs>
                  <a:gs pos="49000">
                    <a:schemeClr val="accent1">
                      <a:tint val="88000"/>
                      <a:shade val="65000"/>
                      <a:satMod val="172000"/>
                    </a:schemeClr>
                  </a:gs>
                  <a:gs pos="50000">
                    <a:schemeClr val="accent1">
                      <a:shade val="65000"/>
                      <a:satMod val="130000"/>
                    </a:schemeClr>
                  </a:gs>
                  <a:gs pos="92000">
                    <a:schemeClr val="accent1">
                      <a:shade val="50000"/>
                      <a:satMod val="120000"/>
                    </a:schemeClr>
                  </a:gs>
                  <a:gs pos="100000">
                    <a:schemeClr val="accent1">
                      <a:shade val="48000"/>
                      <a:satMod val="120000"/>
                    </a:schemeClr>
                  </a:gs>
                </a:gsLst>
                <a:lin ang="5400000"/>
              </a:gradFill>
              <a:effectLst>
                <a:reflection blurRad="12700" stA="50000" endPos="50000" dist="5000" dir="5400000" sy="-100000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85720" y="571480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Introduction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85720" y="1628800"/>
            <a:ext cx="831872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The “Restaurant Billing System” or “RBS” is an application to automate the process of information recording  and billing of a restaurant. This desktop based application is designed to administer its users and customers.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 RBS is a billing system, made for the effective utilization of modern technology in the organization.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It is an automated software that can handle a lot of information about the restaurant’s employees, order history, reservation data.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It has the capability to process bills and gather information about its employees and billing history.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It is designed for the sole purpose of efficiency, speed and accuracy.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Waterfall Model is used to develop this software where different requirements are identified at first, </a:t>
            </a:r>
            <a:r>
              <a:rPr lang="en-IN" dirty="0" err="1"/>
              <a:t>analyze</a:t>
            </a:r>
            <a:r>
              <a:rPr lang="en-IN" dirty="0"/>
              <a:t> the requirements then design the software using various tools and techniques and using the development language the software is developed.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IN" dirty="0"/>
              <a:t>Different testing like unit testing and integration testing are done during the development process.</a:t>
            </a:r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45754" y="357166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definition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5754" y="1628800"/>
            <a:ext cx="889074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billing process is done manually by manpower. It results in delayed time for the consumer and to the organization while the bill is being  processed. So, there is a room for improvement here. A certain computer based billing system could aid the organization to utilize its resources better. The currently used system contains the following problems which are listed below: </a:t>
            </a:r>
            <a:endParaRPr lang="en-IN" dirty="0"/>
          </a:p>
          <a:p>
            <a:pPr algn="just"/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Inability of modification of data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Manual operator control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Lots of paperwork 4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Difficult to record information systematically</a:t>
            </a:r>
            <a:endParaRPr lang="en-IN" dirty="0"/>
          </a:p>
          <a:p>
            <a:r>
              <a:rPr lang="en-US" dirty="0"/>
              <a:t> 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Difficult to retrieve information in time </a:t>
            </a:r>
            <a:endParaRPr lang="en-IN" dirty="0"/>
          </a:p>
          <a:p>
            <a:r>
              <a:rPr lang="en-US" dirty="0"/>
              <a:t> </a:t>
            </a:r>
            <a:endParaRPr lang="en-IN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 Wastage of paper Based on the given problems, management of the information and billing process can be more efficient with the help of RBS.</a:t>
            </a:r>
            <a:endParaRPr lang="en-IN" dirty="0"/>
          </a:p>
          <a:p>
            <a:pPr marL="285750" indent="-285750" algn="just">
              <a:buFont typeface="Arial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500042"/>
            <a:ext cx="2552494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Objectives</a:t>
            </a:r>
            <a:endParaRPr lang="en-IN" sz="4300" dirty="0">
              <a:solidFill>
                <a:schemeClr val="tx2">
                  <a:satMod val="13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556792"/>
            <a:ext cx="657228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To add and maintain records of available menu.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To add and maintain employee details.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To add and maintain description of new menu.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To provide view of transaction to the owner.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To provide a convenient solution of billing pattern.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To make an easy to use environment for users.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   Easy to use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7192" y="357166"/>
            <a:ext cx="749808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Scope	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7192" y="1628800"/>
            <a:ext cx="892680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software has a lot of features and advantages over the paper based billing system. It has the following scopes: </a:t>
            </a:r>
            <a:endParaRPr lang="en-I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This project will help the employee in fast billing. </a:t>
            </a:r>
            <a:endParaRPr lang="en-I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The project will enable to see free reservation available.</a:t>
            </a:r>
            <a:endParaRPr lang="en-IN" sz="1600" dirty="0"/>
          </a:p>
          <a:p>
            <a:pPr marL="800100" lvl="1" indent="-342900">
              <a:lnSpc>
                <a:spcPct val="150000"/>
              </a:lnSpc>
              <a:buFont typeface="+mj-lt"/>
              <a:buAutoNum type="alphaLcParenR"/>
            </a:pPr>
            <a:r>
              <a:rPr lang="en-US" dirty="0"/>
              <a:t>Quality and faster service can be given to the customers. </a:t>
            </a:r>
            <a:endParaRPr lang="en-IN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Easy to maintain in future prospect.</a:t>
            </a:r>
            <a:endParaRPr lang="en-IN" sz="1600" dirty="0"/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This project enable employees to maintain a great database of information regarding the billing and reservation.</a:t>
            </a:r>
            <a:endParaRPr lang="en-IN" sz="1600" dirty="0"/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214282" y="500042"/>
            <a:ext cx="7498080" cy="785818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Problem identification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4282" y="1628800"/>
            <a:ext cx="6643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Workload Intensive Process.</a:t>
            </a:r>
            <a:endParaRPr lang="en-IN" dirty="0"/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Unnecessary Costs of Process.</a:t>
            </a:r>
            <a:endParaRPr lang="en-IN" dirty="0"/>
          </a:p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Delays In Process.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Hampered Productivity.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14282" y="3284984"/>
            <a:ext cx="66437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fontAlgn="base">
              <a:lnSpc>
                <a:spcPct val="150000"/>
              </a:lnSpc>
              <a:buFont typeface="Arial" pitchFamily="34" charset="0"/>
              <a:buChar char="•"/>
            </a:pPr>
            <a:r>
              <a:rPr lang="en-PH" dirty="0"/>
              <a:t>Delayed transactions.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PH" dirty="0"/>
              <a:t>Consumed much time for calculation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57158" y="500050"/>
            <a:ext cx="8501122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rPr>
              <a:t>System requirement specification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7158" y="1643050"/>
            <a:ext cx="587102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 </a:t>
            </a:r>
            <a:r>
              <a:rPr lang="en-IN" b="1" dirty="0"/>
              <a:t>SOFTWAREREQUIREMENTS </a:t>
            </a:r>
            <a:r>
              <a:rPr lang="en-IN" dirty="0"/>
              <a:t>o</a:t>
            </a:r>
          </a:p>
          <a:p>
            <a:r>
              <a:rPr lang="en-IN" dirty="0"/>
              <a:t>     </a:t>
            </a:r>
            <a:r>
              <a:rPr lang="en-IN" dirty="0" err="1"/>
              <a:t>Dev</a:t>
            </a:r>
            <a:r>
              <a:rPr lang="en-IN" dirty="0"/>
              <a:t> C++  </a:t>
            </a:r>
            <a:endParaRPr lang="en-IN" b="1" dirty="0"/>
          </a:p>
          <a:p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  <a:p>
            <a:r>
              <a:rPr lang="en-IN" dirty="0"/>
              <a:t> </a:t>
            </a:r>
            <a:r>
              <a:rPr lang="en-IN" b="1" dirty="0"/>
              <a:t>HARDWAREREQUIREMENTS </a:t>
            </a:r>
          </a:p>
          <a:p>
            <a:r>
              <a:rPr lang="en-IN" dirty="0"/>
              <a:t>o 4GBRAM  o 500GBHDD  o i3processor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229600" cy="1069848"/>
          </a:xfrm>
        </p:spPr>
        <p:txBody>
          <a:bodyPr/>
          <a:lstStyle/>
          <a:p>
            <a:r>
              <a:rPr lang="en-US" sz="4300" dirty="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Flowchart</a:t>
            </a:r>
            <a:endParaRPr lang="en-IN" sz="4300" dirty="0"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Flowchart: Data 4">
            <a:extLst>
              <a:ext uri="{FF2B5EF4-FFF2-40B4-BE49-F238E27FC236}">
                <a16:creationId xmlns:a16="http://schemas.microsoft.com/office/drawing/2014/main" id="{E3F02DB3-526D-A748-6BD5-6F2D5D97C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770" y="1591916"/>
            <a:ext cx="2251075" cy="476250"/>
          </a:xfrm>
          <a:prstGeom prst="flowChartInputOutpu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Mangal" panose="020B0502040204020203" pitchFamily="18" charset="0"/>
              </a:rPr>
              <a:t>SELECT YOUR PREFERED OPERATIOM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lowchart: Data 5">
            <a:extLst>
              <a:ext uri="{FF2B5EF4-FFF2-40B4-BE49-F238E27FC236}">
                <a16:creationId xmlns:a16="http://schemas.microsoft.com/office/drawing/2014/main" id="{955AF9CB-CF8F-BCC7-8252-EAE8C936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594" y="2307501"/>
            <a:ext cx="2003425" cy="541338"/>
          </a:xfrm>
          <a:prstGeom prst="flowChartInputOutput">
            <a:avLst/>
          </a:prstGeom>
          <a:gradFill rotWithShape="1">
            <a:gsLst>
              <a:gs pos="0">
                <a:srgbClr val="BCBCBC"/>
              </a:gs>
              <a:gs pos="35001">
                <a:srgbClr val="D0D0D0"/>
              </a:gs>
              <a:gs pos="100000">
                <a:srgbClr val="EDEDED"/>
              </a:gs>
            </a:gsLst>
            <a:lin ang="16200000" scaled="1"/>
          </a:gra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Enter Customer name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E9C881-4985-D4AE-5916-F481EB9B633B}"/>
              </a:ext>
            </a:extLst>
          </p:cNvPr>
          <p:cNvCxnSpPr>
            <a:cxnSpLocks/>
          </p:cNvCxnSpPr>
          <p:nvPr/>
        </p:nvCxnSpPr>
        <p:spPr>
          <a:xfrm>
            <a:off x="4285307" y="2133474"/>
            <a:ext cx="4384" cy="16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F83E7C-36AE-6F69-9771-99D8BEB1AA66}"/>
              </a:ext>
            </a:extLst>
          </p:cNvPr>
          <p:cNvCxnSpPr/>
          <p:nvPr/>
        </p:nvCxnSpPr>
        <p:spPr>
          <a:xfrm>
            <a:off x="4285307" y="1285211"/>
            <a:ext cx="0" cy="306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823C7F-B856-B650-1D1E-E42D6B7F4D65}"/>
              </a:ext>
            </a:extLst>
          </p:cNvPr>
          <p:cNvCxnSpPr>
            <a:cxnSpLocks/>
          </p:cNvCxnSpPr>
          <p:nvPr/>
        </p:nvCxnSpPr>
        <p:spPr>
          <a:xfrm>
            <a:off x="4285306" y="2801904"/>
            <a:ext cx="0" cy="2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3E8EB1-10EF-AFC3-C2B1-A6BFAEFFEDBC}"/>
              </a:ext>
            </a:extLst>
          </p:cNvPr>
          <p:cNvCxnSpPr/>
          <p:nvPr/>
        </p:nvCxnSpPr>
        <p:spPr>
          <a:xfrm>
            <a:off x="4285306" y="3666000"/>
            <a:ext cx="0" cy="2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ACEE9E79-43A3-A1A5-84A7-75F5FCB88D72}"/>
              </a:ext>
            </a:extLst>
          </p:cNvPr>
          <p:cNvSpPr/>
          <p:nvPr/>
        </p:nvSpPr>
        <p:spPr>
          <a:xfrm>
            <a:off x="3704282" y="981644"/>
            <a:ext cx="1162050" cy="342900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START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6FF1A45C-9247-6B81-633E-96CAD1470F60}"/>
              </a:ext>
            </a:extLst>
          </p:cNvPr>
          <p:cNvSpPr/>
          <p:nvPr/>
        </p:nvSpPr>
        <p:spPr>
          <a:xfrm>
            <a:off x="2915816" y="3017928"/>
            <a:ext cx="2760205" cy="73279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ENTER NUMBER OF ITEMS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ENTER ITEM NAME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ENTER ITEM QUANTITY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ENTER UNIT PRICE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 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7DB90AE1-90CA-CEB0-2683-CF3AB711A7FB}"/>
              </a:ext>
            </a:extLst>
          </p:cNvPr>
          <p:cNvSpPr/>
          <p:nvPr/>
        </p:nvSpPr>
        <p:spPr>
          <a:xfrm>
            <a:off x="3548071" y="3951740"/>
            <a:ext cx="1474470" cy="434340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GENERATE BILL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" name="Flowchart: Data 11">
            <a:extLst>
              <a:ext uri="{FF2B5EF4-FFF2-40B4-BE49-F238E27FC236}">
                <a16:creationId xmlns:a16="http://schemas.microsoft.com/office/drawing/2014/main" id="{C052E1EA-89CE-7DA3-65A8-9FCA1382D743}"/>
              </a:ext>
            </a:extLst>
          </p:cNvPr>
          <p:cNvSpPr/>
          <p:nvPr/>
        </p:nvSpPr>
        <p:spPr>
          <a:xfrm>
            <a:off x="3150670" y="4593565"/>
            <a:ext cx="2175510" cy="53340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PRESS Y TO SAVE INVOICE</a:t>
            </a:r>
            <a:endParaRPr lang="en-IN" sz="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IN" sz="8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PRESS N TO END</a:t>
            </a:r>
            <a:endParaRPr lang="en-IN" sz="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93281E-C01D-9A80-E81B-3F1F58D31659}"/>
              </a:ext>
            </a:extLst>
          </p:cNvPr>
          <p:cNvCxnSpPr/>
          <p:nvPr/>
        </p:nvCxnSpPr>
        <p:spPr>
          <a:xfrm>
            <a:off x="4285306" y="4386080"/>
            <a:ext cx="0" cy="2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FF829984-A095-6A01-8034-94651B165051}"/>
              </a:ext>
            </a:extLst>
          </p:cNvPr>
          <p:cNvSpPr/>
          <p:nvPr/>
        </p:nvSpPr>
        <p:spPr>
          <a:xfrm>
            <a:off x="3950975" y="5227245"/>
            <a:ext cx="521970" cy="382971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endParaRPr lang="en-IN" sz="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D86601-CF0A-11E4-5238-E3FCA88E0ABF}"/>
              </a:ext>
            </a:extLst>
          </p:cNvPr>
          <p:cNvCxnSpPr/>
          <p:nvPr/>
        </p:nvCxnSpPr>
        <p:spPr>
          <a:xfrm>
            <a:off x="4211960" y="5034152"/>
            <a:ext cx="0" cy="2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Flowchart: Data 15">
            <a:extLst>
              <a:ext uri="{FF2B5EF4-FFF2-40B4-BE49-F238E27FC236}">
                <a16:creationId xmlns:a16="http://schemas.microsoft.com/office/drawing/2014/main" id="{CA3CEDAA-135C-6D0F-8CFB-C9785FAAFDF8}"/>
              </a:ext>
            </a:extLst>
          </p:cNvPr>
          <p:cNvSpPr/>
          <p:nvPr/>
        </p:nvSpPr>
        <p:spPr>
          <a:xfrm>
            <a:off x="3139149" y="5733272"/>
            <a:ext cx="2141220" cy="38100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"/>
              </a:spcBef>
            </a:pPr>
            <a:r>
              <a:rPr lang="en-IN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INVOICE SAVED</a:t>
            </a:r>
          </a:p>
        </p:txBody>
      </p:sp>
      <p:sp>
        <p:nvSpPr>
          <p:cNvPr id="17" name="Flowchart: Data 16">
            <a:extLst>
              <a:ext uri="{FF2B5EF4-FFF2-40B4-BE49-F238E27FC236}">
                <a16:creationId xmlns:a16="http://schemas.microsoft.com/office/drawing/2014/main" id="{8E4DD8A8-C080-1D56-D809-5FEBFDD4FC00}"/>
              </a:ext>
            </a:extLst>
          </p:cNvPr>
          <p:cNvSpPr/>
          <p:nvPr/>
        </p:nvSpPr>
        <p:spPr>
          <a:xfrm>
            <a:off x="3174102" y="6229708"/>
            <a:ext cx="2045970" cy="388620"/>
          </a:xfrm>
          <a:prstGeom prst="flowChartInputOutpu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Bef>
                <a:spcPts val="50"/>
              </a:spcBef>
            </a:pPr>
            <a:r>
              <a:rPr lang="en-IN" sz="8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 YOU WANT TO OPERATE AGAIN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E89E5-F727-46E2-6201-DA243E619486}"/>
              </a:ext>
            </a:extLst>
          </p:cNvPr>
          <p:cNvCxnSpPr>
            <a:cxnSpLocks/>
          </p:cNvCxnSpPr>
          <p:nvPr/>
        </p:nvCxnSpPr>
        <p:spPr>
          <a:xfrm>
            <a:off x="4211960" y="5538208"/>
            <a:ext cx="2305" cy="180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FC12A3-0E8D-D187-596F-FFC8E039BFE6}"/>
              </a:ext>
            </a:extLst>
          </p:cNvPr>
          <p:cNvCxnSpPr/>
          <p:nvPr/>
        </p:nvCxnSpPr>
        <p:spPr>
          <a:xfrm>
            <a:off x="4211960" y="5970256"/>
            <a:ext cx="0" cy="240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05BDA3-7376-E177-47AE-D8B4D1205044}"/>
              </a:ext>
            </a:extLst>
          </p:cNvPr>
          <p:cNvCxnSpPr>
            <a:cxnSpLocks/>
          </p:cNvCxnSpPr>
          <p:nvPr/>
        </p:nvCxnSpPr>
        <p:spPr>
          <a:xfrm flipH="1" flipV="1">
            <a:off x="3048000" y="6440129"/>
            <a:ext cx="318581" cy="1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7B24A2-3BEB-9EC5-2582-98575FBD23B3}"/>
              </a:ext>
            </a:extLst>
          </p:cNvPr>
          <p:cNvCxnSpPr>
            <a:cxnSpLocks/>
          </p:cNvCxnSpPr>
          <p:nvPr/>
        </p:nvCxnSpPr>
        <p:spPr>
          <a:xfrm>
            <a:off x="1975778" y="1721784"/>
            <a:ext cx="15161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97AAFD-1C1D-26D2-BD8A-32FF424EB3A8}"/>
              </a:ext>
            </a:extLst>
          </p:cNvPr>
          <p:cNvCxnSpPr>
            <a:cxnSpLocks/>
          </p:cNvCxnSpPr>
          <p:nvPr/>
        </p:nvCxnSpPr>
        <p:spPr>
          <a:xfrm>
            <a:off x="5676021" y="6535182"/>
            <a:ext cx="14531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1F2FDE-5E70-1875-B7D6-2C5E4921F91F}"/>
              </a:ext>
            </a:extLst>
          </p:cNvPr>
          <p:cNvCxnSpPr>
            <a:cxnSpLocks/>
          </p:cNvCxnSpPr>
          <p:nvPr/>
        </p:nvCxnSpPr>
        <p:spPr>
          <a:xfrm>
            <a:off x="4944766" y="6525344"/>
            <a:ext cx="3422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lowchart: Decision 23">
            <a:extLst>
              <a:ext uri="{FF2B5EF4-FFF2-40B4-BE49-F238E27FC236}">
                <a16:creationId xmlns:a16="http://schemas.microsoft.com/office/drawing/2014/main" id="{BFB75701-CC33-8FD4-D747-47386CCAAEFB}"/>
              </a:ext>
            </a:extLst>
          </p:cNvPr>
          <p:cNvSpPr/>
          <p:nvPr/>
        </p:nvSpPr>
        <p:spPr>
          <a:xfrm>
            <a:off x="2526030" y="6229708"/>
            <a:ext cx="521970" cy="426720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Y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9" name="Flowchart: Terminator 28">
            <a:extLst>
              <a:ext uri="{FF2B5EF4-FFF2-40B4-BE49-F238E27FC236}">
                <a16:creationId xmlns:a16="http://schemas.microsoft.com/office/drawing/2014/main" id="{539D831D-A9C3-1B61-48E6-2147EA8C06F9}"/>
              </a:ext>
            </a:extLst>
          </p:cNvPr>
          <p:cNvSpPr/>
          <p:nvPr/>
        </p:nvSpPr>
        <p:spPr>
          <a:xfrm>
            <a:off x="7129164" y="6367542"/>
            <a:ext cx="1474470" cy="335280"/>
          </a:xfrm>
          <a:prstGeom prst="flowChartTerminator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IN" sz="1100" kern="12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END</a:t>
            </a:r>
            <a:endParaRPr lang="en-IN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0" name="Flowchart: Decision 29">
            <a:extLst>
              <a:ext uri="{FF2B5EF4-FFF2-40B4-BE49-F238E27FC236}">
                <a16:creationId xmlns:a16="http://schemas.microsoft.com/office/drawing/2014/main" id="{138D46A8-DCDB-588D-C5CB-D3CA1818550E}"/>
              </a:ext>
            </a:extLst>
          </p:cNvPr>
          <p:cNvSpPr/>
          <p:nvPr/>
        </p:nvSpPr>
        <p:spPr>
          <a:xfrm>
            <a:off x="5215011" y="6319278"/>
            <a:ext cx="461010" cy="390095"/>
          </a:xfrm>
          <a:prstGeom prst="flowChartDecisio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angal" panose="02040503050203030202" pitchFamily="18" charset="0"/>
              </a:rPr>
              <a:t>N</a:t>
            </a:r>
            <a:endParaRPr lang="en-IN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CD488F-2974-19BB-18DA-41DD4FA2F0A8}"/>
              </a:ext>
            </a:extLst>
          </p:cNvPr>
          <p:cNvCxnSpPr>
            <a:cxnSpLocks/>
          </p:cNvCxnSpPr>
          <p:nvPr/>
        </p:nvCxnSpPr>
        <p:spPr>
          <a:xfrm flipH="1">
            <a:off x="1914104" y="1721784"/>
            <a:ext cx="61674" cy="47183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B7C4AF1-9D89-DAB1-2291-4E0C70D68C80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1907704" y="6443068"/>
            <a:ext cx="618326" cy="10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85720" y="214290"/>
            <a:ext cx="8229600" cy="106984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300" b="0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Output</a:t>
            </a:r>
            <a:r>
              <a:rPr kumimoji="0" lang="en-US" sz="4300" b="0" i="0" u="none" strike="noStrike" kern="1200" cap="none" spc="0" normalizeH="0" noProof="0" dirty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design</a:t>
            </a:r>
            <a:endParaRPr kumimoji="0" lang="en-IN" sz="4300" b="0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9FF0F01E-75BD-B145-249E-2918CFD56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954"/>
            <a:ext cx="1228795" cy="26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38088" rIns="211071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9">
            <a:extLst>
              <a:ext uri="{FF2B5EF4-FFF2-40B4-BE49-F238E27FC236}">
                <a16:creationId xmlns:a16="http://schemas.microsoft.com/office/drawing/2014/main" id="{F42239B0-B0EA-B9ED-7012-A98C427E9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941239"/>
            <a:ext cx="271228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2">
            <a:extLst>
              <a:ext uri="{FF2B5EF4-FFF2-40B4-BE49-F238E27FC236}">
                <a16:creationId xmlns:a16="http://schemas.microsoft.com/office/drawing/2014/main" id="{42DBBC6F-0B25-E9C8-6389-8C46BD87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29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PROGRAM IS ENDED WITH DISPLAYING THE ACCURATE TIME SPENT WITH ONE CUSTOMER IS DISPLAYED AND IF THE BILL ARE SAVED THEN THOSE CAN ALSO BEEN SEEN . 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4">
            <a:extLst>
              <a:ext uri="{FF2B5EF4-FFF2-40B4-BE49-F238E27FC236}">
                <a16:creationId xmlns:a16="http://schemas.microsoft.com/office/drawing/2014/main" id="{A8F79B7B-C6FE-2F57-BFE6-C19827489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342663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  MAIN OUTPUT (FIRST PAGE)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	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47" name="Picture 16">
            <a:extLst>
              <a:ext uri="{FF2B5EF4-FFF2-40B4-BE49-F238E27FC236}">
                <a16:creationId xmlns:a16="http://schemas.microsoft.com/office/drawing/2014/main" id="{9C1787DA-8045-B0CF-6629-679BE19C3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883839"/>
            <a:ext cx="6096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25">
            <a:extLst>
              <a:ext uri="{FF2B5EF4-FFF2-40B4-BE49-F238E27FC236}">
                <a16:creationId xmlns:a16="http://schemas.microsoft.com/office/drawing/2014/main" id="{174A880B-93A7-1FB1-FBC2-D85430820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5708175"/>
            <a:ext cx="18473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227</TotalTime>
  <Words>1133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Candara</vt:lpstr>
      <vt:lpstr>Symbol</vt:lpstr>
      <vt:lpstr>Times New Roman</vt:lpstr>
      <vt:lpstr>Waveform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Flowchart</vt:lpstr>
      <vt:lpstr>PowerPoint Presentation</vt:lpstr>
      <vt:lpstr>Output Design</vt:lpstr>
      <vt:lpstr>Output Design</vt:lpstr>
      <vt:lpstr>Output Design</vt:lpstr>
      <vt:lpstr>Output Design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Campus</dc:creator>
  <cp:lastModifiedBy>Sudesh Gawade</cp:lastModifiedBy>
  <cp:revision>31</cp:revision>
  <dcterms:created xsi:type="dcterms:W3CDTF">2022-12-01T05:36:49Z</dcterms:created>
  <dcterms:modified xsi:type="dcterms:W3CDTF">2023-01-30T06:11:28Z</dcterms:modified>
</cp:coreProperties>
</file>