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92757AD-2E7C-42E8-8A10-7AFC039146F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BB8D03-4343-4180-B0D9-7D881CCE4F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D3E72A-408D-409E-A70C-53A5274A8C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D7D612-2CF2-48A4-8ACA-9C78C4727D7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324F76-03E7-487E-ADF1-5A71B8FE9B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8399FC-9270-45E8-8BB1-A1B80A72CB4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AA7E80-2AA5-4D06-8EF6-BC14FD5F27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1212CB-C617-4A05-A8ED-76E24CF9B10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13A07E-FC97-41D5-9AA3-19F718947E4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0314D9-F4F3-4C31-B784-D105517623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DF3238-199D-4CBB-A754-F282333AE9E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D7177A-1622-427F-8FCB-0ADC5257F01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25D08B-E57D-4BD2-BE6F-23E8D39E0D4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78CBFA-6ED4-4E16-B36F-8473EA1D727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E01B5C-C9AD-4766-8030-58165118528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6A47D3-DCD9-46B7-B96C-BB3D7159775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293E21-F7A2-4BEC-A2A4-4718E024FB7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9BB21D-5342-422B-B1A3-8DDB54D09E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05073C3-4FE9-4973-B62F-A7545CAE4E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991A3B5-90DC-4507-ACF5-7690B3FA7D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E82790-ECD2-498D-8880-6D551DD905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AE84486-203F-4489-B5D9-B9F0EA7005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0CF193-9589-45A9-ADC7-184A6AF86E9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B8506D2-81D9-4891-8CDB-CFAB0D7691C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7;p7"/>
          <p:cNvGrpSpPr/>
          <p:nvPr/>
        </p:nvGrpSpPr>
        <p:grpSpPr>
          <a:xfrm>
            <a:off x="0" y="758880"/>
            <a:ext cx="6098400" cy="6098400"/>
            <a:chOff x="0" y="758880"/>
            <a:chExt cx="6098400" cy="6098400"/>
          </a:xfrm>
        </p:grpSpPr>
        <p:sp>
          <p:nvSpPr>
            <p:cNvPr id="8" name="Google Shape;18;p7"/>
            <p:cNvSpPr/>
            <p:nvPr/>
          </p:nvSpPr>
          <p:spPr>
            <a:xfrm>
              <a:off x="0" y="758880"/>
              <a:ext cx="3072960" cy="4097520"/>
            </a:xfrm>
            <a:custGeom>
              <a:avLst/>
              <a:gdLst/>
              <a:ahLst/>
              <a:cxn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Google Shape;19;p7"/>
            <p:cNvSpPr/>
            <p:nvPr/>
          </p:nvSpPr>
          <p:spPr>
            <a:xfrm>
              <a:off x="0" y="4862160"/>
              <a:ext cx="1995840" cy="1995120"/>
            </a:xfrm>
            <a:custGeom>
              <a:avLst/>
              <a:gdLst/>
              <a:ahLst/>
              <a:cxn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20;p7"/>
            <p:cNvSpPr/>
            <p:nvPr/>
          </p:nvSpPr>
          <p:spPr>
            <a:xfrm>
              <a:off x="2097720" y="4857120"/>
              <a:ext cx="4000680" cy="2000160"/>
            </a:xfrm>
            <a:custGeom>
              <a:avLst/>
              <a:gdLst/>
              <a:ahLst/>
              <a:cxn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Google Shape;22;p7"/>
          <p:cNvSpPr/>
          <p:nvPr/>
        </p:nvSpPr>
        <p:spPr>
          <a:xfrm>
            <a:off x="5839920" y="5784480"/>
            <a:ext cx="213300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4;p8"/>
          <p:cNvGrpSpPr/>
          <p:nvPr/>
        </p:nvGrpSpPr>
        <p:grpSpPr>
          <a:xfrm>
            <a:off x="720" y="3899880"/>
            <a:ext cx="2958480" cy="2958480"/>
            <a:chOff x="720" y="3899880"/>
            <a:chExt cx="2958480" cy="2958480"/>
          </a:xfrm>
        </p:grpSpPr>
        <p:sp>
          <p:nvSpPr>
            <p:cNvPr id="44" name="Google Shape;25;p8"/>
            <p:cNvSpPr/>
            <p:nvPr/>
          </p:nvSpPr>
          <p:spPr>
            <a:xfrm rot="16200000" flipV="1">
              <a:off x="1220040" y="5118480"/>
              <a:ext cx="1490400" cy="1987560"/>
            </a:xfrm>
            <a:custGeom>
              <a:avLst/>
              <a:gdLst/>
              <a:ahLst/>
              <a:cxn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Google Shape;26;p8"/>
            <p:cNvSpPr/>
            <p:nvPr/>
          </p:nvSpPr>
          <p:spPr>
            <a:xfrm rot="16200000" flipV="1">
              <a:off x="360" y="5889960"/>
              <a:ext cx="968040" cy="967680"/>
            </a:xfrm>
            <a:custGeom>
              <a:avLst/>
              <a:gdLst/>
              <a:ahLst/>
              <a:cxn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Google Shape;27;p8"/>
            <p:cNvSpPr/>
            <p:nvPr/>
          </p:nvSpPr>
          <p:spPr>
            <a:xfrm rot="16200000" flipV="1">
              <a:off x="-483840" y="4384800"/>
              <a:ext cx="1940760" cy="970200"/>
            </a:xfrm>
            <a:custGeom>
              <a:avLst/>
              <a:gdLst/>
              <a:ahLst/>
              <a:cxn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" name="Google Shape;30;p8"/>
          <p:cNvSpPr/>
          <p:nvPr/>
        </p:nvSpPr>
        <p:spPr>
          <a:xfrm>
            <a:off x="952560" y="1938960"/>
            <a:ext cx="213300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ftr" idx="1"/>
          </p:nvPr>
        </p:nvSpPr>
        <p:spPr>
          <a:xfrm>
            <a:off x="1494720" y="6332400"/>
            <a:ext cx="1496520" cy="24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sldNum" idx="2"/>
          </p:nvPr>
        </p:nvSpPr>
        <p:spPr>
          <a:xfrm>
            <a:off x="971640" y="6332400"/>
            <a:ext cx="522360" cy="24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100" b="0" strike="noStrike" spc="-1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4BB1D078-F482-48C1-A08E-B3CEC80336BB}" type="slidenum">
              <a:rPr lang="en-US" sz="11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"/>
          </p:nvPr>
        </p:nvSpPr>
        <p:spPr>
          <a:xfrm>
            <a:off x="2991960" y="6332400"/>
            <a:ext cx="1312560" cy="24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37;p9"/>
          <p:cNvSpPr/>
          <p:nvPr/>
        </p:nvSpPr>
        <p:spPr>
          <a:xfrm>
            <a:off x="952560" y="1938960"/>
            <a:ext cx="213300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7CA65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0" name="Google Shape;39;p9"/>
          <p:cNvGrpSpPr/>
          <p:nvPr/>
        </p:nvGrpSpPr>
        <p:grpSpPr>
          <a:xfrm>
            <a:off x="8870760" y="360"/>
            <a:ext cx="3324600" cy="3324960"/>
            <a:chOff x="8870760" y="360"/>
            <a:chExt cx="3324600" cy="3324960"/>
          </a:xfrm>
        </p:grpSpPr>
        <p:sp>
          <p:nvSpPr>
            <p:cNvPr id="91" name="Google Shape;40;p9"/>
            <p:cNvSpPr/>
            <p:nvPr/>
          </p:nvSpPr>
          <p:spPr>
            <a:xfrm rot="10800000">
              <a:off x="10520280" y="1091880"/>
              <a:ext cx="1675080" cy="2233440"/>
            </a:xfrm>
            <a:custGeom>
              <a:avLst/>
              <a:gdLst/>
              <a:ahLst/>
              <a:cxn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Google Shape;41;p9"/>
            <p:cNvSpPr/>
            <p:nvPr/>
          </p:nvSpPr>
          <p:spPr>
            <a:xfrm rot="10800000">
              <a:off x="11107800" y="720"/>
              <a:ext cx="1087560" cy="1087560"/>
            </a:xfrm>
            <a:custGeom>
              <a:avLst/>
              <a:gdLst/>
              <a:ahLst/>
              <a:cxn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Google Shape;42;p9"/>
            <p:cNvSpPr/>
            <p:nvPr/>
          </p:nvSpPr>
          <p:spPr>
            <a:xfrm rot="10800000">
              <a:off x="8870760" y="0"/>
              <a:ext cx="2180880" cy="1090080"/>
            </a:xfrm>
            <a:custGeom>
              <a:avLst/>
              <a:gdLst/>
              <a:ahLst/>
              <a:cxn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PlaceHolder 1"/>
          <p:cNvSpPr>
            <a:spLocks noGrp="1"/>
          </p:cNvSpPr>
          <p:nvPr>
            <p:ph type="ftr" idx="4"/>
          </p:nvPr>
        </p:nvSpPr>
        <p:spPr>
          <a:xfrm>
            <a:off x="1494720" y="6332400"/>
            <a:ext cx="1496520" cy="24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sldNum" idx="5"/>
          </p:nvPr>
        </p:nvSpPr>
        <p:spPr>
          <a:xfrm>
            <a:off x="971640" y="6332400"/>
            <a:ext cx="522360" cy="24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100" b="0" strike="noStrike" spc="-1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FD081A3A-7ACC-4F29-B7F0-A160D0AE6825}" type="slidenum">
              <a:rPr lang="en-US" sz="11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‹#›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6"/>
          </p:nvPr>
        </p:nvSpPr>
        <p:spPr>
          <a:xfrm>
            <a:off x="2991960" y="6332400"/>
            <a:ext cx="1312560" cy="24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250240" y="148320"/>
            <a:ext cx="6460920" cy="115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Basic Details of the Team and Problem Statement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136" name="Google Shape;212;p1"/>
          <p:cNvPicPr/>
          <p:nvPr/>
        </p:nvPicPr>
        <p:blipFill>
          <a:blip r:embed="rId2"/>
          <a:stretch/>
        </p:blipFill>
        <p:spPr>
          <a:xfrm>
            <a:off x="1213560" y="252360"/>
            <a:ext cx="3329640" cy="167004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5880" y="1574280"/>
            <a:ext cx="5490720" cy="502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7CA655"/>
                </a:solidFill>
                <a:latin typeface="Franklin Gothic"/>
                <a:ea typeface="Franklin Gothic"/>
              </a:rPr>
              <a:t>Ministry/Organization Name/Student Innovation: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Ministry of Power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7CA655"/>
                </a:solidFill>
                <a:latin typeface="Franklin Gothic"/>
                <a:ea typeface="Franklin Gothic"/>
              </a:rPr>
              <a:t>PS Code:   </a:t>
            </a:r>
            <a:r>
              <a:rPr lang="en-US" sz="1800" b="0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1301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1800"/>
            </a:br>
            <a:r>
              <a:rPr lang="en-US" sz="1800" b="0" strike="noStrike" spc="-1">
                <a:solidFill>
                  <a:srgbClr val="7CA655"/>
                </a:solidFill>
                <a:latin typeface="Franklin Gothic"/>
                <a:ea typeface="Franklin Gothic"/>
              </a:rPr>
              <a:t>Problem Statement Title: </a:t>
            </a:r>
            <a:r>
              <a:rPr lang="en-US" sz="1800" b="0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Language Translator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1800"/>
            </a:br>
            <a:r>
              <a:rPr lang="en-US" sz="1800" b="0" strike="noStrike" spc="-1">
                <a:solidFill>
                  <a:srgbClr val="7CA655"/>
                </a:solidFill>
                <a:latin typeface="Franklin Gothic"/>
                <a:ea typeface="Franklin Gothic"/>
              </a:rPr>
              <a:t>Team Name: </a:t>
            </a:r>
            <a:r>
              <a:rPr lang="en-US" sz="1800" b="0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Error Destroyers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1800"/>
            </a:br>
            <a:r>
              <a:rPr lang="en-US" sz="1800" b="0" strike="noStrike" spc="-1">
                <a:solidFill>
                  <a:srgbClr val="7CA655"/>
                </a:solidFill>
                <a:latin typeface="Franklin Gothic"/>
                <a:ea typeface="Franklin Gothic"/>
              </a:rPr>
              <a:t>Team Leader Name: </a:t>
            </a:r>
            <a:r>
              <a:rPr lang="en-US" sz="1800" b="0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Parth Manoj Sawant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1800"/>
            </a:br>
            <a:r>
              <a:rPr lang="en-US" sz="1800" b="0" strike="noStrike" spc="-1">
                <a:solidFill>
                  <a:srgbClr val="7CA655"/>
                </a:solidFill>
                <a:latin typeface="Franklin Gothic"/>
                <a:ea typeface="Franklin Gothic"/>
              </a:rPr>
              <a:t>Institute Code (AISHE):</a:t>
            </a:r>
            <a:r>
              <a:rPr lang="en-US" sz="1800" b="0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C-50450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1800"/>
            </a:br>
            <a:r>
              <a:rPr lang="en-US" sz="1800" b="0" strike="noStrike" spc="-1">
                <a:solidFill>
                  <a:srgbClr val="7CA655"/>
                </a:solidFill>
                <a:latin typeface="Franklin Gothic"/>
                <a:ea typeface="Franklin Gothic"/>
              </a:rPr>
              <a:t>Institute Name: </a:t>
            </a:r>
            <a:r>
              <a:rPr lang="en-US" sz="1800" b="0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A.P . SHAH INSTITUTE OF TECHNOLOGY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7CA655"/>
                </a:solidFill>
                <a:latin typeface="Franklin Gothic"/>
                <a:ea typeface="Franklin Gothic"/>
              </a:rPr>
              <a:t>Theme Name: </a:t>
            </a:r>
            <a:r>
              <a:rPr lang="en-US" sz="1800" b="0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Smart Automation</a:t>
            </a:r>
            <a:endParaRPr lang="en-IN" sz="18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47280" y="-20520"/>
            <a:ext cx="7097400" cy="71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Idea/Approach Details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775080" y="1260000"/>
            <a:ext cx="5969160" cy="5400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0" tIns="0" rIns="0" bIns="0" anchor="t">
            <a:noAutofit/>
          </a:bodyPr>
          <a:lstStyle/>
          <a:p>
            <a:pPr marL="5716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Libre Franklin"/>
              </a:rPr>
              <a:t>Upload an image of the document to the system.</a:t>
            </a:r>
            <a:endParaRPr lang="en-IN" sz="1800" b="0" strike="noStrike" spc="-1">
              <a:latin typeface="Arial"/>
            </a:endParaRPr>
          </a:p>
          <a:p>
            <a:pPr marL="5716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Libre Franklin"/>
              </a:rPr>
              <a:t>Divide the image into text boxes based on fonts.</a:t>
            </a:r>
            <a:endParaRPr lang="en-IN" sz="1800" b="0" strike="noStrike" spc="-1">
              <a:latin typeface="Arial"/>
            </a:endParaRPr>
          </a:p>
          <a:p>
            <a:pPr marL="5716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Libre Franklin"/>
              </a:rPr>
              <a:t>Store each text box as a variable.</a:t>
            </a:r>
            <a:endParaRPr lang="en-IN" sz="1800" b="0" strike="noStrike" spc="-1">
              <a:latin typeface="Arial"/>
            </a:endParaRPr>
          </a:p>
          <a:p>
            <a:pPr marL="5716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Libre Franklin"/>
              </a:rPr>
              <a:t>Choose a specific text box for translation.</a:t>
            </a:r>
            <a:endParaRPr lang="en-IN" sz="1800" b="0" strike="noStrike" spc="-1">
              <a:latin typeface="Arial"/>
            </a:endParaRPr>
          </a:p>
          <a:p>
            <a:pPr marL="5716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Libre Franklin"/>
              </a:rPr>
              <a:t>Extract text from the chosen box using OCR.</a:t>
            </a:r>
            <a:endParaRPr lang="en-IN" sz="1800" b="0" strike="noStrike" spc="-1">
              <a:latin typeface="Arial"/>
            </a:endParaRPr>
          </a:p>
          <a:p>
            <a:pPr marL="5716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Libre Franklin"/>
              </a:rPr>
              <a:t>Translate the extracted text into Hindi.</a:t>
            </a:r>
            <a:endParaRPr lang="en-IN" sz="1800" b="0" strike="noStrike" spc="-1">
              <a:latin typeface="Arial"/>
            </a:endParaRPr>
          </a:p>
          <a:p>
            <a:pPr marL="5716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Libre Franklin"/>
              </a:rPr>
              <a:t>Generate an image of the translated text.</a:t>
            </a:r>
            <a:endParaRPr lang="en-IN" sz="1800" b="0" strike="noStrike" spc="-1">
              <a:latin typeface="Arial"/>
            </a:endParaRPr>
          </a:p>
          <a:p>
            <a:pPr marL="5716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Libre Franklin"/>
              </a:rPr>
              <a:t>Overlay the new image on the original document in the same location.</a:t>
            </a:r>
            <a:endParaRPr lang="en-IN" sz="1800" b="0" strike="noStrike" spc="-1">
              <a:latin typeface="Arial"/>
            </a:endParaRPr>
          </a:p>
          <a:p>
            <a:pPr marL="5716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Libre Franklin"/>
              </a:rPr>
              <a:t>Result: A new document in the regional language (Hindi) with the same format as the original.</a:t>
            </a:r>
            <a:endParaRPr lang="en-IN" sz="1800" b="0" strike="noStrike" spc="-1">
              <a:latin typeface="Arial"/>
            </a:endParaRPr>
          </a:p>
          <a:p>
            <a:pPr marL="285840" indent="-18432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7"/>
          </p:nvPr>
        </p:nvSpPr>
        <p:spPr>
          <a:xfrm>
            <a:off x="971640" y="6332400"/>
            <a:ext cx="522360" cy="24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100" b="0" strike="noStrike" spc="-1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CA7DBBC-D68F-4998-8619-45571AD7E380}" type="slidenum">
              <a:rPr lang="en-US" sz="11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2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41" name="Google Shape;222;p2"/>
          <p:cNvSpPr/>
          <p:nvPr/>
        </p:nvSpPr>
        <p:spPr>
          <a:xfrm>
            <a:off x="7457652" y="3618000"/>
            <a:ext cx="4344696" cy="3041999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</p:txBody>
      </p:sp>
      <p:pic>
        <p:nvPicPr>
          <p:cNvPr id="142" name="Picture 2"/>
          <p:cNvPicPr/>
          <p:nvPr/>
        </p:nvPicPr>
        <p:blipFill>
          <a:blip r:embed="rId2"/>
          <a:srcRect l="21220" t="29746" r="24228" b="29218"/>
          <a:stretch/>
        </p:blipFill>
        <p:spPr>
          <a:xfrm>
            <a:off x="7936992" y="3994560"/>
            <a:ext cx="3403008" cy="2561400"/>
          </a:xfrm>
          <a:prstGeom prst="rect">
            <a:avLst/>
          </a:prstGeom>
          <a:ln w="0">
            <a:noFill/>
          </a:ln>
        </p:spPr>
      </p:pic>
      <p:sp>
        <p:nvSpPr>
          <p:cNvPr id="143" name="TextBox 1"/>
          <p:cNvSpPr/>
          <p:nvPr/>
        </p:nvSpPr>
        <p:spPr>
          <a:xfrm>
            <a:off x="7560000" y="3618000"/>
            <a:ext cx="263556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000" b="0" strike="noStrike" spc="-1" dirty="0">
                <a:solidFill>
                  <a:srgbClr val="7CA655"/>
                </a:solidFill>
                <a:latin typeface="Arial"/>
                <a:ea typeface="Arial"/>
              </a:rPr>
              <a:t>Technology Stack :-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AF1AC-4166-1163-95FD-743AB2F6E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52" y="46186"/>
            <a:ext cx="4344696" cy="33738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80000" y="-360000"/>
            <a:ext cx="6673320" cy="13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Idea/Approach Details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0" y="1576800"/>
            <a:ext cx="6719760" cy="47228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90000" tIns="45000" rIns="90000" bIns="45000" anchor="t">
            <a:noAutofit/>
          </a:bodyPr>
          <a:lstStyle/>
          <a:p>
            <a:pPr marL="4572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u="sng" strike="noStrike" spc="-1">
                <a:solidFill>
                  <a:srgbClr val="7CA655"/>
                </a:solidFill>
                <a:uFillTx/>
                <a:latin typeface="Söhne"/>
                <a:ea typeface="Libre Franklin"/>
              </a:rPr>
              <a:t>Use Case: Automated Legal Document Translation</a:t>
            </a:r>
            <a:endParaRPr lang="en-IN" sz="18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Libre Franklin"/>
              </a:rPr>
              <a:t>User: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Libre Franklin"/>
              </a:rPr>
              <a:t> Legal professionals and organizations.</a:t>
            </a:r>
            <a:endParaRPr lang="en-IN" sz="17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Libre Franklin"/>
              </a:rPr>
              <a:t>Scenario: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Libre Franklin"/>
              </a:rPr>
              <a:t> John, a legal professional, needs to translate English stamp papers into Hindi for clients efficiently.</a:t>
            </a:r>
            <a:endParaRPr lang="en-IN" sz="17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Libre Franklin"/>
              </a:rPr>
              <a:t>Steps:</a:t>
            </a:r>
            <a:endParaRPr lang="en-IN" sz="17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7CA655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Libre Franklin"/>
              </a:rPr>
              <a:t>Upload Image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Libre Franklin"/>
              </a:rPr>
              <a:t>: John uploads the English stamp paper image.</a:t>
            </a:r>
            <a:endParaRPr lang="en-IN" sz="17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7CA655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Libre Franklin"/>
              </a:rPr>
              <a:t>Auto Language Detection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Libre Franklin"/>
              </a:rPr>
              <a:t>: System detects English.</a:t>
            </a:r>
            <a:endParaRPr lang="en-IN" sz="17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7CA655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Libre Franklin"/>
              </a:rPr>
              <a:t>Select &amp; Crop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Libre Franklin"/>
              </a:rPr>
              <a:t>: John chooses sections for translation.</a:t>
            </a:r>
            <a:endParaRPr lang="en-IN" sz="17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7CA655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Libre Franklin"/>
              </a:rPr>
              <a:t>OCR &amp; Translation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Libre Franklin"/>
              </a:rPr>
              <a:t>: Text is extracted and translated into Hindi.</a:t>
            </a:r>
            <a:endParaRPr lang="en-IN" sz="17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7CA655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Libre Franklin"/>
              </a:rPr>
              <a:t>Real-time Preview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Libre Franklin"/>
              </a:rPr>
              <a:t>: John views translations on the original image.</a:t>
            </a:r>
            <a:endParaRPr lang="en-IN" sz="17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Clr>
                <a:srgbClr val="7CA655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Libre Franklin"/>
              </a:rPr>
              <a:t>Overlay &amp; Download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Libre Franklin"/>
              </a:rPr>
              <a:t>: John overlays Hindi text on the image and downloads the translated document.</a:t>
            </a:r>
            <a:endParaRPr lang="en-IN" sz="17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Libre Franklin"/>
              </a:rPr>
              <a:t>.</a:t>
            </a:r>
            <a:endParaRPr lang="en-IN" sz="1700" b="0" strike="noStrike" spc="-1">
              <a:latin typeface="Arial"/>
            </a:endParaRPr>
          </a:p>
          <a:p>
            <a:pPr marL="457200" indent="-228600">
              <a:lnSpc>
                <a:spcPct val="90000"/>
              </a:lnSpc>
              <a:buNone/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8"/>
          </p:nvPr>
        </p:nvSpPr>
        <p:spPr>
          <a:xfrm>
            <a:off x="231480" y="6501240"/>
            <a:ext cx="384840" cy="19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100" b="0" strike="noStrike" spc="-1">
                <a:solidFill>
                  <a:srgbClr val="000000"/>
                </a:solidFill>
                <a:latin typeface="Libre Franklin"/>
                <a:ea typeface="Libre Franklin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AA1DAF3F-6656-46B8-B720-6923E5205109}" type="slidenum">
              <a:rPr lang="en-US" sz="11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3</a:t>
            </a:fld>
            <a:endParaRPr lang="en-IN" sz="1100" b="0" strike="noStrike" spc="-1">
              <a:latin typeface="Times New Roman"/>
            </a:endParaRPr>
          </a:p>
        </p:txBody>
      </p:sp>
      <p:sp>
        <p:nvSpPr>
          <p:cNvPr id="149" name="Google Shape;232;p3"/>
          <p:cNvSpPr/>
          <p:nvPr/>
        </p:nvSpPr>
        <p:spPr>
          <a:xfrm>
            <a:off x="6840000" y="109440"/>
            <a:ext cx="5219640" cy="655056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 </a:t>
            </a:r>
            <a:r>
              <a:rPr lang="en-US" sz="1800" b="1" u="sng" strike="noStrike" spc="-1">
                <a:solidFill>
                  <a:srgbClr val="7CA655"/>
                </a:solidFill>
                <a:uFillTx/>
                <a:latin typeface="Söhne"/>
                <a:ea typeface="Arial"/>
              </a:rPr>
              <a:t>Showstopper Feature: Real-time Language Detection and Translation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700" b="1" strike="noStrike" spc="-1">
                <a:solidFill>
                  <a:srgbClr val="000000"/>
                </a:solidFill>
                <a:latin typeface="Söhne"/>
                <a:ea typeface="Arial"/>
              </a:rPr>
              <a:t>Integrate a real-time language detection mechanism into your system. </a:t>
            </a:r>
            <a:endParaRPr lang="en-IN" sz="17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7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700" b="1" strike="noStrike" spc="-1">
                <a:solidFill>
                  <a:srgbClr val="000000"/>
                </a:solidFill>
                <a:latin typeface="Söhne"/>
                <a:ea typeface="Arial"/>
              </a:rPr>
              <a:t>Here’s how it would work:</a:t>
            </a:r>
            <a:endParaRPr lang="en-IN" sz="17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Arial"/>
              </a:rPr>
              <a:t>1. Automatic Language Detection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Arial"/>
              </a:rPr>
              <a:t>: Upon image upload, the system auto-detects section languages</a:t>
            </a: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Arial"/>
              </a:rPr>
              <a:t>.</a:t>
            </a:r>
            <a:endParaRPr lang="en-IN" sz="17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Arial"/>
              </a:rPr>
              <a:t>2. Automated Translation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Arial"/>
              </a:rPr>
              <a:t>: Sections not in the target language trigger OCR and translation</a:t>
            </a: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Arial"/>
              </a:rPr>
              <a:t>.</a:t>
            </a:r>
            <a:endParaRPr lang="en-IN" sz="17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Arial"/>
              </a:rPr>
              <a:t>3. Dynamic Overlay: 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Arial"/>
              </a:rPr>
              <a:t>Translated text is overlaid on the original image in real-time, creating a seamless translated document.</a:t>
            </a:r>
            <a:endParaRPr lang="en-IN" sz="17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Arial"/>
              </a:rPr>
              <a:t> Benefits:</a:t>
            </a:r>
            <a:endParaRPr lang="en-IN" sz="17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Arial"/>
              </a:rPr>
              <a:t>Time &amp; Cost Savings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Arial"/>
              </a:rPr>
              <a:t>: Quick, accurate translations without manual work.</a:t>
            </a:r>
            <a:endParaRPr lang="en-IN" sz="17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Arial"/>
              </a:rPr>
              <a:t>Customization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Arial"/>
              </a:rPr>
              <a:t>: Selective translation to meet client needs.</a:t>
            </a:r>
            <a:endParaRPr lang="en-IN" sz="17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Arial"/>
              </a:rPr>
              <a:t>Efficiency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Arial"/>
              </a:rPr>
              <a:t>: Real-time preview for easy review.</a:t>
            </a:r>
            <a:endParaRPr lang="en-IN" sz="17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700" b="1" strike="noStrike" spc="-1">
                <a:solidFill>
                  <a:srgbClr val="000000"/>
                </a:solidFill>
                <a:latin typeface="Söhne"/>
                <a:ea typeface="Arial"/>
              </a:rPr>
              <a:t>Accuracy</a:t>
            </a:r>
            <a:r>
              <a:rPr lang="en-US" sz="1700" b="0" strike="noStrike" spc="-1">
                <a:solidFill>
                  <a:srgbClr val="000000"/>
                </a:solidFill>
                <a:latin typeface="Söhne"/>
                <a:ea typeface="Arial"/>
              </a:rPr>
              <a:t>: Reliable OCR and machine translation</a:t>
            </a:r>
            <a:endParaRPr lang="en-IN" sz="1700" b="0" strike="noStrike" spc="-1">
              <a:latin typeface="Arial"/>
            </a:endParaRPr>
          </a:p>
        </p:txBody>
      </p:sp>
      <p:sp>
        <p:nvSpPr>
          <p:cNvPr id="150" name="TextBox 1"/>
          <p:cNvSpPr/>
          <p:nvPr/>
        </p:nvSpPr>
        <p:spPr>
          <a:xfrm>
            <a:off x="424080" y="1087560"/>
            <a:ext cx="657288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400" b="1" strike="noStrike" spc="-1">
                <a:solidFill>
                  <a:srgbClr val="FF0000"/>
                </a:solidFill>
                <a:latin typeface="Arial"/>
                <a:ea typeface="Arial"/>
              </a:rPr>
              <a:t>The process majorly combines image processing, OCR, translation, and image manipulation to create a translated version of the document.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43200" y="1189800"/>
            <a:ext cx="6616800" cy="61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Team Member Details 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951480" y="1980000"/>
            <a:ext cx="10928520" cy="452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5D7C3F"/>
                </a:solidFill>
                <a:latin typeface="Libre Franklin"/>
                <a:ea typeface="Libre Franklin"/>
              </a:rPr>
              <a:t>Team Leader Name: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Parth Manoj Sawant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Branch :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B.E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	Stream :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CE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	Year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: II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5D7C3F"/>
                </a:solidFill>
                <a:latin typeface="Libre Franklin"/>
                <a:ea typeface="Libre Franklin"/>
              </a:rPr>
              <a:t>Team Member 1 Name:</a:t>
            </a:r>
            <a:r>
              <a:rPr lang="en-GB" sz="1200" b="1" strike="noStrike" spc="-1">
                <a:solidFill>
                  <a:srgbClr val="5D7C3F"/>
                </a:solidFill>
                <a:latin typeface="Libre Franklin"/>
                <a:ea typeface="Libre Franklin"/>
              </a:rPr>
              <a:t>  </a:t>
            </a:r>
            <a:r>
              <a:rPr lang="en-GB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Atharva Sanjay Shelke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Branch :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B.E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	Stream :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CE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	Year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: II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5D7C3F"/>
                </a:solidFill>
                <a:latin typeface="Libre Franklin"/>
                <a:ea typeface="Libre Franklin"/>
              </a:rPr>
              <a:t>Team Member 2 Name: </a:t>
            </a:r>
            <a:r>
              <a:rPr lang="en-GB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Prakriti Ashish Ranka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Branch :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B.E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	Stream :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CE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	Year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: II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5D7C3F"/>
                </a:solidFill>
                <a:latin typeface="Libre Franklin"/>
                <a:ea typeface="Libre Franklin"/>
              </a:rPr>
              <a:t>Team Member 3 Name: </a:t>
            </a:r>
            <a:r>
              <a:rPr lang="en-GB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Gitanjali Vilas Salvi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Branch :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B.E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	Stream :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CE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	Year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: II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5D7C3F"/>
                </a:solidFill>
                <a:latin typeface="Libre Franklin"/>
                <a:ea typeface="Libre Franklin"/>
              </a:rPr>
              <a:t>Team Member 4 Name:  </a:t>
            </a:r>
            <a:r>
              <a:rPr lang="en-GB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Atul Mahendra Gupta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Branch :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B.E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	Stream :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AI&amp;ML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Year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: III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5D7C3F"/>
                </a:solidFill>
                <a:latin typeface="Libre Franklin"/>
                <a:ea typeface="Libre Franklin"/>
              </a:rPr>
              <a:t>Team Member 5 Name: </a:t>
            </a:r>
            <a:r>
              <a:rPr lang="en-GB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Kapil Santosh Surve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Branch :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B.E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	Stream :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AI&amp;ML</a:t>
            </a: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		Year </a:t>
            </a:r>
            <a:r>
              <a:rPr lang="en-US" sz="1200" b="1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: III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804160"/>
                </a:solidFill>
                <a:latin typeface="Libre Franklin"/>
                <a:ea typeface="Libre Franklin"/>
              </a:rPr>
              <a:t>Team Mentor 1 Name: Type Your Name Here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Category (Academic/Industry): 			Expertise (AI/ML/Blockchain etc): 		Domain Experience (in years):    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1" strike="noStrike" spc="-1">
                <a:solidFill>
                  <a:srgbClr val="804160"/>
                </a:solidFill>
                <a:latin typeface="Libre Franklin"/>
                <a:ea typeface="Libre Franklin"/>
              </a:rPr>
              <a:t>Team Mentor 2 Name: Type Your Name Here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Libre Franklin"/>
                <a:ea typeface="Libre Franklin"/>
              </a:rPr>
              <a:t>Category (Academic/Industry):		 	Expertise (AI/ML/Blockchain etc): 		Domain Experience (in years):    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648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Franklin Gothic</vt:lpstr>
      <vt:lpstr>Libre Franklin</vt:lpstr>
      <vt:lpstr>Söhne</vt:lpstr>
      <vt:lpstr>Symbol</vt:lpstr>
      <vt:lpstr>Times New Roman</vt:lpstr>
      <vt:lpstr>Wingdings</vt:lpstr>
      <vt:lpstr>Office Theme</vt:lpstr>
      <vt:lpstr>Office Theme</vt:lpstr>
      <vt:lpstr>Office Theme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subject/>
  <dc:creator>Sarim Moin</dc:creator>
  <dc:description/>
  <cp:lastModifiedBy>Parth sawant</cp:lastModifiedBy>
  <cp:revision>9</cp:revision>
  <dcterms:created xsi:type="dcterms:W3CDTF">2022-02-11T07:14:46Z</dcterms:created>
  <dcterms:modified xsi:type="dcterms:W3CDTF">2023-09-29T19:20:31Z</dcterms:modified>
  <dc:language>hi-IN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4</vt:i4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