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327" r:id="rId7"/>
    <p:sldId id="262" r:id="rId8"/>
    <p:sldId id="263" r:id="rId9"/>
    <p:sldId id="264" r:id="rId10"/>
    <p:sldId id="266" r:id="rId11"/>
    <p:sldId id="326" r:id="rId12"/>
    <p:sldId id="300" r:id="rId13"/>
    <p:sldId id="277" r:id="rId14"/>
    <p:sldId id="278" r:id="rId15"/>
    <p:sldId id="279" r:id="rId16"/>
    <p:sldId id="280" r:id="rId17"/>
    <p:sldId id="281" r:id="rId18"/>
    <p:sldId id="282" r:id="rId19"/>
    <p:sldId id="331" r:id="rId20"/>
    <p:sldId id="320" r:id="rId21"/>
    <p:sldId id="321" r:id="rId22"/>
    <p:sldId id="322" r:id="rId23"/>
    <p:sldId id="328" r:id="rId24"/>
    <p:sldId id="329" r:id="rId25"/>
    <p:sldId id="330" r:id="rId26"/>
    <p:sldId id="323" r:id="rId27"/>
    <p:sldId id="304" r:id="rId28"/>
    <p:sldId id="318" r:id="rId29"/>
    <p:sldId id="306" r:id="rId30"/>
    <p:sldId id="307" r:id="rId31"/>
    <p:sldId id="285" r:id="rId32"/>
    <p:sldId id="308" r:id="rId33"/>
    <p:sldId id="309" r:id="rId34"/>
    <p:sldId id="310" r:id="rId35"/>
    <p:sldId id="286" r:id="rId36"/>
    <p:sldId id="311" r:id="rId37"/>
    <p:sldId id="287" r:id="rId38"/>
    <p:sldId id="288" r:id="rId39"/>
    <p:sldId id="290" r:id="rId40"/>
    <p:sldId id="291" r:id="rId41"/>
    <p:sldId id="292" r:id="rId42"/>
    <p:sldId id="312" r:id="rId43"/>
    <p:sldId id="313" r:id="rId44"/>
    <p:sldId id="314" r:id="rId45"/>
    <p:sldId id="315" r:id="rId46"/>
    <p:sldId id="316" r:id="rId47"/>
    <p:sldId id="317" r:id="rId48"/>
    <p:sldId id="324" r:id="rId49"/>
    <p:sldId id="325" r:id="rId50"/>
    <p:sldId id="298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F35A-7390-454B-9C83-6A707706E67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E33D-6838-4ED6-9C66-50E6073A7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3D6F9-63CC-4170-83A8-02D09BFBDFB3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878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F0947-0DD3-48A3-86A1-579076868A66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0453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3F582E-B2AB-4492-A016-10326AACD831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86641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NetApp, Inc. All rights reserved. NetApp Proprietary – Limited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AE1F-B5A5-4B61-9B39-3ACD900D94BD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2C1-D701-4E9C-8B4A-80AC3752023F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E3B-3B89-40E9-B8F1-CCF787B48FD4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609600"/>
            <a:ext cx="812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59200" y="1981200"/>
            <a:ext cx="8128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D7F86-DD95-4260-BA05-63984F9DD5F9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7A85-DBFC-44CA-8069-18B516C29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D2D9-5E6C-4B27-9BDB-B0AAC907AF2B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49FE-30CF-4477-9530-5CB2FCA7C729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B838-A11F-4AA7-A839-904F053E796F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C7A-F035-49C0-AF9D-59EB5734FA9C}" type="datetime1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F4A2-FACA-454B-9025-89EB9EEA777D}" type="datetime1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1FA-5102-4EAD-BE7E-5F63D9DDCFB2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AFCE-8D88-490B-8A31-5DDBA3895666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ACB8-FEAD-4B5B-B712-EDF4D19B30C6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58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8716-8D63-4EFF-A5C9-411DEBD23311}" type="datetime1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erto_Clemen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en_Hoga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robin.miller@cos-stash-metal/scm/~robin.miller/dt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zone.org/" TargetMode="External"/><Relationship Id="rId2" Type="http://schemas.openxmlformats.org/officeDocument/2006/relationships/hyperlink" Target="https://github.com/axboe/f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.org/sfs2014/docs/usersguid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502508"/>
            <a:ext cx="7560276" cy="280910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800" dirty="0" smtClean="0"/>
              <a:t> </a:t>
            </a:r>
            <a:r>
              <a:rPr lang="en-US" sz="2800" b="1" dirty="0" smtClean="0"/>
              <a:t>DT </a:t>
            </a:r>
            <a:r>
              <a:rPr lang="en-US" sz="2800" b="1" dirty="0" smtClean="0"/>
              <a:t>Overview 2016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by</a:t>
            </a:r>
            <a:br>
              <a:rPr lang="en-US" sz="2800" dirty="0"/>
            </a:br>
            <a:r>
              <a:rPr lang="en-US" sz="2800" dirty="0"/>
              <a:t>Robin T. Miller</a:t>
            </a:r>
            <a:br>
              <a:rPr lang="en-US" sz="2800" dirty="0"/>
            </a:br>
            <a:r>
              <a:rPr lang="en-US" sz="2800" dirty="0" smtClean="0"/>
              <a:t>Robin.Miller@wdc.com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rgbClr val="00B0F0"/>
                </a:solidFill>
              </a:rPr>
              <a:t>A Simple Tool With Unique Features! </a:t>
            </a:r>
            <a:r>
              <a:rPr lang="en-US" sz="2800" b="1" dirty="0">
                <a:solidFill>
                  <a:srgbClr val="00B0F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16627" y="3901439"/>
            <a:ext cx="3583460" cy="310161"/>
          </a:xfrm>
        </p:spPr>
        <p:txBody>
          <a:bodyPr>
            <a:normAutofit fontScale="85000" lnSpcReduction="20000"/>
          </a:bodyPr>
          <a:lstStyle/>
          <a:p>
            <a:pPr algn="ctr" eaLnBrk="1" hangingPunct="1"/>
            <a:r>
              <a:rPr lang="en-US" dirty="0" smtClean="0"/>
              <a:t>21 </a:t>
            </a:r>
            <a:r>
              <a:rPr lang="en-US" dirty="0" smtClean="0"/>
              <a:t>December 2016</a:t>
            </a:r>
          </a:p>
        </p:txBody>
      </p:sp>
    </p:spTree>
    <p:extLst>
      <p:ext uri="{BB962C8B-B14F-4D97-AF65-F5344CB8AC3E}">
        <p14:creationId xmlns:p14="http://schemas.microsoft.com/office/powerpoint/2010/main" val="2753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863634" y="365125"/>
            <a:ext cx="9490166" cy="815975"/>
          </a:xfrm>
        </p:spPr>
        <p:txBody>
          <a:bodyPr/>
          <a:lstStyle/>
          <a:p>
            <a:r>
              <a:rPr lang="en-US" dirty="0" smtClean="0"/>
              <a:t>DT Use Cases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93988" y="1143000"/>
            <a:ext cx="7603490" cy="51816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Generation and Verification</a:t>
            </a:r>
          </a:p>
          <a:p>
            <a:r>
              <a:rPr lang="en-US" dirty="0"/>
              <a:t>File System Buffer </a:t>
            </a:r>
            <a:r>
              <a:rPr lang="en-US" dirty="0" smtClean="0"/>
              <a:t>Cache </a:t>
            </a:r>
            <a:r>
              <a:rPr lang="en-US" dirty="0" smtClean="0"/>
              <a:t>control</a:t>
            </a:r>
            <a:endParaRPr lang="en-US" dirty="0"/>
          </a:p>
          <a:p>
            <a:r>
              <a:rPr lang="en-US" dirty="0" smtClean="0"/>
              <a:t>Dynamic Throttling of </a:t>
            </a:r>
            <a:r>
              <a:rPr lang="en-US" dirty="0" smtClean="0"/>
              <a:t>I/O’s (IOPS)</a:t>
            </a:r>
            <a:endParaRPr lang="en-US" dirty="0" smtClean="0"/>
          </a:p>
          <a:p>
            <a:r>
              <a:rPr lang="en-US" dirty="0"/>
              <a:t>File/LUN Copy/Verify or LUN Clone/Verify</a:t>
            </a:r>
          </a:p>
          <a:p>
            <a:r>
              <a:rPr lang="en-US" dirty="0" smtClean="0"/>
              <a:t>Large </a:t>
            </a:r>
            <a:r>
              <a:rPr lang="en-US" dirty="0"/>
              <a:t>Terabyte LUNs and Volumes</a:t>
            </a:r>
          </a:p>
          <a:p>
            <a:r>
              <a:rPr lang="en-US" dirty="0" smtClean="0"/>
              <a:t>Sparse </a:t>
            </a:r>
            <a:r>
              <a:rPr lang="en-US" dirty="0"/>
              <a:t>File Testing (holes in files)</a:t>
            </a:r>
          </a:p>
          <a:p>
            <a:r>
              <a:rPr lang="en-US" dirty="0" smtClean="0"/>
              <a:t>Supports any Disk </a:t>
            </a:r>
            <a:r>
              <a:rPr lang="en-US" dirty="0" smtClean="0"/>
              <a:t>Sector </a:t>
            </a:r>
            <a:r>
              <a:rPr lang="en-US" dirty="0" smtClean="0"/>
              <a:t>Size (e.g. 4k)</a:t>
            </a:r>
            <a:endParaRPr lang="en-US" dirty="0" smtClean="0"/>
          </a:p>
          <a:p>
            <a:r>
              <a:rPr lang="en-US" dirty="0"/>
              <a:t>Testing Deduplication / Compression</a:t>
            </a:r>
          </a:p>
          <a:p>
            <a:r>
              <a:rPr lang="en-US" dirty="0" smtClean="0"/>
              <a:t>Emulating </a:t>
            </a: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 smtClean="0"/>
              <a:t>I/O Tool Behaviors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1DE231-C472-4EFF-A26B-C8E62AA0B8FE}" type="slidenum">
              <a:rPr lang="en-US" sz="1000">
                <a:solidFill>
                  <a:schemeClr val="accent1"/>
                </a:solidFill>
              </a:rPr>
              <a:pPr eaLnBrk="1" hangingPunct="1"/>
              <a:t>10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81F9-E983-4EAF-BEEF-F22C39A037D4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4046D-B43F-4FC4-A658-1943DC813839}" type="datetime1">
              <a:rPr lang="en-US" sz="1400" smtClean="0"/>
              <a:t>12/21/2016</a:t>
            </a:fld>
            <a:endParaRPr 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smtClean="0"/>
              <a:t>DT Overview 2016</a:t>
            </a:r>
            <a:endParaRPr lang="en-US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CD8121-8DE2-4DBF-A5E8-F02994134591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>
          <a:xfrm>
            <a:off x="2325189" y="609600"/>
            <a:ext cx="8114211" cy="966651"/>
          </a:xfrm>
        </p:spPr>
        <p:txBody>
          <a:bodyPr/>
          <a:lstStyle/>
          <a:p>
            <a:pPr eaLnBrk="1" hangingPunct="1"/>
            <a:r>
              <a:rPr lang="en-US" dirty="0" smtClean="0"/>
              <a:t>General Command Format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91543" y="1576251"/>
            <a:ext cx="7347857" cy="451974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Write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b="1" dirty="0"/>
              <a:t>read/verify</a:t>
            </a:r>
            <a:r>
              <a:rPr lang="en-US" dirty="0"/>
              <a:t> data: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b="1" dirty="0" smtClean="0"/>
              <a:t>of=</a:t>
            </a:r>
            <a:r>
              <a:rPr lang="en-US" sz="2600" dirty="0" smtClean="0"/>
              <a:t>PATH </a:t>
            </a:r>
            <a:r>
              <a:rPr lang="en-US" sz="2600" dirty="0" err="1"/>
              <a:t>bs</a:t>
            </a:r>
            <a:r>
              <a:rPr lang="en-US" sz="2600" dirty="0"/>
              <a:t>=value </a:t>
            </a:r>
            <a:r>
              <a:rPr lang="en-US" sz="2600" dirty="0" smtClean="0"/>
              <a:t>limit=value …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Read/verify</a:t>
            </a:r>
            <a:r>
              <a:rPr lang="en-US" dirty="0" smtClean="0"/>
              <a:t> </a:t>
            </a:r>
            <a:r>
              <a:rPr lang="en-US" dirty="0"/>
              <a:t>previously written data: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b="1" dirty="0" smtClean="0"/>
              <a:t>if=</a:t>
            </a:r>
            <a:r>
              <a:rPr lang="en-US" sz="2600" dirty="0" smtClean="0"/>
              <a:t>PATH </a:t>
            </a:r>
            <a:r>
              <a:rPr lang="en-US" sz="2600" dirty="0" err="1"/>
              <a:t>bs</a:t>
            </a:r>
            <a:r>
              <a:rPr lang="en-US" sz="2600" dirty="0"/>
              <a:t>=value limit=value </a:t>
            </a:r>
            <a:r>
              <a:rPr lang="en-US" sz="2600" dirty="0" smtClean="0"/>
              <a:t>…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b="1" dirty="0"/>
              <a:t>without</a:t>
            </a:r>
            <a:r>
              <a:rPr lang="en-US" dirty="0"/>
              <a:t> doing read/verify pass: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dirty="0" smtClean="0"/>
              <a:t>of=PATH </a:t>
            </a:r>
            <a:r>
              <a:rPr lang="en-US" sz="2600" dirty="0" err="1"/>
              <a:t>bs</a:t>
            </a:r>
            <a:r>
              <a:rPr lang="en-US" sz="2600" dirty="0"/>
              <a:t>=value </a:t>
            </a:r>
            <a:r>
              <a:rPr lang="en-US" sz="2600" b="1" dirty="0"/>
              <a:t>disable=verify</a:t>
            </a:r>
            <a:r>
              <a:rPr lang="en-US" sz="2600" dirty="0"/>
              <a:t> …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b="1" dirty="0"/>
              <a:t>without</a:t>
            </a:r>
            <a:r>
              <a:rPr lang="en-US" dirty="0"/>
              <a:t> doing data comparison: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dirty="0" smtClean="0"/>
              <a:t>if=PATH </a:t>
            </a:r>
            <a:r>
              <a:rPr lang="en-US" sz="2600" dirty="0" err="1"/>
              <a:t>bs</a:t>
            </a:r>
            <a:r>
              <a:rPr lang="en-US" sz="2600" dirty="0"/>
              <a:t>=value </a:t>
            </a:r>
            <a:r>
              <a:rPr lang="en-US" sz="2600" b="1" dirty="0"/>
              <a:t>disable=compare</a:t>
            </a:r>
            <a:r>
              <a:rPr lang="en-US" sz="2600" dirty="0"/>
              <a:t> </a:t>
            </a:r>
            <a:r>
              <a:rPr lang="en-US" sz="2600" dirty="0" smtClean="0"/>
              <a:t>…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Execute a </a:t>
            </a:r>
            <a:r>
              <a:rPr lang="en-US" b="1" dirty="0" smtClean="0"/>
              <a:t>predefined</a:t>
            </a:r>
            <a:r>
              <a:rPr lang="en-US" dirty="0" smtClean="0"/>
              <a:t> workload: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# </a:t>
            </a:r>
            <a:r>
              <a:rPr lang="en-US" sz="2600" dirty="0" err="1" smtClean="0"/>
              <a:t>dt</a:t>
            </a:r>
            <a:r>
              <a:rPr lang="en-US" sz="2600" dirty="0"/>
              <a:t> </a:t>
            </a:r>
            <a:r>
              <a:rPr lang="en-US" sz="2600" dirty="0" smtClean="0"/>
              <a:t>of=PATH,PATH,… </a:t>
            </a:r>
            <a:r>
              <a:rPr lang="en-US" sz="2600" b="1" dirty="0" smtClean="0"/>
              <a:t>workload=</a:t>
            </a:r>
            <a:r>
              <a:rPr lang="en-US" sz="2600" dirty="0" err="1" smtClean="0"/>
              <a:t>san_disk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dirty="0" smtClean="0"/>
              <a:t>Execute a script file: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# </a:t>
            </a:r>
            <a:r>
              <a:rPr lang="en-US" sz="2600" dirty="0" err="1" smtClean="0"/>
              <a:t>dt</a:t>
            </a:r>
            <a:r>
              <a:rPr lang="en-US" sz="2600" dirty="0" smtClean="0"/>
              <a:t> </a:t>
            </a:r>
            <a:r>
              <a:rPr lang="en-US" sz="2600" b="1" dirty="0" smtClean="0"/>
              <a:t>script=</a:t>
            </a:r>
            <a:r>
              <a:rPr lang="en-US" sz="2600" dirty="0" smtClean="0"/>
              <a:t>FILE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453033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228600"/>
            <a:ext cx="843642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Several Preferred </a:t>
            </a:r>
            <a:r>
              <a:rPr lang="en-US" dirty="0" smtClean="0"/>
              <a:t>Test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697" y="1018903"/>
            <a:ext cx="7800703" cy="5337448"/>
          </a:xfrm>
        </p:spPr>
        <p:txBody>
          <a:bodyPr>
            <a:normAutofit/>
          </a:bodyPr>
          <a:lstStyle/>
          <a:p>
            <a:r>
              <a:rPr lang="en-US" dirty="0" smtClean="0"/>
              <a:t>Key Test Options:</a:t>
            </a:r>
          </a:p>
          <a:p>
            <a:pPr lvl="1"/>
            <a:r>
              <a:rPr lang="en-US" sz="2400" b="1" dirty="0" err="1"/>
              <a:t>bs</a:t>
            </a:r>
            <a:r>
              <a:rPr lang="en-US" sz="2400" b="1" dirty="0"/>
              <a:t>=random</a:t>
            </a:r>
            <a:r>
              <a:rPr lang="en-US" sz="2400" dirty="0"/>
              <a:t> </a:t>
            </a:r>
            <a:r>
              <a:rPr lang="en-US" sz="2400" b="1" dirty="0"/>
              <a:t>pattern=</a:t>
            </a:r>
            <a:r>
              <a:rPr lang="en-US" sz="2400" b="1" dirty="0" err="1"/>
              <a:t>iot</a:t>
            </a:r>
            <a:r>
              <a:rPr lang="en-US" sz="2400" b="1" dirty="0"/>
              <a:t> prefix</a:t>
            </a:r>
            <a:r>
              <a:rPr lang="en-US" sz="2400" b="1" dirty="0" smtClean="0"/>
              <a:t>=“%</a:t>
            </a:r>
            <a:r>
              <a:rPr lang="en-US" sz="2400" b="1" dirty="0"/>
              <a:t>d@%</a:t>
            </a:r>
            <a:r>
              <a:rPr lang="en-US" sz="2400" b="1" dirty="0" smtClean="0"/>
              <a:t>h”</a:t>
            </a:r>
            <a:endParaRPr lang="en-US" sz="2400" b="1" dirty="0"/>
          </a:p>
          <a:p>
            <a:pPr lvl="1"/>
            <a:r>
              <a:rPr lang="en-US" sz="2400" dirty="0"/>
              <a:t>alarm=6 </a:t>
            </a:r>
            <a:r>
              <a:rPr lang="en-US" sz="2400" dirty="0" err="1"/>
              <a:t>noprogt</a:t>
            </a:r>
            <a:r>
              <a:rPr lang="en-US" sz="2400" dirty="0"/>
              <a:t>=15s </a:t>
            </a:r>
            <a:r>
              <a:rPr lang="en-US" sz="2400" dirty="0" err="1"/>
              <a:t>noprogtt</a:t>
            </a:r>
            <a:r>
              <a:rPr lang="en-US" sz="2400" dirty="0"/>
              <a:t>=180s</a:t>
            </a:r>
          </a:p>
          <a:p>
            <a:pPr lvl="1"/>
            <a:r>
              <a:rPr lang="en-US" b="1" dirty="0"/>
              <a:t>s</a:t>
            </a:r>
            <a:r>
              <a:rPr lang="en-US" sz="2400" b="1" dirty="0" smtClean="0"/>
              <a:t>lices=16 history=5 </a:t>
            </a:r>
            <a:r>
              <a:rPr lang="en-US" b="1" dirty="0" err="1" smtClean="0"/>
              <a:t>history_data</a:t>
            </a:r>
            <a:r>
              <a:rPr lang="en-US" b="1" dirty="0" smtClean="0"/>
              <a:t>=128</a:t>
            </a:r>
            <a:endParaRPr lang="en-US" sz="2400" b="1" dirty="0" smtClean="0"/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nable=</a:t>
            </a:r>
            <a:r>
              <a:rPr lang="en-US" b="1" dirty="0" err="1" smtClean="0"/>
              <a:t>btags</a:t>
            </a:r>
            <a:r>
              <a:rPr lang="en-US" b="1" dirty="0" smtClean="0"/>
              <a:t> </a:t>
            </a:r>
            <a:r>
              <a:rPr lang="en-US" b="1" dirty="0" smtClean="0"/>
              <a:t>enable=</a:t>
            </a:r>
            <a:r>
              <a:rPr lang="en-US" b="1" dirty="0" err="1" smtClean="0"/>
              <a:t>syslog,history_timing</a:t>
            </a:r>
            <a:endParaRPr lang="en-US" sz="2400" b="1" dirty="0" smtClean="0"/>
          </a:p>
          <a:p>
            <a:pPr lvl="1"/>
            <a:r>
              <a:rPr lang="en-US" dirty="0" smtClean="0"/>
              <a:t>disable=stats </a:t>
            </a:r>
            <a:r>
              <a:rPr lang="en-US" b="1" dirty="0" smtClean="0"/>
              <a:t>enable=</a:t>
            </a:r>
            <a:r>
              <a:rPr lang="en-US" b="1" dirty="0" err="1" smtClean="0"/>
              <a:t>job_stats</a:t>
            </a:r>
            <a:r>
              <a:rPr lang="en-US" dirty="0" smtClean="0"/>
              <a:t> </a:t>
            </a:r>
            <a:r>
              <a:rPr lang="en-US" dirty="0" err="1" smtClean="0"/>
              <a:t>job_log</a:t>
            </a:r>
            <a:r>
              <a:rPr lang="en-US" dirty="0" smtClean="0"/>
              <a:t>=FILE</a:t>
            </a:r>
            <a:endParaRPr lang="en-US" sz="2400" dirty="0"/>
          </a:p>
          <a:p>
            <a:pPr lvl="1"/>
            <a:r>
              <a:rPr lang="en-US" sz="2400" dirty="0"/>
              <a:t>disable=</a:t>
            </a:r>
            <a:r>
              <a:rPr lang="en-US" sz="2400" dirty="0" err="1"/>
              <a:t>pstats</a:t>
            </a:r>
            <a:r>
              <a:rPr lang="en-US" sz="2400" dirty="0"/>
              <a:t> </a:t>
            </a:r>
            <a:r>
              <a:rPr lang="en-US" sz="2400" dirty="0" err="1"/>
              <a:t>notime</a:t>
            </a:r>
            <a:r>
              <a:rPr lang="en-US" sz="2400" dirty="0"/>
              <a:t>=</a:t>
            </a:r>
            <a:r>
              <a:rPr lang="en-US" sz="2400" dirty="0" err="1"/>
              <a:t>fsync,close</a:t>
            </a:r>
            <a:r>
              <a:rPr lang="en-US" sz="2400" dirty="0"/>
              <a:t> </a:t>
            </a:r>
            <a:r>
              <a:rPr lang="en-US" sz="2400" b="1" dirty="0" err="1" smtClean="0"/>
              <a:t>oflags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trunc</a:t>
            </a:r>
            <a:endParaRPr lang="en-US" sz="2400" b="1" dirty="0"/>
          </a:p>
          <a:p>
            <a:pPr lvl="1"/>
            <a:r>
              <a:rPr lang="en-US" sz="2400" dirty="0" err="1"/>
              <a:t>bufmodes</a:t>
            </a:r>
            <a:r>
              <a:rPr lang="en-US" sz="2400" dirty="0"/>
              <a:t>=</a:t>
            </a:r>
            <a:r>
              <a:rPr lang="en-US" sz="2200" dirty="0" err="1"/>
              <a:t>buffered,cachereads,cachewrites,unbuffered</a:t>
            </a:r>
            <a:endParaRPr lang="en-US" sz="2200" dirty="0"/>
          </a:p>
          <a:p>
            <a:pPr lvl="1"/>
            <a:r>
              <a:rPr lang="en-US" sz="2400" b="1" dirty="0" err="1"/>
              <a:t>iodir</a:t>
            </a:r>
            <a:r>
              <a:rPr lang="en-US" sz="2400" b="1" dirty="0"/>
              <a:t>=vary</a:t>
            </a:r>
            <a:r>
              <a:rPr lang="en-US" sz="2400" dirty="0"/>
              <a:t> </a:t>
            </a:r>
            <a:r>
              <a:rPr lang="en-US" sz="2400" b="1" dirty="0" err="1"/>
              <a:t>iotype</a:t>
            </a:r>
            <a:r>
              <a:rPr lang="en-US" sz="2400" b="1" dirty="0"/>
              <a:t>=vary</a:t>
            </a:r>
            <a:r>
              <a:rPr lang="en-US" sz="2400" dirty="0"/>
              <a:t> </a:t>
            </a:r>
            <a:r>
              <a:rPr lang="en-US" sz="2400" b="1" dirty="0" err="1"/>
              <a:t>maxdatap</a:t>
            </a:r>
            <a:r>
              <a:rPr lang="en-US" sz="2400" b="1" dirty="0"/>
              <a:t>=75</a:t>
            </a:r>
            <a:r>
              <a:rPr lang="en-US" sz="2400" dirty="0"/>
              <a:t> trigger=…</a:t>
            </a:r>
          </a:p>
          <a:p>
            <a:r>
              <a:rPr lang="en-US" dirty="0" smtClean="0"/>
              <a:t>New Prefix Format Control Strings:</a:t>
            </a:r>
          </a:p>
          <a:p>
            <a:pPr lvl="1"/>
            <a:r>
              <a:rPr lang="en-US" sz="2400" dirty="0"/>
              <a:t>%s = The device serial </a:t>
            </a:r>
            <a:r>
              <a:rPr lang="en-US" sz="2400" dirty="0" smtClean="0"/>
              <a:t>number </a:t>
            </a:r>
            <a:r>
              <a:rPr lang="en-US" sz="2400" dirty="0"/>
              <a:t>(</a:t>
            </a:r>
            <a:r>
              <a:rPr lang="en-US" sz="2400" dirty="0" smtClean="0"/>
              <a:t>SCSI)</a:t>
            </a:r>
            <a:endParaRPr lang="en-US" sz="2400" dirty="0"/>
          </a:p>
          <a:p>
            <a:pPr lvl="1"/>
            <a:r>
              <a:rPr lang="en-US" sz="2400" dirty="0"/>
              <a:t>%U = A unique </a:t>
            </a:r>
            <a:r>
              <a:rPr lang="en-US" sz="2400" dirty="0" smtClean="0"/>
              <a:t>UUID </a:t>
            </a:r>
            <a:r>
              <a:rPr lang="en-US" sz="2400" dirty="0"/>
              <a:t>(36 bytes formatted)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197-1D07-4937-8A5E-83334BBCFDC5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Pattern Layout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E9F221-6691-43DD-BE5E-B1232EF4F9E3}" type="slidenum">
              <a:rPr lang="en-US" sz="1000">
                <a:solidFill>
                  <a:schemeClr val="accent1"/>
                </a:solidFill>
              </a:rPr>
              <a:pPr eaLnBrk="1" hangingPunct="1"/>
              <a:t>13</a:t>
            </a:fld>
            <a:endParaRPr lang="en-US" sz="1000">
              <a:solidFill>
                <a:schemeClr val="accent1"/>
              </a:solidFill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76400"/>
            <a:ext cx="64579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9A31-2D71-4EDF-B1D5-F6EFED22AFE5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Data Patterns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693988" y="1143000"/>
            <a:ext cx="760349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13 Data Patterns Cycled Through for each Pass: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0x39c39c39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0x00ff00ff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0x0f0f0f0f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0xc6dec6de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0x6db6db6d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0x55555555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0xaaaaaaaa </a:t>
            </a:r>
            <a:r>
              <a:rPr lang="en-US" sz="2000" dirty="0"/>
              <a:t>Complement of previous data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0x33333333 </a:t>
            </a:r>
            <a:r>
              <a:rPr lang="en-US" sz="2000" dirty="0"/>
              <a:t>Continuous worst case pattern (media defects)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0x26673333 </a:t>
            </a:r>
            <a:r>
              <a:rPr lang="en-US" sz="2000" dirty="0"/>
              <a:t>Frequency burst worst case pattern #1.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0x66673326 </a:t>
            </a:r>
            <a:r>
              <a:rPr lang="en-US" sz="2000" dirty="0"/>
              <a:t>Frequency burst worst case pattern #2.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0x71c7c71c </a:t>
            </a:r>
            <a:r>
              <a:rPr lang="en-US" sz="2000" dirty="0" err="1"/>
              <a:t>Dibit</a:t>
            </a:r>
            <a:r>
              <a:rPr lang="en-US" sz="2000" dirty="0"/>
              <a:t> worst case data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0x00000000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0xffffffff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Multiple Slices also Cycles Through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slice1 0x39c39c39, slice 2 0x00ff00ff, </a:t>
            </a:r>
            <a:r>
              <a:rPr lang="en-US" sz="2200" dirty="0" err="1"/>
              <a:t>etc</a:t>
            </a:r>
            <a:endParaRPr lang="en-US" sz="2200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58047C-E63B-420B-AFB3-C1F3CFDF2C91}" type="slidenum">
              <a:rPr lang="en-US" sz="1000">
                <a:solidFill>
                  <a:schemeClr val="accent1"/>
                </a:solidFill>
              </a:rPr>
              <a:pPr eaLnBrk="1" hangingPunct="1"/>
              <a:t>14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AD37-F8F9-4636-AD3B-05339D564DDD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Pattern Files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051222" y="1252151"/>
            <a:ext cx="9302578" cy="4648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There are several predefined data pattern files included in the source kit, containing the following data patterns: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pattern_0 - </a:t>
            </a:r>
            <a:r>
              <a:rPr lang="en-US" sz="2000" dirty="0" err="1"/>
              <a:t>psuedo</a:t>
            </a:r>
            <a:r>
              <a:rPr lang="en-US" sz="2000" dirty="0"/>
              <a:t>-random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pattern_1 - </a:t>
            </a:r>
            <a:r>
              <a:rPr lang="en-US" sz="2000" dirty="0" err="1"/>
              <a:t>psuedo</a:t>
            </a:r>
            <a:r>
              <a:rPr lang="en-US" sz="2000" dirty="0"/>
              <a:t>-random pattern alternating with 0's.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pattern_2 - all 0s.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pattern_3 - all 1s (FFH).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pattern_4 - 16 bit shifting 1 in a field of 0s.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pattern_5 - 16 bit shifting 0 in a field of 1s.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pattern_6 - alternating 01 pattern (AAH).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pattern_7 - byte incrementing (OOH - FFH).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pattern_8 - encrypted data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pattern_9 - </a:t>
            </a:r>
            <a:r>
              <a:rPr lang="en-US" sz="2000" dirty="0" err="1"/>
              <a:t>psuedo</a:t>
            </a:r>
            <a:r>
              <a:rPr lang="en-US" sz="2000" dirty="0"/>
              <a:t>-random pattern1 alternating with 0's.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pattern_all</a:t>
            </a:r>
            <a:r>
              <a:rPr lang="en-US" sz="2000" dirty="0"/>
              <a:t> – concatenation of all of the above patterns.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pattern_dedup</a:t>
            </a:r>
            <a:r>
              <a:rPr lang="en-US" sz="2000" dirty="0"/>
              <a:t> - each pattern file written (</a:t>
            </a:r>
            <a:r>
              <a:rPr lang="en-US" sz="2000" dirty="0" err="1"/>
              <a:t>bs</a:t>
            </a:r>
            <a:r>
              <a:rPr lang="en-US" sz="2000" dirty="0"/>
              <a:t>=4k records=5).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These files are specified with the pattern file (</a:t>
            </a:r>
            <a:r>
              <a:rPr lang="en-US" sz="2000" b="1" dirty="0"/>
              <a:t>pf=file)</a:t>
            </a:r>
            <a:r>
              <a:rPr lang="en-US" sz="2000" dirty="0"/>
              <a:t> option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Stronger data validation available with block tag feature. (</a:t>
            </a:r>
            <a:r>
              <a:rPr lang="en-US" sz="2000" b="1" dirty="0" smtClean="0"/>
              <a:t>enable=</a:t>
            </a:r>
            <a:r>
              <a:rPr lang="en-US" sz="2000" b="1" dirty="0" err="1" smtClean="0"/>
              <a:t>btags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A164F-C929-4F7C-BE3C-073AFD2AFB73}" type="slidenum">
              <a:rPr lang="en-US" sz="1000">
                <a:solidFill>
                  <a:schemeClr val="accent1"/>
                </a:solidFill>
              </a:rPr>
              <a:pPr eaLnBrk="1" hangingPunct="1"/>
              <a:t>15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C6F-7E5A-409C-AE0F-4B32C9472C76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24296" y="365125"/>
            <a:ext cx="9629503" cy="815975"/>
          </a:xfrm>
        </p:spPr>
        <p:txBody>
          <a:bodyPr/>
          <a:lstStyle/>
          <a:p>
            <a:r>
              <a:rPr lang="en-US" dirty="0" smtClean="0"/>
              <a:t>IOT Data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988" y="1181100"/>
            <a:ext cx="7603490" cy="51435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The Logical Block Address (LBA) is encoded in the first 4 bytes of each data block (little-endian byte ordering).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The constant value 0x01010101 is added to the LBA as a seed for subsequent words to generate uniqueness throughout data per block.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Seed multiplied by pass count so changes for each </a:t>
            </a:r>
            <a:r>
              <a:rPr lang="en-US" sz="1800" dirty="0" smtClean="0"/>
              <a:t>pass, for unique data.</a:t>
            </a: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600" dirty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latin typeface="Courier New" pitchFamily="49" charset="0"/>
              </a:rPr>
              <a:t>% </a:t>
            </a:r>
            <a:r>
              <a:rPr lang="en-US" sz="1200" b="1" dirty="0" err="1">
                <a:latin typeface="Courier New" pitchFamily="49" charset="0"/>
              </a:rPr>
              <a:t>dt</a:t>
            </a:r>
            <a:r>
              <a:rPr lang="en-US" sz="1200" b="1" dirty="0">
                <a:latin typeface="Courier New" pitchFamily="49" charset="0"/>
              </a:rPr>
              <a:t> of=</a:t>
            </a:r>
            <a:r>
              <a:rPr lang="en-US" sz="1200" b="1" dirty="0" err="1">
                <a:latin typeface="Courier New" pitchFamily="49" charset="0"/>
              </a:rPr>
              <a:t>iot.data</a:t>
            </a:r>
            <a:r>
              <a:rPr lang="en-US" sz="1200" b="1" dirty="0">
                <a:latin typeface="Courier New" pitchFamily="49" charset="0"/>
              </a:rPr>
              <a:t> count=1 pattern=</a:t>
            </a:r>
            <a:r>
              <a:rPr lang="en-US" sz="1200" b="1" dirty="0" err="1">
                <a:latin typeface="Courier New" pitchFamily="49" charset="0"/>
              </a:rPr>
              <a:t>iot</a:t>
            </a:r>
            <a:r>
              <a:rPr lang="en-US" sz="1200" b="1" dirty="0">
                <a:latin typeface="Courier New" pitchFamily="49" charset="0"/>
              </a:rPr>
              <a:t> dispose=keep disable=stats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latin typeface="Courier New" pitchFamily="49" charset="0"/>
              </a:rPr>
              <a:t>% </a:t>
            </a:r>
            <a:r>
              <a:rPr lang="en-US" sz="1200" b="1" dirty="0">
                <a:latin typeface="Courier New" pitchFamily="49" charset="0"/>
              </a:rPr>
              <a:t>od --address-radix=d --format=x4 --width=32 </a:t>
            </a:r>
            <a:r>
              <a:rPr lang="en-US" sz="1200" b="1" dirty="0" err="1">
                <a:latin typeface="Courier New" pitchFamily="49" charset="0"/>
              </a:rPr>
              <a:t>iot.data</a:t>
            </a:r>
            <a:endParaRPr lang="en-US" sz="12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0000000 </a:t>
            </a:r>
            <a:r>
              <a:rPr lang="en-US" sz="1000" b="1" dirty="0">
                <a:latin typeface="Courier New" pitchFamily="49" charset="0"/>
              </a:rPr>
              <a:t>00000000</a:t>
            </a:r>
            <a:r>
              <a:rPr lang="en-US" sz="1000" dirty="0">
                <a:latin typeface="Courier New" pitchFamily="49" charset="0"/>
              </a:rPr>
              <a:t> 01010101 02020202 03030303 04040404 05050505 06060606 07070707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0000032 08080808 09090909 0a0a0a0a 0b0b0b0b 0c0c0c0c 0d0d0d0d 0e0e0e0e 0f0f0f0f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0000064 10101010 11111111 12121212 13131313 14141414 15151515 16161616 17171717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0000096 18181818 19191919 1a1a1a1a 1b1b1b1b 1c1c1c1c 1d1d1d1d 1e1e1e1e 1f1f1f1f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0000128 20202020 21212121 22222222 23232323 24242424 25252525 26262626 27272727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0000160 28282828 29292929 2a2a2a2a 2b2b2b2b 2c2c2c2c 2d2d2d2d 2e2e2e2e 2f2f2f2f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0000192 30303030 31313131 32323232 33333333 34343434 35353535 36363636 37373737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0000224 38383838 39393939 3a3a3a3a 3b3b3b3b 3c3c3c3c 3d3d3d3d 3e3e3e3e 3f3f3f3f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0000256 40404040 41414141 42424242 43434343 44444444 45454545 46464646 47474747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0000288 48484848 49494949 4a4a4a4a 4b4b4b4b 4c4c4c4c 4d4d4d4d 4e4e4e4e 4f4f4f4f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0000320 50505050 51515151 52525252 53535353 54545454 55555555 56565656 57575757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0000352 58585858 59595959 5a5a5a5a 5b5b5b5b 5c5c5c5c 5d5d5d5d 5e5e5e5e 5f5f5f5f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0000384 60606060 61616161 62626262 63636363 64646464 65656565 66666666 67676767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0000416 68686868 69696969 6a6a6a6a 6b6b6b6b 6c6c6c6c 6d6d6d6d 6e6e6e6e 6f6f6f6f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0000448 70707070 71717171 72727272 73737373 74747474 75757575 76767676 77777777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0000480 78787878 79797979 7a7a7a7a 7b7b7b7b 7c7c7c7c 7d7d7d7d 7e7e7e7e 7f7f7f7f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0000512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%</a:t>
            </a:r>
            <a:endParaRPr lang="en-US" sz="1000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C26067-EB42-4BC5-8009-C8A880C28638}" type="slidenum">
              <a:rPr lang="en-US" sz="1000">
                <a:solidFill>
                  <a:schemeClr val="accent1"/>
                </a:solidFill>
              </a:rPr>
              <a:pPr eaLnBrk="1" hangingPunct="1"/>
              <a:t>16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402F-7765-48D0-BBC1-3094400E8DEE}" type="datetime1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257CCA-BEDA-4349-A3E0-522FA77444DD}" type="datetime1">
              <a:rPr lang="en-US" sz="1400" smtClean="0"/>
              <a:t>12/21/2016</a:t>
            </a:fld>
            <a:endParaRPr lang="en-US" sz="14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DT Overview 2016</a:t>
            </a:r>
            <a:endParaRPr lang="en-US" sz="140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3A5135-45CD-42B9-9127-0D112444C75B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3773" y="304800"/>
            <a:ext cx="682093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Slices Feature (for Files or LUNs)</a:t>
            </a:r>
          </a:p>
        </p:txBody>
      </p:sp>
      <p:sp>
        <p:nvSpPr>
          <p:cNvPr id="28678" name="Text Box 23"/>
          <p:cNvSpPr txBox="1">
            <a:spLocks noChangeArrowheads="1"/>
          </p:cNvSpPr>
          <p:nvPr/>
        </p:nvSpPr>
        <p:spPr bwMode="auto">
          <a:xfrm>
            <a:off x="3581400" y="30892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8679" name="Text Box 32"/>
          <p:cNvSpPr txBox="1">
            <a:spLocks noChangeArrowheads="1"/>
          </p:cNvSpPr>
          <p:nvPr/>
        </p:nvSpPr>
        <p:spPr bwMode="auto">
          <a:xfrm>
            <a:off x="2346326" y="2155826"/>
            <a:ext cx="77882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24584" name="Text Box 33"/>
          <p:cNvSpPr txBox="1">
            <a:spLocks noChangeArrowheads="1"/>
          </p:cNvSpPr>
          <p:nvPr/>
        </p:nvSpPr>
        <p:spPr bwMode="auto">
          <a:xfrm>
            <a:off x="2286001" y="2133600"/>
            <a:ext cx="7993063" cy="387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/>
              <a:t>Each Slice is a Separate Range of Blocks (</a:t>
            </a:r>
            <a:r>
              <a:rPr lang="en-US" sz="1600" b="1" dirty="0"/>
              <a:t>Capacity or Limit / # of Slices</a:t>
            </a:r>
            <a:r>
              <a:rPr lang="en-US" sz="1800" dirty="0"/>
              <a:t>)</a:t>
            </a:r>
          </a:p>
          <a:p>
            <a:pPr algn="l" eaLnBrk="1" hangingPunct="1">
              <a:defRPr/>
            </a:pPr>
            <a:endParaRPr lang="en-US" sz="1400" dirty="0"/>
          </a:p>
          <a:p>
            <a:pPr algn="l" eaLnBrk="1" hangingPunct="1">
              <a:defRPr/>
            </a:pPr>
            <a:r>
              <a:rPr lang="en-US" sz="1400" dirty="0"/>
              <a:t>Example: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# </a:t>
            </a:r>
            <a:r>
              <a:rPr lang="en-US" sz="1050" b="1" dirty="0" err="1">
                <a:latin typeface="Courier New" pitchFamily="49" charset="0"/>
              </a:rPr>
              <a:t>dt</a:t>
            </a:r>
            <a:r>
              <a:rPr lang="en-US" sz="1050" b="1" dirty="0">
                <a:latin typeface="Courier New" pitchFamily="49" charset="0"/>
              </a:rPr>
              <a:t> of=${DT_DEVICE} </a:t>
            </a:r>
            <a:r>
              <a:rPr lang="en-US" sz="1050" b="1" dirty="0" err="1">
                <a:latin typeface="Courier New" pitchFamily="49" charset="0"/>
              </a:rPr>
              <a:t>bs</a:t>
            </a:r>
            <a:r>
              <a:rPr lang="en-US" sz="1050" b="1" dirty="0">
                <a:latin typeface="Courier New" pitchFamily="49" charset="0"/>
              </a:rPr>
              <a:t>=random slices=2 slice=2 enable=debug disable=</a:t>
            </a:r>
            <a:r>
              <a:rPr lang="en-US" sz="1050" b="1" dirty="0" err="1">
                <a:latin typeface="Courier New" pitchFamily="49" charset="0"/>
              </a:rPr>
              <a:t>scsi,stats</a:t>
            </a:r>
            <a:endParaRPr lang="en-US" sz="1050" b="1" dirty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Cloning device 0x1d693010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BLKSSZGET Sector Size: 512 bytes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BLKGETSIZE Capacity: 2097152 blocks (512 byte blocks).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</a:t>
            </a:r>
            <a:r>
              <a:rPr lang="en-US" sz="1000" dirty="0">
                <a:latin typeface="Courier New" pitchFamily="49" charset="0"/>
              </a:rPr>
              <a:t>Data limit set to 1073741824 bytes (1024.000 Mbytes), 2097152 blocks.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Cloning device 0x1d69d140 - /</a:t>
            </a:r>
            <a:r>
              <a:rPr lang="en-US" sz="1050" dirty="0" err="1">
                <a:latin typeface="Courier New" pitchFamily="49" charset="0"/>
              </a:rPr>
              <a:t>dev</a:t>
            </a:r>
            <a:r>
              <a:rPr lang="en-US" sz="1050" dirty="0">
                <a:latin typeface="Courier New" pitchFamily="49" charset="0"/>
              </a:rPr>
              <a:t>/mapper/3600a098042425457422443696a6b394f...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The Monitor Thread ID is 0x4175c940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Starting I/O, Job 1, Thread 1, Thread ID 0x4185d940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</a:t>
            </a:r>
            <a:r>
              <a:rPr lang="en-US" sz="1050" b="1" dirty="0">
                <a:latin typeface="Courier New" pitchFamily="49" charset="0"/>
              </a:rPr>
              <a:t>Slice 2 Information: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</a:t>
            </a:r>
            <a:r>
              <a:rPr lang="en-US" sz="1050" b="1" dirty="0">
                <a:latin typeface="Courier New" pitchFamily="49" charset="0"/>
              </a:rPr>
              <a:t>Starting offset: 536870912 (</a:t>
            </a:r>
            <a:r>
              <a:rPr lang="en-US" sz="1050" b="1" dirty="0" err="1">
                <a:latin typeface="Courier New" pitchFamily="49" charset="0"/>
              </a:rPr>
              <a:t>lba</a:t>
            </a:r>
            <a:r>
              <a:rPr lang="en-US" sz="1050" b="1" dirty="0">
                <a:latin typeface="Courier New" pitchFamily="49" charset="0"/>
              </a:rPr>
              <a:t> 1048576)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  </a:t>
            </a:r>
            <a:r>
              <a:rPr lang="en-US" sz="1050" b="1" dirty="0">
                <a:latin typeface="Courier New" pitchFamily="49" charset="0"/>
              </a:rPr>
              <a:t>Ending offset: 1073741824 (</a:t>
            </a:r>
            <a:r>
              <a:rPr lang="en-US" sz="1050" b="1" dirty="0" err="1">
                <a:latin typeface="Courier New" pitchFamily="49" charset="0"/>
              </a:rPr>
              <a:t>lba</a:t>
            </a:r>
            <a:r>
              <a:rPr lang="en-US" sz="1050" b="1" dirty="0">
                <a:latin typeface="Courier New" pitchFamily="49" charset="0"/>
              </a:rPr>
              <a:t> 2097152)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   </a:t>
            </a:r>
            <a:r>
              <a:rPr lang="en-US" sz="1050" b="1" dirty="0">
                <a:latin typeface="Courier New" pitchFamily="49" charset="0"/>
              </a:rPr>
              <a:t>Slice length: 536870912 bytes (1048576 blocks)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     </a:t>
            </a:r>
            <a:r>
              <a:rPr lang="en-US" sz="1050" b="1" dirty="0">
                <a:latin typeface="Courier New" pitchFamily="49" charset="0"/>
              </a:rPr>
              <a:t>Data limit: 536870912 bytes (1048576 blocks)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				    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00m28.18s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Terminating with exit code 0...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00m28.18s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Exiting with status 0...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# </a:t>
            </a:r>
          </a:p>
        </p:txBody>
      </p:sp>
      <p:pic>
        <p:nvPicPr>
          <p:cNvPr id="2868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1"/>
            <a:ext cx="533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27908" y="365125"/>
            <a:ext cx="10125891" cy="815975"/>
          </a:xfrm>
        </p:spPr>
        <p:txBody>
          <a:bodyPr/>
          <a:lstStyle/>
          <a:p>
            <a:r>
              <a:rPr lang="en-US" dirty="0" smtClean="0"/>
              <a:t>Shared LUN (Multi-Initiator) Testing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AD87D8-0101-4D51-9946-8F60105FDA48}" type="slidenum">
              <a:rPr lang="en-US" sz="1000">
                <a:solidFill>
                  <a:schemeClr val="accent1"/>
                </a:solidFill>
              </a:rPr>
              <a:pPr eaLnBrk="1" hangingPunct="1"/>
              <a:t>18</a:t>
            </a:fld>
            <a:endParaRPr lang="en-US" sz="1000">
              <a:solidFill>
                <a:schemeClr val="accent1"/>
              </a:solidFill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1219200"/>
            <a:ext cx="47529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A6D3-A35C-4D9C-84D5-46EBEB99CAF8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79862" y="240330"/>
            <a:ext cx="10613959" cy="813219"/>
          </a:xfrm>
        </p:spPr>
        <p:txBody>
          <a:bodyPr/>
          <a:lstStyle/>
          <a:p>
            <a:r>
              <a:rPr lang="en-US" dirty="0" smtClean="0"/>
              <a:t>Block Tags (</a:t>
            </a:r>
            <a:r>
              <a:rPr lang="en-US" dirty="0" err="1" smtClean="0"/>
              <a:t>btags</a:t>
            </a:r>
            <a:r>
              <a:rPr lang="en-US" dirty="0" smtClean="0"/>
              <a:t>) Feature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30818" y="1053550"/>
            <a:ext cx="9854873" cy="5423452"/>
          </a:xfrm>
        </p:spPr>
        <p:txBody>
          <a:bodyPr>
            <a:normAutofit/>
          </a:bodyPr>
          <a:lstStyle/>
          <a:p>
            <a:r>
              <a:rPr lang="en-US" dirty="0"/>
              <a:t>Block tags provides self-describing data</a:t>
            </a:r>
          </a:p>
          <a:p>
            <a:r>
              <a:rPr lang="en-US" dirty="0"/>
              <a:t>Block tag is applied to start of each block</a:t>
            </a:r>
          </a:p>
          <a:p>
            <a:r>
              <a:rPr lang="en-US" dirty="0"/>
              <a:t>Pattern strings and data pattern follow </a:t>
            </a:r>
            <a:r>
              <a:rPr lang="en-US" dirty="0" err="1"/>
              <a:t>btag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dtapp</a:t>
            </a:r>
            <a:r>
              <a:rPr lang="en-US" dirty="0"/>
              <a:t> I/O behavior extends the block tag:</a:t>
            </a:r>
          </a:p>
          <a:p>
            <a:pPr lvl="1"/>
            <a:r>
              <a:rPr lang="en-US" sz="2400" dirty="0" err="1" smtClean="0"/>
              <a:t>dt</a:t>
            </a:r>
            <a:r>
              <a:rPr lang="en-US" sz="2400" dirty="0" smtClean="0"/>
              <a:t> </a:t>
            </a:r>
            <a:r>
              <a:rPr lang="en-US" sz="2400" dirty="0"/>
              <a:t>App-aware </a:t>
            </a:r>
            <a:r>
              <a:rPr lang="en-US" sz="2400" dirty="0" smtClean="0"/>
              <a:t>Extension: </a:t>
            </a:r>
            <a:r>
              <a:rPr lang="en-US" sz="2400" b="1" dirty="0" err="1" smtClean="0"/>
              <a:t>iobehavior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dtapp</a:t>
            </a:r>
            <a:endParaRPr lang="en-US" sz="2400" b="1" dirty="0"/>
          </a:p>
          <a:p>
            <a:pPr lvl="1"/>
            <a:r>
              <a:rPr lang="en-US" sz="2400" dirty="0"/>
              <a:t>lists of primary (writer) and secondary (mirror) LUNs</a:t>
            </a:r>
          </a:p>
          <a:p>
            <a:pPr lvl="1"/>
            <a:r>
              <a:rPr lang="en-US" sz="2600" dirty="0"/>
              <a:t>primary LUNs are randomly selected</a:t>
            </a:r>
          </a:p>
          <a:p>
            <a:pPr lvl="1"/>
            <a:r>
              <a:rPr lang="en-US" sz="2600" dirty="0"/>
              <a:t>device lists are pairs of primary/mirror LUNs:</a:t>
            </a:r>
          </a:p>
          <a:p>
            <a:pPr lvl="2"/>
            <a:r>
              <a:rPr lang="en-US" sz="2600" dirty="0"/>
              <a:t>of=/dev/</a:t>
            </a:r>
            <a:r>
              <a:rPr lang="en-US" sz="2600" dirty="0" err="1"/>
              <a:t>sdh</a:t>
            </a:r>
            <a:r>
              <a:rPr lang="en-US" sz="2600" dirty="0"/>
              <a:t>,/dev/</a:t>
            </a:r>
            <a:r>
              <a:rPr lang="en-US" sz="2600" dirty="0" err="1"/>
              <a:t>sdc</a:t>
            </a:r>
            <a:r>
              <a:rPr lang="en-US" sz="2600" dirty="0"/>
              <a:t>,/dev/</a:t>
            </a:r>
            <a:r>
              <a:rPr lang="en-US" sz="2600" dirty="0" err="1"/>
              <a:t>sdk</a:t>
            </a:r>
            <a:r>
              <a:rPr lang="en-US" sz="2600" dirty="0"/>
              <a:t>,/dev/</a:t>
            </a:r>
            <a:r>
              <a:rPr lang="en-US" sz="2600" dirty="0" err="1"/>
              <a:t>sde</a:t>
            </a:r>
            <a:r>
              <a:rPr lang="en-US" sz="2600" dirty="0"/>
              <a:t> (writers)</a:t>
            </a:r>
          </a:p>
          <a:p>
            <a:pPr lvl="2"/>
            <a:r>
              <a:rPr lang="en-US" sz="2600" dirty="0"/>
              <a:t>mirror=/dev/</a:t>
            </a:r>
            <a:r>
              <a:rPr lang="en-US" sz="2600" dirty="0" err="1"/>
              <a:t>sdj</a:t>
            </a:r>
            <a:r>
              <a:rPr lang="en-US" sz="2600" dirty="0"/>
              <a:t>,/dev/</a:t>
            </a:r>
            <a:r>
              <a:rPr lang="en-US" sz="2600" dirty="0" err="1"/>
              <a:t>sdd</a:t>
            </a:r>
            <a:r>
              <a:rPr lang="en-US" sz="2600" dirty="0"/>
              <a:t>,/dev/</a:t>
            </a:r>
            <a:r>
              <a:rPr lang="en-US" sz="2600" dirty="0" err="1"/>
              <a:t>sdm</a:t>
            </a:r>
            <a:r>
              <a:rPr lang="en-US" sz="2600" dirty="0"/>
              <a:t>,/dev/</a:t>
            </a:r>
            <a:r>
              <a:rPr lang="en-US" sz="2600" dirty="0" err="1"/>
              <a:t>sdg</a:t>
            </a:r>
            <a:r>
              <a:rPr lang="en-US" sz="2600" dirty="0"/>
              <a:t> (optional)</a:t>
            </a:r>
          </a:p>
          <a:p>
            <a:pPr lvl="1"/>
            <a:r>
              <a:rPr lang="en-US" sz="2400" dirty="0"/>
              <a:t>provides self-descriptive data for write-order dependencies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rgbClr val="A5A5A5"/>
                </a:solidFill>
              </a:rPr>
              <a:pPr eaLnBrk="1" hangingPunct="1"/>
              <a:t>19</a:t>
            </a:fld>
            <a:endParaRPr lang="en-US" sz="100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93074" y="365125"/>
            <a:ext cx="10160726" cy="815975"/>
          </a:xfrm>
        </p:spPr>
        <p:txBody>
          <a:bodyPr/>
          <a:lstStyle/>
          <a:p>
            <a:r>
              <a:rPr lang="en-US" dirty="0" smtClean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314450"/>
            <a:ext cx="9612086" cy="4586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are we here today? Well, it’s not for:</a:t>
            </a:r>
          </a:p>
          <a:p>
            <a:pPr lvl="1"/>
            <a:r>
              <a:rPr lang="en-US" sz="3200" dirty="0" smtClean="0"/>
              <a:t>why is #21 Robin’s favorite number?</a:t>
            </a:r>
          </a:p>
          <a:p>
            <a:pPr lvl="2"/>
            <a:r>
              <a:rPr lang="en-US" sz="3200" dirty="0" smtClean="0"/>
              <a:t>no, it’s </a:t>
            </a:r>
            <a:r>
              <a:rPr lang="en-US" sz="3200" i="1" dirty="0" smtClean="0"/>
              <a:t>not</a:t>
            </a:r>
            <a:r>
              <a:rPr lang="en-US" sz="3200" dirty="0" smtClean="0"/>
              <a:t> because of Las Vegas, NV! </a:t>
            </a:r>
            <a:r>
              <a:rPr lang="en-US" sz="3200" dirty="0" smtClean="0">
                <a:sym typeface="Wingdings" pitchFamily="2" charset="2"/>
              </a:rPr>
              <a:t></a:t>
            </a:r>
            <a:endParaRPr lang="en-US" sz="3200" dirty="0" smtClean="0"/>
          </a:p>
          <a:p>
            <a:pPr lvl="2"/>
            <a:r>
              <a:rPr lang="en-US" sz="3200" dirty="0" smtClean="0"/>
              <a:t>it’s </a:t>
            </a:r>
            <a:r>
              <a:rPr lang="en-US" sz="3200" dirty="0" smtClean="0">
                <a:hlinkClick r:id="rId3"/>
              </a:rPr>
              <a:t>Roberto Clemente</a:t>
            </a:r>
            <a:r>
              <a:rPr lang="en-US" sz="3200" dirty="0" smtClean="0"/>
              <a:t>, Pittsburgh Pirates</a:t>
            </a:r>
          </a:p>
          <a:p>
            <a:pPr lvl="1"/>
            <a:r>
              <a:rPr lang="en-US" sz="3200" dirty="0" smtClean="0"/>
              <a:t>who wrote “The Five Fundamentals of Golf”?</a:t>
            </a:r>
          </a:p>
          <a:p>
            <a:pPr lvl="2"/>
            <a:r>
              <a:rPr lang="en-US" sz="3200" dirty="0" smtClean="0"/>
              <a:t>that’s </a:t>
            </a:r>
            <a:r>
              <a:rPr lang="en-US" sz="3200" dirty="0" smtClean="0">
                <a:hlinkClick r:id="rId4"/>
              </a:rPr>
              <a:t>Ben Hogan</a:t>
            </a:r>
            <a:r>
              <a:rPr lang="en-US" sz="3200" dirty="0" smtClean="0"/>
              <a:t> by the way!</a:t>
            </a:r>
          </a:p>
          <a:p>
            <a:r>
              <a:rPr lang="en-US" sz="3200" dirty="0" smtClean="0"/>
              <a:t>We’re here to talk about this tool named DT!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1AAB38-90A2-4133-B89B-FB2A16235045}" type="slidenum">
              <a:rPr lang="en-US" sz="1000">
                <a:solidFill>
                  <a:schemeClr val="accent1"/>
                </a:solidFill>
              </a:rPr>
              <a:pPr eaLnBrk="1" hangingPunct="1"/>
              <a:t>2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D7D-EC69-4EB0-93BA-799E48C76442}" type="datetime1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5718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7"/>
            <a:ext cx="9696451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SCSI LUN Block Tag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793752"/>
            <a:ext cx="9897140" cy="548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of=/dev/dm-0 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=random limit=25m enable=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btags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pattern=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iot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prefix="%d@%h" disable=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scsi_info,stats</a:t>
            </a:r>
            <a:endParaRPr lang="en-US" sz="1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if=/dev/dm-0 records=1 enable=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dump_btags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offset=10m disable=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scsi_info,stats</a:t>
            </a:r>
            <a:endParaRPr lang="en-US" sz="1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Block Tag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@ 0x000000000aa88000 (128 bytes):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LBA (  0): 20480 (0x5000)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Offset (  0): 10485760 (0xa00000)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Device ID (  8): 0x0000fd00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 Number ( 16): BBTWB$Cijk9N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Host Name ( 32): ssan-rhel5u4-21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Signature ( 56): 0xbadcafee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Version ( 60):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Pattern Type ( 61): 1 (IOT)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Flags ( 62): 0x4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disk,prefix,sequential,forward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Write Start (secs) ( 64): 0x56a680c5 =&gt; Mon Jan 25 15:08:37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Write Time (secs) ( 68): 0x56a680cb =&gt; Mon Jan 25 15:08:43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Write Time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( 72): 0x000de775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 IOT Seed ( 76): 0x01010101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Generation ( 80):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Process ID ( 84): 25303 (0x000062d7)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Job ID ( 88):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Thread Number ( 92):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Size ( 96): 512 (0x00000200)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Record Index (100): 48640 (0x0000be00)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Record Size (104): 104448 (0x00019800)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Record Number (108): 81 (0x00000051)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Step Offset (112): 0 (0)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Opaque Data Type (120): 0 (No Data Type)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Opaque Data Size (122): 0 (0x0000)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CRC-32 (124): 0xbad347b9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>
                <a:solidFill>
                  <a:srgbClr val="A5A5A5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5FA9-94E1-4E5D-AFDC-66E6045F4FF9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 smtClean="0"/>
              <a:t>A Block Tag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522922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 Block Tag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@ 0x0000000010368800 (128 bytes):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 LBA (  0): 990622 (0xf1d9e)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Offset (  0): 507198464 (0x1e3b3c00)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Device ID (  8): 0x00000840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Serial Number ( 16): BBTWB+Cijst5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Host Name ( 32): ssan-rhel5u4-21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Signature ( 56): 0xbadcafee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 Version ( 60): 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 Pattern Type ( 61): 3 (32-bit pattern)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 Flags ( 62): 0x4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disk,prefix,sequential,forward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            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Write Start ( 64): incorrect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Expected: 0x56c4924c =&gt; Wed Feb 17 10:31:24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Received: 0x56c49247 =&gt; Wed Feb 17 10:31:19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 Write Time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( 68): 0x56c492a5 =&gt; Wed Feb 17 10:32:53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 Write Time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( 72): 0x00052308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 IOT Seed ( 76): 0x39c39c39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 Generation ( 80): 1 (0x00000001)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ID ( 84): incorrect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Expected: 12124 (0x00002f5c)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12117 (0x00002f55)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Job ID ( 88): 2 (0x00000002)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Thread Number ( 92): 1 (0x00000001)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            Device Size ( 96): 512 (0x00000200)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 Record Index (100): 196608 (0x00030000)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 Record Size (104): 11776 (0x00002e00)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Record Number (108): 7716 (0x00001e24)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 Step Offset (112): 0 (0)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 Opaque Data Type (120): 0 (No Data Type)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 Opaque Data Size (122): 0 (0x0000)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CRC-32 (124): 0xb0eed872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 </a:t>
            </a:r>
            <a:r>
              <a:rPr lang="en-US" sz="3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Errors: 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latin typeface="Calibri" panose="020F0502020204030204" pitchFamily="34" charset="0"/>
                <a:cs typeface="Courier New" pitchFamily="49" charset="0"/>
              </a:rPr>
              <a:t>Can you see what the root cause of this (false) data corruption is? yep, we’ve all done it, including me! </a:t>
            </a:r>
            <a:r>
              <a:rPr lang="en-US" sz="4000" b="1" dirty="0" smtClean="0">
                <a:latin typeface="Calibri" panose="020F0502020204030204" pitchFamily="34" charset="0"/>
                <a:cs typeface="Courier New" pitchFamily="49" charset="0"/>
                <a:sym typeface="Wingdings" panose="05000000000000000000" pitchFamily="2" charset="2"/>
              </a:rPr>
              <a:t></a:t>
            </a:r>
            <a:endParaRPr lang="en-US" sz="4000" b="1" dirty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8D3F-9F3E-44C2-8DC1-1198C9FD0022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 smtClean="0"/>
              <a:t>I/O Percentages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Supports read/write and/or sequential/random percentages</a:t>
            </a:r>
          </a:p>
          <a:p>
            <a:r>
              <a:rPr lang="en-US" dirty="0" smtClean="0"/>
              <a:t>Options Added:</a:t>
            </a:r>
          </a:p>
          <a:p>
            <a:pPr marL="228804" lvl="1" indent="0">
              <a:buNone/>
            </a:pPr>
            <a:r>
              <a:rPr lang="en-US" b="1" dirty="0" err="1" smtClean="0"/>
              <a:t>readp</a:t>
            </a:r>
            <a:r>
              <a:rPr lang="en-US" b="1" dirty="0" smtClean="0"/>
              <a:t>=value</a:t>
            </a:r>
            <a:r>
              <a:rPr lang="en-US" dirty="0" smtClean="0"/>
              <a:t>    Percentage of accesses that are reads. Range [0,100].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dirty="0" smtClean="0"/>
              <a:t>                              'random' keyword makes the read/write percentage random.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b="1" dirty="0" err="1" smtClean="0"/>
              <a:t>randp</a:t>
            </a:r>
            <a:r>
              <a:rPr lang="en-US" b="1" dirty="0" smtClean="0"/>
              <a:t>=value </a:t>
            </a:r>
            <a:r>
              <a:rPr lang="en-US" dirty="0" smtClean="0"/>
              <a:t>   Percentage of accesses that are random. Range [0,100].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dirty="0" smtClean="0"/>
              <a:t>                               Sequential accesses = 0%, else random percentage</a:t>
            </a:r>
            <a:endParaRPr lang="en-US" sz="3200" dirty="0" smtClean="0"/>
          </a:p>
          <a:p>
            <a:r>
              <a:rPr lang="en-US" dirty="0" smtClean="0"/>
              <a:t>Please Note: </a:t>
            </a:r>
            <a:r>
              <a:rPr lang="en-US" dirty="0" err="1" smtClean="0"/>
              <a:t>dt</a:t>
            </a:r>
            <a:r>
              <a:rPr lang="en-US" dirty="0" smtClean="0"/>
              <a:t> I/O enables data verification by default.</a:t>
            </a:r>
          </a:p>
          <a:p>
            <a:pPr lvl="1"/>
            <a:r>
              <a:rPr lang="en-US" dirty="0" smtClean="0"/>
              <a:t>add </a:t>
            </a:r>
            <a:r>
              <a:rPr lang="en-US" b="1" dirty="0" smtClean="0"/>
              <a:t>disable=verify</a:t>
            </a:r>
            <a:r>
              <a:rPr lang="en-US" dirty="0" smtClean="0"/>
              <a:t> to obtain accurate read/write percentages</a:t>
            </a:r>
          </a:p>
          <a:p>
            <a:r>
              <a:rPr lang="en-US" dirty="0" smtClean="0"/>
              <a:t>Please add flags=direct or </a:t>
            </a:r>
            <a:r>
              <a:rPr lang="en-US" dirty="0" err="1" smtClean="0"/>
              <a:t>bufmodes</a:t>
            </a:r>
            <a:r>
              <a:rPr lang="en-US" dirty="0" smtClean="0"/>
              <a:t>=</a:t>
            </a:r>
            <a:r>
              <a:rPr lang="en-US" dirty="0" err="1" smtClean="0"/>
              <a:t>unbuffered</a:t>
            </a:r>
            <a:r>
              <a:rPr lang="en-US" dirty="0" smtClean="0"/>
              <a:t> when testing file systems.</a:t>
            </a:r>
          </a:p>
          <a:p>
            <a:pPr lvl="1"/>
            <a:r>
              <a:rPr lang="en-US" dirty="0" smtClean="0"/>
              <a:t>Note: This is required to avoid reading data from the buffer cache!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9330-89E4-4AEE-BED7-59FC3FC19B18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326" y="365125"/>
            <a:ext cx="10108474" cy="815975"/>
          </a:xfrm>
        </p:spPr>
        <p:txBody>
          <a:bodyPr/>
          <a:lstStyle/>
          <a:p>
            <a:r>
              <a:rPr lang="en-US" dirty="0" smtClean="0"/>
              <a:t>Dynamic 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594" y="1262743"/>
            <a:ext cx="9429206" cy="4746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with script files and I/O workload service.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set of commands to dynamically control jobs</a:t>
            </a:r>
          </a:p>
          <a:p>
            <a:r>
              <a:rPr lang="en-US" dirty="0" smtClean="0"/>
              <a:t>A job is a workload with one to many threads</a:t>
            </a:r>
          </a:p>
          <a:p>
            <a:r>
              <a:rPr lang="en-US" dirty="0" smtClean="0"/>
              <a:t>Jobs can be run asynchronously (background)</a:t>
            </a:r>
          </a:p>
          <a:p>
            <a:pPr lvl="1"/>
            <a:r>
              <a:rPr lang="en-US" b="1" dirty="0" smtClean="0"/>
              <a:t>enable=</a:t>
            </a:r>
            <a:r>
              <a:rPr lang="en-US" b="1" dirty="0" err="1" smtClean="0"/>
              <a:t>async</a:t>
            </a:r>
            <a:r>
              <a:rPr lang="en-US" dirty="0" smtClean="0"/>
              <a:t>, “</a:t>
            </a:r>
            <a:r>
              <a:rPr lang="en-US" b="1" dirty="0" err="1" smtClean="0"/>
              <a:t>fg</a:t>
            </a:r>
            <a:r>
              <a:rPr lang="en-US" dirty="0" smtClean="0"/>
              <a:t>”, or “</a:t>
            </a:r>
            <a:r>
              <a:rPr lang="en-US" b="1" dirty="0" smtClean="0"/>
              <a:t>&amp;</a:t>
            </a:r>
            <a:r>
              <a:rPr lang="en-US" dirty="0" smtClean="0"/>
              <a:t>” for </a:t>
            </a:r>
            <a:r>
              <a:rPr lang="en-US" dirty="0" err="1" smtClean="0"/>
              <a:t>async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Jobs are tracked by a job ID and/or a job tag</a:t>
            </a:r>
          </a:p>
          <a:p>
            <a:pPr lvl="1"/>
            <a:r>
              <a:rPr lang="en-US" dirty="0" smtClean="0"/>
              <a:t>job tags are preferred, since job ID’s </a:t>
            </a:r>
            <a:r>
              <a:rPr lang="en-US" dirty="0" smtClean="0"/>
              <a:t>vary</a:t>
            </a:r>
            <a:endParaRPr lang="en-US" dirty="0" smtClean="0"/>
          </a:p>
          <a:p>
            <a:pPr lvl="1"/>
            <a:r>
              <a:rPr lang="en-US" dirty="0" smtClean="0"/>
              <a:t>multiple jobs can use the same job tag</a:t>
            </a:r>
          </a:p>
          <a:p>
            <a:pPr lvl="2"/>
            <a:r>
              <a:rPr lang="en-US" dirty="0" smtClean="0"/>
              <a:t>allows controlling sets of jobs via this tag</a:t>
            </a:r>
          </a:p>
          <a:p>
            <a:r>
              <a:rPr lang="en-US" dirty="0" smtClean="0"/>
              <a:t>Log prefix job ID and thread # for tracking</a:t>
            </a:r>
          </a:p>
          <a:p>
            <a:r>
              <a:rPr lang="en-US" dirty="0" smtClean="0"/>
              <a:t>Supports both job logs and/or thread logs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FA9-34B8-4E72-B033-EAD51CFD7718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365125"/>
            <a:ext cx="10230394" cy="815975"/>
          </a:xfrm>
        </p:spPr>
        <p:txBody>
          <a:bodyPr/>
          <a:lstStyle/>
          <a:p>
            <a:r>
              <a:rPr lang="en-US" dirty="0" smtClean="0"/>
              <a:t>Job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54" y="1314450"/>
            <a:ext cx="9673046" cy="458628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Job Start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istate</a:t>
            </a:r>
            <a:r>
              <a:rPr lang="en-US" b="1" dirty="0" smtClean="0"/>
              <a:t>={</a:t>
            </a:r>
            <a:r>
              <a:rPr lang="en-US" b="1" dirty="0" err="1" smtClean="0"/>
              <a:t>paused,running</a:t>
            </a:r>
            <a:r>
              <a:rPr lang="en-US" b="1" dirty="0" smtClean="0"/>
              <a:t>} </a:t>
            </a:r>
            <a:r>
              <a:rPr lang="en-US" dirty="0" smtClean="0"/>
              <a:t>(Default: running)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Initial state after thread is created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tag=string </a:t>
            </a:r>
            <a:r>
              <a:rPr lang="en-US" dirty="0" smtClean="0"/>
              <a:t>  Specify job tag when starting tests.</a:t>
            </a:r>
          </a:p>
          <a:p>
            <a:r>
              <a:rPr lang="en-US" sz="2000" dirty="0" smtClean="0"/>
              <a:t>Job Control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jobs[:full][={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Show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cancelall</a:t>
            </a:r>
            <a:r>
              <a:rPr lang="en-US" b="1" dirty="0" smtClean="0"/>
              <a:t>  </a:t>
            </a:r>
            <a:r>
              <a:rPr lang="en-US" dirty="0" smtClean="0"/>
              <a:t>   Cancel all jobs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cancel={</a:t>
            </a:r>
            <a:r>
              <a:rPr lang="en-US" b="1" dirty="0" err="1" smtClean="0"/>
              <a:t>jid|tag</a:t>
            </a:r>
            <a:r>
              <a:rPr lang="en-US" b="1" dirty="0" smtClean="0"/>
              <a:t>} | [job=value] | [tag=string]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Cancel the specified job ID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modify[={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 [</a:t>
            </a:r>
            <a:r>
              <a:rPr lang="en-US" b="1" dirty="0" err="1" smtClean="0"/>
              <a:t>modify_options</a:t>
            </a:r>
            <a:r>
              <a:rPr lang="en-US" b="1" dirty="0" smtClean="0"/>
              <a:t>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Modify all jobs or a specified job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Note: Currently </a:t>
            </a:r>
            <a:r>
              <a:rPr lang="en-US" dirty="0" smtClean="0"/>
              <a:t>only debug </a:t>
            </a:r>
            <a:r>
              <a:rPr lang="en-US" dirty="0"/>
              <a:t>flags and delays can be modified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7CD8-90F3-447E-933C-30B5557AEEC1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668" y="356416"/>
            <a:ext cx="10515600" cy="815975"/>
          </a:xfrm>
        </p:spPr>
        <p:txBody>
          <a:bodyPr/>
          <a:lstStyle/>
          <a:p>
            <a:r>
              <a:rPr lang="en-US" dirty="0" smtClean="0"/>
              <a:t>Dynamic Job Control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468" y="1314450"/>
            <a:ext cx="9455331" cy="4586288"/>
          </a:xfrm>
        </p:spPr>
        <p:txBody>
          <a:bodyPr/>
          <a:lstStyle/>
          <a:p>
            <a:r>
              <a:rPr lang="en-US" dirty="0" smtClean="0"/>
              <a:t>Job Control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pause[={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Pause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query[={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 [</a:t>
            </a:r>
            <a:r>
              <a:rPr lang="en-US" b="1" dirty="0" err="1" smtClean="0"/>
              <a:t>query_string</a:t>
            </a:r>
            <a:r>
              <a:rPr lang="en-US" b="1" dirty="0" smtClean="0"/>
              <a:t>]</a:t>
            </a:r>
          </a:p>
          <a:p>
            <a:pPr lvl="2"/>
            <a:r>
              <a:rPr lang="en-US" dirty="0"/>
              <a:t> Query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resume[={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Resume all jobs or a specified job.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stopall</a:t>
            </a:r>
            <a:r>
              <a:rPr lang="en-US" b="1" dirty="0" smtClean="0"/>
              <a:t>    Stop all jobs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stop={</a:t>
            </a:r>
            <a:r>
              <a:rPr lang="en-US" b="1" dirty="0" err="1" smtClean="0"/>
              <a:t>jid|tag</a:t>
            </a:r>
            <a:r>
              <a:rPr lang="en-US" b="1" dirty="0" smtClean="0"/>
              <a:t>} | [job=value] | [tag=string]</a:t>
            </a:r>
          </a:p>
          <a:p>
            <a:pPr lvl="2"/>
            <a:r>
              <a:rPr lang="en-US" dirty="0"/>
              <a:t>Stop the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wait[={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 Wait for all jobs or a specified job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D148-ADCD-4ACD-AE38-C8DC39C4B85D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Several </a:t>
            </a:r>
            <a:r>
              <a:rPr lang="en-US" sz="3000" dirty="0" smtClean="0"/>
              <a:t>workloads ~21 </a:t>
            </a:r>
            <a:r>
              <a:rPr lang="en-US" sz="3000" dirty="0" smtClean="0"/>
              <a:t>are pre-defined</a:t>
            </a:r>
          </a:p>
          <a:p>
            <a:r>
              <a:rPr lang="en-US" sz="3000" b="1" dirty="0" smtClean="0"/>
              <a:t>define </a:t>
            </a:r>
            <a:r>
              <a:rPr lang="en-US" sz="3000" dirty="0" smtClean="0"/>
              <a:t>command to add new workloads</a:t>
            </a:r>
          </a:p>
          <a:p>
            <a:r>
              <a:rPr lang="en-US" sz="3000" b="1" dirty="0" smtClean="0"/>
              <a:t>workload=</a:t>
            </a:r>
            <a:r>
              <a:rPr lang="en-US" sz="3000" dirty="0" smtClean="0"/>
              <a:t> option to specify a workload</a:t>
            </a:r>
          </a:p>
          <a:p>
            <a:r>
              <a:rPr lang="en-US" sz="3000" dirty="0" smtClean="0"/>
              <a:t>Define your workloads in startup script</a:t>
            </a:r>
          </a:p>
          <a:p>
            <a:r>
              <a:rPr lang="en-US" b="1" dirty="0" smtClean="0"/>
              <a:t>workloads</a:t>
            </a:r>
            <a:r>
              <a:rPr lang="en-US" dirty="0" smtClean="0"/>
              <a:t> command shows defined workloads</a:t>
            </a:r>
          </a:p>
          <a:p>
            <a:r>
              <a:rPr lang="en-US" dirty="0" smtClean="0"/>
              <a:t>Search for workloads via a substring:</a:t>
            </a:r>
          </a:p>
          <a:p>
            <a:pPr marL="457200" lvl="1" indent="0">
              <a:buNone/>
            </a:pPr>
            <a:r>
              <a:rPr lang="en-US" dirty="0"/>
              <a:t>#</a:t>
            </a:r>
            <a:r>
              <a:rPr lang="en-US" dirty="0" smtClean="0"/>
              <a:t> </a:t>
            </a:r>
            <a:r>
              <a:rPr lang="en-US" b="1" dirty="0" err="1" smtClean="0"/>
              <a:t>dt</a:t>
            </a:r>
            <a:r>
              <a:rPr lang="en-US" b="1" dirty="0" smtClean="0"/>
              <a:t> workloads sparse</a:t>
            </a:r>
          </a:p>
          <a:p>
            <a:pPr marL="457200" lvl="1" indent="0">
              <a:buNone/>
            </a:pPr>
            <a:r>
              <a:rPr lang="en-US" dirty="0" smtClean="0"/>
              <a:t>Valid Workloads: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sparse_files</a:t>
            </a:r>
            <a:r>
              <a:rPr lang="en-US" dirty="0" smtClean="0"/>
              <a:t>: Sparse files test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bs</a:t>
            </a:r>
            <a:r>
              <a:rPr lang="en-US" dirty="0" smtClean="0"/>
              <a:t>=16k step=32k disable=</a:t>
            </a:r>
            <a:r>
              <a:rPr lang="en-US" dirty="0" err="1" smtClean="0"/>
              <a:t>pstats</a:t>
            </a:r>
            <a:r>
              <a:rPr lang="en-US" dirty="0" smtClean="0"/>
              <a:t> enable=</a:t>
            </a:r>
            <a:r>
              <a:rPr lang="en-US" dirty="0" err="1" smtClean="0"/>
              <a:t>lbdata</a:t>
            </a:r>
            <a:r>
              <a:rPr lang="en-US" dirty="0" smtClean="0"/>
              <a:t> dispose=keep</a:t>
            </a:r>
          </a:p>
          <a:p>
            <a:pPr marL="795338" lvl="2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171450" indent="-171450"/>
            <a:r>
              <a:rPr lang="en-US" sz="2000" dirty="0" smtClean="0">
                <a:cs typeface="Courier New" pitchFamily="49" charset="0"/>
              </a:rPr>
              <a:t>Execute via:</a:t>
            </a:r>
          </a:p>
          <a:p>
            <a:pPr marL="338138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workload=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itchFamily="49" charset="0"/>
              </a:rPr>
              <a:t>sparse_files</a:t>
            </a:r>
            <a:r>
              <a:rPr lang="en-US" sz="1700" b="1" dirty="0" smtClean="0">
                <a:latin typeface="Courier New" panose="02070309020205020404" pitchFamily="49" charset="0"/>
                <a:cs typeface="Courier New" pitchFamily="49" charset="0"/>
              </a:rPr>
              <a:t> of=/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sparse.data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limit=1g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B076-6F7A-425D-99E3-57EB9750337C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304799"/>
            <a:ext cx="8305800" cy="1106905"/>
          </a:xfrm>
        </p:spPr>
        <p:txBody>
          <a:bodyPr>
            <a:normAutofit/>
          </a:bodyPr>
          <a:lstStyle/>
          <a:p>
            <a:r>
              <a:rPr lang="en-US" dirty="0" smtClean="0"/>
              <a:t>SCSI </a:t>
            </a:r>
            <a:r>
              <a:rPr lang="en-US" dirty="0" smtClean="0"/>
              <a:t>Specific Features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31524" y="1411704"/>
            <a:ext cx="7407875" cy="43554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SCSI Library (from </a:t>
            </a:r>
            <a:r>
              <a:rPr lang="en-US" dirty="0" err="1" smtClean="0"/>
              <a:t>spt</a:t>
            </a:r>
            <a:r>
              <a:rPr lang="en-US" dirty="0" smtClean="0"/>
              <a:t>) added to </a:t>
            </a:r>
            <a:r>
              <a:rPr lang="en-US" dirty="0" err="1" smtClean="0"/>
              <a:t>dt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Allows direct SCSI Read/Write CDB’s</a:t>
            </a:r>
          </a:p>
          <a:p>
            <a:pPr lvl="1"/>
            <a:r>
              <a:rPr lang="en-US" dirty="0" smtClean="0"/>
              <a:t>Full SCSI sense data and error recovery</a:t>
            </a:r>
          </a:p>
          <a:p>
            <a:r>
              <a:rPr lang="en-US" dirty="0" smtClean="0"/>
              <a:t>Automatically Gathers:</a:t>
            </a:r>
          </a:p>
          <a:p>
            <a:pPr lvl="1"/>
            <a:r>
              <a:rPr lang="en-US" dirty="0" smtClean="0"/>
              <a:t>Inquiry Information</a:t>
            </a:r>
          </a:p>
          <a:p>
            <a:pPr lvl="1"/>
            <a:r>
              <a:rPr lang="en-US" dirty="0" smtClean="0"/>
              <a:t>Device Identifier</a:t>
            </a:r>
          </a:p>
          <a:p>
            <a:pPr lvl="1"/>
            <a:r>
              <a:rPr lang="en-US" dirty="0" smtClean="0"/>
              <a:t>Serial Number</a:t>
            </a:r>
          </a:p>
          <a:p>
            <a:pPr lvl="1"/>
            <a:r>
              <a:rPr lang="en-US" dirty="0" smtClean="0"/>
              <a:t>Capacity and Block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Helps engineers identify failing disk</a:t>
            </a:r>
            <a:endParaRPr lang="en-US" dirty="0" smtClean="0"/>
          </a:p>
          <a:p>
            <a:r>
              <a:rPr lang="en-US" dirty="0" smtClean="0"/>
              <a:t>TODO: Add NVME API to gather similar info!</a:t>
            </a: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BF53D4-6EF5-47C3-AF4A-94B3817980C6}" type="slidenum">
              <a:rPr lang="en-US" sz="1000">
                <a:solidFill>
                  <a:schemeClr val="accent1"/>
                </a:solidFill>
              </a:rPr>
              <a:pPr eaLnBrk="1" hangingPunct="1"/>
              <a:t>27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EB7-CAA9-46A6-B825-D71487234D44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SCSI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6" y="1181100"/>
            <a:ext cx="10056223" cy="47196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SCSI Specific Options</a:t>
            </a:r>
            <a:r>
              <a:rPr lang="en-US" dirty="0" smtClean="0"/>
              <a:t>: (se “</a:t>
            </a:r>
            <a:r>
              <a:rPr lang="en-US" dirty="0" err="1" smtClean="0"/>
              <a:t>dt</a:t>
            </a:r>
            <a:r>
              <a:rPr lang="en-US" dirty="0" smtClean="0"/>
              <a:t> help” for more options)</a:t>
            </a:r>
            <a:endParaRPr lang="en-US" dirty="0" smtClean="0"/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readtype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=string     The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SCSI read type (read8, read10, read16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writetype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=string    The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SCSI write type (write8, write10, write16, writev16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scsi_recovery_delay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=value   The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SCSI recovery delay. 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(</a:t>
            </a:r>
            <a:r>
              <a:rPr lang="en-US" sz="2800" dirty="0" err="1">
                <a:latin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: 2 </a:t>
            </a:r>
            <a:r>
              <a:rPr lang="en-US" sz="2800" dirty="0" err="1">
                <a:latin typeface="Calibri" panose="020F0502020204030204" pitchFamily="34" charset="0"/>
                <a:cs typeface="Courier New" panose="02070309020205020404" pitchFamily="49" charset="0"/>
              </a:rPr>
              <a:t>secs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scsi_recovery_retries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=value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The SCSI recovery retries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  (</a:t>
            </a:r>
            <a:r>
              <a:rPr lang="en-US" sz="2800" dirty="0" err="1">
                <a:latin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: 60)</a:t>
            </a:r>
            <a:endParaRPr lang="en-US" sz="2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scsi_timeout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=value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The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SCSI timeout (in </a:t>
            </a:r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).</a:t>
            </a:r>
          </a:p>
          <a:p>
            <a:pPr lvl="2"/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 is 60000 </a:t>
            </a:r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or 60 seconds</a:t>
            </a:r>
          </a:p>
          <a:p>
            <a:r>
              <a:rPr lang="en-US" dirty="0" smtClean="0"/>
              <a:t>Flags to enable/disable: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</a:t>
            </a:r>
            <a:r>
              <a:rPr lang="en-US" sz="2800" dirty="0" smtClean="0">
                <a:cs typeface="Courier New" panose="02070309020205020404" pitchFamily="49" charset="0"/>
              </a:rPr>
              <a:t>          </a:t>
            </a:r>
            <a:r>
              <a:rPr lang="en-US" sz="2800" dirty="0" smtClean="0">
                <a:cs typeface="Courier New" panose="02070309020205020404" pitchFamily="49" charset="0"/>
              </a:rPr>
              <a:t>         </a:t>
            </a:r>
            <a:r>
              <a:rPr lang="en-US" sz="2800" dirty="0" smtClean="0">
                <a:cs typeface="Courier New" panose="02070309020205020404" pitchFamily="49" charset="0"/>
              </a:rPr>
              <a:t>SCSI operations.           </a:t>
            </a:r>
            <a:r>
              <a:rPr lang="en-US" sz="2800" dirty="0" smtClean="0"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cs typeface="Courier New" panose="02070309020205020404" pitchFamily="49" charset="0"/>
              </a:rPr>
              <a:t>Default: enabled)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scsi_info</a:t>
            </a:r>
            <a:r>
              <a:rPr lang="en-US" sz="2800" dirty="0" smtClean="0">
                <a:cs typeface="Courier New" panose="02070309020205020404" pitchFamily="49" charset="0"/>
              </a:rPr>
              <a:t>     </a:t>
            </a:r>
            <a:r>
              <a:rPr lang="en-US" sz="2800" dirty="0" smtClean="0">
                <a:cs typeface="Courier New" panose="02070309020205020404" pitchFamily="49" charset="0"/>
              </a:rPr>
              <a:t>     </a:t>
            </a:r>
            <a:r>
              <a:rPr lang="en-US" sz="2800" dirty="0" smtClean="0">
                <a:cs typeface="Courier New" panose="02070309020205020404" pitchFamily="49" charset="0"/>
              </a:rPr>
              <a:t>SCSI information.          (Default: enabled)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scsi_io</a:t>
            </a:r>
            <a:r>
              <a:rPr lang="en-US" sz="2800" dirty="0" smtClean="0">
                <a:cs typeface="Courier New" panose="02070309020205020404" pitchFamily="49" charset="0"/>
              </a:rPr>
              <a:t>        </a:t>
            </a:r>
            <a:r>
              <a:rPr lang="en-US" sz="2800" dirty="0" smtClean="0">
                <a:cs typeface="Courier New" panose="02070309020205020404" pitchFamily="49" charset="0"/>
              </a:rPr>
              <a:t>      SCSI </a:t>
            </a:r>
            <a:r>
              <a:rPr lang="en-US" sz="2800" dirty="0" smtClean="0">
                <a:cs typeface="Courier New" panose="02070309020205020404" pitchFamily="49" charset="0"/>
              </a:rPr>
              <a:t>I/O operations.     </a:t>
            </a:r>
            <a:r>
              <a:rPr lang="en-US" sz="2800" dirty="0" smtClean="0">
                <a:cs typeface="Courier New" panose="02070309020205020404" pitchFamily="49" charset="0"/>
              </a:rPr>
              <a:t>(</a:t>
            </a:r>
            <a:r>
              <a:rPr lang="en-US" sz="2800" dirty="0" smtClean="0">
                <a:cs typeface="Courier New" panose="02070309020205020404" pitchFamily="49" charset="0"/>
              </a:rPr>
              <a:t>Default: disabled)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sdebug</a:t>
            </a:r>
            <a:r>
              <a:rPr lang="en-US" sz="2800" dirty="0" smtClean="0">
                <a:cs typeface="Courier New" panose="02070309020205020404" pitchFamily="49" charset="0"/>
              </a:rPr>
              <a:t>         </a:t>
            </a:r>
            <a:r>
              <a:rPr lang="en-US" sz="2800" dirty="0" smtClean="0">
                <a:cs typeface="Courier New" panose="02070309020205020404" pitchFamily="49" charset="0"/>
              </a:rPr>
              <a:t>    SCSI </a:t>
            </a:r>
            <a:r>
              <a:rPr lang="en-US" sz="2800" dirty="0" smtClean="0">
                <a:cs typeface="Courier New" panose="02070309020205020404" pitchFamily="49" charset="0"/>
              </a:rPr>
              <a:t>debug output.      </a:t>
            </a:r>
            <a:r>
              <a:rPr lang="en-US" sz="2800" dirty="0" smtClean="0">
                <a:cs typeface="Courier New" panose="02070309020205020404" pitchFamily="49" charset="0"/>
              </a:rPr>
              <a:t> (</a:t>
            </a:r>
            <a:r>
              <a:rPr lang="en-US" sz="2800" dirty="0" smtClean="0">
                <a:cs typeface="Courier New" panose="02070309020205020404" pitchFamily="49" charset="0"/>
              </a:rPr>
              <a:t>Default: disabled)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scsi_errors</a:t>
            </a: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dirty="0" smtClean="0">
                <a:cs typeface="Courier New" panose="02070309020205020404" pitchFamily="49" charset="0"/>
              </a:rPr>
              <a:t>   SCSI </a:t>
            </a:r>
            <a:r>
              <a:rPr lang="en-US" sz="2800" dirty="0" smtClean="0">
                <a:cs typeface="Courier New" panose="02070309020205020404" pitchFamily="49" charset="0"/>
              </a:rPr>
              <a:t>error logging.        (Default: disabled)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scsi_recovery</a:t>
            </a:r>
            <a:r>
              <a:rPr lang="en-US" sz="2800" dirty="0" smtClean="0">
                <a:cs typeface="Courier New" panose="02070309020205020404" pitchFamily="49" charset="0"/>
              </a:rPr>
              <a:t>  SCSI recovery control. 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cs typeface="Courier New" panose="02070309020205020404" pitchFamily="49" charset="0"/>
              </a:rPr>
              <a:t>(Default: enabled)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8F32-F023-408E-A2D5-FD5986FAD45B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68843" y="346075"/>
            <a:ext cx="8983013" cy="66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SCSI </a:t>
            </a:r>
            <a:r>
              <a:rPr lang="en-US" sz="3200" dirty="0"/>
              <a:t>Information </a:t>
            </a:r>
            <a:r>
              <a:rPr lang="en-US" sz="3200" dirty="0" smtClean="0"/>
              <a:t>Gathered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611" y="1090863"/>
            <a:ext cx="8004093" cy="5325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SCSI Specific Information: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endParaRPr lang="en-US" sz="1200" dirty="0" smtClean="0">
              <a:latin typeface="Lucida Console" pitchFamily="49" charset="0"/>
            </a:endParaRP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 smtClean="0">
                <a:latin typeface="Lucida Console" pitchFamily="49" charset="0"/>
              </a:rPr>
              <a:t>SCSI </a:t>
            </a:r>
            <a:r>
              <a:rPr lang="en-US" sz="1400" dirty="0">
                <a:latin typeface="Lucida Console" pitchFamily="49" charset="0"/>
              </a:rPr>
              <a:t>Information: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 SCSI Device Name: /</a:t>
            </a:r>
            <a:r>
              <a:rPr lang="en-US" sz="1400" dirty="0" err="1">
                <a:latin typeface="Lucida Console" pitchFamily="49" charset="0"/>
              </a:rPr>
              <a:t>dev</a:t>
            </a:r>
            <a:r>
              <a:rPr lang="en-US" sz="1400" dirty="0">
                <a:latin typeface="Lucida Console" pitchFamily="49" charset="0"/>
              </a:rPr>
              <a:t>/</a:t>
            </a:r>
            <a:r>
              <a:rPr lang="en-US" sz="1400" dirty="0" err="1">
                <a:latin typeface="Lucida Console" pitchFamily="49" charset="0"/>
              </a:rPr>
              <a:t>sdcs</a:t>
            </a:r>
            <a:endParaRPr lang="en-US" sz="1400" dirty="0">
              <a:latin typeface="Lucida Console" pitchFamily="49" charset="0"/>
            </a:endParaRP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Vendor Identification: HGST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Product Identification: HUH721010AL4200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Firmware Revision Level: A322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Target Port Group Support: 0 (ALUA not supported)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     Block Length: 4096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 Maximum Capacity: 2441609216 (9537536.000 Mbytes)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Provisioning Management: Full Provisioned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Device Identifier: 5000-cca2-5102-9288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Device Serial Number:         </a:t>
            </a:r>
            <a:r>
              <a:rPr lang="en-US" sz="1400" dirty="0" smtClean="0">
                <a:latin typeface="Lucida Console" pitchFamily="49" charset="0"/>
              </a:rPr>
              <a:t>7PG1DVKR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8F6357-33A9-49CC-AB80-C4E02F1862DD}" type="slidenum">
              <a:rPr lang="en-US" sz="1000">
                <a:solidFill>
                  <a:schemeClr val="accent1"/>
                </a:solidFill>
              </a:rPr>
              <a:pPr eaLnBrk="1" hangingPunct="1"/>
              <a:t>29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0510-38E9-4A8C-9EC9-8BABEBAC9DFE}" type="datetime1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36914" y="365125"/>
            <a:ext cx="9916886" cy="815975"/>
          </a:xfrm>
        </p:spPr>
        <p:txBody>
          <a:bodyPr/>
          <a:lstStyle/>
          <a:p>
            <a:r>
              <a:rPr lang="en-US" dirty="0" smtClean="0"/>
              <a:t>Wide Audience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141838" y="1314450"/>
            <a:ext cx="9211962" cy="4586288"/>
          </a:xfrm>
        </p:spPr>
        <p:txBody>
          <a:bodyPr>
            <a:normAutofit/>
          </a:bodyPr>
          <a:lstStyle/>
          <a:p>
            <a:r>
              <a:rPr lang="en-US" dirty="0" smtClean="0"/>
              <a:t>Folks Who Write Automation for DT</a:t>
            </a:r>
          </a:p>
          <a:p>
            <a:pPr lvl="1"/>
            <a:r>
              <a:rPr lang="en-US" sz="2800" dirty="0" smtClean="0"/>
              <a:t>options, test cases, workloads,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dirty="0" smtClean="0"/>
              <a:t>Folks Who Use Automation with DT</a:t>
            </a:r>
          </a:p>
          <a:p>
            <a:pPr lvl="1"/>
            <a:r>
              <a:rPr lang="en-US" sz="2800" dirty="0" smtClean="0"/>
              <a:t>what is DT doing, how to debug issues?</a:t>
            </a:r>
          </a:p>
          <a:p>
            <a:r>
              <a:rPr lang="en-US" dirty="0" smtClean="0"/>
              <a:t>Folks Who Are Curious What DT is About</a:t>
            </a:r>
          </a:p>
          <a:p>
            <a:pPr lvl="1"/>
            <a:r>
              <a:rPr lang="en-US" sz="2800" dirty="0" smtClean="0"/>
              <a:t>what can DT do, and why should I use it?</a:t>
            </a:r>
          </a:p>
          <a:p>
            <a:r>
              <a:rPr lang="en-US" dirty="0" smtClean="0"/>
              <a:t>Focused Presentations Are Available</a:t>
            </a:r>
          </a:p>
          <a:p>
            <a:r>
              <a:rPr lang="en-US" dirty="0" smtClean="0"/>
              <a:t>Whatever Your Interest, Hopefully This Presentation will Whet Your Appetite!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434574-B2D2-4D67-B107-BB86320B4409}" type="slidenum">
              <a:rPr lang="en-US" sz="1000">
                <a:solidFill>
                  <a:schemeClr val="accent1"/>
                </a:solidFill>
              </a:rPr>
              <a:pPr eaLnBrk="1" hangingPunct="1"/>
              <a:t>3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085-85CC-43AC-8318-14B094573695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304800"/>
            <a:ext cx="8369644" cy="615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Host OS Information Gathered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768" y="990600"/>
            <a:ext cx="7992088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Reports Host OS Information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u="sng" dirty="0">
                <a:latin typeface="Courier New" pitchFamily="49" charset="0"/>
                <a:cs typeface="Courier New" pitchFamily="49" charset="0"/>
              </a:rPr>
              <a:t>Windows: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Operating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Host name: RTMILLER-PC.hq.netapp.com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User name: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OS information: Windows 7 [6.1.7601 Service Pack 1]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File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Volume name: CIFS.HOMEDIR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Universal name: \\jade\rtmiller\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type: FAT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block size: 4096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Volume path name: H:\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_____________________________________________________________________________________________________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u="sng" dirty="0">
                <a:latin typeface="Courier New" pitchFamily="49" charset="0"/>
                <a:cs typeface="Courier New" pitchFamily="49" charset="0"/>
              </a:rPr>
              <a:t>Unix: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Operating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Host name: ssan-rhel5u4-21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User name: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OS information: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Linux 2.6.18-164.el5 #1 SMP Tue Aug 18 15:51:48 EDT 2009 x86_64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File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Mounted from device: jade-be.rtp.netapp.com:/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/users/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Mounted on directory: /u/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type: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nfs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options: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rw,intr,hard,rsize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=8192,wsize=8192,nfsvers=3,timeo=600,tcp,intr,addr=10.60.131.14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block size: 8192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F572-EE3A-431A-BE85-CFE44C7C91EE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Troubleshooting Features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199503" y="1314450"/>
            <a:ext cx="9154296" cy="4586288"/>
          </a:xfrm>
        </p:spPr>
        <p:txBody>
          <a:bodyPr/>
          <a:lstStyle/>
          <a:p>
            <a:r>
              <a:rPr lang="en-US" dirty="0" smtClean="0"/>
              <a:t>Extended Error Reporting</a:t>
            </a:r>
          </a:p>
          <a:p>
            <a:r>
              <a:rPr lang="en-US" dirty="0" smtClean="0"/>
              <a:t>I/O History with Data and Optional Timing</a:t>
            </a:r>
          </a:p>
          <a:p>
            <a:r>
              <a:rPr lang="en-US" dirty="0" smtClean="0"/>
              <a:t>Corruption Analysis (IOT pattern only)</a:t>
            </a:r>
          </a:p>
          <a:p>
            <a:r>
              <a:rPr lang="en-US" dirty="0" smtClean="0"/>
              <a:t>Corruption Rereads</a:t>
            </a:r>
          </a:p>
          <a:p>
            <a:r>
              <a:rPr lang="en-US" dirty="0" smtClean="0"/>
              <a:t>Loop on Corruptions</a:t>
            </a:r>
          </a:p>
          <a:p>
            <a:r>
              <a:rPr lang="en-US" dirty="0" smtClean="0"/>
              <a:t>Retry All or Select Errors</a:t>
            </a:r>
          </a:p>
          <a:p>
            <a:r>
              <a:rPr lang="en-US" dirty="0" smtClean="0"/>
              <a:t>Triggering Mechanisms</a:t>
            </a:r>
          </a:p>
          <a:p>
            <a:r>
              <a:rPr lang="en-US" dirty="0" smtClean="0"/>
              <a:t>Multiple Debug Flags</a:t>
            </a:r>
          </a:p>
          <a:p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chemeClr val="accent1"/>
                </a:solidFill>
              </a:rPr>
              <a:pPr eaLnBrk="1" hangingPunct="1"/>
              <a:t>31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A73-A202-460E-826F-23A894DC043B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if=/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=512k disable=compare enable=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scsiio,sense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offset=2142569*4k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Information: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SCSI Device Name: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Vendor Identification: HGST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Product Identification: HUH728080AL4200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Firmware Revision Level: A7D8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 Target Port Group Support: 0 (ALUA not supported)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Block Length: 4096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Maximum Capacity: 1953506646 (7630885.336 Mbytes)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Provisioning Management: Full Provisioned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Identifier: 5000-cca2-3b0b-3720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 Device Serial Number:         2EG656HR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ERROR: Error occurred on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Read(16) failed on device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CDB: 88 00 00 00 00 00 00 20 b2 e9 00 00 00 80 00 00,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=read, length=524288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Status = 0x2 (SCSI_CHECK_CONDITION)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Host Status = 0 (DID_OK), Driver Status = 0x8 (DRIVER_SENSE)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Sense Key = 3 = MEDIUM ERROR, Sense Code/Qualifier = (0x11, 0) - Unrecovered read error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60FB-23CF-46BD-916F-5991E1A25840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624388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dirty="0" smtClean="0">
                <a:cs typeface="Courier New" panose="02070309020205020404" pitchFamily="49" charset="0"/>
              </a:rPr>
              <a:t>SCSI Specific Error Information with enable=sense (full sense data)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Request Sense Data: (sense length 60 bytes)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Error Code: 0x72 = Current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         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Sense Key: 0x3 = MEDIUM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 Sense Code/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Qualifie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(0x11, 0) - Unrecovered read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Additional Sense Length: 52 (0x34)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Field: 2143002 (0x20b31a)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The actual logical block in error.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  Command Specific Information: 0 (0)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Sense Key Valid: 0x1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Sense Key Specific Bits: 0 (0)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Sense Key Bytes: 00 7d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Error Recovery Type: 0 =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Secondary Recovery Step: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Actual Retry Count: 125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 Field Replaceable Unit Code: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bit: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Unit Error Code: 0xf72d (63277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HGST specific sense descriptors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Physical Record Error: 00 01 16 0b 00 1e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Cylinder Number: 278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Head Number: 11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Sector Number: 30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506-910F-481C-9A80-3C0E5EC112AB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ERROR: Error number 1 occurred on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Relative block number where the error occurred is 2142953, offset 8777535488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Error Number: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  Time of Error: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Read Start Time: Wed May 18 17:12:21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Error Code/Message: 0 = Success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Pass Number: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Pass Elapsed Time: 00m10.10s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Test Elapsed Time: 00m10.10s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File Name: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Operation: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Record Number: 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      Request Size: 524288 (0x80000)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Block Length: 128 (0x80)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 I/O Mode: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 I/O Type: sequential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File Type: input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 Device Serial Number:         2EG656HR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Identifier: 5000-cca2-3b0b-3720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Device Size: 4096 (0x1000)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File Offset: 8777535488 (0x20b2e9000)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Starting LBA: 2142953 (0x20b2e9)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Ending LBA: 2143080 (0x20b368)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512 byte LBA: 17143624 (0x1059748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0A6-75A6-4EF9-BCA7-4C2325F2D933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90749" y="365125"/>
            <a:ext cx="10515600" cy="815975"/>
          </a:xfrm>
        </p:spPr>
        <p:txBody>
          <a:bodyPr/>
          <a:lstStyle/>
          <a:p>
            <a:r>
              <a:rPr lang="en-US" dirty="0" smtClean="0"/>
              <a:t>Corruption Analysis (CA)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377440" y="1314450"/>
            <a:ext cx="8976359" cy="4586288"/>
          </a:xfrm>
        </p:spPr>
        <p:txBody>
          <a:bodyPr/>
          <a:lstStyle/>
          <a:p>
            <a:r>
              <a:rPr lang="en-US" dirty="0" smtClean="0"/>
              <a:t>Only Supported for IOT Data Pattern</a:t>
            </a:r>
          </a:p>
          <a:p>
            <a:r>
              <a:rPr lang="en-US" dirty="0" smtClean="0"/>
              <a:t>Corruption Analysis Summary</a:t>
            </a:r>
          </a:p>
          <a:p>
            <a:r>
              <a:rPr lang="en-US" dirty="0" smtClean="0"/>
              <a:t>Analyzes IOT Block Data</a:t>
            </a:r>
          </a:p>
          <a:p>
            <a:r>
              <a:rPr lang="en-US" dirty="0" smtClean="0"/>
              <a:t>Side-By-Side Comparison</a:t>
            </a:r>
          </a:p>
          <a:p>
            <a:r>
              <a:rPr lang="en-US" dirty="0" smtClean="0"/>
              <a:t>Dumps 10 Bad Blocks (by default)</a:t>
            </a:r>
          </a:p>
          <a:p>
            <a:r>
              <a:rPr lang="en-US" dirty="0" smtClean="0"/>
              <a:t>Corruption Rereads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2C532-8F13-423A-A8EA-32FD3EA04132}" type="slidenum">
              <a:rPr lang="en-US" sz="1000">
                <a:solidFill>
                  <a:schemeClr val="accent1"/>
                </a:solidFill>
              </a:rPr>
              <a:pPr eaLnBrk="1" hangingPunct="1"/>
              <a:t>35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2BC1-2E64-4CD0-87C2-AA191482113E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352314" cy="815975"/>
          </a:xfrm>
        </p:spPr>
        <p:txBody>
          <a:bodyPr/>
          <a:lstStyle/>
          <a:p>
            <a:r>
              <a:rPr lang="en-US" dirty="0" smtClean="0"/>
              <a:t>Corruption Analysis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178" y="1314450"/>
            <a:ext cx="9446622" cy="45862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4000" dirty="0"/>
              <a:t>Corruption Analysis (CA) Summary:</a:t>
            </a:r>
          </a:p>
          <a:p>
            <a:pPr marL="0" indent="0"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Analyzing IOT Record Data: </a:t>
            </a:r>
            <a:r>
              <a:rPr lang="en-US" sz="1600" dirty="0">
                <a:latin typeface="Lucida Console" pitchFamily="49" charset="0"/>
              </a:rPr>
              <a:t>(Note: Block #'s are relative to start of record!)</a:t>
            </a:r>
          </a:p>
          <a:p>
            <a:pPr marL="457200" lvl="1" indent="0">
              <a:buNone/>
              <a:defRPr/>
            </a:pPr>
            <a:endParaRPr lang="en-US" sz="1800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        IOT block size: 512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Total number of blocks: 34 (17408 bytes)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Current IOT seed value: </a:t>
            </a:r>
            <a:r>
              <a:rPr lang="en-US" sz="1800" b="1" dirty="0">
                <a:latin typeface="Lucida Console" pitchFamily="49" charset="0"/>
              </a:rPr>
              <a:t>0x13131313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Previous IOT seed value: 0x12121212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  Start of good blocks: 1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 Length of good blocks: 15 (7680 bytes)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Good blocks file offset: 122765824 (</a:t>
            </a:r>
            <a:r>
              <a:rPr lang="en-US" sz="1800" dirty="0" err="1">
                <a:latin typeface="Lucida Console" pitchFamily="49" charset="0"/>
              </a:rPr>
              <a:t>lba</a:t>
            </a:r>
            <a:r>
              <a:rPr lang="en-US" sz="1800" dirty="0">
                <a:latin typeface="Lucida Console" pitchFamily="49" charset="0"/>
              </a:rPr>
              <a:t> 239777)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Start of corrupted blocks: 16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Length of corrupted blocks: 19 (9728 bytes)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Corrupted blocks file offset: 122773504 (</a:t>
            </a:r>
            <a:r>
              <a:rPr lang="en-US" sz="1800" dirty="0" err="1">
                <a:latin typeface="Lucida Console" pitchFamily="49" charset="0"/>
              </a:rPr>
              <a:t>lba</a:t>
            </a:r>
            <a:r>
              <a:rPr lang="en-US" sz="1800" dirty="0">
                <a:latin typeface="Lucida Console" pitchFamily="49" charset="0"/>
              </a:rPr>
              <a:t> 239792)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Number of corrupted blocks: 19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Number of good blocks found: 15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Number of zero blocks found: 0	</a:t>
            </a:r>
            <a:r>
              <a:rPr lang="en-US" sz="1800" b="1" dirty="0">
                <a:solidFill>
                  <a:srgbClr val="FF0000"/>
                </a:solidFill>
              </a:rPr>
              <a:t>&lt;- Note: Normally indicates unwritten </a:t>
            </a:r>
            <a:r>
              <a:rPr lang="en-US" sz="1800" b="1" dirty="0" smtClean="0">
                <a:solidFill>
                  <a:srgbClr val="FF0000"/>
                </a:solidFill>
              </a:rPr>
              <a:t>FS blocks</a:t>
            </a:r>
            <a:r>
              <a:rPr lang="en-US" sz="1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85C-973D-41C1-8DDB-708EA1B5C362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079862" y="365125"/>
            <a:ext cx="10273937" cy="815975"/>
          </a:xfrm>
        </p:spPr>
        <p:txBody>
          <a:bodyPr/>
          <a:lstStyle/>
          <a:p>
            <a:r>
              <a:rPr lang="en-US" dirty="0" smtClean="0"/>
              <a:t>Corruption Analysis Options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4600" y="1066800"/>
            <a:ext cx="7924800" cy="5353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Corruption Analysis Options: </a:t>
            </a:r>
          </a:p>
          <a:p>
            <a:pPr lvl="1">
              <a:defRPr/>
            </a:pPr>
            <a:r>
              <a:rPr lang="en-US" sz="1800" dirty="0" err="1"/>
              <a:t>boff</a:t>
            </a:r>
            <a:r>
              <a:rPr lang="en-US" sz="1800" dirty="0"/>
              <a:t>=string Set the buffer offsets to: </a:t>
            </a:r>
            <a:r>
              <a:rPr lang="en-US" sz="1800" dirty="0" err="1"/>
              <a:t>dec</a:t>
            </a:r>
            <a:r>
              <a:rPr lang="en-US" sz="1800" dirty="0"/>
              <a:t> or hex (Default: hex)</a:t>
            </a:r>
          </a:p>
          <a:p>
            <a:pPr lvl="1">
              <a:defRPr/>
            </a:pPr>
            <a:r>
              <a:rPr lang="en-US" sz="1800" dirty="0" err="1"/>
              <a:t>dfmt</a:t>
            </a:r>
            <a:r>
              <a:rPr lang="en-US" sz="1800" dirty="0"/>
              <a:t>=string Set the data format to: byte or word (Default: word)</a:t>
            </a:r>
          </a:p>
          <a:p>
            <a:pPr lvl="1">
              <a:defRPr/>
            </a:pPr>
            <a:r>
              <a:rPr lang="en-US" sz="1800" dirty="0" err="1"/>
              <a:t>dlimit</a:t>
            </a:r>
            <a:r>
              <a:rPr lang="en-US" sz="1800" dirty="0"/>
              <a:t>=value Set the dump data buffer limit. (Default: 512 bytes)</a:t>
            </a:r>
          </a:p>
          <a:p>
            <a:pPr lvl="1">
              <a:defRPr/>
            </a:pPr>
            <a:r>
              <a:rPr lang="en-US" sz="1800" dirty="0" err="1"/>
              <a:t>maxbad</a:t>
            </a:r>
            <a:r>
              <a:rPr lang="en-US" sz="1800" dirty="0"/>
              <a:t>=value Set maximum bad blocks to display. (default is 10)</a:t>
            </a:r>
          </a:p>
          <a:p>
            <a:pPr lvl="1">
              <a:defRPr/>
            </a:pPr>
            <a:r>
              <a:rPr lang="en-US" sz="1800" dirty="0"/>
              <a:t>enable=</a:t>
            </a:r>
            <a:r>
              <a:rPr lang="en-US" sz="1800" dirty="0" err="1"/>
              <a:t>dumpall</a:t>
            </a:r>
            <a:r>
              <a:rPr lang="en-US" sz="1800" dirty="0"/>
              <a:t> Dump all blocks (good and bad). (Default: disabled)</a:t>
            </a:r>
          </a:p>
          <a:p>
            <a:pPr>
              <a:defRPr/>
            </a:pPr>
            <a:r>
              <a:rPr lang="en-US" dirty="0" smtClean="0"/>
              <a:t>Corruption Reread Options:</a:t>
            </a:r>
          </a:p>
          <a:p>
            <a:pPr lvl="1">
              <a:defRPr/>
            </a:pPr>
            <a:r>
              <a:rPr lang="en-US" sz="1800" dirty="0" err="1"/>
              <a:t>retry_delay</a:t>
            </a:r>
            <a:r>
              <a:rPr lang="en-US" sz="1800" dirty="0"/>
              <a:t>=value     The retry delay.        (Default: 5)</a:t>
            </a:r>
          </a:p>
          <a:p>
            <a:pPr lvl="1">
              <a:defRPr/>
            </a:pPr>
            <a:r>
              <a:rPr lang="en-US" sz="1800" dirty="0"/>
              <a:t>enable/disable flags:</a:t>
            </a:r>
          </a:p>
          <a:p>
            <a:pPr lvl="2">
              <a:defRPr/>
            </a:pPr>
            <a:r>
              <a:rPr lang="en-US" sz="1600" dirty="0" err="1"/>
              <a:t>looponerror</a:t>
            </a:r>
            <a:r>
              <a:rPr lang="en-US" sz="1600" dirty="0"/>
              <a:t>      Loop on error.                      (Default: disabled) </a:t>
            </a:r>
          </a:p>
          <a:p>
            <a:pPr lvl="2">
              <a:defRPr/>
            </a:pPr>
            <a:r>
              <a:rPr lang="en-US" sz="1600" dirty="0" err="1"/>
              <a:t>retryDC</a:t>
            </a:r>
            <a:r>
              <a:rPr lang="en-US" sz="1600" dirty="0"/>
              <a:t>            Retry data corruptions.        (Default: enabled)</a:t>
            </a:r>
          </a:p>
          <a:p>
            <a:pPr marL="633413" lvl="1" indent="-285750">
              <a:defRPr/>
            </a:pPr>
            <a:r>
              <a:rPr lang="en-US" sz="1800" dirty="0"/>
              <a:t>for </a:t>
            </a:r>
            <a:r>
              <a:rPr lang="en-US" sz="1800" dirty="0" err="1"/>
              <a:t>looponerror</a:t>
            </a:r>
            <a:r>
              <a:rPr lang="en-US" sz="1800" dirty="0"/>
              <a:t>, the retry delay is multiplied by the retry count</a:t>
            </a:r>
          </a:p>
          <a:p>
            <a:pPr marL="923925" lvl="2" indent="-285750">
              <a:defRPr/>
            </a:pPr>
            <a:r>
              <a:rPr lang="en-US" sz="1600" dirty="0"/>
              <a:t>so with default delay, read/5 sec delay/reread/10 sec delay, </a:t>
            </a:r>
            <a:r>
              <a:rPr lang="en-US" sz="1600" dirty="0" err="1"/>
              <a:t>etc</a:t>
            </a:r>
            <a:endParaRPr lang="en-US" sz="1600" dirty="0"/>
          </a:p>
          <a:p>
            <a:pPr marL="923925" lvl="2" indent="-285750">
              <a:defRPr/>
            </a:pPr>
            <a:r>
              <a:rPr lang="en-US" sz="1600" dirty="0"/>
              <a:t>this increasing reread delay reduces </a:t>
            </a:r>
            <a:r>
              <a:rPr lang="en-US" sz="1600"/>
              <a:t>the resulting log </a:t>
            </a:r>
            <a:r>
              <a:rPr lang="en-US" sz="1600" dirty="0"/>
              <a:t>file sizes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3D8F65-8269-45BD-873B-C9B438393AE6}" type="slidenum">
              <a:rPr lang="en-US" sz="1000">
                <a:solidFill>
                  <a:schemeClr val="accent1"/>
                </a:solidFill>
              </a:rPr>
              <a:pPr eaLnBrk="1" hangingPunct="1"/>
              <a:t>37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B9C-6C0F-44C5-8F91-3B92130E444F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Retry Error Options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100648" y="1314450"/>
            <a:ext cx="9253151" cy="4586288"/>
          </a:xfrm>
        </p:spPr>
        <p:txBody>
          <a:bodyPr/>
          <a:lstStyle/>
          <a:p>
            <a:r>
              <a:rPr lang="en-US" dirty="0" smtClean="0"/>
              <a:t> Retry Related Options:</a:t>
            </a:r>
          </a:p>
          <a:p>
            <a:pPr lvl="1"/>
            <a:r>
              <a:rPr lang="en-US" dirty="0" err="1"/>
              <a:t>retry_error</a:t>
            </a:r>
            <a:r>
              <a:rPr lang="en-US" dirty="0"/>
              <a:t>=value    The error code to retry.</a:t>
            </a:r>
          </a:p>
          <a:p>
            <a:pPr lvl="1"/>
            <a:r>
              <a:rPr lang="en-US" dirty="0" err="1"/>
              <a:t>retry_delay</a:t>
            </a:r>
            <a:r>
              <a:rPr lang="en-US" dirty="0"/>
              <a:t>=value   The retry delay.         </a:t>
            </a:r>
            <a:r>
              <a:rPr lang="en-US" dirty="0" smtClean="0"/>
              <a:t> (</a:t>
            </a:r>
            <a:r>
              <a:rPr lang="en-US" dirty="0" err="1"/>
              <a:t>Def</a:t>
            </a:r>
            <a:r>
              <a:rPr lang="en-US" dirty="0"/>
              <a:t>: 5)</a:t>
            </a:r>
          </a:p>
          <a:p>
            <a:pPr lvl="1"/>
            <a:r>
              <a:rPr lang="en-US" dirty="0" err="1"/>
              <a:t>retry_limit</a:t>
            </a:r>
            <a:r>
              <a:rPr lang="en-US" dirty="0"/>
              <a:t>=value     The retry limit.           (</a:t>
            </a:r>
            <a:r>
              <a:rPr lang="en-US" dirty="0" err="1"/>
              <a:t>Def</a:t>
            </a:r>
            <a:r>
              <a:rPr lang="en-US" dirty="0"/>
              <a:t>: 60)</a:t>
            </a:r>
          </a:p>
          <a:p>
            <a:pPr lvl="1"/>
            <a:r>
              <a:rPr lang="en-US" dirty="0" smtClean="0"/>
              <a:t>Error Strings Accepted</a:t>
            </a:r>
            <a:r>
              <a:rPr lang="en-US" dirty="0" smtClean="0"/>
              <a:t>: (example: </a:t>
            </a:r>
            <a:r>
              <a:rPr lang="en-US" b="1" dirty="0" err="1" smtClean="0"/>
              <a:t>retry_error</a:t>
            </a:r>
            <a:r>
              <a:rPr lang="en-US" b="1" dirty="0" smtClean="0"/>
              <a:t>=EBUSY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Unix OS:</a:t>
            </a:r>
          </a:p>
          <a:p>
            <a:pPr lvl="3"/>
            <a:r>
              <a:rPr lang="en-US" sz="1600" dirty="0"/>
              <a:t>EIO (5), ENXIO (6), EBUSY (16), ENODEV (19), ESTALE (116)</a:t>
            </a:r>
          </a:p>
          <a:p>
            <a:pPr lvl="2"/>
            <a:r>
              <a:rPr lang="en-US" dirty="0" smtClean="0"/>
              <a:t>Windows OS:</a:t>
            </a:r>
          </a:p>
          <a:p>
            <a:pPr lvl="3"/>
            <a:r>
              <a:rPr lang="en-US" sz="1600" dirty="0"/>
              <a:t>ERROR_BUSY, ERROR_IO_DEVICE, ERROR_VC_DISCONNECTED, ERROR_UNEXP_NET_ERR, ERROR_SEM_TIMEOUT, ERROR_NETNAME_DELETED</a:t>
            </a:r>
          </a:p>
          <a:p>
            <a:pPr marL="638175" lvl="2" indent="0">
              <a:buNone/>
            </a:pPr>
            <a:r>
              <a:rPr lang="en-US" sz="1600" dirty="0"/>
              <a:t>       	OR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retry_error</a:t>
            </a:r>
            <a:r>
              <a:rPr lang="en-US" dirty="0" smtClean="0"/>
              <a:t>='*' or -1 to retry all errors.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42E6B-D327-43FF-888A-247CA978914F}" type="slidenum">
              <a:rPr lang="en-US" sz="1000">
                <a:solidFill>
                  <a:schemeClr val="accent1"/>
                </a:solidFill>
              </a:rPr>
              <a:pPr eaLnBrk="1" hangingPunct="1"/>
              <a:t>38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6D-FBCB-44F6-8E7D-8371D979EFAF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Mechanism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323070" y="1301578"/>
            <a:ext cx="8847438" cy="50230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Purpose is to Help with Troubleshooting</a:t>
            </a:r>
          </a:p>
          <a:p>
            <a:pPr>
              <a:defRPr/>
            </a:pPr>
            <a:r>
              <a:rPr lang="en-US" dirty="0" smtClean="0"/>
              <a:t>Designed Initially to Trigger Analyzers</a:t>
            </a:r>
          </a:p>
          <a:p>
            <a:pPr>
              <a:defRPr/>
            </a:pPr>
            <a:r>
              <a:rPr lang="en-US" dirty="0" smtClean="0"/>
              <a:t>Invoked for I/O Errors, DC, and Long I/O</a:t>
            </a:r>
          </a:p>
          <a:p>
            <a:pPr>
              <a:defRPr/>
            </a:pPr>
            <a:r>
              <a:rPr lang="en-US" dirty="0"/>
              <a:t>The trigger control (when to execute).</a:t>
            </a:r>
          </a:p>
          <a:p>
            <a:pPr lvl="1">
              <a:defRPr/>
            </a:pPr>
            <a:r>
              <a:rPr lang="en-US" b="1" dirty="0" err="1" smtClean="0"/>
              <a:t>trigger_on</a:t>
            </a:r>
            <a:r>
              <a:rPr lang="en-US" b="1" dirty="0"/>
              <a:t>=</a:t>
            </a:r>
            <a:r>
              <a:rPr lang="en-US" dirty="0"/>
              <a:t>{all, errors, </a:t>
            </a:r>
            <a:r>
              <a:rPr lang="en-US" dirty="0" err="1"/>
              <a:t>miscompare</a:t>
            </a:r>
            <a:r>
              <a:rPr lang="en-US" dirty="0"/>
              <a:t>, or </a:t>
            </a:r>
            <a:r>
              <a:rPr lang="en-US" dirty="0" err="1"/>
              <a:t>noprogs</a:t>
            </a:r>
            <a:r>
              <a:rPr lang="en-US" dirty="0"/>
              <a:t>} (Default: all)</a:t>
            </a:r>
          </a:p>
          <a:p>
            <a:pPr>
              <a:defRPr/>
            </a:pPr>
            <a:r>
              <a:rPr lang="en-US" dirty="0" smtClean="0"/>
              <a:t>Triggers Invoked via the Trigger Option:</a:t>
            </a:r>
          </a:p>
          <a:p>
            <a:pPr lvl="1">
              <a:defRPr/>
            </a:pPr>
            <a:r>
              <a:rPr lang="en-US" sz="2200" b="1" dirty="0"/>
              <a:t>trigger=type</a:t>
            </a:r>
            <a:r>
              <a:rPr lang="en-US" sz="2200" dirty="0"/>
              <a:t>  The trigger to execute during errors.</a:t>
            </a:r>
          </a:p>
          <a:p>
            <a:pPr>
              <a:defRPr/>
            </a:pPr>
            <a:r>
              <a:rPr lang="en-US" dirty="0" smtClean="0"/>
              <a:t>Example </a:t>
            </a:r>
            <a:r>
              <a:rPr lang="en-US" dirty="0" err="1" smtClean="0"/>
              <a:t>noprog</a:t>
            </a:r>
            <a:r>
              <a:rPr lang="en-US" dirty="0" smtClean="0"/>
              <a:t>/trigger options:</a:t>
            </a:r>
          </a:p>
          <a:p>
            <a:pPr marL="623888" lvl="1" indent="-285750">
              <a:defRPr/>
            </a:pPr>
            <a:r>
              <a:rPr lang="en-US" sz="2000" dirty="0" err="1"/>
              <a:t>noprogt</a:t>
            </a:r>
            <a:r>
              <a:rPr lang="en-US" sz="2000" dirty="0"/>
              <a:t>=10s </a:t>
            </a:r>
            <a:r>
              <a:rPr lang="en-US" sz="2000" dirty="0" err="1"/>
              <a:t>noprogtt</a:t>
            </a:r>
            <a:r>
              <a:rPr lang="en-US" sz="2000" dirty="0"/>
              <a:t>=200s alarm=5s </a:t>
            </a:r>
            <a:r>
              <a:rPr lang="en-US" sz="2000" dirty="0" smtClean="0"/>
              <a:t>trigger=/PATH/</a:t>
            </a:r>
            <a:r>
              <a:rPr lang="en-US" sz="2000" dirty="0" err="1" smtClean="0"/>
              <a:t>dt_noprog_script.ksh</a:t>
            </a:r>
            <a:endParaRPr lang="en-US" sz="20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770AEB-1067-4E23-9DF2-490DD7067DA1}" type="slidenum">
              <a:rPr lang="en-US" sz="1000">
                <a:solidFill>
                  <a:schemeClr val="accent1"/>
                </a:solidFill>
              </a:rPr>
              <a:pPr eaLnBrk="1" hangingPunct="1"/>
              <a:t>39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020F-7DA1-4AFC-9A9C-C2CC793F80B7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5B980A-DF73-4181-AE65-DC1DD5CEA75E}" type="slidenum">
              <a:rPr lang="en-US" sz="1000">
                <a:solidFill>
                  <a:schemeClr val="accent1"/>
                </a:solidFill>
              </a:rPr>
              <a:pPr eaLnBrk="1" hangingPunct="1"/>
              <a:t>4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5554" y="365125"/>
            <a:ext cx="9368245" cy="815975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3988" y="1219200"/>
            <a:ext cx="760349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Short History</a:t>
            </a:r>
          </a:p>
          <a:p>
            <a:pPr eaLnBrk="1" hangingPunct="1"/>
            <a:r>
              <a:rPr lang="en-US" dirty="0" smtClean="0"/>
              <a:t>Key Features</a:t>
            </a:r>
          </a:p>
          <a:p>
            <a:pPr eaLnBrk="1" hangingPunct="1"/>
            <a:r>
              <a:rPr lang="en-US" dirty="0" smtClean="0"/>
              <a:t>Tools, Tools, Tools</a:t>
            </a:r>
          </a:p>
          <a:p>
            <a:pPr eaLnBrk="1" hangingPunct="1"/>
            <a:r>
              <a:rPr lang="en-US" dirty="0" smtClean="0"/>
              <a:t>DT Use Cases</a:t>
            </a:r>
          </a:p>
          <a:p>
            <a:pPr eaLnBrk="1" hangingPunct="1"/>
            <a:r>
              <a:rPr lang="en-US" dirty="0" smtClean="0"/>
              <a:t>Feature Overviews</a:t>
            </a:r>
          </a:p>
          <a:p>
            <a:pPr eaLnBrk="1" hangingPunct="1"/>
            <a:r>
              <a:rPr lang="en-US" dirty="0" smtClean="0"/>
              <a:t>Documentation</a:t>
            </a:r>
          </a:p>
          <a:p>
            <a:pPr eaLnBrk="1" hangingPunct="1"/>
            <a:r>
              <a:rPr lang="en-US" dirty="0" smtClean="0"/>
              <a:t>Where is DT Located?</a:t>
            </a:r>
          </a:p>
          <a:p>
            <a:pPr eaLnBrk="1" hangingPunct="1"/>
            <a:r>
              <a:rPr lang="en-US" dirty="0" smtClean="0"/>
              <a:t>Other Useful Links</a:t>
            </a:r>
          </a:p>
          <a:p>
            <a:pPr eaLnBrk="1" hangingPunct="1"/>
            <a:r>
              <a:rPr lang="en-US" dirty="0" smtClean="0"/>
              <a:t>Q&amp;A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1218-0124-4924-951C-EAC54793E98A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Types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31308" y="1143000"/>
            <a:ext cx="8108092" cy="5334000"/>
          </a:xfrm>
        </p:spPr>
        <p:txBody>
          <a:bodyPr>
            <a:normAutofit/>
          </a:bodyPr>
          <a:lstStyle/>
          <a:p>
            <a:pPr marL="304800" indent="-342900"/>
            <a:r>
              <a:rPr lang="en-US" sz="2400" dirty="0" smtClean="0"/>
              <a:t>Trigger Types Supported:</a:t>
            </a:r>
          </a:p>
          <a:p>
            <a:pPr lvl="1"/>
            <a:r>
              <a:rPr lang="en-US" dirty="0" err="1"/>
              <a:t>br</a:t>
            </a:r>
            <a:r>
              <a:rPr lang="en-US" dirty="0"/>
              <a:t>/</a:t>
            </a:r>
            <a:r>
              <a:rPr lang="en-US" dirty="0" err="1"/>
              <a:t>bdr</a:t>
            </a:r>
            <a:r>
              <a:rPr lang="en-US" dirty="0"/>
              <a:t>/</a:t>
            </a:r>
            <a:r>
              <a:rPr lang="en-US" dirty="0" err="1"/>
              <a:t>lr</a:t>
            </a:r>
            <a:r>
              <a:rPr lang="en-US" dirty="0"/>
              <a:t> = Execute a bus/device/</a:t>
            </a:r>
            <a:r>
              <a:rPr lang="en-US" dirty="0" err="1"/>
              <a:t>lun</a:t>
            </a:r>
            <a:r>
              <a:rPr lang="en-US" dirty="0"/>
              <a:t> reset. (</a:t>
            </a:r>
            <a:r>
              <a:rPr lang="en-US" dirty="0" smtClean="0"/>
              <a:t>SCSI)</a:t>
            </a:r>
            <a:endParaRPr lang="en-US" dirty="0"/>
          </a:p>
          <a:p>
            <a:pPr lvl="1"/>
            <a:r>
              <a:rPr lang="en-US" dirty="0"/>
              <a:t>seek = Issue a seek to the failing </a:t>
            </a:r>
            <a:r>
              <a:rPr lang="en-US" dirty="0" err="1"/>
              <a:t>lba</a:t>
            </a:r>
            <a:r>
              <a:rPr lang="en-US" dirty="0"/>
              <a:t>. (</a:t>
            </a:r>
            <a:r>
              <a:rPr lang="en-US" dirty="0" smtClean="0"/>
              <a:t>SCSI)</a:t>
            </a:r>
            <a:endParaRPr lang="en-US" dirty="0"/>
          </a:p>
          <a:p>
            <a:pPr lvl="1"/>
            <a:r>
              <a:rPr lang="en-US" dirty="0" smtClean="0"/>
              <a:t>triage </a:t>
            </a:r>
            <a:r>
              <a:rPr lang="en-US" dirty="0"/>
              <a:t>= Execute triage operations. (</a:t>
            </a:r>
            <a:r>
              <a:rPr lang="en-US" dirty="0" smtClean="0"/>
              <a:t>SCSI)</a:t>
            </a:r>
            <a:endParaRPr lang="en-US" dirty="0"/>
          </a:p>
          <a:p>
            <a:pPr lvl="1"/>
            <a:r>
              <a:rPr lang="en-US" dirty="0" err="1" smtClean="0"/>
              <a:t>cmd:string</a:t>
            </a:r>
            <a:r>
              <a:rPr lang="en-US" dirty="0" smtClean="0"/>
              <a:t> </a:t>
            </a:r>
            <a:r>
              <a:rPr lang="en-US" dirty="0"/>
              <a:t>= Execute command or script.</a:t>
            </a:r>
          </a:p>
          <a:p>
            <a:pPr lvl="2"/>
            <a:r>
              <a:rPr lang="en-US" sz="2400" dirty="0"/>
              <a:t>arguments passed allow intelligent decisions</a:t>
            </a:r>
          </a:p>
          <a:p>
            <a:pPr lvl="2"/>
            <a:r>
              <a:rPr lang="en-US" sz="2400" dirty="0"/>
              <a:t>most flexible method to roll-your-own actions</a:t>
            </a:r>
          </a:p>
          <a:p>
            <a:pPr lvl="2"/>
            <a:r>
              <a:rPr lang="en-US" sz="2400" dirty="0"/>
              <a:t>exit status tells </a:t>
            </a:r>
            <a:r>
              <a:rPr lang="en-US" sz="2400" dirty="0" err="1"/>
              <a:t>dt</a:t>
            </a:r>
            <a:r>
              <a:rPr lang="en-US" sz="2400" dirty="0"/>
              <a:t> what to do after script execution</a:t>
            </a:r>
          </a:p>
          <a:p>
            <a:pPr lvl="3"/>
            <a:r>
              <a:rPr lang="en-US" sz="2400" dirty="0" smtClean="0"/>
              <a:t>Note: The exit status is only used for </a:t>
            </a:r>
            <a:r>
              <a:rPr lang="en-US" sz="2400" dirty="0" err="1" smtClean="0"/>
              <a:t>noprog</a:t>
            </a:r>
            <a:r>
              <a:rPr lang="en-US" sz="2400" dirty="0" smtClean="0"/>
              <a:t> triggers.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DEB0AB-B6BA-4114-B6ED-5A5DF3350E83}" type="slidenum">
              <a:rPr lang="en-US" sz="1000">
                <a:solidFill>
                  <a:schemeClr val="accent1"/>
                </a:solidFill>
              </a:rPr>
              <a:pPr eaLnBrk="1" hangingPunct="1"/>
              <a:t>40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464D-FC12-4024-B629-6C048A3F10BE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473440" cy="914401"/>
          </a:xfrm>
        </p:spPr>
        <p:txBody>
          <a:bodyPr/>
          <a:lstStyle/>
          <a:p>
            <a:r>
              <a:rPr lang="en-US" dirty="0" smtClean="0"/>
              <a:t>Trigger Script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988" y="1169772"/>
            <a:ext cx="7603490" cy="515482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Trigger Script invoked with these Arguments:</a:t>
            </a:r>
          </a:p>
          <a:p>
            <a:pPr lvl="1">
              <a:defRPr/>
            </a:pPr>
            <a:r>
              <a:rPr lang="en-US" sz="2000" b="1" dirty="0" err="1"/>
              <a:t>dname</a:t>
            </a:r>
            <a:r>
              <a:rPr lang="en-US" sz="2000" b="1" dirty="0"/>
              <a:t> op </a:t>
            </a:r>
            <a:r>
              <a:rPr lang="en-US" sz="2000" b="1" dirty="0" err="1"/>
              <a:t>dsize</a:t>
            </a:r>
            <a:r>
              <a:rPr lang="en-US" sz="2000" b="1" dirty="0"/>
              <a:t> offset position </a:t>
            </a:r>
            <a:r>
              <a:rPr lang="en-US" sz="2000" b="1" dirty="0" err="1"/>
              <a:t>lba</a:t>
            </a:r>
            <a:r>
              <a:rPr lang="en-US" sz="2000" b="1" dirty="0"/>
              <a:t> </a:t>
            </a:r>
            <a:r>
              <a:rPr lang="en-US" sz="2000" b="1" dirty="0" err="1"/>
              <a:t>errno</a:t>
            </a:r>
            <a:r>
              <a:rPr lang="en-US" sz="2000" b="1" dirty="0"/>
              <a:t> </a:t>
            </a:r>
            <a:r>
              <a:rPr lang="en-US" sz="2000" b="1" dirty="0" err="1"/>
              <a:t>noprogtime</a:t>
            </a:r>
            <a:endParaRPr lang="en-US" sz="2000" b="1" dirty="0"/>
          </a:p>
          <a:p>
            <a:pPr marL="590550" lvl="2" indent="0">
              <a:buNone/>
              <a:defRPr/>
            </a:pPr>
            <a:r>
              <a:rPr lang="en-US" dirty="0"/>
              <a:t>Where:</a:t>
            </a:r>
          </a:p>
          <a:p>
            <a:pPr lvl="2">
              <a:defRPr/>
            </a:pPr>
            <a:r>
              <a:rPr lang="en-US" dirty="0"/>
              <a:t>$0 Name of the program.</a:t>
            </a:r>
          </a:p>
          <a:p>
            <a:pPr lvl="2">
              <a:defRPr/>
            </a:pPr>
            <a:r>
              <a:rPr lang="en-US" dirty="0"/>
              <a:t>$1 </a:t>
            </a:r>
            <a:r>
              <a:rPr lang="en-US" dirty="0" err="1"/>
              <a:t>dname</a:t>
            </a:r>
            <a:r>
              <a:rPr lang="en-US" dirty="0"/>
              <a:t> = The device/file name.</a:t>
            </a:r>
          </a:p>
          <a:p>
            <a:pPr lvl="2">
              <a:defRPr/>
            </a:pPr>
            <a:r>
              <a:rPr lang="en-US" dirty="0"/>
              <a:t>$2 op = open/close/read/write/</a:t>
            </a:r>
            <a:r>
              <a:rPr lang="en-US" dirty="0" err="1"/>
              <a:t>miscompare</a:t>
            </a:r>
            <a:r>
              <a:rPr lang="en-US" dirty="0"/>
              <a:t>/</a:t>
            </a:r>
            <a:r>
              <a:rPr lang="en-US" dirty="0" err="1"/>
              <a:t>noprog</a:t>
            </a:r>
            <a:endParaRPr lang="en-US" dirty="0"/>
          </a:p>
          <a:p>
            <a:pPr lvl="2">
              <a:defRPr/>
            </a:pPr>
            <a:r>
              <a:rPr lang="en-US" dirty="0"/>
              <a:t>$3 </a:t>
            </a:r>
            <a:r>
              <a:rPr lang="en-US" dirty="0" err="1"/>
              <a:t>dsize</a:t>
            </a:r>
            <a:r>
              <a:rPr lang="en-US" dirty="0"/>
              <a:t> = The device block size.</a:t>
            </a:r>
          </a:p>
          <a:p>
            <a:pPr lvl="2">
              <a:defRPr/>
            </a:pPr>
            <a:r>
              <a:rPr lang="en-US" dirty="0"/>
              <a:t>$4 offset = The current file offset.</a:t>
            </a:r>
          </a:p>
          <a:p>
            <a:pPr lvl="2">
              <a:defRPr/>
            </a:pPr>
            <a:r>
              <a:rPr lang="en-US" dirty="0"/>
              <a:t>$5 position = The failing offset within block.</a:t>
            </a:r>
          </a:p>
          <a:p>
            <a:pPr lvl="2">
              <a:defRPr/>
            </a:pPr>
            <a:r>
              <a:rPr lang="en-US" dirty="0"/>
              <a:t>$6 </a:t>
            </a:r>
            <a:r>
              <a:rPr lang="en-US" dirty="0" err="1"/>
              <a:t>lba</a:t>
            </a:r>
            <a:r>
              <a:rPr lang="en-US" dirty="0"/>
              <a:t> = The logical block address (relative for FS).</a:t>
            </a:r>
          </a:p>
          <a:p>
            <a:pPr lvl="2">
              <a:defRPr/>
            </a:pPr>
            <a:r>
              <a:rPr lang="en-US" dirty="0"/>
              <a:t>$7 </a:t>
            </a:r>
            <a:r>
              <a:rPr lang="en-US" dirty="0" err="1"/>
              <a:t>errno</a:t>
            </a:r>
            <a:r>
              <a:rPr lang="en-US" dirty="0"/>
              <a:t> = The error number on </a:t>
            </a:r>
            <a:r>
              <a:rPr lang="en-US" dirty="0" err="1"/>
              <a:t>syscall</a:t>
            </a:r>
            <a:r>
              <a:rPr lang="en-US" dirty="0"/>
              <a:t> errors.</a:t>
            </a:r>
          </a:p>
          <a:p>
            <a:pPr lvl="2">
              <a:defRPr/>
            </a:pPr>
            <a:r>
              <a:rPr lang="en-US" dirty="0"/>
              <a:t>$8 </a:t>
            </a:r>
            <a:r>
              <a:rPr lang="en-US" dirty="0" err="1"/>
              <a:t>noprogtime</a:t>
            </a:r>
            <a:r>
              <a:rPr lang="en-US" dirty="0"/>
              <a:t> = The no progress time (in seconds).</a:t>
            </a:r>
          </a:p>
          <a:p>
            <a:pPr lvl="2">
              <a:defRPr/>
            </a:pPr>
            <a:r>
              <a:rPr lang="en-US" dirty="0"/>
              <a:t>$9 </a:t>
            </a:r>
            <a:r>
              <a:rPr lang="en-US" dirty="0" err="1"/>
              <a:t>UserScript</a:t>
            </a:r>
            <a:r>
              <a:rPr lang="en-US" dirty="0"/>
              <a:t> - User supplied script to also run  (if any).</a:t>
            </a:r>
          </a:p>
          <a:p>
            <a:pPr lvl="1">
              <a:defRPr/>
            </a:pPr>
            <a:r>
              <a:rPr lang="en-US" sz="2000" dirty="0"/>
              <a:t>exit status: 0 = </a:t>
            </a:r>
            <a:r>
              <a:rPr lang="en-US" sz="2000" b="1" dirty="0"/>
              <a:t>continue</a:t>
            </a:r>
            <a:r>
              <a:rPr lang="en-US" sz="2000" dirty="0"/>
              <a:t>, 1 = </a:t>
            </a:r>
            <a:r>
              <a:rPr lang="en-US" sz="2000" b="1" dirty="0"/>
              <a:t>terminate</a:t>
            </a:r>
            <a:r>
              <a:rPr lang="en-US" sz="2000" dirty="0"/>
              <a:t>, 2 = </a:t>
            </a:r>
            <a:r>
              <a:rPr lang="en-US" sz="2000" b="1" dirty="0"/>
              <a:t>sleep,</a:t>
            </a:r>
            <a:r>
              <a:rPr lang="en-US" sz="2000" dirty="0"/>
              <a:t> 3 = </a:t>
            </a:r>
            <a:r>
              <a:rPr lang="en-US" sz="2000" b="1" dirty="0"/>
              <a:t>abort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01B28B-A886-40BF-A960-0C4B4D4BF09B}" type="slidenum">
              <a:rPr lang="en-US" sz="1000">
                <a:solidFill>
                  <a:schemeClr val="accent1"/>
                </a:solidFill>
              </a:rPr>
              <a:pPr eaLnBrk="1" hangingPunct="1"/>
              <a:t>41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6F49-EC21-43D0-BE97-1ABBE94ADAAB}" type="datetime1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94886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History Options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907958" y="1408671"/>
            <a:ext cx="6982000" cy="46326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Purpose is to record read/write operations.</a:t>
            </a:r>
          </a:p>
          <a:p>
            <a:r>
              <a:rPr lang="en-US" dirty="0" smtClean="0"/>
              <a:t>History Options:</a:t>
            </a:r>
          </a:p>
          <a:p>
            <a:pPr lvl="1"/>
            <a:r>
              <a:rPr lang="en-US" sz="1800" b="1" dirty="0"/>
              <a:t>history=value</a:t>
            </a:r>
            <a:r>
              <a:rPr lang="en-US" sz="1800" dirty="0"/>
              <a:t> - Set the number of history request entries.</a:t>
            </a:r>
          </a:p>
          <a:p>
            <a:pPr lvl="1"/>
            <a:r>
              <a:rPr lang="en-US" sz="1800" b="1" dirty="0" err="1"/>
              <a:t>history_bufs</a:t>
            </a:r>
            <a:r>
              <a:rPr lang="en-US" sz="1800" b="1" dirty="0"/>
              <a:t>=value</a:t>
            </a:r>
            <a:r>
              <a:rPr lang="en-US" sz="1800" dirty="0"/>
              <a:t> - </a:t>
            </a:r>
            <a:r>
              <a:rPr lang="en-US" sz="1600" dirty="0"/>
              <a:t>Set the history data buffers (per request).(or </a:t>
            </a:r>
            <a:r>
              <a:rPr lang="en-US" sz="1600" dirty="0" err="1"/>
              <a:t>hbufs</a:t>
            </a:r>
            <a:r>
              <a:rPr lang="en-US" sz="1600" dirty="0"/>
              <a:t>)</a:t>
            </a:r>
          </a:p>
          <a:p>
            <a:pPr lvl="1"/>
            <a:r>
              <a:rPr lang="en-US" sz="1800" b="1" dirty="0" err="1"/>
              <a:t>history_bsize</a:t>
            </a:r>
            <a:r>
              <a:rPr lang="en-US" sz="1800" b="1" dirty="0"/>
              <a:t>=value</a:t>
            </a:r>
            <a:r>
              <a:rPr lang="en-US" sz="1800" dirty="0"/>
              <a:t> - </a:t>
            </a:r>
            <a:r>
              <a:rPr lang="en-US" sz="1600" dirty="0"/>
              <a:t>Set the history block data size increment. </a:t>
            </a:r>
            <a:r>
              <a:rPr lang="en-US" sz="1400" dirty="0"/>
              <a:t>(</a:t>
            </a:r>
            <a:r>
              <a:rPr lang="en-US" sz="1600" dirty="0"/>
              <a:t>or </a:t>
            </a:r>
            <a:r>
              <a:rPr lang="en-US" sz="1600" dirty="0" err="1"/>
              <a:t>hbsize</a:t>
            </a:r>
            <a:r>
              <a:rPr lang="en-US" sz="1400" dirty="0"/>
              <a:t>)</a:t>
            </a:r>
          </a:p>
          <a:p>
            <a:pPr lvl="1"/>
            <a:r>
              <a:rPr lang="en-US" sz="1800" b="1" dirty="0" err="1"/>
              <a:t>history_data</a:t>
            </a:r>
            <a:r>
              <a:rPr lang="en-US" sz="1800" b="1" dirty="0"/>
              <a:t>=value</a:t>
            </a:r>
            <a:r>
              <a:rPr lang="en-US" sz="1800" dirty="0"/>
              <a:t> - </a:t>
            </a:r>
            <a:r>
              <a:rPr lang="en-US" sz="1600" dirty="0"/>
              <a:t>Set the history data size (bytes to save). (or </a:t>
            </a:r>
            <a:r>
              <a:rPr lang="en-US" sz="1600" dirty="0" err="1"/>
              <a:t>hdsize</a:t>
            </a:r>
            <a:r>
              <a:rPr lang="en-US" sz="1600" dirty="0"/>
              <a:t>)</a:t>
            </a:r>
          </a:p>
          <a:p>
            <a:pPr lvl="2"/>
            <a:r>
              <a:rPr lang="en-US" dirty="0"/>
              <a:t>the default is to save 32 bytes of record data</a:t>
            </a:r>
          </a:p>
          <a:p>
            <a:r>
              <a:rPr lang="en-US" sz="2200" dirty="0"/>
              <a:t>Enable/Disable Flags:</a:t>
            </a:r>
          </a:p>
          <a:p>
            <a:pPr lvl="1"/>
            <a:r>
              <a:rPr lang="en-US" b="1" dirty="0" err="1"/>
              <a:t>hdump</a:t>
            </a:r>
            <a:r>
              <a:rPr lang="en-US" dirty="0"/>
              <a:t> - History dump.              (Default: disabled)</a:t>
            </a:r>
          </a:p>
          <a:p>
            <a:pPr lvl="2"/>
            <a:r>
              <a:rPr lang="en-US" dirty="0"/>
              <a:t>dumps history at end of run when no errors occur</a:t>
            </a:r>
          </a:p>
          <a:p>
            <a:pPr lvl="1"/>
            <a:r>
              <a:rPr lang="en-US" b="1" dirty="0" err="1"/>
              <a:t>htiming</a:t>
            </a:r>
            <a:r>
              <a:rPr lang="en-US" b="1" dirty="0"/>
              <a:t> </a:t>
            </a:r>
            <a:r>
              <a:rPr lang="en-US" dirty="0"/>
              <a:t>- History timing.            (Default: disabled)</a:t>
            </a:r>
          </a:p>
          <a:p>
            <a:pPr lvl="2"/>
            <a:r>
              <a:rPr lang="en-US" dirty="0"/>
              <a:t>provides history entry timing information</a:t>
            </a:r>
          </a:p>
          <a:p>
            <a:r>
              <a:rPr lang="en-US" sz="2200" dirty="0"/>
              <a:t>Plan is to expand this to recording </a:t>
            </a:r>
            <a:r>
              <a:rPr lang="en-US" sz="2200" u="sng" dirty="0"/>
              <a:t>all operations</a:t>
            </a:r>
            <a:r>
              <a:rPr lang="en-US" sz="22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chemeClr val="accent1"/>
                </a:solidFill>
              </a:rPr>
              <a:pPr eaLnBrk="1" hangingPunct="1"/>
              <a:t>42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B56B-899A-48EA-B467-DC07E83466B3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802105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History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815389" y="1143001"/>
            <a:ext cx="7812506" cy="4898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# </a:t>
            </a:r>
            <a:r>
              <a:rPr lang="en-US" sz="1200" b="1" dirty="0" err="1"/>
              <a:t>dt</a:t>
            </a:r>
            <a:r>
              <a:rPr lang="en-US" sz="1200" b="1" dirty="0"/>
              <a:t> of=/</a:t>
            </a:r>
            <a:r>
              <a:rPr lang="en-US" sz="1200" b="1" dirty="0" err="1"/>
              <a:t>dev</a:t>
            </a:r>
            <a:r>
              <a:rPr lang="en-US" sz="1200" b="1" dirty="0"/>
              <a:t>/</a:t>
            </a:r>
            <a:r>
              <a:rPr lang="en-US" sz="1200" b="1" dirty="0" err="1"/>
              <a:t>sdm</a:t>
            </a:r>
            <a:r>
              <a:rPr lang="en-US" sz="1200" b="1" dirty="0"/>
              <a:t> </a:t>
            </a:r>
            <a:r>
              <a:rPr lang="en-US" sz="1200" b="1" dirty="0" err="1"/>
              <a:t>bs</a:t>
            </a:r>
            <a:r>
              <a:rPr lang="en-US" sz="1200" b="1" dirty="0"/>
              <a:t>=random count=2 history=5 pattern=</a:t>
            </a:r>
            <a:r>
              <a:rPr lang="en-US" sz="1200" b="1" dirty="0" err="1"/>
              <a:t>iot</a:t>
            </a:r>
            <a:r>
              <a:rPr lang="en-US" sz="1200" b="1" dirty="0"/>
              <a:t> enable=</a:t>
            </a:r>
            <a:r>
              <a:rPr lang="en-US" sz="1200" b="1" dirty="0" err="1"/>
              <a:t>htiming,hdump</a:t>
            </a:r>
            <a:r>
              <a:rPr lang="en-US" sz="1200" b="1" dirty="0"/>
              <a:t> disable=</a:t>
            </a:r>
            <a:r>
              <a:rPr lang="en-US" sz="1200" b="1" dirty="0" err="1"/>
              <a:t>scsi,stats</a:t>
            </a:r>
            <a:endParaRPr lang="en-US" sz="1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Dumping History Data (4 entries):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1403636802.045610 (0.002821) </a:t>
            </a:r>
            <a:r>
              <a:rPr lang="en-US" sz="1200" b="1" dirty="0"/>
              <a:t>Record #2 - Read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512 - 1023 (</a:t>
            </a:r>
            <a:r>
              <a:rPr lang="en-US" sz="1200" b="1" dirty="0" err="1"/>
              <a:t>pos</a:t>
            </a:r>
            <a:r>
              <a:rPr lang="en-US" sz="1200" b="1" dirty="0"/>
              <a:t> 262144)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00000200 01010301 02020402 03030503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04040604 05050705 06060806 07070907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1403636802.042789 (0.004829) </a:t>
            </a:r>
            <a:r>
              <a:rPr lang="en-US" sz="1200" b="1" dirty="0"/>
              <a:t>Record #1 - Read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0 - 511 (</a:t>
            </a:r>
            <a:r>
              <a:rPr lang="en-US" sz="1200" b="1" dirty="0" err="1"/>
              <a:t>pos</a:t>
            </a:r>
            <a:r>
              <a:rPr lang="en-US" sz="1200" b="1" dirty="0"/>
              <a:t>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00000000 01010101 02020202 03030303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04040404 05050505 06060606 07070707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1403636802.037960 (0.005431) </a:t>
            </a:r>
            <a:r>
              <a:rPr lang="en-US" sz="1200" b="1" dirty="0"/>
              <a:t>Record #2 - Wrote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512 - 1023 (</a:t>
            </a:r>
            <a:r>
              <a:rPr lang="en-US" sz="1200" b="1" dirty="0" err="1"/>
              <a:t>pos</a:t>
            </a:r>
            <a:r>
              <a:rPr lang="en-US" sz="1200" b="1" dirty="0"/>
              <a:t> 262144)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00000200 01010301 02020402 03030503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04040604 05050705 06060806 07070907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1403636802.032529 </a:t>
            </a:r>
            <a:r>
              <a:rPr lang="en-US" sz="1200" b="1" dirty="0"/>
              <a:t>Record #1 - Wrote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0 - 511 (</a:t>
            </a:r>
            <a:r>
              <a:rPr lang="en-US" sz="1200" b="1" dirty="0" err="1"/>
              <a:t>pos</a:t>
            </a:r>
            <a:r>
              <a:rPr lang="en-US" sz="1200" b="1" dirty="0"/>
              <a:t>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00000000 01010101 02020202 03030303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04040404 05050505 06060606 07070707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#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chemeClr val="accent1"/>
                </a:solidFill>
              </a:rPr>
              <a:pPr eaLnBrk="1" hangingPunct="1"/>
              <a:t>43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1BB1-E858-418E-869A-E777C12065D7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41416" y="365125"/>
            <a:ext cx="9812383" cy="815975"/>
          </a:xfrm>
        </p:spPr>
        <p:txBody>
          <a:bodyPr/>
          <a:lstStyle/>
          <a:p>
            <a:r>
              <a:rPr lang="en-US" dirty="0" smtClean="0"/>
              <a:t>File System &amp; Buffer Caching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14600" y="1181100"/>
            <a:ext cx="7924800" cy="5295900"/>
          </a:xfrm>
        </p:spPr>
        <p:txBody>
          <a:bodyPr/>
          <a:lstStyle/>
          <a:p>
            <a:r>
              <a:rPr lang="en-US" dirty="0" smtClean="0"/>
              <a:t>Data buffers are copied to the buffer cache</a:t>
            </a:r>
          </a:p>
          <a:p>
            <a:r>
              <a:rPr lang="en-US" dirty="0" smtClean="0"/>
              <a:t>Therefore writes always complete w/success</a:t>
            </a:r>
          </a:p>
          <a:p>
            <a:pPr lvl="1"/>
            <a:r>
              <a:rPr lang="en-US" dirty="0" smtClean="0"/>
              <a:t>data sync (</a:t>
            </a:r>
            <a:r>
              <a:rPr lang="en-US" sz="2000" b="1" dirty="0"/>
              <a:t>O_DSYNC</a:t>
            </a:r>
            <a:r>
              <a:rPr lang="en-US" dirty="0" smtClean="0"/>
              <a:t>) flag can help</a:t>
            </a:r>
          </a:p>
          <a:p>
            <a:r>
              <a:rPr lang="en-US" dirty="0" smtClean="0"/>
              <a:t>Buffer cache data flushed asynchronously</a:t>
            </a:r>
          </a:p>
          <a:p>
            <a:r>
              <a:rPr lang="en-US" dirty="0" smtClean="0"/>
              <a:t>After write pass, flush buffers to detect errors:</a:t>
            </a:r>
          </a:p>
          <a:p>
            <a:pPr lvl="1"/>
            <a:r>
              <a:rPr lang="en-US" b="1" dirty="0" err="1" smtClean="0"/>
              <a:t>fsync</a:t>
            </a:r>
            <a:r>
              <a:rPr lang="en-US" b="1" dirty="0" smtClean="0"/>
              <a:t>() </a:t>
            </a:r>
            <a:r>
              <a:rPr lang="en-US" dirty="0" smtClean="0"/>
              <a:t>on Unix systems</a:t>
            </a:r>
          </a:p>
          <a:p>
            <a:pPr lvl="1"/>
            <a:r>
              <a:rPr lang="en-US" b="1" dirty="0" err="1" smtClean="0"/>
              <a:t>FlushFileBuffers</a:t>
            </a:r>
            <a:r>
              <a:rPr lang="en-US" b="1" dirty="0" smtClean="0"/>
              <a:t>() </a:t>
            </a:r>
            <a:r>
              <a:rPr lang="en-US" dirty="0" smtClean="0"/>
              <a:t>on Windows</a:t>
            </a:r>
          </a:p>
          <a:p>
            <a:r>
              <a:rPr lang="en-US" dirty="0" smtClean="0"/>
              <a:t>Reads may originate from cache (if still valid)</a:t>
            </a:r>
          </a:p>
          <a:p>
            <a:r>
              <a:rPr lang="en-US" dirty="0" smtClean="0"/>
              <a:t>Direct I/O (DIO) bypasses the buffer cache</a:t>
            </a:r>
          </a:p>
          <a:p>
            <a:r>
              <a:rPr lang="en-US" dirty="0" smtClean="0"/>
              <a:t>Consider DT’s buffer modes option:</a:t>
            </a:r>
          </a:p>
          <a:p>
            <a:pPr lvl="1"/>
            <a:r>
              <a:rPr lang="en-US" sz="2000" b="1" dirty="0" err="1"/>
              <a:t>bufmodes</a:t>
            </a:r>
            <a:r>
              <a:rPr lang="en-US" sz="2000" b="1" dirty="0"/>
              <a:t>={</a:t>
            </a:r>
            <a:r>
              <a:rPr lang="en-US" sz="2000" b="1" dirty="0" err="1"/>
              <a:t>buffered,unbuffered,cachereads,cachewrites</a:t>
            </a:r>
            <a:r>
              <a:rPr lang="en-US" sz="2000" b="1" dirty="0"/>
              <a:t>}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CAC92B-771D-492E-8B19-721199EE0365}" type="slidenum">
              <a:rPr lang="en-US" sz="1000">
                <a:solidFill>
                  <a:schemeClr val="accent1"/>
                </a:solidFill>
              </a:rPr>
              <a:pPr eaLnBrk="1" hangingPunct="1"/>
              <a:t>44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564C-4687-4273-AA26-29E11CDD8F7E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80456" y="365125"/>
            <a:ext cx="9873343" cy="815975"/>
          </a:xfrm>
        </p:spPr>
        <p:txBody>
          <a:bodyPr/>
          <a:lstStyle/>
          <a:p>
            <a:r>
              <a:rPr lang="en-US" dirty="0" smtClean="0"/>
              <a:t>Buffer Mode Control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25362" y="1314450"/>
            <a:ext cx="9228438" cy="4586288"/>
          </a:xfrm>
        </p:spPr>
        <p:txBody>
          <a:bodyPr>
            <a:noAutofit/>
          </a:bodyPr>
          <a:lstStyle/>
          <a:p>
            <a:r>
              <a:rPr lang="en-US" sz="2000" dirty="0" smtClean="0"/>
              <a:t>Purpose is to Improve File System Testing</a:t>
            </a:r>
          </a:p>
          <a:p>
            <a:r>
              <a:rPr lang="en-US" sz="2000" dirty="0" smtClean="0"/>
              <a:t>Creative use of Direct I/O (DIO) Feature</a:t>
            </a:r>
          </a:p>
          <a:p>
            <a:r>
              <a:rPr lang="en-US" sz="2000" dirty="0" smtClean="0"/>
              <a:t>Buffer Mode Parameters:</a:t>
            </a:r>
          </a:p>
          <a:p>
            <a:pPr lvl="1"/>
            <a:r>
              <a:rPr lang="en-US" sz="2000" dirty="0" err="1"/>
              <a:t>bufmodes</a:t>
            </a:r>
            <a:r>
              <a:rPr lang="en-US" sz="2000" dirty="0"/>
              <a:t>={</a:t>
            </a:r>
            <a:r>
              <a:rPr lang="en-US" sz="2000" dirty="0" err="1"/>
              <a:t>buffered,unbuffered,cachereads,cachewrites</a:t>
            </a:r>
            <a:r>
              <a:rPr lang="en-US" sz="2000" dirty="0"/>
              <a:t>} Sets one or more buffering modes (Default: none)</a:t>
            </a:r>
          </a:p>
          <a:p>
            <a:pPr lvl="2"/>
            <a:r>
              <a:rPr lang="en-US" b="1" dirty="0"/>
              <a:t>buffered</a:t>
            </a:r>
            <a:r>
              <a:rPr lang="en-US" dirty="0"/>
              <a:t> = means *no* special flags are added (normal I/O, uses the buffer cache for reads and writes)</a:t>
            </a:r>
          </a:p>
          <a:p>
            <a:pPr lvl="2"/>
            <a:r>
              <a:rPr lang="en-US" b="1" dirty="0" err="1"/>
              <a:t>unbuffered</a:t>
            </a:r>
            <a:r>
              <a:rPr lang="en-US" dirty="0"/>
              <a:t> = applies Direct I/O (DIO) on both write and read passes (same a </a:t>
            </a:r>
            <a:r>
              <a:rPr lang="en-US" b="1" dirty="0"/>
              <a:t>flags=direct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cachereads</a:t>
            </a:r>
            <a:r>
              <a:rPr lang="en-US" dirty="0"/>
              <a:t> = applies DIO flag on write pass only, reads are without DIO (thus cached)</a:t>
            </a:r>
          </a:p>
          <a:p>
            <a:pPr lvl="2"/>
            <a:r>
              <a:rPr lang="en-US" b="1" dirty="0" err="1"/>
              <a:t>cachewrites</a:t>
            </a:r>
            <a:r>
              <a:rPr lang="en-US" dirty="0"/>
              <a:t> = applies DIO flag on read pass only, writes are without DIO (thus cached)</a:t>
            </a:r>
            <a:endParaRPr lang="en-US" dirty="0" smtClean="0"/>
          </a:p>
          <a:p>
            <a:pPr lvl="1"/>
            <a:r>
              <a:rPr lang="en-US" sz="2000" dirty="0"/>
              <a:t>Ability to test both buffered and </a:t>
            </a:r>
            <a:r>
              <a:rPr lang="en-US" sz="2000" dirty="0" smtClean="0"/>
              <a:t>Direct I/O </a:t>
            </a:r>
            <a:r>
              <a:rPr lang="en-US" sz="2000" dirty="0"/>
              <a:t>in one invocation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343126-92DB-433A-BFC8-147E7EEB4902}" type="slidenum">
              <a:rPr lang="en-US" sz="1000">
                <a:solidFill>
                  <a:schemeClr val="accent1"/>
                </a:solidFill>
              </a:rPr>
              <a:pPr eaLnBrk="1" hangingPunct="1"/>
              <a:t>45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5A96-3894-443D-AFB0-A291FCAF9E49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6" y="60359"/>
            <a:ext cx="8241188" cy="67372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DF7F-6442-4286-9E36-89D447A798C7}" type="datetime1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5622" y="365125"/>
            <a:ext cx="9908177" cy="815975"/>
          </a:xfrm>
        </p:spPr>
        <p:txBody>
          <a:bodyPr/>
          <a:lstStyle/>
          <a:p>
            <a:r>
              <a:rPr lang="en-US" dirty="0" smtClean="0"/>
              <a:t>I/O Monitoring Options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306595" y="1143000"/>
            <a:ext cx="7990883" cy="5181600"/>
          </a:xfrm>
        </p:spPr>
        <p:txBody>
          <a:bodyPr/>
          <a:lstStyle/>
          <a:p>
            <a:r>
              <a:rPr lang="en-US" dirty="0" smtClean="0"/>
              <a:t>TBA: I/O Monitoring Wiki</a:t>
            </a:r>
          </a:p>
          <a:p>
            <a:r>
              <a:rPr lang="en-US" dirty="0" smtClean="0"/>
              <a:t>The options added to support this feature are:</a:t>
            </a:r>
          </a:p>
          <a:p>
            <a:pPr lvl="1"/>
            <a:r>
              <a:rPr lang="en-US" sz="1800" dirty="0" err="1"/>
              <a:t>noprogt</a:t>
            </a:r>
            <a:r>
              <a:rPr lang="en-US" sz="1800" dirty="0"/>
              <a:t>=value - The time in seconds when to report no progress. </a:t>
            </a:r>
          </a:p>
          <a:p>
            <a:pPr lvl="1"/>
            <a:r>
              <a:rPr lang="en-US" sz="1800" dirty="0" err="1"/>
              <a:t>noprogtt</a:t>
            </a:r>
            <a:r>
              <a:rPr lang="en-US" sz="1800" dirty="0"/>
              <a:t>= value - The time in seconds when to execute trigger script. </a:t>
            </a:r>
          </a:p>
          <a:p>
            <a:pPr lvl="1"/>
            <a:r>
              <a:rPr lang="en-US" sz="1800" dirty="0"/>
              <a:t>alarm=value - The time in seconds when to check for no progress. </a:t>
            </a:r>
          </a:p>
          <a:p>
            <a:pPr lvl="1"/>
            <a:r>
              <a:rPr lang="en-US" sz="1800" dirty="0"/>
              <a:t>trigger=</a:t>
            </a:r>
            <a:r>
              <a:rPr lang="en-US" sz="1800" dirty="0" err="1"/>
              <a:t>cmd:script</a:t>
            </a:r>
            <a:r>
              <a:rPr lang="en-US" sz="1800" dirty="0"/>
              <a:t> - The (optional) trigger script to execute. </a:t>
            </a:r>
          </a:p>
          <a:p>
            <a:pPr lvl="1"/>
            <a:r>
              <a:rPr lang="en-US" sz="1800" dirty="0"/>
              <a:t>enable=</a:t>
            </a:r>
            <a:r>
              <a:rPr lang="en-US" sz="1800" dirty="0" err="1"/>
              <a:t>tdebug</a:t>
            </a:r>
            <a:r>
              <a:rPr lang="en-US" sz="1800" dirty="0"/>
              <a:t> - Enable timer debug (added to recent versions). </a:t>
            </a:r>
          </a:p>
          <a:p>
            <a:pPr lvl="1"/>
            <a:r>
              <a:rPr lang="en-US" sz="1800" dirty="0" err="1"/>
              <a:t>notime</a:t>
            </a:r>
            <a:r>
              <a:rPr lang="en-US" sz="1800" dirty="0"/>
              <a:t>=</a:t>
            </a:r>
            <a:r>
              <a:rPr lang="en-US" sz="1800" dirty="0" err="1"/>
              <a:t>optype</a:t>
            </a:r>
            <a:r>
              <a:rPr lang="en-US" sz="1800" dirty="0"/>
              <a:t> - Disable timing of specified operation type: </a:t>
            </a:r>
          </a:p>
          <a:p>
            <a:pPr lvl="2"/>
            <a:r>
              <a:rPr lang="en-US" sz="1800" dirty="0"/>
              <a:t>Valid operation types are: </a:t>
            </a:r>
          </a:p>
          <a:p>
            <a:pPr lvl="3"/>
            <a:r>
              <a:rPr lang="en-US" dirty="0"/>
              <a:t>open close read write </a:t>
            </a:r>
            <a:r>
              <a:rPr lang="en-US" dirty="0" err="1"/>
              <a:t>ioctl</a:t>
            </a:r>
            <a:r>
              <a:rPr 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en-US" dirty="0" err="1"/>
              <a:t>msync</a:t>
            </a:r>
            <a:r>
              <a:rPr lang="en-US" dirty="0"/>
              <a:t> </a:t>
            </a:r>
            <a:r>
              <a:rPr lang="en-US" dirty="0" err="1"/>
              <a:t>aiowait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Note: Consider adding “</a:t>
            </a:r>
            <a:r>
              <a:rPr lang="en-US" b="1" dirty="0" err="1"/>
              <a:t>notime</a:t>
            </a:r>
            <a:r>
              <a:rPr lang="en-US" b="1" dirty="0"/>
              <a:t>=</a:t>
            </a:r>
            <a:r>
              <a:rPr lang="en-US" b="1" dirty="0" err="1"/>
              <a:t>close,fsync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This avoids timing multiple buffer cache writes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D02D17-758E-4257-8364-24E68710D0C0}" type="slidenum">
              <a:rPr lang="en-US" sz="1000">
                <a:solidFill>
                  <a:schemeClr val="accent1"/>
                </a:solidFill>
              </a:rPr>
              <a:pPr eaLnBrk="1" hangingPunct="1"/>
              <a:t>47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9DFA-4C7C-49AF-91EB-F4B109249987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b="1" dirty="0" smtClean="0"/>
              <a:t>enable=syslog</a:t>
            </a:r>
            <a:r>
              <a:rPr lang="en-US" dirty="0" smtClean="0"/>
              <a:t> logs start/finish and error </a:t>
            </a:r>
            <a:r>
              <a:rPr lang="en-US" dirty="0" err="1" smtClean="0"/>
              <a:t>msgs</a:t>
            </a:r>
            <a:r>
              <a:rPr lang="en-US" dirty="0" smtClean="0"/>
              <a:t> to syslog</a:t>
            </a:r>
          </a:p>
          <a:p>
            <a:r>
              <a:rPr lang="en-US" dirty="0" smtClean="0"/>
              <a:t>Useful to correlate </a:t>
            </a:r>
            <a:r>
              <a:rPr lang="en-US" dirty="0" err="1" smtClean="0"/>
              <a:t>dt</a:t>
            </a:r>
            <a:r>
              <a:rPr lang="en-US" dirty="0" smtClean="0"/>
              <a:t> errors with OS reported errors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200" dirty="0"/>
              <a:t># </a:t>
            </a:r>
            <a:r>
              <a:rPr lang="en-US" sz="1200" b="1" dirty="0" err="1"/>
              <a:t>dt</a:t>
            </a:r>
            <a:r>
              <a:rPr lang="en-US" sz="1200" b="1" dirty="0"/>
              <a:t> flags=direct pattern=</a:t>
            </a:r>
            <a:r>
              <a:rPr lang="en-US" sz="1200" b="1" dirty="0" err="1"/>
              <a:t>iot</a:t>
            </a:r>
            <a:r>
              <a:rPr lang="en-US" sz="1200" b="1" dirty="0"/>
              <a:t> </a:t>
            </a:r>
            <a:r>
              <a:rPr lang="en-US" sz="1200" b="1" dirty="0" err="1"/>
              <a:t>bs</a:t>
            </a:r>
            <a:r>
              <a:rPr lang="en-US" sz="1200" b="1" dirty="0"/>
              <a:t>=random runtime=10 of=/</a:t>
            </a:r>
            <a:r>
              <a:rPr lang="en-US" sz="1200" b="1" dirty="0" err="1"/>
              <a:t>dev</a:t>
            </a:r>
            <a:r>
              <a:rPr lang="en-US" sz="1200" b="1" dirty="0"/>
              <a:t>/mapper/</a:t>
            </a:r>
            <a:r>
              <a:rPr lang="en-US" sz="1200" b="1" dirty="0" err="1"/>
              <a:t>mpathb</a:t>
            </a:r>
            <a:r>
              <a:rPr lang="en-US" sz="1200" b="1" dirty="0"/>
              <a:t> enable=</a:t>
            </a:r>
            <a:r>
              <a:rPr lang="en-US" sz="1200" b="1" dirty="0" err="1"/>
              <a:t>btags,raw</a:t>
            </a:r>
            <a:r>
              <a:rPr lang="en-US" sz="1200" b="1" dirty="0"/>
              <a:t> </a:t>
            </a:r>
            <a:r>
              <a:rPr lang="en-US" sz="1200" b="1" dirty="0" err="1"/>
              <a:t>iotype</a:t>
            </a:r>
            <a:r>
              <a:rPr lang="en-US" sz="1200" b="1" dirty="0"/>
              <a:t>=vary </a:t>
            </a:r>
            <a:r>
              <a:rPr lang="en-US" sz="1200" b="1" dirty="0" err="1"/>
              <a:t>aios</a:t>
            </a:r>
            <a:r>
              <a:rPr lang="en-US" sz="1200" b="1" dirty="0"/>
              <a:t>=4 disable=</a:t>
            </a:r>
            <a:r>
              <a:rPr lang="en-US" sz="1200" b="1" dirty="0" err="1"/>
              <a:t>pstats,verbose</a:t>
            </a:r>
            <a:r>
              <a:rPr lang="en-US" sz="1200" b="1" dirty="0"/>
              <a:t> </a:t>
            </a:r>
            <a:r>
              <a:rPr lang="en-US" sz="1200" b="1" dirty="0" smtClean="0"/>
              <a:t>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	</a:t>
            </a:r>
            <a:r>
              <a:rPr lang="en-US" sz="1200" dirty="0" smtClean="0"/>
              <a:t>…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# </a:t>
            </a:r>
            <a:r>
              <a:rPr lang="en-US" sz="1200" b="1" dirty="0"/>
              <a:t>tail /</a:t>
            </a:r>
            <a:r>
              <a:rPr lang="en-US" sz="1200" b="1" dirty="0" err="1" smtClean="0"/>
              <a:t>var</a:t>
            </a:r>
            <a:r>
              <a:rPr lang="en-US" sz="1200" b="1" dirty="0" smtClean="0"/>
              <a:t>/log/messages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	</a:t>
            </a:r>
            <a:r>
              <a:rPr lang="en-US" sz="1200" dirty="0" smtClean="0"/>
              <a:t>…</a:t>
            </a:r>
            <a:endParaRPr lang="en-US" sz="12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/>
              <a:t>Jun  </a:t>
            </a:r>
            <a:r>
              <a:rPr lang="en-US" sz="1200" dirty="0"/>
              <a:t>7 15:53:58 cos-lab-test13 </a:t>
            </a:r>
            <a:r>
              <a:rPr lang="en-US" sz="1200" dirty="0" err="1"/>
              <a:t>dt</a:t>
            </a:r>
            <a:r>
              <a:rPr lang="en-US" sz="1200" dirty="0"/>
              <a:t>:       0 20160607 155358 00m00.00s </a:t>
            </a:r>
            <a:r>
              <a:rPr lang="en-US" sz="1200" dirty="0" err="1"/>
              <a:t>dt</a:t>
            </a:r>
            <a:r>
              <a:rPr lang="en-US" sz="1200" dirty="0"/>
              <a:t> (j:0 t:0): Starting: </a:t>
            </a:r>
            <a:r>
              <a:rPr lang="en-US" sz="1200" dirty="0" err="1"/>
              <a:t>dt</a:t>
            </a:r>
            <a:r>
              <a:rPr lang="en-US" sz="1200" dirty="0"/>
              <a:t> flags=direct pattern=</a:t>
            </a:r>
            <a:r>
              <a:rPr lang="en-US" sz="1200" dirty="0" err="1"/>
              <a:t>iot</a:t>
            </a:r>
            <a:r>
              <a:rPr lang="en-US" sz="1200" dirty="0"/>
              <a:t> </a:t>
            </a:r>
            <a:r>
              <a:rPr lang="en-US" sz="1200" dirty="0" err="1"/>
              <a:t>bs</a:t>
            </a:r>
            <a:r>
              <a:rPr lang="en-US" sz="1200" dirty="0"/>
              <a:t>=random runtime=10 of=/</a:t>
            </a:r>
            <a:r>
              <a:rPr lang="en-US" sz="1200" dirty="0" err="1"/>
              <a:t>dev</a:t>
            </a:r>
            <a:r>
              <a:rPr lang="en-US" sz="1200" dirty="0"/>
              <a:t>/mapper/</a:t>
            </a:r>
            <a:r>
              <a:rPr lang="en-US" sz="1200" dirty="0" err="1"/>
              <a:t>mpathb</a:t>
            </a:r>
            <a:r>
              <a:rPr lang="en-US" sz="1200" dirty="0"/>
              <a:t> enable=</a:t>
            </a:r>
            <a:r>
              <a:rPr lang="en-US" sz="1200" dirty="0" err="1"/>
              <a:t>btags,raw</a:t>
            </a:r>
            <a:r>
              <a:rPr lang="en-US" sz="1200" dirty="0"/>
              <a:t> </a:t>
            </a:r>
            <a:r>
              <a:rPr lang="en-US" sz="1200" dirty="0" err="1"/>
              <a:t>iotype</a:t>
            </a:r>
            <a:r>
              <a:rPr lang="en-US" sz="1200" dirty="0"/>
              <a:t>=vary </a:t>
            </a:r>
            <a:r>
              <a:rPr lang="en-US" sz="1200" dirty="0" err="1"/>
              <a:t>aios</a:t>
            </a:r>
            <a:r>
              <a:rPr lang="en-US" sz="1200" dirty="0"/>
              <a:t>=4 disable=</a:t>
            </a:r>
            <a:r>
              <a:rPr lang="en-US" sz="1200" dirty="0" err="1"/>
              <a:t>pstats,verbose</a:t>
            </a:r>
            <a:r>
              <a:rPr lang="en-US" sz="1200" dirty="0"/>
              <a:t> 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Jun  7 15:54:08 cos-lab-test13 </a:t>
            </a:r>
            <a:r>
              <a:rPr lang="en-US" sz="1200" dirty="0" err="1"/>
              <a:t>dt</a:t>
            </a:r>
            <a:r>
              <a:rPr lang="en-US" sz="1200" dirty="0"/>
              <a:t>:      50 20160607 155408 00m10.01s </a:t>
            </a:r>
            <a:r>
              <a:rPr lang="en-US" sz="1200" dirty="0" err="1"/>
              <a:t>dt</a:t>
            </a:r>
            <a:r>
              <a:rPr lang="en-US" sz="1200" dirty="0"/>
              <a:t> (j:1 t:1): Finished: </a:t>
            </a:r>
            <a:r>
              <a:rPr lang="en-US" sz="1200" dirty="0" err="1"/>
              <a:t>dt</a:t>
            </a:r>
            <a:r>
              <a:rPr lang="en-US" sz="1200" dirty="0"/>
              <a:t> flags=direct pattern=</a:t>
            </a:r>
            <a:r>
              <a:rPr lang="en-US" sz="1200" dirty="0" err="1"/>
              <a:t>iot</a:t>
            </a:r>
            <a:r>
              <a:rPr lang="en-US" sz="1200" dirty="0"/>
              <a:t> </a:t>
            </a:r>
            <a:r>
              <a:rPr lang="en-US" sz="1200" dirty="0" err="1"/>
              <a:t>bs</a:t>
            </a:r>
            <a:r>
              <a:rPr lang="en-US" sz="1200" dirty="0"/>
              <a:t>=random runtime=10 of=/</a:t>
            </a:r>
            <a:r>
              <a:rPr lang="en-US" sz="1200" dirty="0" err="1"/>
              <a:t>dev</a:t>
            </a:r>
            <a:r>
              <a:rPr lang="en-US" sz="1200" dirty="0"/>
              <a:t>/mapper/</a:t>
            </a:r>
            <a:r>
              <a:rPr lang="en-US" sz="1200" dirty="0" err="1"/>
              <a:t>mpathb</a:t>
            </a:r>
            <a:r>
              <a:rPr lang="en-US" sz="1200" dirty="0"/>
              <a:t> enable=</a:t>
            </a:r>
            <a:r>
              <a:rPr lang="en-US" sz="1200" dirty="0" err="1"/>
              <a:t>btags,raw</a:t>
            </a:r>
            <a:r>
              <a:rPr lang="en-US" sz="1200" dirty="0"/>
              <a:t> </a:t>
            </a:r>
            <a:r>
              <a:rPr lang="en-US" sz="1200" dirty="0" err="1"/>
              <a:t>iotype</a:t>
            </a:r>
            <a:r>
              <a:rPr lang="en-US" sz="1200" dirty="0"/>
              <a:t>=vary </a:t>
            </a:r>
            <a:r>
              <a:rPr lang="en-US" sz="1200" dirty="0" err="1"/>
              <a:t>aios</a:t>
            </a:r>
            <a:r>
              <a:rPr lang="en-US" sz="1200" dirty="0"/>
              <a:t>=4 disable=</a:t>
            </a:r>
            <a:r>
              <a:rPr lang="en-US" sz="1200" dirty="0" err="1"/>
              <a:t>pstats,verbose</a:t>
            </a:r>
            <a:r>
              <a:rPr lang="en-US" sz="1200" dirty="0"/>
              <a:t> 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/>
              <a:t># 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C353-8676-4F9C-80FA-EDDAD3281149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Miscellaneous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file locking options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I/O’s per second (</a:t>
            </a:r>
            <a:r>
              <a:rPr lang="en-US" b="1" dirty="0" err="1" smtClean="0"/>
              <a:t>iops</a:t>
            </a:r>
            <a:r>
              <a:rPr lang="en-US" b="1" dirty="0" smtClean="0"/>
              <a:t>=float</a:t>
            </a:r>
            <a:r>
              <a:rPr lang="en-US" dirty="0" smtClean="0"/>
              <a:t> option)</a:t>
            </a:r>
          </a:p>
          <a:p>
            <a:pPr lvl="1">
              <a:spcBef>
                <a:spcPts val="600"/>
              </a:spcBef>
            </a:pPr>
            <a:r>
              <a:rPr lang="en-US" b="1" dirty="0" err="1" smtClean="0"/>
              <a:t>stopon</a:t>
            </a:r>
            <a:r>
              <a:rPr lang="en-US" b="1" dirty="0" smtClean="0"/>
              <a:t>=file</a:t>
            </a:r>
            <a:r>
              <a:rPr lang="en-US" dirty="0" smtClean="0"/>
              <a:t> support for all I/O behaviors (+</a:t>
            </a:r>
            <a:r>
              <a:rPr lang="en-US" dirty="0" err="1" smtClean="0"/>
              <a:t>stopimmed</a:t>
            </a:r>
            <a:r>
              <a:rPr lang="en-US" dirty="0" smtClean="0"/>
              <a:t> for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b="1" dirty="0" err="1" smtClean="0"/>
              <a:t>error_file</a:t>
            </a:r>
            <a:r>
              <a:rPr lang="en-US" b="1" dirty="0" smtClean="0"/>
              <a:t>=</a:t>
            </a:r>
            <a:r>
              <a:rPr lang="en-US" dirty="0" smtClean="0"/>
              <a:t> and </a:t>
            </a:r>
            <a:r>
              <a:rPr lang="en-US" b="1" dirty="0" err="1" smtClean="0"/>
              <a:t>master_log</a:t>
            </a:r>
            <a:r>
              <a:rPr lang="en-US" b="1" dirty="0" smtClean="0"/>
              <a:t>=</a:t>
            </a:r>
            <a:r>
              <a:rPr lang="en-US" dirty="0" smtClean="0"/>
              <a:t> options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report directory and file </a:t>
            </a:r>
            <a:r>
              <a:rPr lang="en-US" dirty="0" err="1" smtClean="0"/>
              <a:t>i</a:t>
            </a:r>
            <a:r>
              <a:rPr lang="en-US" dirty="0" smtClean="0"/>
              <a:t>-node’s on errors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Windows file trim support (to </a:t>
            </a:r>
            <a:r>
              <a:rPr lang="en-US" dirty="0" err="1" smtClean="0"/>
              <a:t>unmap</a:t>
            </a:r>
            <a:r>
              <a:rPr lang="en-US" dirty="0" smtClean="0"/>
              <a:t> blocks)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now reports max/average no-progress values (avoids external script)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Higher resolution timer used for start/stop timing, required for short runs with flash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Note: Previously the clock cycles was used, now the resolution is 10x more accurate!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additional format control strings for </a:t>
            </a:r>
            <a:r>
              <a:rPr lang="en-US" dirty="0" smtClean="0"/>
              <a:t>SCSI </a:t>
            </a:r>
            <a:r>
              <a:rPr lang="en-US" dirty="0" smtClean="0"/>
              <a:t>and others like workload name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A330-3D08-40C7-810B-88E289C5E070}" type="datetime1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63634" y="365125"/>
            <a:ext cx="9490165" cy="815975"/>
          </a:xfrm>
        </p:spPr>
        <p:txBody>
          <a:bodyPr/>
          <a:lstStyle/>
          <a:p>
            <a:r>
              <a:rPr lang="en-US" dirty="0" smtClean="0"/>
              <a:t>Short History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693988" y="1219200"/>
            <a:ext cx="760349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Originally Developed for Testing Tapes</a:t>
            </a:r>
          </a:p>
          <a:p>
            <a:pPr lvl="1"/>
            <a:r>
              <a:rPr lang="en-US" dirty="0" smtClean="0"/>
              <a:t>this is where the write/read pass originated</a:t>
            </a:r>
          </a:p>
          <a:p>
            <a:pPr lvl="1"/>
            <a:r>
              <a:rPr lang="en-US" dirty="0" smtClean="0"/>
              <a:t>unit test tool to replace Unix 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cmp</a:t>
            </a:r>
            <a:r>
              <a:rPr lang="en-US" dirty="0" smtClean="0"/>
              <a:t> tools!</a:t>
            </a:r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options share those of the Unix </a:t>
            </a:r>
            <a:r>
              <a:rPr lang="en-US" dirty="0" err="1" smtClean="0"/>
              <a:t>dd</a:t>
            </a:r>
            <a:r>
              <a:rPr lang="en-US" dirty="0" smtClean="0"/>
              <a:t> utility</a:t>
            </a:r>
          </a:p>
          <a:p>
            <a:r>
              <a:rPr lang="en-US" dirty="0" smtClean="0"/>
              <a:t>Disks and File System Extensions Added</a:t>
            </a:r>
          </a:p>
          <a:p>
            <a:r>
              <a:rPr lang="en-US" dirty="0" smtClean="0"/>
              <a:t>I/O Monitoring to Detect Slow or Hung I/O</a:t>
            </a:r>
          </a:p>
          <a:p>
            <a:r>
              <a:rPr lang="en-US" dirty="0" smtClean="0"/>
              <a:t>I/O History Added to Help with Corruptions</a:t>
            </a:r>
          </a:p>
          <a:p>
            <a:r>
              <a:rPr lang="en-US" dirty="0" smtClean="0"/>
              <a:t>Corruption Analysis </a:t>
            </a:r>
            <a:r>
              <a:rPr lang="en-US" dirty="0"/>
              <a:t>(</a:t>
            </a:r>
            <a:r>
              <a:rPr lang="en-US" dirty="0" smtClean="0"/>
              <a:t>for </a:t>
            </a:r>
            <a:r>
              <a:rPr lang="en-US" dirty="0" smtClean="0"/>
              <a:t>IOT </a:t>
            </a:r>
            <a:r>
              <a:rPr lang="en-US" dirty="0" smtClean="0"/>
              <a:t>pattern)</a:t>
            </a:r>
            <a:endParaRPr lang="en-US" dirty="0" smtClean="0"/>
          </a:p>
          <a:p>
            <a:r>
              <a:rPr lang="en-US" dirty="0" smtClean="0"/>
              <a:t>Block tags </a:t>
            </a:r>
            <a:r>
              <a:rPr lang="en-US" dirty="0" smtClean="0"/>
              <a:t>for </a:t>
            </a:r>
            <a:r>
              <a:rPr lang="en-US" dirty="0"/>
              <a:t>H</a:t>
            </a:r>
            <a:r>
              <a:rPr lang="en-US" dirty="0" smtClean="0"/>
              <a:t>igher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alidation</a:t>
            </a:r>
            <a:endParaRPr lang="en-US" dirty="0" smtClean="0"/>
          </a:p>
          <a:p>
            <a:r>
              <a:rPr lang="en-US" dirty="0" smtClean="0"/>
              <a:t>Open Source, uses BSD license</a:t>
            </a:r>
          </a:p>
          <a:p>
            <a:r>
              <a:rPr lang="en-US" dirty="0" smtClean="0"/>
              <a:t>Been </a:t>
            </a:r>
            <a:r>
              <a:rPr lang="en-US" dirty="0" smtClean="0"/>
              <a:t>Pet </a:t>
            </a:r>
            <a:r>
              <a:rPr lang="en-US" dirty="0" smtClean="0"/>
              <a:t>Project for nearly 30 Years Now!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026E96-CECC-41FF-AA6A-24ACED4E4802}" type="slidenum">
              <a:rPr lang="en-US" sz="1000">
                <a:solidFill>
                  <a:schemeClr val="accent1"/>
                </a:solidFill>
              </a:rPr>
              <a:pPr eaLnBrk="1" hangingPunct="1"/>
              <a:t>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E99E-8C93-4B57-B7DF-DB79ABB59047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 Documentation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Sorry, no active links until I create a web site somewhere!</a:t>
            </a:r>
          </a:p>
          <a:p>
            <a:pPr eaLnBrk="1" hangingPunct="1"/>
            <a:r>
              <a:rPr lang="en-US" dirty="0" smtClean="0"/>
              <a:t>Documentation available with the DT kit</a:t>
            </a:r>
          </a:p>
          <a:p>
            <a:pPr eaLnBrk="1" hangingPunct="1"/>
            <a:r>
              <a:rPr lang="en-US" dirty="0" smtClean="0"/>
              <a:t>DT Web Page</a:t>
            </a:r>
          </a:p>
          <a:p>
            <a:pPr eaLnBrk="1" hangingPunct="1"/>
            <a:r>
              <a:rPr lang="en-US" dirty="0" smtClean="0"/>
              <a:t>DT Overview </a:t>
            </a:r>
          </a:p>
          <a:p>
            <a:pPr eaLnBrk="1" hangingPunct="1"/>
            <a:r>
              <a:rPr lang="en-US" dirty="0" smtClean="0"/>
              <a:t>DT User’s Guide</a:t>
            </a:r>
          </a:p>
          <a:p>
            <a:pPr eaLnBrk="1" hangingPunct="1"/>
            <a:r>
              <a:rPr lang="en-US" dirty="0" smtClean="0"/>
              <a:t>DT Use Cases</a:t>
            </a:r>
          </a:p>
          <a:p>
            <a:pPr eaLnBrk="1" hangingPunct="1"/>
            <a:r>
              <a:rPr lang="en-US" dirty="0" smtClean="0"/>
              <a:t>DT 2013 Update TOI</a:t>
            </a:r>
          </a:p>
          <a:p>
            <a:pPr eaLnBrk="1" hangingPunct="1"/>
            <a:r>
              <a:rPr lang="en-US" dirty="0" smtClean="0"/>
              <a:t>DT 2014 Update TOI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F4E2E0-8F7E-4CFD-B5C1-F6FFB1638803}" type="slidenum">
              <a:rPr lang="en-US" sz="1000">
                <a:solidFill>
                  <a:schemeClr val="accent1"/>
                </a:solidFill>
              </a:rPr>
              <a:pPr eaLnBrk="1" hangingPunct="1"/>
              <a:t>50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2CE6-E69B-464E-87B3-04DD4E4C683B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Where’s DT Located?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now, grab from one of our test clients, such as cos-rick.hgst.com</a:t>
            </a:r>
          </a:p>
          <a:p>
            <a:pPr lvl="1"/>
            <a:r>
              <a:rPr lang="en-US" dirty="0"/>
              <a:t>We keep our tools in /</a:t>
            </a:r>
            <a:r>
              <a:rPr lang="en-US" dirty="0" err="1" smtClean="0"/>
              <a:t>usr</a:t>
            </a:r>
            <a:r>
              <a:rPr lang="en-US" dirty="0" smtClean="0"/>
              <a:t>/local/bin: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root@cos-rick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version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Date: December 21st, 2016, Version: 21.19, Author: Robin T. Miller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root@cos-rick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/local/bin#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DT </a:t>
            </a:r>
            <a:r>
              <a:rPr lang="en-US" dirty="0" err="1" smtClean="0"/>
              <a:t>git</a:t>
            </a:r>
            <a:r>
              <a:rPr lang="en-US" dirty="0" smtClean="0"/>
              <a:t> Source: (public</a:t>
            </a:r>
            <a:r>
              <a:rPr lang="en-US" dirty="0" smtClean="0"/>
              <a:t>) </a:t>
            </a:r>
            <a:r>
              <a:rPr lang="en-US" sz="2400" dirty="0" smtClean="0"/>
              <a:t>Note: This does not include latest WIP changes!</a:t>
            </a:r>
            <a:endParaRPr lang="en-US" sz="2400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://robin.miller@cos-stash-metal/scm/~robin.miller/dt.git</a:t>
            </a: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1EF34A-7A08-4822-85B6-A69ACA9F8BBE}" type="slidenum">
              <a:rPr lang="en-US" sz="1000">
                <a:solidFill>
                  <a:schemeClr val="accent1"/>
                </a:solidFill>
              </a:rPr>
              <a:pPr eaLnBrk="1" hangingPunct="1"/>
              <a:t>51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DF06-FF67-4D40-B31D-974C8EEF9449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074" y="1360487"/>
            <a:ext cx="4826726" cy="4816476"/>
          </a:xfrm>
        </p:spPr>
        <p:txBody>
          <a:bodyPr>
            <a:normAutofit/>
          </a:bodyPr>
          <a:lstStyle/>
          <a:p>
            <a:r>
              <a:rPr lang="en-US" dirty="0" smtClean="0"/>
              <a:t>Script </a:t>
            </a:r>
            <a:r>
              <a:rPr lang="en-US" dirty="0" smtClean="0"/>
              <a:t>/ Startup Files</a:t>
            </a:r>
          </a:p>
          <a:p>
            <a:r>
              <a:rPr lang="en-US" dirty="0" smtClean="0"/>
              <a:t>Interactive Mode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Multiple Log Files</a:t>
            </a:r>
            <a:endParaRPr lang="en-US" dirty="0" smtClean="0"/>
          </a:p>
          <a:p>
            <a:r>
              <a:rPr lang="en-US" dirty="0" smtClean="0"/>
              <a:t>Dynamic Job Control</a:t>
            </a:r>
          </a:p>
          <a:p>
            <a:r>
              <a:rPr lang="en-US" dirty="0" smtClean="0"/>
              <a:t>Multiple Device Support</a:t>
            </a:r>
          </a:p>
          <a:p>
            <a:r>
              <a:rPr lang="en-US" dirty="0" smtClean="0"/>
              <a:t>Extended Error Reporting</a:t>
            </a:r>
          </a:p>
          <a:p>
            <a:r>
              <a:rPr lang="en-US" dirty="0" smtClean="0"/>
              <a:t>Corruption Analysis</a:t>
            </a:r>
          </a:p>
          <a:p>
            <a:r>
              <a:rPr lang="en-US" dirty="0" smtClean="0"/>
              <a:t>I/O Monitoring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006" y="1438275"/>
            <a:ext cx="5181600" cy="4738688"/>
          </a:xfrm>
        </p:spPr>
        <p:txBody>
          <a:bodyPr>
            <a:normAutofit/>
          </a:bodyPr>
          <a:lstStyle/>
          <a:p>
            <a:r>
              <a:rPr lang="en-US" dirty="0" smtClean="0"/>
              <a:t>Retry Errors</a:t>
            </a:r>
          </a:p>
          <a:p>
            <a:r>
              <a:rPr lang="en-US" dirty="0" smtClean="0"/>
              <a:t>SCSI Options</a:t>
            </a:r>
          </a:p>
          <a:p>
            <a:r>
              <a:rPr lang="en-US" dirty="0" smtClean="0"/>
              <a:t>Block Tags</a:t>
            </a:r>
          </a:p>
          <a:p>
            <a:r>
              <a:rPr lang="en-US" dirty="0" smtClean="0"/>
              <a:t>I/O Percentages</a:t>
            </a:r>
          </a:p>
          <a:p>
            <a:r>
              <a:rPr lang="en-US" dirty="0" smtClean="0"/>
              <a:t>Workload Definitions</a:t>
            </a:r>
          </a:p>
          <a:p>
            <a:r>
              <a:rPr lang="en-US" dirty="0" smtClean="0"/>
              <a:t>Predefined Workloads</a:t>
            </a:r>
          </a:p>
          <a:p>
            <a:r>
              <a:rPr lang="en-US" dirty="0" smtClean="0"/>
              <a:t>Trigger Types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F8F8-E9D3-4D73-9366-762F8E7B80C0}" type="datetime1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33303" y="269965"/>
            <a:ext cx="8601347" cy="836023"/>
          </a:xfrm>
        </p:spPr>
        <p:txBody>
          <a:bodyPr>
            <a:normAutofit/>
          </a:bodyPr>
          <a:lstStyle/>
          <a:p>
            <a:r>
              <a:rPr lang="en-US" dirty="0" smtClean="0"/>
              <a:t>Tools, Tools, Tools…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693988" y="1254034"/>
            <a:ext cx="7603490" cy="5070566"/>
          </a:xfrm>
        </p:spPr>
        <p:txBody>
          <a:bodyPr/>
          <a:lstStyle/>
          <a:p>
            <a:r>
              <a:rPr lang="en-US" dirty="0" smtClean="0"/>
              <a:t>Today, there is no perfect I/O Tool!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Why choose DT? (a couple reasons)</a:t>
            </a:r>
          </a:p>
          <a:p>
            <a:pPr lvl="1"/>
            <a:r>
              <a:rPr lang="en-US" dirty="0" smtClean="0"/>
              <a:t>flexibility (roll-your-own tests/output)</a:t>
            </a:r>
          </a:p>
          <a:p>
            <a:pPr lvl="1"/>
            <a:r>
              <a:rPr lang="en-US" dirty="0" smtClean="0"/>
              <a:t>data pattern control / data validation</a:t>
            </a:r>
          </a:p>
          <a:p>
            <a:pPr lvl="1"/>
            <a:r>
              <a:rPr lang="en-US" dirty="0" smtClean="0"/>
              <a:t>triage options, supported, and maintained!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hlinkClick r:id="rId2"/>
              </a:rPr>
              <a:t>fio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hlinkClick r:id="rId3"/>
              </a:rPr>
              <a:t>iozone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or </a:t>
            </a:r>
            <a:r>
              <a:rPr lang="en-US" dirty="0" err="1">
                <a:hlinkClick r:id="rId4"/>
              </a:rPr>
              <a:t>n</a:t>
            </a:r>
            <a:r>
              <a:rPr lang="en-US" dirty="0" err="1" smtClean="0">
                <a:hlinkClick r:id="rId4"/>
              </a:rPr>
              <a:t>etmist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main focus is performance (latency,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validation is limited (or missing)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6F877C-9AD3-4FA2-9895-6F291CD8968C}" type="slidenum">
              <a:rPr lang="en-US" sz="1000">
                <a:solidFill>
                  <a:schemeClr val="accent1"/>
                </a:solidFill>
              </a:rPr>
              <a:pPr eaLnBrk="1" hangingPunct="1"/>
              <a:t>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6233-D267-4D6F-B58D-CF1C09D0ED0D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5554" y="365125"/>
            <a:ext cx="9368246" cy="815975"/>
          </a:xfrm>
        </p:spPr>
        <p:txBody>
          <a:bodyPr/>
          <a:lstStyle/>
          <a:p>
            <a:r>
              <a:rPr lang="en-US" dirty="0" smtClean="0"/>
              <a:t>Choosing The Appropriate I/O Tool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693988" y="1297576"/>
            <a:ext cx="7603490" cy="5027023"/>
          </a:xfrm>
        </p:spPr>
        <p:txBody>
          <a:bodyPr/>
          <a:lstStyle/>
          <a:p>
            <a:r>
              <a:rPr lang="en-US" dirty="0" smtClean="0"/>
              <a:t>#1 What Are </a:t>
            </a:r>
            <a:r>
              <a:rPr lang="en-US" u="sng" dirty="0" smtClean="0"/>
              <a:t>Your</a:t>
            </a:r>
            <a:r>
              <a:rPr lang="en-US" dirty="0" smtClean="0"/>
              <a:t> Specific Test Goals?</a:t>
            </a:r>
          </a:p>
          <a:p>
            <a:r>
              <a:rPr lang="en-US" dirty="0" smtClean="0"/>
              <a:t>What’s Most Important?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Validation </a:t>
            </a:r>
            <a:r>
              <a:rPr lang="en-US" dirty="0" smtClean="0"/>
              <a:t>(should be important, </a:t>
            </a:r>
            <a:r>
              <a:rPr lang="en-US" dirty="0" smtClean="0"/>
              <a:t>IMO)</a:t>
            </a:r>
          </a:p>
          <a:p>
            <a:pPr lvl="1"/>
            <a:r>
              <a:rPr lang="en-US" dirty="0" smtClean="0"/>
              <a:t>Data Duplication (compression / </a:t>
            </a:r>
            <a:r>
              <a:rPr lang="en-US" dirty="0" err="1" smtClean="0"/>
              <a:t>dedup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Cloning, Mirroring, or Snapshots (verify data)</a:t>
            </a:r>
          </a:p>
          <a:p>
            <a:pPr lvl="1"/>
            <a:r>
              <a:rPr lang="en-US" dirty="0" smtClean="0"/>
              <a:t>Maximum Throughput / Performance Stats</a:t>
            </a:r>
          </a:p>
          <a:p>
            <a:pPr lvl="1"/>
            <a:r>
              <a:rPr lang="en-US" dirty="0" smtClean="0"/>
              <a:t>File System </a:t>
            </a:r>
            <a:r>
              <a:rPr lang="en-US" dirty="0" smtClean="0"/>
              <a:t>Operations </a:t>
            </a:r>
            <a:r>
              <a:rPr lang="en-US" dirty="0" smtClean="0"/>
              <a:t>(File Locking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Scale Out to many Disks and/or </a:t>
            </a:r>
            <a:r>
              <a:rPr lang="en-US" dirty="0" smtClean="0"/>
              <a:t>Volumes</a:t>
            </a:r>
          </a:p>
          <a:p>
            <a:pPr lvl="1"/>
            <a:r>
              <a:rPr lang="en-US" dirty="0"/>
              <a:t>Troubleshooting Features</a:t>
            </a:r>
          </a:p>
          <a:p>
            <a:pPr lvl="1"/>
            <a:r>
              <a:rPr lang="en-US" dirty="0"/>
              <a:t>Timing I/O (for System Level Agreement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Note: DT developed for </a:t>
            </a:r>
            <a:r>
              <a:rPr lang="en-US" dirty="0"/>
              <a:t>D</a:t>
            </a:r>
            <a:r>
              <a:rPr lang="en-US" dirty="0" smtClean="0"/>
              <a:t>evice Qualification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835567-75CB-43B8-96C3-481FD85322D4}" type="slidenum">
              <a:rPr lang="en-US" sz="1000">
                <a:solidFill>
                  <a:schemeClr val="accent1"/>
                </a:solidFill>
              </a:rPr>
              <a:pPr eaLnBrk="1" hangingPunct="1"/>
              <a:t>8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F120-7E41-4306-93F1-77548F86544C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07177" y="365125"/>
            <a:ext cx="9446622" cy="815975"/>
          </a:xfrm>
        </p:spPr>
        <p:txBody>
          <a:bodyPr/>
          <a:lstStyle/>
          <a:p>
            <a:r>
              <a:rPr lang="en-US" dirty="0" smtClean="0"/>
              <a:t>Why Choose This DT I/O Tool?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693988" y="1143000"/>
            <a:ext cx="7603490" cy="5181600"/>
          </a:xfrm>
        </p:spPr>
        <p:txBody>
          <a:bodyPr/>
          <a:lstStyle/>
          <a:p>
            <a:r>
              <a:rPr lang="en-US" dirty="0" smtClean="0"/>
              <a:t>Easy To Use… </a:t>
            </a:r>
            <a:r>
              <a:rPr lang="en-US" dirty="0" smtClean="0"/>
              <a:t>well</a:t>
            </a:r>
            <a:r>
              <a:rPr lang="en-US" dirty="0" smtClean="0"/>
              <a:t>, Robin thinks so!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File System and </a:t>
            </a:r>
            <a:r>
              <a:rPr lang="en-US" dirty="0" smtClean="0"/>
              <a:t>Direct </a:t>
            </a:r>
            <a:r>
              <a:rPr lang="en-US" dirty="0" smtClean="0"/>
              <a:t>Disk Support</a:t>
            </a:r>
          </a:p>
          <a:p>
            <a:r>
              <a:rPr lang="en-US" dirty="0" smtClean="0"/>
              <a:t>I/O Monitoring for </a:t>
            </a:r>
            <a:r>
              <a:rPr lang="en-US" dirty="0" smtClean="0"/>
              <a:t>SLA Requirements</a:t>
            </a:r>
          </a:p>
          <a:p>
            <a:r>
              <a:rPr lang="en-US" dirty="0" smtClean="0"/>
              <a:t>Debug and Troubleshooting Features</a:t>
            </a:r>
          </a:p>
          <a:p>
            <a:pPr lvl="1"/>
            <a:r>
              <a:rPr lang="en-US" dirty="0" smtClean="0"/>
              <a:t>key to help triage and root cause issues!</a:t>
            </a:r>
          </a:p>
          <a:p>
            <a:r>
              <a:rPr lang="en-US" dirty="0" smtClean="0"/>
              <a:t>Multi-threaded with multiple log files</a:t>
            </a:r>
          </a:p>
          <a:p>
            <a:r>
              <a:rPr lang="en-US" dirty="0" smtClean="0"/>
              <a:t>Extensive </a:t>
            </a:r>
            <a:r>
              <a:rPr lang="en-US" dirty="0" smtClean="0"/>
              <a:t>Documentation &amp; User Community</a:t>
            </a:r>
          </a:p>
          <a:p>
            <a:r>
              <a:rPr lang="en-US" dirty="0" smtClean="0"/>
              <a:t>Maintained </a:t>
            </a:r>
            <a:r>
              <a:rPr lang="en-US" dirty="0" smtClean="0"/>
              <a:t>and Supported, Why Important?</a:t>
            </a:r>
          </a:p>
          <a:p>
            <a:r>
              <a:rPr lang="en-US" dirty="0" smtClean="0"/>
              <a:t>SCSI Information, I/O and error reporting</a:t>
            </a:r>
            <a:endParaRPr lang="en-US" dirty="0" smtClean="0"/>
          </a:p>
          <a:p>
            <a:r>
              <a:rPr lang="en-US" dirty="0"/>
              <a:t>Evolving based on </a:t>
            </a:r>
            <a:r>
              <a:rPr lang="en-US" dirty="0" smtClean="0"/>
              <a:t>Product/User </a:t>
            </a:r>
            <a:r>
              <a:rPr lang="en-US" dirty="0"/>
              <a:t>Requirements</a:t>
            </a:r>
          </a:p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F15164-E6BF-44BA-9882-42A94E0032E8}" type="slidenum">
              <a:rPr lang="en-US" sz="1000">
                <a:solidFill>
                  <a:schemeClr val="accent1"/>
                </a:solidFill>
              </a:rPr>
              <a:pPr eaLnBrk="1" hangingPunct="1"/>
              <a:t>9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37F-AC11-49A5-9410-CF978D183CFA}" type="datetime1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4551</Words>
  <Application>Microsoft Office PowerPoint</Application>
  <PresentationFormat>Widescreen</PresentationFormat>
  <Paragraphs>859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 DT Overview 2016 by Robin T. Miller Robin.Miller@wdc.com A Simple Tool With Unique Features! </vt:lpstr>
      <vt:lpstr>Preface</vt:lpstr>
      <vt:lpstr>Wide Audience</vt:lpstr>
      <vt:lpstr>Agenda</vt:lpstr>
      <vt:lpstr>Short History</vt:lpstr>
      <vt:lpstr>Key DT Features</vt:lpstr>
      <vt:lpstr>Tools, Tools, Tools…</vt:lpstr>
      <vt:lpstr>Choosing The Appropriate I/O Tool</vt:lpstr>
      <vt:lpstr>Why Choose This DT I/O Tool?</vt:lpstr>
      <vt:lpstr>DT Use Cases</vt:lpstr>
      <vt:lpstr>General Command Format</vt:lpstr>
      <vt:lpstr>Several Preferred Test Options</vt:lpstr>
      <vt:lpstr>Data Pattern Layout</vt:lpstr>
      <vt:lpstr>Internal Data Patterns</vt:lpstr>
      <vt:lpstr>Data Pattern Files</vt:lpstr>
      <vt:lpstr>IOT Data Pattern</vt:lpstr>
      <vt:lpstr>Slices Feature (for Files or LUNs)</vt:lpstr>
      <vt:lpstr>Shared LUN (Multi-Initiator) Testing</vt:lpstr>
      <vt:lpstr>Block Tags (btags) Feature</vt:lpstr>
      <vt:lpstr>SCSI LUN Block Tag Format</vt:lpstr>
      <vt:lpstr>A Block Tag Error Example</vt:lpstr>
      <vt:lpstr>I/O Percentages</vt:lpstr>
      <vt:lpstr>Dynamic Job Control</vt:lpstr>
      <vt:lpstr>Job Control Options</vt:lpstr>
      <vt:lpstr>Dynamic Job Control (continued…)</vt:lpstr>
      <vt:lpstr>Workload Definitions</vt:lpstr>
      <vt:lpstr>SCSI Specific Features</vt:lpstr>
      <vt:lpstr>SCSI Options</vt:lpstr>
      <vt:lpstr>SCSI Information Gathered</vt:lpstr>
      <vt:lpstr>Host OS Information Gathered</vt:lpstr>
      <vt:lpstr>Troubleshooting Features</vt:lpstr>
      <vt:lpstr>Extended Error Reporting</vt:lpstr>
      <vt:lpstr>Extended Error Reporting (continued…)</vt:lpstr>
      <vt:lpstr>Extended Error Reporting (continued…)</vt:lpstr>
      <vt:lpstr>Corruption Analysis (CA)</vt:lpstr>
      <vt:lpstr>Corruption Analysis Summary</vt:lpstr>
      <vt:lpstr>Corruption Analysis Options</vt:lpstr>
      <vt:lpstr>Retry Error Options</vt:lpstr>
      <vt:lpstr>Trigger Mechanism</vt:lpstr>
      <vt:lpstr>Trigger Types</vt:lpstr>
      <vt:lpstr>Trigger Script Arguments</vt:lpstr>
      <vt:lpstr>I/O History Options</vt:lpstr>
      <vt:lpstr>I/O History Example</vt:lpstr>
      <vt:lpstr>File System &amp; Buffer Caching</vt:lpstr>
      <vt:lpstr>Buffer Mode Control</vt:lpstr>
      <vt:lpstr>PowerPoint Presentation</vt:lpstr>
      <vt:lpstr>I/O Monitoring Options</vt:lpstr>
      <vt:lpstr>System Logging</vt:lpstr>
      <vt:lpstr>Miscellaneous Updates</vt:lpstr>
      <vt:lpstr>DT Documentation</vt:lpstr>
      <vt:lpstr>Where’s DT Located?</vt:lpstr>
    </vt:vector>
  </TitlesOfParts>
  <Company>HGST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v14 to v21 Overview by Robin T. Miller Robin.Miller@hgst.com</dc:title>
  <dc:creator>Robin Miller</dc:creator>
  <cp:lastModifiedBy>Robin Miller</cp:lastModifiedBy>
  <cp:revision>301</cp:revision>
  <dcterms:created xsi:type="dcterms:W3CDTF">2016-06-04T18:00:47Z</dcterms:created>
  <dcterms:modified xsi:type="dcterms:W3CDTF">2016-12-21T21:18:35Z</dcterms:modified>
</cp:coreProperties>
</file>