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5" r:id="rId1"/>
  </p:sldMasterIdLst>
  <p:notesMasterIdLst>
    <p:notesMasterId r:id="rId44"/>
  </p:notesMasterIdLst>
  <p:sldIdLst>
    <p:sldId id="257" r:id="rId2"/>
    <p:sldId id="284" r:id="rId3"/>
    <p:sldId id="283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73" r:id="rId14"/>
    <p:sldId id="282" r:id="rId15"/>
    <p:sldId id="296" r:id="rId16"/>
    <p:sldId id="297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72" r:id="rId26"/>
    <p:sldId id="271" r:id="rId27"/>
    <p:sldId id="260" r:id="rId28"/>
    <p:sldId id="261" r:id="rId29"/>
    <p:sldId id="262" r:id="rId30"/>
    <p:sldId id="263" r:id="rId31"/>
    <p:sldId id="264" r:id="rId32"/>
    <p:sldId id="285" r:id="rId33"/>
    <p:sldId id="265" r:id="rId34"/>
    <p:sldId id="266" r:id="rId35"/>
    <p:sldId id="300" r:id="rId36"/>
    <p:sldId id="301" r:id="rId37"/>
    <p:sldId id="302" r:id="rId38"/>
    <p:sldId id="268" r:id="rId39"/>
    <p:sldId id="298" r:id="rId40"/>
    <p:sldId id="295" r:id="rId41"/>
    <p:sldId id="299" r:id="rId42"/>
    <p:sldId id="26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4F35A-7390-454B-9C83-6A707706E675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3E33D-6838-4ED6-9C66-50E6073A7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64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435DCE8-1E24-44BA-9AD5-1C7A7840FBE4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688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2016 NetApp, Inc. All rights reserved. NetApp Proprietary – Limited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A2537-0790-4789-A16C-397C663A333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352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3E33D-6838-4ED6-9C66-50E6073A78E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51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1052-C2FA-4EF8-83AA-C09BB8ED0A26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5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D9A8-0BDF-4453-9A0E-A38DF81C1E09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6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CCBF-1D16-4049-B8E9-9C181154ECED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0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D706-0655-462F-8533-A26506651B62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 smtClean="0"/>
              <a:t>DT v14 to v21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03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D3C1-5416-463A-9EE5-EE7AB061AD0C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4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09DF-DEAD-4317-B38C-1EC050F5445F}" type="datetime1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69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F95F-1882-40CD-831C-5A7917341A9C}" type="datetime1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86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27C0-CB1B-4A18-A2C8-9A093F81447A}" type="datetime1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4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BCE9-8751-4BB3-A5C2-6815AC8CDAA2}" type="datetime1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41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A9D0-5854-4FA5-8D7D-4BE2389422E4}" type="datetime1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29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22A0-2A3C-4D15-8CF9-A509DAABC551}" type="datetime1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0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4450"/>
            <a:ext cx="10515600" cy="4586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B36A4-C473-47AA-88AB-947A71ED1F01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DT v14 to v21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1A788-09C1-4862-851B-ECA0FC285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8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1122363"/>
            <a:ext cx="9144000" cy="1687511"/>
          </a:xfrm>
        </p:spPr>
        <p:txBody>
          <a:bodyPr>
            <a:noAutofit/>
          </a:bodyPr>
          <a:lstStyle/>
          <a:p>
            <a:pPr marL="342900" indent="-342900" algn="ctr"/>
            <a:r>
              <a:rPr lang="en-US" sz="3600" dirty="0" smtClean="0"/>
              <a:t>DT v14 to v21 Overview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by</a:t>
            </a:r>
            <a:br>
              <a:rPr lang="en-US" sz="3600" dirty="0"/>
            </a:br>
            <a:r>
              <a:rPr lang="en-US" sz="3600" dirty="0" smtClean="0"/>
              <a:t>Robin.Miller@hgst.com</a:t>
            </a:r>
            <a:endParaRPr lang="en-US" sz="3600" dirty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0" y="2809874"/>
            <a:ext cx="9144000" cy="24479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7</a:t>
            </a:r>
            <a:r>
              <a:rPr lang="en-US" sz="2800" dirty="0" smtClean="0"/>
              <a:t> </a:t>
            </a:r>
            <a:r>
              <a:rPr lang="en-US" sz="2800" dirty="0" smtClean="0"/>
              <a:t>June 2016</a:t>
            </a:r>
          </a:p>
        </p:txBody>
      </p:sp>
    </p:spTree>
    <p:extLst>
      <p:ext uri="{BB962C8B-B14F-4D97-AF65-F5344CB8AC3E}">
        <p14:creationId xmlns:p14="http://schemas.microsoft.com/office/powerpoint/2010/main" val="429381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Job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commands to dynamically control jobs</a:t>
            </a:r>
          </a:p>
          <a:p>
            <a:r>
              <a:rPr lang="en-US" dirty="0" smtClean="0"/>
              <a:t>A job is a workload with one to many threads</a:t>
            </a:r>
          </a:p>
          <a:p>
            <a:r>
              <a:rPr lang="en-US" dirty="0" smtClean="0"/>
              <a:t>Jobs can be run asynchronously (background)</a:t>
            </a:r>
          </a:p>
          <a:p>
            <a:pPr lvl="1"/>
            <a:r>
              <a:rPr lang="en-US" b="1" dirty="0" smtClean="0"/>
              <a:t>enable=</a:t>
            </a:r>
            <a:r>
              <a:rPr lang="en-US" b="1" dirty="0" err="1" smtClean="0"/>
              <a:t>async</a:t>
            </a:r>
            <a:r>
              <a:rPr lang="en-US" dirty="0" smtClean="0"/>
              <a:t>, “</a:t>
            </a:r>
            <a:r>
              <a:rPr lang="en-US" b="1" dirty="0" err="1" smtClean="0"/>
              <a:t>fg</a:t>
            </a:r>
            <a:r>
              <a:rPr lang="en-US" dirty="0" smtClean="0"/>
              <a:t>”, or “</a:t>
            </a:r>
            <a:r>
              <a:rPr lang="en-US" b="1" dirty="0" smtClean="0"/>
              <a:t>&amp;</a:t>
            </a:r>
            <a:r>
              <a:rPr lang="en-US" dirty="0" smtClean="0"/>
              <a:t>” for </a:t>
            </a:r>
            <a:r>
              <a:rPr lang="en-US" dirty="0" err="1" smtClean="0"/>
              <a:t>async</a:t>
            </a:r>
            <a:r>
              <a:rPr lang="en-US" dirty="0" smtClean="0"/>
              <a:t> jobs</a:t>
            </a:r>
          </a:p>
          <a:p>
            <a:r>
              <a:rPr lang="en-US" dirty="0" smtClean="0"/>
              <a:t>Jobs are tracked by a job ID and/or a job tag</a:t>
            </a:r>
          </a:p>
          <a:p>
            <a:pPr lvl="1"/>
            <a:r>
              <a:rPr lang="en-US" dirty="0" smtClean="0"/>
              <a:t>job tags are preferred, since job ID’s change</a:t>
            </a:r>
          </a:p>
          <a:p>
            <a:pPr lvl="1"/>
            <a:r>
              <a:rPr lang="en-US" dirty="0" smtClean="0"/>
              <a:t>multiple jobs can use the same job tag</a:t>
            </a:r>
          </a:p>
          <a:p>
            <a:pPr lvl="2"/>
            <a:r>
              <a:rPr lang="en-US" dirty="0" smtClean="0"/>
              <a:t>allows controlling sets of jobs via this tag</a:t>
            </a:r>
          </a:p>
          <a:p>
            <a:r>
              <a:rPr lang="en-US" dirty="0" smtClean="0"/>
              <a:t>Log prefix job ID and thread # for tracking</a:t>
            </a:r>
          </a:p>
          <a:p>
            <a:r>
              <a:rPr lang="en-US" dirty="0" smtClean="0"/>
              <a:t>Supports both job logs and/or thread logs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D706-0655-462F-8533-A26506651B62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1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Control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Job Start Options: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err="1" smtClean="0"/>
              <a:t>istate</a:t>
            </a:r>
            <a:r>
              <a:rPr lang="en-US" b="1" dirty="0" smtClean="0"/>
              <a:t>={</a:t>
            </a:r>
            <a:r>
              <a:rPr lang="en-US" b="1" dirty="0" err="1" smtClean="0"/>
              <a:t>paused,running</a:t>
            </a:r>
            <a:r>
              <a:rPr lang="en-US" b="1" dirty="0" smtClean="0"/>
              <a:t>} </a:t>
            </a:r>
            <a:r>
              <a:rPr lang="en-US" dirty="0" smtClean="0"/>
              <a:t>(Default: running)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Initial state after thread is created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tag=string </a:t>
            </a:r>
            <a:r>
              <a:rPr lang="en-US" dirty="0" smtClean="0"/>
              <a:t>  Specify job tag when starting tests.</a:t>
            </a:r>
          </a:p>
          <a:p>
            <a:r>
              <a:rPr lang="en-US" sz="2000" dirty="0" smtClean="0"/>
              <a:t>Job Control Options: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jobs[:full][={</a:t>
            </a:r>
            <a:r>
              <a:rPr lang="en-US" b="1" dirty="0" err="1" smtClean="0"/>
              <a:t>jid|tag</a:t>
            </a:r>
            <a:r>
              <a:rPr lang="en-US" b="1" dirty="0" smtClean="0"/>
              <a:t>}] | [job=value] | [tag=string]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Show all jobs or a specified job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err="1" smtClean="0"/>
              <a:t>cancelall</a:t>
            </a:r>
            <a:r>
              <a:rPr lang="en-US" b="1" dirty="0" smtClean="0"/>
              <a:t>  </a:t>
            </a:r>
            <a:r>
              <a:rPr lang="en-US" dirty="0" smtClean="0"/>
              <a:t>   Cancel all jobs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cancel={</a:t>
            </a:r>
            <a:r>
              <a:rPr lang="en-US" b="1" dirty="0" err="1" smtClean="0"/>
              <a:t>jid|tag</a:t>
            </a:r>
            <a:r>
              <a:rPr lang="en-US" b="1" dirty="0" smtClean="0"/>
              <a:t>} | [job=value] | [tag=string]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Cancel the specified job ID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modify[={</a:t>
            </a:r>
            <a:r>
              <a:rPr lang="en-US" b="1" dirty="0" err="1" smtClean="0"/>
              <a:t>jid|tag</a:t>
            </a:r>
            <a:r>
              <a:rPr lang="en-US" b="1" dirty="0" smtClean="0"/>
              <a:t>}] | [job=value] | [tag=string] [</a:t>
            </a:r>
            <a:r>
              <a:rPr lang="en-US" b="1" dirty="0" err="1" smtClean="0"/>
              <a:t>modify_options</a:t>
            </a:r>
            <a:r>
              <a:rPr lang="en-US" b="1" dirty="0" smtClean="0"/>
              <a:t>]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Modify all jobs or a specified job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Note: Currently </a:t>
            </a:r>
            <a:r>
              <a:rPr lang="en-US" dirty="0" smtClean="0"/>
              <a:t>only debug </a:t>
            </a:r>
            <a:r>
              <a:rPr lang="en-US" dirty="0"/>
              <a:t>flags and delays can be modified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D706-0655-462F-8533-A26506651B62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Job Control (continued…)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Control Options: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pause[={</a:t>
            </a:r>
            <a:r>
              <a:rPr lang="en-US" b="1" dirty="0" err="1" smtClean="0"/>
              <a:t>jid|tag</a:t>
            </a:r>
            <a:r>
              <a:rPr lang="en-US" b="1" dirty="0" smtClean="0"/>
              <a:t>}] | [job=value] | [tag=string]</a:t>
            </a:r>
          </a:p>
          <a:p>
            <a:pPr lvl="2"/>
            <a:r>
              <a:rPr lang="en-US" dirty="0"/>
              <a:t>Pause all jobs or a specified job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query[={</a:t>
            </a:r>
            <a:r>
              <a:rPr lang="en-US" b="1" dirty="0" err="1" smtClean="0"/>
              <a:t>jid|tag</a:t>
            </a:r>
            <a:r>
              <a:rPr lang="en-US" b="1" dirty="0" smtClean="0"/>
              <a:t>}] | [job=value] | [tag=string] [</a:t>
            </a:r>
            <a:r>
              <a:rPr lang="en-US" b="1" dirty="0" err="1" smtClean="0"/>
              <a:t>query_string</a:t>
            </a:r>
            <a:r>
              <a:rPr lang="en-US" b="1" dirty="0" smtClean="0"/>
              <a:t>]</a:t>
            </a:r>
          </a:p>
          <a:p>
            <a:pPr lvl="2"/>
            <a:r>
              <a:rPr lang="en-US" dirty="0"/>
              <a:t> Query all jobs or a specified job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resume[={</a:t>
            </a:r>
            <a:r>
              <a:rPr lang="en-US" b="1" dirty="0" err="1" smtClean="0"/>
              <a:t>jid|tag</a:t>
            </a:r>
            <a:r>
              <a:rPr lang="en-US" b="1" dirty="0" smtClean="0"/>
              <a:t>}] | [job=value] | [tag=string]</a:t>
            </a:r>
          </a:p>
          <a:p>
            <a:pPr lvl="2"/>
            <a:r>
              <a:rPr lang="en-US" dirty="0"/>
              <a:t>Resume all jobs or a specified job.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err="1" smtClean="0"/>
              <a:t>stopall</a:t>
            </a:r>
            <a:r>
              <a:rPr lang="en-US" b="1" dirty="0" smtClean="0"/>
              <a:t>    Stop all jobs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stop={</a:t>
            </a:r>
            <a:r>
              <a:rPr lang="en-US" b="1" dirty="0" err="1" smtClean="0"/>
              <a:t>jid|tag</a:t>
            </a:r>
            <a:r>
              <a:rPr lang="en-US" b="1" dirty="0" smtClean="0"/>
              <a:t>} | [job=value] | [tag=string]</a:t>
            </a:r>
          </a:p>
          <a:p>
            <a:pPr lvl="2"/>
            <a:r>
              <a:rPr lang="en-US" dirty="0"/>
              <a:t>Stop the specified job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wait[={</a:t>
            </a:r>
            <a:r>
              <a:rPr lang="en-US" b="1" dirty="0" err="1" smtClean="0"/>
              <a:t>jid|tag</a:t>
            </a:r>
            <a:r>
              <a:rPr lang="en-US" b="1" dirty="0" smtClean="0"/>
              <a:t>}] | [job=value] | [tag=string]</a:t>
            </a:r>
          </a:p>
          <a:p>
            <a:pPr lvl="2"/>
            <a:r>
              <a:rPr lang="en-US" dirty="0"/>
              <a:t> Wait for all jobs or a specified job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D706-0655-462F-8533-A26506651B62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08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Device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 is to Help with Scaling Out</a:t>
            </a:r>
          </a:p>
          <a:p>
            <a:pPr lvl="1"/>
            <a:r>
              <a:rPr lang="en-US" dirty="0" smtClean="0"/>
              <a:t>reduces connections to test clients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educes host OS system resources</a:t>
            </a:r>
          </a:p>
          <a:p>
            <a:pPr lvl="1"/>
            <a:r>
              <a:rPr lang="en-US" dirty="0" err="1" smtClean="0"/>
              <a:t>dt</a:t>
            </a:r>
            <a:r>
              <a:rPr lang="en-US" dirty="0" smtClean="0"/>
              <a:t> manages job/threads instead of automation</a:t>
            </a:r>
          </a:p>
          <a:p>
            <a:r>
              <a:rPr lang="en-US" dirty="0" smtClean="0"/>
              <a:t>Multiple Input (if=)/Output (of=) Devices</a:t>
            </a:r>
          </a:p>
          <a:p>
            <a:pPr lvl="1"/>
            <a:r>
              <a:rPr lang="en-US" dirty="0" smtClean="0"/>
              <a:t>device/file paths separated by commas</a:t>
            </a:r>
          </a:p>
          <a:p>
            <a:pPr lvl="1"/>
            <a:r>
              <a:rPr lang="en-US" dirty="0" smtClean="0"/>
              <a:t>a separate job is created for each device</a:t>
            </a:r>
          </a:p>
          <a:p>
            <a:r>
              <a:rPr lang="en-US" dirty="0" smtClean="0"/>
              <a:t>Example Usage:</a:t>
            </a:r>
          </a:p>
          <a:p>
            <a:pPr lvl="1"/>
            <a:r>
              <a:rPr lang="en-US" dirty="0" smtClean="0"/>
              <a:t># </a:t>
            </a:r>
            <a:r>
              <a:rPr lang="en-US" dirty="0" err="1" smtClean="0"/>
              <a:t>dt</a:t>
            </a:r>
            <a:r>
              <a:rPr lang="en-US" dirty="0" smtClean="0"/>
              <a:t> workload=</a:t>
            </a:r>
            <a:r>
              <a:rPr lang="en-US" dirty="0" err="1" smtClean="0"/>
              <a:t>san_disk</a:t>
            </a:r>
            <a:r>
              <a:rPr lang="en-US" dirty="0" smtClean="0"/>
              <a:t> of=/</a:t>
            </a:r>
            <a:r>
              <a:rPr lang="en-US" dirty="0" err="1" smtClean="0"/>
              <a:t>dev</a:t>
            </a:r>
            <a:r>
              <a:rPr lang="en-US" dirty="0" smtClean="0"/>
              <a:t>/mapper/</a:t>
            </a:r>
            <a:r>
              <a:rPr lang="en-US" dirty="0" err="1" smtClean="0"/>
              <a:t>mpathb</a:t>
            </a:r>
            <a:r>
              <a:rPr lang="en-US" dirty="0" smtClean="0"/>
              <a:t>,/</a:t>
            </a:r>
            <a:r>
              <a:rPr lang="en-US" dirty="0" err="1" smtClean="0"/>
              <a:t>dev</a:t>
            </a:r>
            <a:r>
              <a:rPr lang="en-US" dirty="0" smtClean="0"/>
              <a:t>/mapper/</a:t>
            </a:r>
            <a:r>
              <a:rPr lang="en-US" dirty="0" err="1" smtClean="0"/>
              <a:t>mpathc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D706-0655-462F-8533-A26506651B62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99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Error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if=/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sdaf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=512k disable=compare enable=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scsiio,sense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offset=2142569*4k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SCSI Information: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 SCSI Device Name: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sdaf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 Vendor Identification: HGST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 Product Identification: HUH728080AL4200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 Firmware Revision Level: A7D8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 Target Port Group Support: 0 (ALUA not supported)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 Block Length: 4096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 Maximum Capacity: 1953506646 (7630885.336 Mbytes)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 Provisioning Management: Full Provisioned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 Device Identifier: 5000-cca2-3b0b-3720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 Device Serial Number:         2EG656HR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ERROR: Error occurred on Wed May 18 17:12:31 2016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Read(16) failed on device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sdaf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SCSI CDB: 88 00 00 00 00 00 00 20 b2 e9 00 00 00 80 00 00,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=read, length=524288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SCSI Status = 0x2 (SCSI_CHECK_CONDITION)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Host Status = 0 (DID_OK), Driver Status = 0x8 (DRIVER_SENSE)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Sense Key = 3 = MEDIUM ERROR, Sense Code/Qualifier = (0x11, 0) - Unrecovered read error</a:t>
            </a:r>
          </a:p>
          <a:p>
            <a:pPr marL="0" indent="0">
              <a:spcBef>
                <a:spcPts val="1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D706-0655-462F-8533-A26506651B62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Error Reporting (continued…)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350"/>
            <a:ext cx="10515600" cy="4624388"/>
          </a:xfrm>
        </p:spPr>
        <p:txBody>
          <a:bodyPr>
            <a:noAutofit/>
          </a:bodyPr>
          <a:lstStyle/>
          <a:p>
            <a:pPr>
              <a:spcBef>
                <a:spcPts val="100"/>
              </a:spcBef>
            </a:pPr>
            <a:r>
              <a:rPr lang="en-US" dirty="0" smtClean="0">
                <a:cs typeface="Courier New" panose="02070309020205020404" pitchFamily="49" charset="0"/>
              </a:rPr>
              <a:t>SCSI Specific Error Information with enable=sense (full sense data)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(j:1 t:1):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Request Sense Data: (sense length 60 bytes)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   Error Code: 0x72 = Current Error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          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Sense Key: 0x3 = MEDIUM ERROR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Additional Sense Code/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Qualifie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(0x11, 0) - Unrecovered read error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 Additional Sense Length: 52 (0x34)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Information Field: 2143002 (0x20b31a)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&lt;- The actual logical block in error.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  Command Specific Information: 0 (0)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 Sense Key Valid: 0x1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 Sense Key Specific Bits: 0 (0)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 Sense Key Bytes: 00 7d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 Error Recovery Type: 0 = Read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 Secondary Recovery Step: 0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 Actual Retry Count: 125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 Field Replaceable Unit Code: 0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     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bit: 0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 Unit Error Code: 0xf72d (63277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 HGST specific sense descriptors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 Physical Record Error: 00 01 16 0b 00 1e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 Cylinder Number: 278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  Head Number: 11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 Sector Number: 30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</a:t>
            </a:r>
          </a:p>
          <a:p>
            <a:pPr marL="0" indent="0">
              <a:spcBef>
                <a:spcPts val="10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D706-0655-462F-8533-A26506651B62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1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Error Reporting (continued…)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ERROR: Error number 1 occurred on Wed May 18 17:12:31 2016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Relative block number where the error occurred is 2142953, offset 8777535488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 Error Number: 1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   Time of Error: Wed May 18 17:12:31 2016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 Read Start Time: Wed May 18 17:12:21 2016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 Error Code/Message: 0 = Success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  Pass Number: 1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 Pass Elapsed Time: 00m10.10s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 Test Elapsed Time: 00m10.10s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    File Name: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sdaf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    Operation: read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 Record Number: 4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       Request Size: 524288 (0x80000)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 Block Length: 128 (0x80)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     I/O Mode: read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     I/O Type: sequential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    File Type: input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 Device Serial Number:         2EG656HR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 Device Identifier: 5000-cca2-3b0b-3720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  Device Size: 4096 (0x1000)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  File Offset: 8777535488 (0x20b2e9000)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 Starting LBA: 2142953 (0x20b2e9)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   Ending LBA: 2143080 (0x20b368)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 512 byte LBA: 17143624 (0x1059748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D706-0655-462F-8533-A26506651B62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Corruption Analysis (CA)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Corruption Analysis Summary</a:t>
            </a:r>
          </a:p>
          <a:p>
            <a:r>
              <a:rPr lang="en-US" dirty="0" smtClean="0"/>
              <a:t>Analyzes IOT Block Data</a:t>
            </a:r>
          </a:p>
          <a:p>
            <a:r>
              <a:rPr lang="en-US" dirty="0" smtClean="0"/>
              <a:t>Side-By-Side Comparison</a:t>
            </a:r>
          </a:p>
          <a:p>
            <a:r>
              <a:rPr lang="en-US" dirty="0" smtClean="0"/>
              <a:t>Corruption Rereads</a:t>
            </a:r>
          </a:p>
          <a:p>
            <a:r>
              <a:rPr lang="en-US" dirty="0" smtClean="0"/>
              <a:t>Corruption Analysis Options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D706-0655-462F-8533-A26506651B62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05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Corruption Analysis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sz="7000" dirty="0"/>
              <a:t>Corruption Analysis (CA) Summary:</a:t>
            </a:r>
          </a:p>
          <a:p>
            <a:pPr marL="0" indent="0">
              <a:buNone/>
              <a:defRPr/>
            </a:pPr>
            <a:endParaRPr lang="en-US" dirty="0">
              <a:latin typeface="Lucida Console" pitchFamily="49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Lucida Console" pitchFamily="49" charset="0"/>
              </a:rPr>
              <a:t>Analyzing IOT Record Data: (Note: Block #'s are relative to start of record!)</a:t>
            </a:r>
          </a:p>
          <a:p>
            <a:pPr marL="0" indent="0">
              <a:buNone/>
              <a:defRPr/>
            </a:pPr>
            <a:endParaRPr lang="en-US" dirty="0">
              <a:latin typeface="Lucida Console" pitchFamily="49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Lucida Console" pitchFamily="49" charset="0"/>
              </a:rPr>
              <a:t>                IOT block size: 512</a:t>
            </a:r>
          </a:p>
          <a:p>
            <a:pPr marL="0" indent="0">
              <a:buNone/>
              <a:defRPr/>
            </a:pPr>
            <a:r>
              <a:rPr lang="en-US" dirty="0">
                <a:latin typeface="Lucida Console" pitchFamily="49" charset="0"/>
              </a:rPr>
              <a:t>        Total number of blocks: 34 (17408 bytes)</a:t>
            </a:r>
          </a:p>
          <a:p>
            <a:pPr marL="0" indent="0">
              <a:buNone/>
              <a:defRPr/>
            </a:pPr>
            <a:r>
              <a:rPr lang="en-US" dirty="0">
                <a:latin typeface="Lucida Console" pitchFamily="49" charset="0"/>
              </a:rPr>
              <a:t>        Current IOT seed value: </a:t>
            </a:r>
            <a:r>
              <a:rPr lang="en-US" b="1" dirty="0">
                <a:latin typeface="Lucida Console" pitchFamily="49" charset="0"/>
              </a:rPr>
              <a:t>0x13131313</a:t>
            </a:r>
          </a:p>
          <a:p>
            <a:pPr marL="0" indent="0">
              <a:buNone/>
              <a:defRPr/>
            </a:pPr>
            <a:r>
              <a:rPr lang="en-US" dirty="0">
                <a:latin typeface="Lucida Console" pitchFamily="49" charset="0"/>
              </a:rPr>
              <a:t>       Previous IOT seed value: 0x12121212</a:t>
            </a:r>
          </a:p>
          <a:p>
            <a:pPr marL="0" indent="0">
              <a:buNone/>
              <a:defRPr/>
            </a:pPr>
            <a:r>
              <a:rPr lang="en-US" dirty="0">
                <a:latin typeface="Lucida Console" pitchFamily="49" charset="0"/>
              </a:rPr>
              <a:t>          Start of good blocks: 1</a:t>
            </a:r>
          </a:p>
          <a:p>
            <a:pPr marL="0" indent="0">
              <a:buNone/>
              <a:defRPr/>
            </a:pPr>
            <a:r>
              <a:rPr lang="en-US" dirty="0">
                <a:latin typeface="Lucida Console" pitchFamily="49" charset="0"/>
              </a:rPr>
              <a:t>         Length of good blocks: 15 (7680 bytes)</a:t>
            </a:r>
          </a:p>
          <a:p>
            <a:pPr marL="0" indent="0">
              <a:buNone/>
              <a:defRPr/>
            </a:pPr>
            <a:r>
              <a:rPr lang="en-US" dirty="0">
                <a:latin typeface="Lucida Console" pitchFamily="49" charset="0"/>
              </a:rPr>
              <a:t>       Good blocks file offset: 122765824 (</a:t>
            </a:r>
            <a:r>
              <a:rPr lang="en-US" dirty="0" err="1">
                <a:latin typeface="Lucida Console" pitchFamily="49" charset="0"/>
              </a:rPr>
              <a:t>lba</a:t>
            </a:r>
            <a:r>
              <a:rPr lang="en-US" dirty="0">
                <a:latin typeface="Lucida Console" pitchFamily="49" charset="0"/>
              </a:rPr>
              <a:t> 239777)</a:t>
            </a:r>
          </a:p>
          <a:p>
            <a:pPr marL="0" indent="0">
              <a:buNone/>
              <a:defRPr/>
            </a:pPr>
            <a:r>
              <a:rPr lang="en-US" dirty="0">
                <a:latin typeface="Lucida Console" pitchFamily="49" charset="0"/>
              </a:rPr>
              <a:t>     Start of corrupted blocks: 16</a:t>
            </a:r>
          </a:p>
          <a:p>
            <a:pPr marL="0" indent="0">
              <a:buNone/>
              <a:defRPr/>
            </a:pPr>
            <a:r>
              <a:rPr lang="en-US" dirty="0">
                <a:latin typeface="Lucida Console" pitchFamily="49" charset="0"/>
              </a:rPr>
              <a:t>    Length of corrupted blocks: 19 (9728 bytes)</a:t>
            </a:r>
          </a:p>
          <a:p>
            <a:pPr marL="0" indent="0">
              <a:buNone/>
              <a:defRPr/>
            </a:pPr>
            <a:r>
              <a:rPr lang="en-US" dirty="0">
                <a:latin typeface="Lucida Console" pitchFamily="49" charset="0"/>
              </a:rPr>
              <a:t>  Corrupted blocks file offset: 122773504 (</a:t>
            </a:r>
            <a:r>
              <a:rPr lang="en-US" dirty="0" err="1">
                <a:latin typeface="Lucida Console" pitchFamily="49" charset="0"/>
              </a:rPr>
              <a:t>lba</a:t>
            </a:r>
            <a:r>
              <a:rPr lang="en-US" dirty="0">
                <a:latin typeface="Lucida Console" pitchFamily="49" charset="0"/>
              </a:rPr>
              <a:t> 239792)</a:t>
            </a:r>
          </a:p>
          <a:p>
            <a:pPr marL="0" indent="0">
              <a:buNone/>
              <a:defRPr/>
            </a:pPr>
            <a:r>
              <a:rPr lang="en-US" dirty="0">
                <a:latin typeface="Lucida Console" pitchFamily="49" charset="0"/>
              </a:rPr>
              <a:t>    Number of corrupted blocks: 19</a:t>
            </a:r>
          </a:p>
          <a:p>
            <a:pPr marL="0" indent="0">
              <a:buNone/>
              <a:defRPr/>
            </a:pPr>
            <a:r>
              <a:rPr lang="en-US" dirty="0">
                <a:latin typeface="Lucida Console" pitchFamily="49" charset="0"/>
              </a:rPr>
              <a:t>   Number of good blocks found: 15</a:t>
            </a:r>
          </a:p>
          <a:p>
            <a:pPr marL="0" indent="0">
              <a:buNone/>
              <a:defRPr/>
            </a:pPr>
            <a:r>
              <a:rPr lang="en-US" dirty="0">
                <a:latin typeface="Lucida Console" pitchFamily="49" charset="0"/>
              </a:rPr>
              <a:t>   Number of zero blocks found: 0	</a:t>
            </a:r>
            <a:r>
              <a:rPr lang="en-US" b="1" dirty="0">
                <a:solidFill>
                  <a:srgbClr val="FF0000"/>
                </a:solidFill>
              </a:rPr>
              <a:t>&lt;- Note: Normally indicates unwritten blocks!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D706-0655-462F-8533-A26506651B62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0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Analyzes IOT Block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sz="5100" dirty="0"/>
              <a:t>IOT Block Data Example:</a:t>
            </a:r>
          </a:p>
          <a:p>
            <a:pPr marL="0" indent="0">
              <a:buNone/>
              <a:defRPr/>
            </a:pPr>
            <a:r>
              <a:rPr lang="en-US" dirty="0">
                <a:latin typeface="Lucida Console" pitchFamily="49" charset="0"/>
              </a:rPr>
              <a:t> </a:t>
            </a:r>
          </a:p>
          <a:p>
            <a:pPr marL="0" indent="0">
              <a:buNone/>
              <a:defRPr/>
            </a:pPr>
            <a:r>
              <a:rPr lang="en-US" dirty="0">
                <a:latin typeface="Lucida Console" pitchFamily="49" charset="0"/>
              </a:rPr>
              <a:t>                   File offset: 122765824</a:t>
            </a:r>
          </a:p>
          <a:p>
            <a:pPr marL="0" indent="0">
              <a:buNone/>
              <a:defRPr/>
            </a:pPr>
            <a:r>
              <a:rPr lang="en-US" dirty="0">
                <a:latin typeface="Lucida Console" pitchFamily="49" charset="0"/>
              </a:rPr>
              <a:t>                Transfer count: 17408 (0x4400)</a:t>
            </a:r>
          </a:p>
          <a:p>
            <a:pPr marL="0" indent="0">
              <a:buNone/>
              <a:defRPr/>
            </a:pPr>
            <a:r>
              <a:rPr lang="en-US" dirty="0">
                <a:latin typeface="Lucida Console" pitchFamily="49" charset="0"/>
              </a:rPr>
              <a:t>           Read buffer address: 0x90d0000</a:t>
            </a:r>
          </a:p>
          <a:p>
            <a:pPr marL="0" indent="0">
              <a:buNone/>
              <a:defRPr/>
            </a:pPr>
            <a:r>
              <a:rPr lang="en-US" dirty="0">
                <a:latin typeface="Lucida Console" pitchFamily="49" charset="0"/>
              </a:rPr>
              <a:t>          Pattern base address: 0x90c9000</a:t>
            </a:r>
          </a:p>
          <a:p>
            <a:pPr marL="0" indent="0">
              <a:buNone/>
              <a:defRPr/>
            </a:pPr>
            <a:r>
              <a:rPr lang="en-US" dirty="0">
                <a:latin typeface="Lucida Console" pitchFamily="49" charset="0"/>
              </a:rPr>
              <a:t>                 Prefix string: 'F:\ibmx346-31\nate_test-1612@IBMX346-31'</a:t>
            </a:r>
          </a:p>
          <a:p>
            <a:pPr marL="0" indent="0">
              <a:buNone/>
              <a:defRPr/>
            </a:pPr>
            <a:r>
              <a:rPr lang="en-US" dirty="0">
                <a:latin typeface="Lucida Console" pitchFamily="49" charset="0"/>
              </a:rPr>
              <a:t>                 Prefix length: 44 bytes (0x2c)</a:t>
            </a:r>
          </a:p>
          <a:p>
            <a:pPr marL="0" indent="0">
              <a:buNone/>
              <a:defRPr/>
            </a:pPr>
            <a:r>
              <a:rPr lang="en-US" dirty="0">
                <a:latin typeface="Lucida Console" pitchFamily="49" charset="0"/>
              </a:rPr>
              <a:t>                          Note: Incorrect data is marked with asterisk '*'</a:t>
            </a:r>
          </a:p>
          <a:p>
            <a:pPr marL="0" indent="0">
              <a:buNone/>
              <a:defRPr/>
            </a:pPr>
            <a:endParaRPr lang="en-US" dirty="0">
              <a:latin typeface="Lucida Console" pitchFamily="49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Lucida Console" pitchFamily="49" charset="0"/>
              </a:rPr>
              <a:t>                  Record Block: 15</a:t>
            </a:r>
          </a:p>
          <a:p>
            <a:pPr marL="0" indent="0">
              <a:buNone/>
              <a:defRPr/>
            </a:pPr>
            <a:r>
              <a:rPr lang="en-US" dirty="0">
                <a:latin typeface="Lucida Console" pitchFamily="49" charset="0"/>
              </a:rPr>
              <a:t>           Record Block offset: 122773504 (</a:t>
            </a:r>
            <a:r>
              <a:rPr lang="en-US" dirty="0" err="1">
                <a:latin typeface="Lucida Console" pitchFamily="49" charset="0"/>
              </a:rPr>
              <a:t>lba</a:t>
            </a:r>
            <a:r>
              <a:rPr lang="en-US" dirty="0">
                <a:latin typeface="Lucida Console" pitchFamily="49" charset="0"/>
              </a:rPr>
              <a:t> 239792)</a:t>
            </a:r>
          </a:p>
          <a:p>
            <a:pPr marL="0" indent="0">
              <a:buNone/>
              <a:defRPr/>
            </a:pPr>
            <a:r>
              <a:rPr lang="en-US" dirty="0">
                <a:latin typeface="Lucida Console" pitchFamily="49" charset="0"/>
              </a:rPr>
              <a:t>         Expected Block Number: 239792 (0x0003a8b0)</a:t>
            </a:r>
          </a:p>
          <a:p>
            <a:pPr marL="0" indent="0">
              <a:buNone/>
              <a:defRPr/>
            </a:pPr>
            <a:r>
              <a:rPr lang="en-US" dirty="0">
                <a:latin typeface="Lucida Console" pitchFamily="49" charset="0"/>
              </a:rPr>
              <a:t>         Received Block Number: 709552 (0x000ad3b0)</a:t>
            </a:r>
          </a:p>
          <a:p>
            <a:pPr marL="0" indent="0">
              <a:buNone/>
              <a:defRPr/>
            </a:pPr>
            <a:r>
              <a:rPr lang="en-US" dirty="0">
                <a:latin typeface="Lucida Console" pitchFamily="49" charset="0"/>
              </a:rPr>
              <a:t>       Received data from seed: </a:t>
            </a:r>
            <a:r>
              <a:rPr lang="en-US" b="1" dirty="0">
                <a:latin typeface="Lucida Console" pitchFamily="49" charset="0"/>
              </a:rPr>
              <a:t>0x12121212 (stale data</a:t>
            </a:r>
            <a:r>
              <a:rPr lang="en-US" b="1" dirty="0" smtClean="0">
                <a:latin typeface="Lucida Console" pitchFamily="49" charset="0"/>
              </a:rPr>
              <a:t>)</a:t>
            </a:r>
            <a:endParaRPr lang="en-US" b="1" dirty="0">
              <a:latin typeface="Lucida Console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D706-0655-462F-8533-A26506651B62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13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38275"/>
            <a:ext cx="5181600" cy="4738688"/>
          </a:xfrm>
        </p:spPr>
        <p:txBody>
          <a:bodyPr>
            <a:normAutofit/>
          </a:bodyPr>
          <a:lstStyle/>
          <a:p>
            <a:r>
              <a:rPr lang="en-US" dirty="0" smtClean="0"/>
              <a:t>Compatibility and Differences</a:t>
            </a:r>
          </a:p>
          <a:p>
            <a:r>
              <a:rPr lang="en-US" dirty="0" smtClean="0"/>
              <a:t>Script / Startup Files</a:t>
            </a:r>
          </a:p>
          <a:p>
            <a:r>
              <a:rPr lang="en-US" dirty="0" smtClean="0"/>
              <a:t>Interactive Mode</a:t>
            </a:r>
          </a:p>
          <a:p>
            <a:r>
              <a:rPr lang="en-US" dirty="0" smtClean="0"/>
              <a:t>Multi-Threading</a:t>
            </a:r>
          </a:p>
          <a:p>
            <a:r>
              <a:rPr lang="en-US" dirty="0" smtClean="0"/>
              <a:t>Dynamic Job Control</a:t>
            </a:r>
          </a:p>
          <a:p>
            <a:r>
              <a:rPr lang="en-US" dirty="0" smtClean="0"/>
              <a:t>Multiple Device Support</a:t>
            </a:r>
          </a:p>
          <a:p>
            <a:r>
              <a:rPr lang="en-US" dirty="0" smtClean="0"/>
              <a:t>Extended Error Reporting</a:t>
            </a:r>
          </a:p>
          <a:p>
            <a:r>
              <a:rPr lang="en-US" dirty="0" smtClean="0"/>
              <a:t>Corruption Analysis</a:t>
            </a:r>
          </a:p>
          <a:p>
            <a:r>
              <a:rPr lang="en-US" dirty="0" smtClean="0"/>
              <a:t>I/O Monitoring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38275"/>
            <a:ext cx="5181600" cy="4738688"/>
          </a:xfrm>
        </p:spPr>
        <p:txBody>
          <a:bodyPr>
            <a:normAutofit/>
          </a:bodyPr>
          <a:lstStyle/>
          <a:p>
            <a:r>
              <a:rPr lang="en-US" dirty="0" smtClean="0"/>
              <a:t>Retry Errors</a:t>
            </a:r>
          </a:p>
          <a:p>
            <a:r>
              <a:rPr lang="en-US" dirty="0" smtClean="0"/>
              <a:t>SCSI Options</a:t>
            </a:r>
          </a:p>
          <a:p>
            <a:r>
              <a:rPr lang="en-US" dirty="0" smtClean="0"/>
              <a:t>Block Tags</a:t>
            </a:r>
          </a:p>
          <a:p>
            <a:r>
              <a:rPr lang="en-US" dirty="0" smtClean="0"/>
              <a:t>I/O Percentages</a:t>
            </a:r>
          </a:p>
          <a:p>
            <a:r>
              <a:rPr lang="en-US" dirty="0" smtClean="0"/>
              <a:t>Workload Definitions</a:t>
            </a:r>
          </a:p>
          <a:p>
            <a:r>
              <a:rPr lang="en-US" dirty="0" smtClean="0"/>
              <a:t>Predefined Workloads</a:t>
            </a:r>
          </a:p>
          <a:p>
            <a:r>
              <a:rPr lang="en-US" dirty="0" smtClean="0"/>
              <a:t>Trigger Types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09DF-DEAD-4317-B38C-1EC050F5445F}" type="datetime1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1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Side-By-Side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sz="5100" dirty="0"/>
              <a:t>Example of Side-By-Side Comparison:</a:t>
            </a:r>
            <a:endParaRPr lang="en-US" sz="5100" b="1" dirty="0">
              <a:latin typeface="Lucida Console" pitchFamily="49" charset="0"/>
            </a:endParaRPr>
          </a:p>
          <a:p>
            <a:pPr marL="0" indent="0">
              <a:buNone/>
              <a:defRPr/>
            </a:pPr>
            <a:r>
              <a:rPr lang="en-US" dirty="0" smtClean="0"/>
              <a:t>% </a:t>
            </a:r>
            <a:r>
              <a:rPr lang="en-US" b="1" dirty="0" err="1" smtClean="0"/>
              <a:t>dt</a:t>
            </a:r>
            <a:r>
              <a:rPr lang="en-US" b="1" dirty="0" smtClean="0"/>
              <a:t> </a:t>
            </a:r>
            <a:r>
              <a:rPr lang="en-US" b="1" dirty="0"/>
              <a:t>if=/</a:t>
            </a:r>
            <a:r>
              <a:rPr lang="en-US" b="1" dirty="0" err="1"/>
              <a:t>var</a:t>
            </a:r>
            <a:r>
              <a:rPr lang="en-US" b="1" dirty="0"/>
              <a:t>/</a:t>
            </a:r>
            <a:r>
              <a:rPr lang="en-US" b="1" dirty="0" err="1"/>
              <a:t>tmp</a:t>
            </a:r>
            <a:r>
              <a:rPr lang="en-US" b="1" dirty="0"/>
              <a:t>/nate_test-1612 </a:t>
            </a:r>
            <a:r>
              <a:rPr lang="en-US" b="1" dirty="0" err="1"/>
              <a:t>bs</a:t>
            </a:r>
            <a:r>
              <a:rPr lang="en-US" b="1" dirty="0"/>
              <a:t>=17408 count=1 position=122765824 \ prefix="'F:\ibmx346-31\nate_test-1612@IBMX346-31'" pattern=</a:t>
            </a:r>
            <a:r>
              <a:rPr lang="en-US" b="1" dirty="0" err="1"/>
              <a:t>iot</a:t>
            </a:r>
            <a:r>
              <a:rPr lang="en-US" b="1" dirty="0"/>
              <a:t> </a:t>
            </a:r>
            <a:r>
              <a:rPr lang="en-US" b="1" dirty="0" err="1"/>
              <a:t>iotseed</a:t>
            </a:r>
            <a:r>
              <a:rPr lang="en-US" b="1" dirty="0"/>
              <a:t>=0x13131313 flags=direct </a:t>
            </a:r>
            <a:r>
              <a:rPr lang="en-US" b="1" dirty="0" err="1"/>
              <a:t>boff</a:t>
            </a:r>
            <a:r>
              <a:rPr lang="en-US" b="1" dirty="0"/>
              <a:t>=</a:t>
            </a:r>
            <a:r>
              <a:rPr lang="en-US" b="1" dirty="0" err="1"/>
              <a:t>dec</a:t>
            </a:r>
            <a:r>
              <a:rPr lang="en-US" b="1" dirty="0"/>
              <a:t> </a:t>
            </a:r>
            <a:r>
              <a:rPr lang="en-US" b="1" dirty="0" err="1"/>
              <a:t>dfmt</a:t>
            </a:r>
            <a:r>
              <a:rPr lang="en-US" b="1" dirty="0"/>
              <a:t>=word </a:t>
            </a:r>
            <a:r>
              <a:rPr lang="en-US" b="1" dirty="0" err="1"/>
              <a:t>dlimit</a:t>
            </a:r>
            <a:r>
              <a:rPr lang="en-US" b="1" dirty="0"/>
              <a:t>=128 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Lucida Console" pitchFamily="49" charset="0"/>
              </a:rPr>
              <a:t>	...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Lucida Console" pitchFamily="49" charset="0"/>
              </a:rPr>
              <a:t>Byte Expected: address 0x90cae00           Received: address 0x90d1e00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Lucida Console" pitchFamily="49" charset="0"/>
              </a:rPr>
              <a:t>0000 5c3a4627 786d6269 2d363433 6e5c3133   5c3a4627 786d6269 2d363433 6e5c3133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Lucida Console" pitchFamily="49" charset="0"/>
              </a:rPr>
              <a:t>      \ : F '  x m b </a:t>
            </a:r>
            <a:r>
              <a:rPr lang="en-US" sz="2000" dirty="0" err="1">
                <a:latin typeface="Lucida Console" pitchFamily="49" charset="0"/>
              </a:rPr>
              <a:t>i</a:t>
            </a:r>
            <a:r>
              <a:rPr lang="en-US" sz="2000" dirty="0">
                <a:latin typeface="Lucida Console" pitchFamily="49" charset="0"/>
              </a:rPr>
              <a:t>  - 6 4 3  n \ 1 3    \ : F '  x m b </a:t>
            </a:r>
            <a:r>
              <a:rPr lang="en-US" sz="2000" dirty="0" err="1">
                <a:latin typeface="Lucida Console" pitchFamily="49" charset="0"/>
              </a:rPr>
              <a:t>i</a:t>
            </a:r>
            <a:r>
              <a:rPr lang="en-US" sz="2000" dirty="0">
                <a:latin typeface="Lucida Console" pitchFamily="49" charset="0"/>
              </a:rPr>
              <a:t>  - 6 4 3  n \ 1 3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Lucida Console" pitchFamily="49" charset="0"/>
              </a:rPr>
              <a:t>0016 5f657461 74736574 3136312d 42494032   5f657461 74736574 3136312d 42494032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Lucida Console" pitchFamily="49" charset="0"/>
              </a:rPr>
              <a:t>      _ e t a  t s e t  1 6 1 -  B I @ 2    _ e t a  t s e t  1 6 1 -  B I @ 2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Lucida Console" pitchFamily="49" charset="0"/>
              </a:rPr>
              <a:t>0032 3433584d 31332d36 00000027 0003a8b0 * 3433584d 31332d36 00000027 000ad3b0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Lucida Console" pitchFamily="49" charset="0"/>
              </a:rPr>
              <a:t>      4 3 X M  1 3 - 6        '             4 3 X M  1 3 - 6        '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Lucida Console" pitchFamily="49" charset="0"/>
              </a:rPr>
              <a:t>0048 1316bbc3 2629ced6 393ce1e9 4c4ff4fc * 121ce5c2 242ef7d4 364109e6 48531bf8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Lucida Console" pitchFamily="49" charset="0"/>
              </a:rPr>
              <a:t>0064 5f63080f 72761b22 85892e35 989c4148 * 5a652e0a 6c77401c 7e89522e 909b6440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Lucida Console" pitchFamily="49" charset="0"/>
              </a:rPr>
              <a:t>0080 abaf545b bec2676e d1d57a81 e4e88d94 * a2ad7652 b4bf8864 c6d19a76 d8e3ac88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Lucida Console" pitchFamily="49" charset="0"/>
              </a:rPr>
              <a:t>0096 f7fba0a7 0b0eb3ba 1e21c6cd 3134d9e0 * eaf5be9a fd07d0ac 0f19e2be 212bf4d0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Lucida Console" pitchFamily="49" charset="0"/>
              </a:rPr>
              <a:t>0112 4447ecf3 575b0006 6a6e1319 7d81262c * 333e06e2 455018f4 57622b06 69743d18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Lucida Console" pitchFamily="49" charset="0"/>
              </a:rPr>
              <a:t>                ...</a:t>
            </a:r>
          </a:p>
          <a:p>
            <a:pPr marL="0" indent="0">
              <a:buNone/>
              <a:defRPr/>
            </a:pPr>
            <a:endParaRPr lang="en-US" sz="2000" dirty="0">
              <a:latin typeface="Lucida Console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D706-0655-462F-8533-A26506651B62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0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Corruption Rereads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cs typeface="Times New Roman" pitchFamily="18" charset="0"/>
              </a:rPr>
              <a:t>Corruptions are Reread after dumping blocks</a:t>
            </a:r>
          </a:p>
          <a:p>
            <a:pPr marL="0" indent="0">
              <a:buNone/>
              <a:defRPr/>
            </a:pPr>
            <a:r>
              <a:rPr lang="en-US" sz="1400" dirty="0" err="1">
                <a:latin typeface="Lucida Console" pitchFamily="49" charset="0"/>
                <a:cs typeface="Times New Roman" pitchFamily="18" charset="0"/>
              </a:rPr>
              <a:t>dt</a:t>
            </a:r>
            <a:r>
              <a:rPr lang="en-US" sz="1400" dirty="0">
                <a:latin typeface="Lucida Console" pitchFamily="49" charset="0"/>
                <a:cs typeface="Times New Roman" pitchFamily="18" charset="0"/>
              </a:rPr>
              <a:t>: Rereading and verifying record data using Direct I/O...</a:t>
            </a:r>
          </a:p>
          <a:p>
            <a:pPr marL="0" indent="0">
              <a:buNone/>
              <a:defRPr/>
            </a:pPr>
            <a:r>
              <a:rPr lang="en-US" sz="1400" dirty="0" err="1">
                <a:latin typeface="Lucida Console" pitchFamily="49" charset="0"/>
                <a:cs typeface="Times New Roman" pitchFamily="18" charset="0"/>
              </a:rPr>
              <a:t>dt</a:t>
            </a:r>
            <a:r>
              <a:rPr lang="en-US" sz="1400" dirty="0">
                <a:latin typeface="Lucida Console" pitchFamily="49" charset="0"/>
                <a:cs typeface="Times New Roman" pitchFamily="18" charset="0"/>
              </a:rPr>
              <a:t>: </a:t>
            </a:r>
            <a:r>
              <a:rPr lang="en-US" sz="1400" dirty="0" err="1">
                <a:latin typeface="Lucida Console" pitchFamily="49" charset="0"/>
                <a:cs typeface="Times New Roman" pitchFamily="18" charset="0"/>
              </a:rPr>
              <a:t>Seeked</a:t>
            </a:r>
            <a:r>
              <a:rPr lang="en-US" sz="1400" dirty="0">
                <a:latin typeface="Lucida Console" pitchFamily="49" charset="0"/>
                <a:cs typeface="Times New Roman" pitchFamily="18" charset="0"/>
              </a:rPr>
              <a:t> to block 239777 (0x3a8a1) at byte position 122765824</a:t>
            </a:r>
          </a:p>
          <a:p>
            <a:pPr marL="0" indent="0">
              <a:buNone/>
              <a:defRPr/>
            </a:pPr>
            <a:r>
              <a:rPr lang="en-US" sz="1400" dirty="0" err="1">
                <a:latin typeface="Lucida Console" pitchFamily="49" charset="0"/>
                <a:cs typeface="Times New Roman" pitchFamily="18" charset="0"/>
              </a:rPr>
              <a:t>dt</a:t>
            </a:r>
            <a:r>
              <a:rPr lang="en-US" sz="1400" dirty="0">
                <a:latin typeface="Lucida Console" pitchFamily="49" charset="0"/>
                <a:cs typeface="Times New Roman" pitchFamily="18" charset="0"/>
              </a:rPr>
              <a:t>: Record #1 - Reading 17408 bytes (34 blocks) into buffer 0x90d5000, </a:t>
            </a:r>
            <a:r>
              <a:rPr lang="en-US" sz="1400" dirty="0" err="1">
                <a:latin typeface="Lucida Console" pitchFamily="49" charset="0"/>
                <a:cs typeface="Times New Roman" pitchFamily="18" charset="0"/>
              </a:rPr>
              <a:t>lba's</a:t>
            </a:r>
            <a:r>
              <a:rPr lang="en-US" sz="1400" dirty="0">
                <a:latin typeface="Lucida Console" pitchFamily="49" charset="0"/>
                <a:cs typeface="Times New Roman" pitchFamily="18" charset="0"/>
              </a:rPr>
              <a:t> 239777 - 239810 (</a:t>
            </a:r>
            <a:r>
              <a:rPr lang="en-US" sz="1400" dirty="0" err="1">
                <a:latin typeface="Lucida Console" pitchFamily="49" charset="0"/>
                <a:cs typeface="Times New Roman" pitchFamily="18" charset="0"/>
              </a:rPr>
              <a:t>pos</a:t>
            </a:r>
            <a:r>
              <a:rPr lang="en-US" sz="1400" dirty="0">
                <a:latin typeface="Lucida Console" pitchFamily="49" charset="0"/>
                <a:cs typeface="Times New Roman" pitchFamily="18" charset="0"/>
              </a:rPr>
              <a:t> 122765824)</a:t>
            </a:r>
          </a:p>
          <a:p>
            <a:pPr marL="0" indent="0">
              <a:buNone/>
              <a:defRPr/>
            </a:pPr>
            <a:r>
              <a:rPr lang="en-US" sz="1400" b="1" dirty="0" err="1">
                <a:solidFill>
                  <a:srgbClr val="FF0000"/>
                </a:solidFill>
                <a:latin typeface="Lucida Console" pitchFamily="49" charset="0"/>
                <a:cs typeface="Times New Roman" pitchFamily="18" charset="0"/>
              </a:rPr>
              <a:t>dt</a:t>
            </a:r>
            <a:r>
              <a:rPr lang="en-US" sz="1400" b="1" dirty="0">
                <a:solidFill>
                  <a:srgbClr val="FF0000"/>
                </a:solidFill>
                <a:latin typeface="Lucida Console" pitchFamily="49" charset="0"/>
                <a:cs typeface="Times New Roman" pitchFamily="18" charset="0"/>
              </a:rPr>
              <a:t>: Reread data matches previous data read, possible write failure!</a:t>
            </a:r>
          </a:p>
          <a:p>
            <a:pPr marL="0" indent="0">
              <a:buNone/>
              <a:defRPr/>
            </a:pPr>
            <a:r>
              <a:rPr lang="en-US" sz="1400" dirty="0" err="1">
                <a:latin typeface="Lucida Console" pitchFamily="49" charset="0"/>
                <a:cs typeface="Times New Roman" pitchFamily="18" charset="0"/>
              </a:rPr>
              <a:t>dt</a:t>
            </a:r>
            <a:r>
              <a:rPr lang="en-US" sz="1400" dirty="0">
                <a:latin typeface="Lucida Console" pitchFamily="49" charset="0"/>
                <a:cs typeface="Times New Roman" pitchFamily="18" charset="0"/>
              </a:rPr>
              <a:t>: Command line to re-read the corrupted data:</a:t>
            </a:r>
          </a:p>
          <a:p>
            <a:pPr marL="0" indent="0">
              <a:buNone/>
              <a:defRPr/>
            </a:pPr>
            <a:r>
              <a:rPr lang="en-US" sz="1400" dirty="0" err="1">
                <a:latin typeface="Lucida Console" pitchFamily="49" charset="0"/>
                <a:cs typeface="Times New Roman" pitchFamily="18" charset="0"/>
              </a:rPr>
              <a:t>dt</a:t>
            </a:r>
            <a:r>
              <a:rPr lang="en-US" sz="1400" dirty="0">
                <a:latin typeface="Lucida Console" pitchFamily="49" charset="0"/>
                <a:cs typeface="Times New Roman" pitchFamily="18" charset="0"/>
              </a:rPr>
              <a:t>: -&gt; </a:t>
            </a:r>
            <a:r>
              <a:rPr lang="en-US" sz="1400" b="1" dirty="0" err="1" smtClean="0">
                <a:latin typeface="Lucida Console" pitchFamily="49" charset="0"/>
                <a:cs typeface="Times New Roman" pitchFamily="18" charset="0"/>
              </a:rPr>
              <a:t>dt</a:t>
            </a:r>
            <a:r>
              <a:rPr lang="en-US" sz="1400" b="1" dirty="0" smtClean="0">
                <a:latin typeface="Lucida Console" pitchFamily="49" charset="0"/>
                <a:cs typeface="Times New Roman" pitchFamily="18" charset="0"/>
              </a:rPr>
              <a:t> </a:t>
            </a:r>
            <a:r>
              <a:rPr lang="en-US" sz="1400" b="1" dirty="0">
                <a:latin typeface="Lucida Console" pitchFamily="49" charset="0"/>
                <a:cs typeface="Times New Roman" pitchFamily="18" charset="0"/>
              </a:rPr>
              <a:t>if=/</a:t>
            </a:r>
            <a:r>
              <a:rPr lang="en-US" sz="1400" b="1" dirty="0" err="1">
                <a:latin typeface="Lucida Console" pitchFamily="49" charset="0"/>
                <a:cs typeface="Times New Roman" pitchFamily="18" charset="0"/>
              </a:rPr>
              <a:t>var</a:t>
            </a:r>
            <a:r>
              <a:rPr lang="en-US" sz="1400" b="1" dirty="0">
                <a:latin typeface="Lucida Console" pitchFamily="49" charset="0"/>
                <a:cs typeface="Times New Roman" pitchFamily="18" charset="0"/>
              </a:rPr>
              <a:t>/</a:t>
            </a:r>
            <a:r>
              <a:rPr lang="en-US" sz="1400" b="1" dirty="0" err="1">
                <a:latin typeface="Lucida Console" pitchFamily="49" charset="0"/>
                <a:cs typeface="Times New Roman" pitchFamily="18" charset="0"/>
              </a:rPr>
              <a:t>tmp</a:t>
            </a:r>
            <a:r>
              <a:rPr lang="en-US" sz="1400" b="1" dirty="0">
                <a:latin typeface="Lucida Console" pitchFamily="49" charset="0"/>
                <a:cs typeface="Times New Roman" pitchFamily="18" charset="0"/>
              </a:rPr>
              <a:t>/nate_test-1612 </a:t>
            </a:r>
            <a:r>
              <a:rPr lang="en-US" sz="1400" b="1" dirty="0" err="1">
                <a:latin typeface="Lucida Console" pitchFamily="49" charset="0"/>
                <a:cs typeface="Times New Roman" pitchFamily="18" charset="0"/>
              </a:rPr>
              <a:t>bs</a:t>
            </a:r>
            <a:r>
              <a:rPr lang="en-US" sz="1400" b="1" dirty="0">
                <a:latin typeface="Lucida Console" pitchFamily="49" charset="0"/>
                <a:cs typeface="Times New Roman" pitchFamily="18" charset="0"/>
              </a:rPr>
              <a:t>=17408 count=1 position=122765824 prefix="'F:\ibmx346-31\nate_test-1612@IBMX346-31'" pattern=</a:t>
            </a:r>
            <a:r>
              <a:rPr lang="en-US" sz="1400" b="1" dirty="0" err="1">
                <a:latin typeface="Lucida Console" pitchFamily="49" charset="0"/>
                <a:cs typeface="Times New Roman" pitchFamily="18" charset="0"/>
              </a:rPr>
              <a:t>iot</a:t>
            </a:r>
            <a:r>
              <a:rPr lang="en-US" sz="1400" b="1" dirty="0">
                <a:latin typeface="Lucida Console" pitchFamily="49" charset="0"/>
                <a:cs typeface="Times New Roman" pitchFamily="18" charset="0"/>
              </a:rPr>
              <a:t> </a:t>
            </a:r>
            <a:r>
              <a:rPr lang="en-US" sz="1400" b="1" dirty="0" err="1">
                <a:latin typeface="Lucida Console" pitchFamily="49" charset="0"/>
                <a:cs typeface="Times New Roman" pitchFamily="18" charset="0"/>
              </a:rPr>
              <a:t>iotseed</a:t>
            </a:r>
            <a:r>
              <a:rPr lang="en-US" sz="1400" b="1" dirty="0">
                <a:latin typeface="Lucida Console" pitchFamily="49" charset="0"/>
                <a:cs typeface="Times New Roman" pitchFamily="18" charset="0"/>
              </a:rPr>
              <a:t>=0x13131313 flags=direct </a:t>
            </a:r>
            <a:r>
              <a:rPr lang="en-US" sz="1400" b="1" dirty="0" err="1">
                <a:latin typeface="Lucida Console" pitchFamily="49" charset="0"/>
                <a:cs typeface="Times New Roman" pitchFamily="18" charset="0"/>
              </a:rPr>
              <a:t>dlimit</a:t>
            </a:r>
            <a:r>
              <a:rPr lang="en-US" sz="1400" b="1" dirty="0">
                <a:latin typeface="Lucida Console" pitchFamily="49" charset="0"/>
                <a:cs typeface="Times New Roman" pitchFamily="18" charset="0"/>
              </a:rPr>
              <a:t>=128</a:t>
            </a:r>
          </a:p>
          <a:p>
            <a:pPr lvl="1">
              <a:defRPr/>
            </a:pPr>
            <a:r>
              <a:rPr lang="en-US" dirty="0">
                <a:cs typeface="Times New Roman" pitchFamily="18" charset="0"/>
              </a:rPr>
              <a:t>for file systems, rereads are done with Direct I/O</a:t>
            </a:r>
          </a:p>
          <a:p>
            <a:pPr lvl="1">
              <a:defRPr/>
            </a:pPr>
            <a:r>
              <a:rPr lang="en-US" dirty="0">
                <a:cs typeface="Times New Roman" pitchFamily="18" charset="0"/>
              </a:rPr>
              <a:t>rereads matching previous read, flag as write failure</a:t>
            </a:r>
          </a:p>
          <a:p>
            <a:pPr lvl="1">
              <a:defRPr/>
            </a:pPr>
            <a:r>
              <a:rPr lang="en-US" dirty="0">
                <a:cs typeface="Times New Roman" pitchFamily="18" charset="0"/>
              </a:rPr>
              <a:t>reread data matching expected, flag as read failure</a:t>
            </a:r>
          </a:p>
          <a:p>
            <a:pPr lvl="1">
              <a:defRPr/>
            </a:pPr>
            <a:r>
              <a:rPr lang="en-US" dirty="0">
                <a:cs typeface="Times New Roman" pitchFamily="18" charset="0"/>
              </a:rPr>
              <a:t>if reread data matches neither, reported as such</a:t>
            </a:r>
          </a:p>
          <a:p>
            <a:pPr lvl="1">
              <a:defRPr/>
            </a:pPr>
            <a:r>
              <a:rPr lang="en-US" dirty="0" err="1">
                <a:cs typeface="Times New Roman" pitchFamily="18" charset="0"/>
              </a:rPr>
              <a:t>dt</a:t>
            </a:r>
            <a:r>
              <a:rPr lang="en-US" dirty="0">
                <a:cs typeface="Times New Roman" pitchFamily="18" charset="0"/>
              </a:rPr>
              <a:t> command to manually reread data is reported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D706-0655-462F-8533-A26506651B62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23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Corruption Analysis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Corruption Analysis Options: </a:t>
            </a:r>
          </a:p>
          <a:p>
            <a:pPr lvl="1">
              <a:defRPr/>
            </a:pPr>
            <a:r>
              <a:rPr lang="en-US" sz="1800" dirty="0" err="1"/>
              <a:t>boff</a:t>
            </a:r>
            <a:r>
              <a:rPr lang="en-US" sz="1800" dirty="0"/>
              <a:t>=string Set the buffer offsets to: </a:t>
            </a:r>
            <a:r>
              <a:rPr lang="en-US" sz="1800" dirty="0" err="1"/>
              <a:t>dec</a:t>
            </a:r>
            <a:r>
              <a:rPr lang="en-US" sz="1800" dirty="0"/>
              <a:t> or hex (Default: hex)</a:t>
            </a:r>
          </a:p>
          <a:p>
            <a:pPr lvl="1">
              <a:defRPr/>
            </a:pPr>
            <a:r>
              <a:rPr lang="en-US" sz="1800" dirty="0" err="1"/>
              <a:t>dfmt</a:t>
            </a:r>
            <a:r>
              <a:rPr lang="en-US" sz="1800" dirty="0"/>
              <a:t>=string Set the data format to: byte or word (Default: word)</a:t>
            </a:r>
          </a:p>
          <a:p>
            <a:pPr lvl="1">
              <a:defRPr/>
            </a:pPr>
            <a:r>
              <a:rPr lang="en-US" sz="1800" dirty="0" err="1"/>
              <a:t>dlimit</a:t>
            </a:r>
            <a:r>
              <a:rPr lang="en-US" sz="1800" dirty="0"/>
              <a:t>=value Set the dump data buffer limit. (Default: 512 bytes)</a:t>
            </a:r>
          </a:p>
          <a:p>
            <a:pPr lvl="1">
              <a:defRPr/>
            </a:pPr>
            <a:r>
              <a:rPr lang="en-US" sz="1800" dirty="0" err="1"/>
              <a:t>maxbad</a:t>
            </a:r>
            <a:r>
              <a:rPr lang="en-US" sz="1800" dirty="0"/>
              <a:t>=value Set maximum bad blocks to display. (default is 10)</a:t>
            </a:r>
          </a:p>
          <a:p>
            <a:pPr lvl="1">
              <a:defRPr/>
            </a:pPr>
            <a:r>
              <a:rPr lang="en-US" sz="1800" dirty="0"/>
              <a:t>enable=</a:t>
            </a:r>
            <a:r>
              <a:rPr lang="en-US" sz="1800" dirty="0" err="1"/>
              <a:t>dumpall</a:t>
            </a:r>
            <a:r>
              <a:rPr lang="en-US" sz="1800" dirty="0"/>
              <a:t> Dump all blocks (good and bad). (Default: disabled)</a:t>
            </a:r>
          </a:p>
          <a:p>
            <a:pPr>
              <a:defRPr/>
            </a:pPr>
            <a:r>
              <a:rPr lang="en-US" dirty="0"/>
              <a:t>Corruption Reread Options:</a:t>
            </a:r>
          </a:p>
          <a:p>
            <a:pPr lvl="1">
              <a:defRPr/>
            </a:pPr>
            <a:r>
              <a:rPr lang="en-US" sz="1800" dirty="0" err="1"/>
              <a:t>retry_delay</a:t>
            </a:r>
            <a:r>
              <a:rPr lang="en-US" sz="1800" dirty="0"/>
              <a:t>=value     The retry delay.        (Default: 5)</a:t>
            </a:r>
          </a:p>
          <a:p>
            <a:pPr lvl="1">
              <a:defRPr/>
            </a:pPr>
            <a:r>
              <a:rPr lang="en-US" sz="1800" dirty="0"/>
              <a:t>enable/disable flags:</a:t>
            </a:r>
          </a:p>
          <a:p>
            <a:pPr lvl="2">
              <a:defRPr/>
            </a:pPr>
            <a:r>
              <a:rPr lang="en-US" sz="1600" dirty="0" err="1"/>
              <a:t>looponerror</a:t>
            </a:r>
            <a:r>
              <a:rPr lang="en-US" sz="1600" dirty="0"/>
              <a:t>      Loop on error.                      (Default: disabled) </a:t>
            </a:r>
          </a:p>
          <a:p>
            <a:pPr lvl="2">
              <a:defRPr/>
            </a:pPr>
            <a:r>
              <a:rPr lang="en-US" sz="1600" dirty="0" err="1"/>
              <a:t>retryDC</a:t>
            </a:r>
            <a:r>
              <a:rPr lang="en-US" sz="1600" dirty="0"/>
              <a:t>            Retry data corruptions.        (Default: enabled)</a:t>
            </a:r>
          </a:p>
          <a:p>
            <a:pPr marL="633413" lvl="1">
              <a:defRPr/>
            </a:pPr>
            <a:r>
              <a:rPr lang="en-US" sz="1800" dirty="0"/>
              <a:t>for </a:t>
            </a:r>
            <a:r>
              <a:rPr lang="en-US" sz="1800" dirty="0" err="1"/>
              <a:t>looponerror</a:t>
            </a:r>
            <a:r>
              <a:rPr lang="en-US" sz="1800" dirty="0"/>
              <a:t>, the retry delay is multiplied by the retry count</a:t>
            </a:r>
          </a:p>
          <a:p>
            <a:pPr marL="923925" lvl="2">
              <a:defRPr/>
            </a:pPr>
            <a:r>
              <a:rPr lang="en-US" sz="1600" dirty="0"/>
              <a:t>so with default delay, read/5 sec delay/reread/10 sec delay, </a:t>
            </a:r>
            <a:r>
              <a:rPr lang="en-US" sz="1600" dirty="0" err="1"/>
              <a:t>etc</a:t>
            </a:r>
            <a:endParaRPr lang="en-US" sz="1600" dirty="0"/>
          </a:p>
          <a:p>
            <a:pPr marL="923925" lvl="2">
              <a:defRPr/>
            </a:pPr>
            <a:r>
              <a:rPr lang="en-US" sz="1600" dirty="0"/>
              <a:t>this increasing reread delay reduces the resulting log file </a:t>
            </a:r>
            <a:r>
              <a:rPr lang="en-US" sz="1600" dirty="0" smtClean="0"/>
              <a:t>sizes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D706-0655-462F-8533-A26506651B62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6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Monitoring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options added to support this feature are:</a:t>
            </a:r>
          </a:p>
          <a:p>
            <a:pPr lvl="1"/>
            <a:r>
              <a:rPr lang="en-US" sz="1800" dirty="0" err="1" smtClean="0"/>
              <a:t>noprogt</a:t>
            </a:r>
            <a:r>
              <a:rPr lang="en-US" sz="1800" dirty="0" smtClean="0"/>
              <a:t>=value - The time in seconds when to report no progress. </a:t>
            </a:r>
          </a:p>
          <a:p>
            <a:pPr lvl="1"/>
            <a:r>
              <a:rPr lang="en-US" sz="1800" dirty="0" err="1" smtClean="0"/>
              <a:t>noprogtt</a:t>
            </a:r>
            <a:r>
              <a:rPr lang="en-US" sz="1800" dirty="0" smtClean="0"/>
              <a:t>= value - The time in seconds when to execute triggers. </a:t>
            </a:r>
          </a:p>
          <a:p>
            <a:pPr lvl="1"/>
            <a:r>
              <a:rPr lang="en-US" sz="1800" dirty="0" smtClean="0"/>
              <a:t>alarm=value - The time in seconds when to check for no progress. </a:t>
            </a:r>
          </a:p>
          <a:p>
            <a:pPr lvl="1"/>
            <a:r>
              <a:rPr lang="en-US" sz="1800" dirty="0" smtClean="0"/>
              <a:t>trigger=</a:t>
            </a:r>
            <a:r>
              <a:rPr lang="en-US" sz="1800" dirty="0" err="1" smtClean="0"/>
              <a:t>cmd:script</a:t>
            </a:r>
            <a:r>
              <a:rPr lang="en-US" sz="1800" dirty="0" smtClean="0"/>
              <a:t> - The (optional) trigger script to execute. </a:t>
            </a:r>
          </a:p>
          <a:p>
            <a:pPr lvl="1"/>
            <a:r>
              <a:rPr lang="en-US" sz="1800" dirty="0" smtClean="0"/>
              <a:t>enable=</a:t>
            </a:r>
            <a:r>
              <a:rPr lang="en-US" sz="1800" dirty="0" err="1" smtClean="0"/>
              <a:t>tdebug</a:t>
            </a:r>
            <a:r>
              <a:rPr lang="en-US" sz="1800" dirty="0" smtClean="0"/>
              <a:t> - Enable timer debug (added to recent versions). </a:t>
            </a:r>
          </a:p>
          <a:p>
            <a:pPr lvl="1"/>
            <a:r>
              <a:rPr lang="en-US" sz="1800" dirty="0" err="1" smtClean="0"/>
              <a:t>notime</a:t>
            </a:r>
            <a:r>
              <a:rPr lang="en-US" sz="1800" dirty="0" smtClean="0"/>
              <a:t>=</a:t>
            </a:r>
            <a:r>
              <a:rPr lang="en-US" sz="1800" dirty="0" err="1" smtClean="0"/>
              <a:t>optype</a:t>
            </a:r>
            <a:r>
              <a:rPr lang="en-US" sz="1800" dirty="0" smtClean="0"/>
              <a:t> - Disable timing of specified operation type: </a:t>
            </a:r>
          </a:p>
          <a:p>
            <a:pPr lvl="2"/>
            <a:r>
              <a:rPr lang="en-US" dirty="0" smtClean="0"/>
              <a:t>Valid operation types are: </a:t>
            </a:r>
          </a:p>
          <a:p>
            <a:pPr lvl="3"/>
            <a:r>
              <a:rPr lang="en-US" dirty="0"/>
              <a:t>open close read write </a:t>
            </a:r>
            <a:r>
              <a:rPr lang="en-US" dirty="0" err="1"/>
              <a:t>ioctl</a:t>
            </a:r>
            <a:r>
              <a:rPr lang="en-US" dirty="0"/>
              <a:t> </a:t>
            </a:r>
            <a:r>
              <a:rPr lang="en-US" dirty="0" err="1"/>
              <a:t>fsync</a:t>
            </a:r>
            <a:r>
              <a:rPr lang="en-US" dirty="0"/>
              <a:t> </a:t>
            </a:r>
            <a:r>
              <a:rPr lang="en-US" dirty="0" err="1"/>
              <a:t>msync</a:t>
            </a:r>
            <a:r>
              <a:rPr lang="en-US" dirty="0"/>
              <a:t> </a:t>
            </a:r>
            <a:r>
              <a:rPr lang="en-US" dirty="0" err="1"/>
              <a:t>aiowait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Note: SAN Interop adds “</a:t>
            </a:r>
            <a:r>
              <a:rPr lang="en-US" dirty="0" err="1" smtClean="0"/>
              <a:t>notime</a:t>
            </a:r>
            <a:r>
              <a:rPr lang="en-US" dirty="0" smtClean="0"/>
              <a:t>=</a:t>
            </a:r>
            <a:r>
              <a:rPr lang="en-US" dirty="0" err="1" smtClean="0"/>
              <a:t>close,fsync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This avoids timing multiple buffer cache writes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D706-0655-462F-8533-A26506651B62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7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Monitoring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z="3600" b="1" dirty="0"/>
              <a:t>Example I/O Monitoring Output</a:t>
            </a:r>
          </a:p>
          <a:p>
            <a:pPr marL="0" indent="0">
              <a:buNone/>
              <a:defRPr/>
            </a:pPr>
            <a:r>
              <a:rPr lang="en-US" dirty="0"/>
              <a:t>X</a:t>
            </a:r>
            <a:r>
              <a:rPr lang="en-US" dirty="0" smtClean="0"/>
              <a:t>:\bin\dt.exe </a:t>
            </a:r>
            <a:r>
              <a:rPr lang="en-US" dirty="0"/>
              <a:t>of=H:\wshex3550-47\nate_test limit=1500m </a:t>
            </a:r>
            <a:r>
              <a:rPr lang="en-US" dirty="0" err="1"/>
              <a:t>oncerr</a:t>
            </a:r>
            <a:r>
              <a:rPr lang="en-US" dirty="0"/>
              <a:t>=abort disable=</a:t>
            </a:r>
            <a:r>
              <a:rPr lang="en-US" dirty="0" err="1"/>
              <a:t>pstats</a:t>
            </a:r>
            <a:r>
              <a:rPr lang="en-US" dirty="0"/>
              <a:t> </a:t>
            </a:r>
            <a:r>
              <a:rPr lang="en-US" dirty="0" err="1"/>
              <a:t>notime</a:t>
            </a:r>
            <a:r>
              <a:rPr lang="en-US" dirty="0"/>
              <a:t>=</a:t>
            </a:r>
            <a:r>
              <a:rPr lang="en-US" dirty="0" err="1"/>
              <a:t>fsync,close</a:t>
            </a:r>
            <a:r>
              <a:rPr lang="en-US" dirty="0"/>
              <a:t> </a:t>
            </a:r>
            <a:r>
              <a:rPr lang="en-US" dirty="0" err="1"/>
              <a:t>oflags</a:t>
            </a:r>
            <a:r>
              <a:rPr lang="en-US" dirty="0"/>
              <a:t>=</a:t>
            </a:r>
            <a:r>
              <a:rPr lang="en-US" dirty="0" err="1"/>
              <a:t>trunc</a:t>
            </a:r>
            <a:r>
              <a:rPr lang="en-US" dirty="0"/>
              <a:t> errors=1 </a:t>
            </a:r>
            <a:r>
              <a:rPr lang="en-US" dirty="0" err="1"/>
              <a:t>procs</a:t>
            </a:r>
            <a:r>
              <a:rPr lang="en-US" dirty="0"/>
              <a:t>=1 </a:t>
            </a:r>
            <a:r>
              <a:rPr lang="en-US" dirty="0" err="1"/>
              <a:t>incr</a:t>
            </a:r>
            <a:r>
              <a:rPr lang="en-US" dirty="0"/>
              <a:t>=</a:t>
            </a:r>
            <a:r>
              <a:rPr lang="en-US" dirty="0" err="1"/>
              <a:t>var</a:t>
            </a:r>
            <a:r>
              <a:rPr lang="en-US" dirty="0"/>
              <a:t> min=2k max=256k dispose=keep pattern=</a:t>
            </a:r>
            <a:r>
              <a:rPr lang="en-US" dirty="0" err="1"/>
              <a:t>iot</a:t>
            </a:r>
            <a:r>
              <a:rPr lang="en-US" dirty="0"/>
              <a:t> prefix='%d@%h' </a:t>
            </a:r>
            <a:r>
              <a:rPr lang="en-US" dirty="0" err="1"/>
              <a:t>iotype</a:t>
            </a:r>
            <a:r>
              <a:rPr lang="en-US" dirty="0"/>
              <a:t>=random </a:t>
            </a:r>
            <a:r>
              <a:rPr lang="en-US" dirty="0" err="1"/>
              <a:t>keepalivet</a:t>
            </a:r>
            <a:r>
              <a:rPr lang="en-US" dirty="0"/>
              <a:t>=300 </a:t>
            </a:r>
            <a:r>
              <a:rPr lang="en-US" b="1" dirty="0" smtClean="0"/>
              <a:t>enable=</a:t>
            </a:r>
            <a:r>
              <a:rPr lang="en-US" b="1" dirty="0" err="1" smtClean="0"/>
              <a:t>noprog</a:t>
            </a:r>
            <a:r>
              <a:rPr lang="en-US" b="1" dirty="0" smtClean="0"/>
              <a:t> </a:t>
            </a:r>
            <a:r>
              <a:rPr lang="en-US" b="1" dirty="0" err="1"/>
              <a:t>noprogt</a:t>
            </a:r>
            <a:r>
              <a:rPr lang="en-US" b="1" dirty="0"/>
              <a:t>=15s </a:t>
            </a:r>
            <a:r>
              <a:rPr lang="en-US" b="1" dirty="0" err="1"/>
              <a:t>noprogtt</a:t>
            </a:r>
            <a:r>
              <a:rPr lang="en-US" b="1" dirty="0"/>
              <a:t>=10000 alarm=3s trigger="</a:t>
            </a:r>
            <a:r>
              <a:rPr lang="en-US" b="1" dirty="0" err="1"/>
              <a:t>cmd:c</a:t>
            </a:r>
            <a:r>
              <a:rPr lang="en-US" b="1" dirty="0"/>
              <a:t>:\</a:t>
            </a:r>
            <a:r>
              <a:rPr lang="en-US" b="1" dirty="0" err="1"/>
              <a:t>spt</a:t>
            </a:r>
            <a:r>
              <a:rPr lang="en-US" b="1" dirty="0"/>
              <a:t>\spt.bat" </a:t>
            </a:r>
            <a:r>
              <a:rPr lang="en-US" dirty="0"/>
              <a:t>history=3 enable=syslog history=3 enable=syslog </a:t>
            </a:r>
            <a:r>
              <a:rPr lang="en-US" dirty="0" err="1"/>
              <a:t>hdsize</a:t>
            </a:r>
            <a:r>
              <a:rPr lang="en-US" dirty="0"/>
              <a:t>=128 </a:t>
            </a:r>
            <a:r>
              <a:rPr lang="en-US" dirty="0" err="1"/>
              <a:t>stopon</a:t>
            </a:r>
            <a:r>
              <a:rPr lang="en-US" dirty="0"/>
              <a:t>=%TEMP%\\1357307958.dt enable=</a:t>
            </a:r>
            <a:r>
              <a:rPr lang="en-US" dirty="0" err="1"/>
              <a:t>deleteperpass</a:t>
            </a:r>
            <a:r>
              <a:rPr lang="en-US" dirty="0"/>
              <a:t> flags=direct runtime=2592000</a:t>
            </a:r>
          </a:p>
          <a:p>
            <a:pPr marL="0" indent="0">
              <a:buNone/>
              <a:defRPr/>
            </a:pPr>
            <a:r>
              <a:rPr lang="en-US" dirty="0"/>
              <a:t>	…</a:t>
            </a:r>
          </a:p>
          <a:p>
            <a:pPr marL="0" indent="0">
              <a:buNone/>
              <a:defRPr/>
            </a:pPr>
            <a:r>
              <a:rPr lang="en-US" b="1" dirty="0"/>
              <a:t>dt.exe (1136): No progress made for record 28897 (</a:t>
            </a:r>
            <a:r>
              <a:rPr lang="en-US" b="1" dirty="0" err="1"/>
              <a:t>lba</a:t>
            </a:r>
            <a:r>
              <a:rPr lang="en-US" b="1" dirty="0"/>
              <a:t> 2298042, offset 1176597504) during read() on H:\wshex3550-47\nate_test-1136 for 16 seconds!</a:t>
            </a:r>
          </a:p>
          <a:p>
            <a:pPr marL="0" indent="0">
              <a:buNone/>
              <a:defRPr/>
            </a:pPr>
            <a:r>
              <a:rPr lang="en-US" dirty="0"/>
              <a:t>	…</a:t>
            </a:r>
          </a:p>
          <a:p>
            <a:pPr marL="0" indent="0">
              <a:buNone/>
              <a:defRPr/>
            </a:pPr>
            <a:r>
              <a:rPr lang="en-US" sz="3200" b="1" dirty="0">
                <a:solidFill>
                  <a:srgbClr val="FF0000"/>
                </a:solidFill>
              </a:rPr>
              <a:t>[ Note: This trigger script was kicked off as the result of a read failure! ]</a:t>
            </a:r>
          </a:p>
          <a:p>
            <a:pPr marL="0" indent="0">
              <a:buNone/>
              <a:defRPr/>
            </a:pPr>
            <a:r>
              <a:rPr lang="en-US" b="1" dirty="0"/>
              <a:t>dt.exe (1136): Executing: c:\spt\spt.bat H:\wshex3550-47\nate_test-1136 read 512 1176597504 0 2298042 170 0</a:t>
            </a:r>
            <a:br>
              <a:rPr lang="en-US" b="1" dirty="0"/>
            </a:b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D706-0655-462F-8533-A26506651B62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11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Retry Error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Retry Related Options:</a:t>
            </a:r>
          </a:p>
          <a:p>
            <a:pPr lvl="1"/>
            <a:r>
              <a:rPr lang="en-US" dirty="0" err="1"/>
              <a:t>retry_error</a:t>
            </a:r>
            <a:r>
              <a:rPr lang="en-US" dirty="0"/>
              <a:t>=value    The error code to retry.</a:t>
            </a:r>
          </a:p>
          <a:p>
            <a:pPr lvl="1"/>
            <a:r>
              <a:rPr lang="en-US" dirty="0" err="1"/>
              <a:t>retry_delay</a:t>
            </a:r>
            <a:r>
              <a:rPr lang="en-US" dirty="0"/>
              <a:t>=value   The retry delay.         (</a:t>
            </a:r>
            <a:r>
              <a:rPr lang="en-US" dirty="0" err="1"/>
              <a:t>Def</a:t>
            </a:r>
            <a:r>
              <a:rPr lang="en-US" dirty="0"/>
              <a:t>: 5)</a:t>
            </a:r>
          </a:p>
          <a:p>
            <a:pPr lvl="1"/>
            <a:r>
              <a:rPr lang="en-US" dirty="0" err="1"/>
              <a:t>retry_limit</a:t>
            </a:r>
            <a:r>
              <a:rPr lang="en-US" dirty="0"/>
              <a:t>=value     The retry limit.           (</a:t>
            </a:r>
            <a:r>
              <a:rPr lang="en-US" dirty="0" err="1"/>
              <a:t>Def</a:t>
            </a:r>
            <a:r>
              <a:rPr lang="en-US" dirty="0"/>
              <a:t>: 60)</a:t>
            </a:r>
          </a:p>
          <a:p>
            <a:pPr lvl="1"/>
            <a:r>
              <a:rPr lang="en-US" dirty="0" smtClean="0"/>
              <a:t>Error Strings Accepted:</a:t>
            </a:r>
          </a:p>
          <a:p>
            <a:pPr lvl="2"/>
            <a:r>
              <a:rPr lang="en-US" dirty="0" smtClean="0"/>
              <a:t>Unix OS:</a:t>
            </a:r>
          </a:p>
          <a:p>
            <a:pPr lvl="3"/>
            <a:r>
              <a:rPr lang="en-US" dirty="0"/>
              <a:t>EIO (5), ENXIO (6), EBUSY (16), ENODEV (19), ESTALE (116)</a:t>
            </a:r>
          </a:p>
          <a:p>
            <a:pPr lvl="2"/>
            <a:r>
              <a:rPr lang="en-US" dirty="0" smtClean="0"/>
              <a:t>Windows OS:</a:t>
            </a:r>
          </a:p>
          <a:p>
            <a:pPr lvl="3"/>
            <a:r>
              <a:rPr lang="en-US" dirty="0"/>
              <a:t>ERROR_BUSY, ERROR_IO_DEVICE, ERROR_VC_DISCONNECTED, ERROR_UNEXP_NET_ERR, ERROR_SEM_TIMEOUT, ERROR_NETNAME_DELETED</a:t>
            </a:r>
            <a:endParaRPr lang="en-US" dirty="0" smtClean="0"/>
          </a:p>
          <a:p>
            <a:pPr lvl="2"/>
            <a:r>
              <a:rPr lang="en-US" dirty="0" smtClean="0"/>
              <a:t>       OR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retry_error</a:t>
            </a:r>
            <a:r>
              <a:rPr lang="en-US" dirty="0" smtClean="0"/>
              <a:t>='*' or -1 to retry all errors.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D706-0655-462F-8533-A26506651B62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49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SCSI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SCSI Specific Options:</a:t>
            </a:r>
          </a:p>
          <a:p>
            <a:pPr lvl="1"/>
            <a:r>
              <a:rPr lang="en-US" sz="2800" dirty="0" err="1" smtClean="0"/>
              <a:t>sdsf</a:t>
            </a:r>
            <a:r>
              <a:rPr lang="en-US" sz="2800" dirty="0" smtClean="0"/>
              <a:t>=filename The SCSI device special file.</a:t>
            </a:r>
          </a:p>
          <a:p>
            <a:pPr lvl="1"/>
            <a:r>
              <a:rPr lang="en-US" sz="2800" dirty="0" err="1" smtClean="0"/>
              <a:t>scsi_timeout</a:t>
            </a:r>
            <a:r>
              <a:rPr lang="en-US" sz="2800" dirty="0" smtClean="0"/>
              <a:t>=value The SCSI timeout (in </a:t>
            </a:r>
            <a:r>
              <a:rPr lang="en-US" sz="2800" dirty="0" err="1" smtClean="0"/>
              <a:t>ms</a:t>
            </a:r>
            <a:r>
              <a:rPr lang="en-US" sz="2800" dirty="0" smtClean="0"/>
              <a:t>).</a:t>
            </a:r>
          </a:p>
          <a:p>
            <a:pPr lvl="2"/>
            <a:r>
              <a:rPr lang="en-US" sz="2800" dirty="0" smtClean="0"/>
              <a:t>Default is 60000 </a:t>
            </a:r>
            <a:r>
              <a:rPr lang="en-US" sz="2800" dirty="0" err="1" smtClean="0"/>
              <a:t>ms</a:t>
            </a:r>
            <a:r>
              <a:rPr lang="en-US" sz="2800" dirty="0" smtClean="0"/>
              <a:t>, or 60 seconds</a:t>
            </a:r>
          </a:p>
          <a:p>
            <a:r>
              <a:rPr lang="en-US" dirty="0" smtClean="0"/>
              <a:t>Flags to enable/disable:</a:t>
            </a:r>
          </a:p>
          <a:p>
            <a:pPr lvl="1"/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scsi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SCSI operations.           (Default: enabled)</a:t>
            </a:r>
          </a:p>
          <a:p>
            <a:pPr lvl="1"/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scsi_info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SCSI information.          (Default: enabled)</a:t>
            </a:r>
          </a:p>
          <a:p>
            <a:pPr lvl="1"/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scsi_io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SCSI I/O operations.       (Default: disabled)</a:t>
            </a:r>
          </a:p>
          <a:p>
            <a:pPr lvl="1"/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sdebug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SCSI debug output.         (Default: disabled)</a:t>
            </a:r>
          </a:p>
          <a:p>
            <a:pPr lvl="1"/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scsi_errors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SCSI error logging.        (Default: disabled)</a:t>
            </a:r>
          </a:p>
          <a:p>
            <a:pPr lvl="1"/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scsi_recovery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SCSI recovery control.     (Default: enabled)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D706-0655-462F-8533-A26506651B62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212651" y="240330"/>
            <a:ext cx="11481171" cy="813219"/>
          </a:xfrm>
        </p:spPr>
        <p:txBody>
          <a:bodyPr/>
          <a:lstStyle/>
          <a:p>
            <a:r>
              <a:rPr lang="en-US" dirty="0" smtClean="0"/>
              <a:t>Block Tags (</a:t>
            </a:r>
            <a:r>
              <a:rPr lang="en-US" dirty="0" err="1" smtClean="0"/>
              <a:t>btags</a:t>
            </a:r>
            <a:r>
              <a:rPr lang="en-US" dirty="0" smtClean="0"/>
              <a:t>) Feature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076326" y="1053550"/>
            <a:ext cx="10809366" cy="5423452"/>
          </a:xfrm>
        </p:spPr>
        <p:txBody>
          <a:bodyPr>
            <a:normAutofit/>
          </a:bodyPr>
          <a:lstStyle/>
          <a:p>
            <a:r>
              <a:rPr lang="en-US" dirty="0"/>
              <a:t>Block tags provides self-describing data</a:t>
            </a:r>
          </a:p>
          <a:p>
            <a:r>
              <a:rPr lang="en-US" dirty="0"/>
              <a:t>Block tag is applied to start of each block</a:t>
            </a:r>
          </a:p>
          <a:p>
            <a:r>
              <a:rPr lang="en-US" dirty="0"/>
              <a:t>Pattern strings and data pattern follow </a:t>
            </a:r>
            <a:r>
              <a:rPr lang="en-US" dirty="0" err="1" smtClean="0"/>
              <a:t>btag</a:t>
            </a:r>
            <a:endParaRPr lang="en-US" dirty="0" smtClean="0"/>
          </a:p>
          <a:p>
            <a:r>
              <a:rPr lang="en-US" dirty="0" smtClean="0"/>
              <a:t>Provides the highest level of data validation</a:t>
            </a:r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0FD95E-E999-42DD-911F-9026037F421B}" type="slidenum">
              <a:rPr lang="en-US" sz="1000">
                <a:solidFill>
                  <a:srgbClr val="A5A5A5"/>
                </a:solidFill>
              </a:rPr>
              <a:pPr eaLnBrk="1" hangingPunct="1"/>
              <a:t>27</a:t>
            </a:fld>
            <a:endParaRPr lang="en-US" sz="1000">
              <a:solidFill>
                <a:srgbClr val="A5A5A5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252C-AFF7-48C0-B827-2EA4741E6394}" type="datetime1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0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777"/>
            <a:ext cx="9696451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SCSI LUN Block Tag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793752"/>
            <a:ext cx="9897140" cy="548322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cs typeface="Courier New" panose="02070309020205020404" pitchFamily="49" charset="0"/>
              </a:rPr>
              <a:t># </a:t>
            </a:r>
            <a:r>
              <a:rPr lang="en-US" sz="1400" b="1" dirty="0">
                <a:latin typeface="Calibri" panose="020F0502020204030204" pitchFamily="34" charset="0"/>
                <a:cs typeface="Courier New" panose="02070309020205020404" pitchFamily="49" charset="0"/>
              </a:rPr>
              <a:t>./</a:t>
            </a:r>
            <a:r>
              <a:rPr lang="en-US" sz="14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dt</a:t>
            </a:r>
            <a:r>
              <a:rPr lang="en-US" sz="1400" b="1" dirty="0">
                <a:latin typeface="Calibri" panose="020F0502020204030204" pitchFamily="34" charset="0"/>
                <a:cs typeface="Courier New" panose="02070309020205020404" pitchFamily="49" charset="0"/>
              </a:rPr>
              <a:t> of=/dev/dm-0 </a:t>
            </a:r>
            <a:r>
              <a:rPr lang="en-US" sz="14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bs</a:t>
            </a:r>
            <a:r>
              <a:rPr lang="en-US" sz="1400" b="1" dirty="0">
                <a:latin typeface="Calibri" panose="020F0502020204030204" pitchFamily="34" charset="0"/>
                <a:cs typeface="Courier New" panose="02070309020205020404" pitchFamily="49" charset="0"/>
              </a:rPr>
              <a:t>=random limit=25m enable=</a:t>
            </a:r>
            <a:r>
              <a:rPr lang="en-US" sz="14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btags</a:t>
            </a:r>
            <a:r>
              <a:rPr lang="en-US" sz="1400" b="1" dirty="0">
                <a:latin typeface="Calibri" panose="020F0502020204030204" pitchFamily="34" charset="0"/>
                <a:cs typeface="Courier New" panose="02070309020205020404" pitchFamily="49" charset="0"/>
              </a:rPr>
              <a:t> pattern=</a:t>
            </a:r>
            <a:r>
              <a:rPr lang="en-US" sz="14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iot</a:t>
            </a:r>
            <a:r>
              <a:rPr lang="en-US" sz="1400" b="1" dirty="0">
                <a:latin typeface="Calibri" panose="020F0502020204030204" pitchFamily="34" charset="0"/>
                <a:cs typeface="Courier New" panose="02070309020205020404" pitchFamily="49" charset="0"/>
              </a:rPr>
              <a:t> prefix="%d@%h" disable=</a:t>
            </a:r>
            <a:r>
              <a:rPr lang="en-US" sz="14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scsi_info,stats</a:t>
            </a:r>
            <a:endParaRPr lang="en-US" sz="1400" b="1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cs typeface="Courier New" panose="02070309020205020404" pitchFamily="49" charset="0"/>
              </a:rPr>
              <a:t># </a:t>
            </a:r>
            <a:r>
              <a:rPr lang="en-US" sz="1400" b="1" dirty="0">
                <a:latin typeface="Calibri" panose="020F0502020204030204" pitchFamily="34" charset="0"/>
                <a:cs typeface="Courier New" panose="02070309020205020404" pitchFamily="49" charset="0"/>
              </a:rPr>
              <a:t>./</a:t>
            </a:r>
            <a:r>
              <a:rPr lang="en-US" sz="14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dt</a:t>
            </a:r>
            <a:r>
              <a:rPr lang="en-US" sz="1400" b="1" dirty="0">
                <a:latin typeface="Calibri" panose="020F0502020204030204" pitchFamily="34" charset="0"/>
                <a:cs typeface="Courier New" panose="02070309020205020404" pitchFamily="49" charset="0"/>
              </a:rPr>
              <a:t> if=/dev/dm-0 records=1 enable=</a:t>
            </a:r>
            <a:r>
              <a:rPr lang="en-US" sz="14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dump_btags</a:t>
            </a:r>
            <a:r>
              <a:rPr lang="en-US" sz="1400" b="1" dirty="0">
                <a:latin typeface="Calibri" panose="020F0502020204030204" pitchFamily="34" charset="0"/>
                <a:cs typeface="Courier New" panose="02070309020205020404" pitchFamily="49" charset="0"/>
              </a:rPr>
              <a:t> offset=10m disable=</a:t>
            </a:r>
            <a:r>
              <a:rPr lang="en-US" sz="14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scsi_info,stats</a:t>
            </a:r>
            <a:endParaRPr lang="en-US" sz="1400" b="1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Block Tag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btag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@ 0x000000000aa88000 (128 bytes):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   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LBA (  0): 20480 (0x5000)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 Offset (  0): 10485760 (0xa00000)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 Device ID (  8): 0x0000fd00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 Number ( 16): BBTWB$Cijk9N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 Host Name ( 32): ssan-rhel5u4-21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 Signature ( 56): 0xbadcafee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 Version ( 60): 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 Pattern Type ( 61): 1 (IOT)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  Flags ( 62): 0x4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disk,prefix,sequential,forward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 Write Start (secs) ( 64): 0x56a680c5 =&gt; Mon Jan 25 15:08:37 2016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 Write Time (secs) ( 68): 0x56a680cb =&gt; Mon Jan 25 15:08:43 2016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 Write Time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usecs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( 72): 0x000de775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 IOT Seed ( 76): 0x01010101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 Generation ( 80): 1 (0x00000001)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 Process ID ( 84): 25303 (0x000062d7)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 Job ID ( 88): 1 (0x00000001)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 Thread Number ( 92): 1 (0x00000001)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 Device Size ( 96): 512 (0x00000200)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 Record Index (100): 48640 (0x0000be00)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 Record Size (104): 104448 (0x00019800)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 Record Number (108): 81 (0x00000051)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 Step Offset (112): 0 (0)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 Opaque Data Type (120): 0 (No Data Type)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 Opaque Data Size (122): 0 (0x0000)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 CRC-32 (124): 0xbad347b9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F66D8D-CF24-4F32-B52A-F923FF93BED1}" type="slidenum">
              <a:rPr lang="en-US" smtClean="0">
                <a:solidFill>
                  <a:srgbClr val="A5A5A5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0A4C-667B-4BD2-8776-6BAC8D84E5F4}" type="datetime1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5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/>
          <a:lstStyle/>
          <a:p>
            <a:r>
              <a:rPr lang="en-US" dirty="0" smtClean="0"/>
              <a:t>A Block Tag Error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8250"/>
            <a:ext cx="10515600" cy="5229225"/>
          </a:xfrm>
        </p:spPr>
        <p:txBody>
          <a:bodyPr>
            <a:normAutofit fontScale="40000" lnSpcReduction="20000"/>
          </a:bodyPr>
          <a:lstStyle/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01m29.21s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 Block Tag (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btag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@ 0x0000000010368800 (128 bytes):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01m29.21s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01m29.21s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        LBA (  0): 990622 (0xf1d9e)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01m29.21s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     Offset (  0): 507198464 (0x1e3b3c00)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01m29.21s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  Device ID (  8): 0x00000840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 Serial Number ( 16): BBTWB+Cijst5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  Host Name ( 32): ssan-rhel5u4-21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  Signature ( 56): 0xbadcafee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    Version ( 60): 1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 Pattern Type ( 61): 3 (32-bit pattern)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      Flags ( 62): 0x4 (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disk,prefix,sequential,forward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            </a:t>
            </a:r>
            <a:r>
              <a:rPr lang="en-US" sz="3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Write Start ( 64): incorrect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         Expected: 0x56c4924c =&gt; Wed Feb 17 10:31:24 2016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         Received: 0x56c49247 =&gt; Wed Feb 17 10:31:19 2016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 Write Time (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secs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( 68): 0x56c492a5 =&gt; Wed Feb 17 10:32:53 2016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 Write Time (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usecs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( 72): 0x00052308 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   IOT Seed ( 76): 0x39c39c39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 Generation ( 80): 1 (0x00000001)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 </a:t>
            </a:r>
            <a:r>
              <a:rPr lang="en-US" sz="3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 ID ( 84): incorrect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         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Expected: 12124 (0x00002f5c)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         </a:t>
            </a:r>
            <a:r>
              <a:rPr lang="en-US" sz="3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Received: 12117 (0x00002f55)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     Job ID ( 88): 2 (0x00000002)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 Thread Number ( 92): 1 (0x00000001)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            Device Size ( 96): 512 (0x00000200)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 Record Index (100): 196608 (0x00030000)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 Record Size (104): 11776 (0x00002e00)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 Record Number (108): 7716 (0x00001e24)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 Step Offset (112): 0 (0)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 Opaque Data Type (120): 0 (No Data Type)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 Opaque Data Size (122): 0 (0x0000)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     CRC-32 (124): 0xb0eed872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      </a:t>
            </a:r>
            <a:r>
              <a:rPr lang="en-US" sz="3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Btag</a:t>
            </a:r>
            <a:r>
              <a:rPr lang="en-US" sz="3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Errors: 2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4000" b="1" dirty="0" smtClean="0">
                <a:latin typeface="Calibri" panose="020F0502020204030204" pitchFamily="34" charset="0"/>
                <a:cs typeface="Courier New" pitchFamily="49" charset="0"/>
              </a:rPr>
              <a:t>Can you see what the root cause of this (false) data corruption is? yep, we’ve all done it, including me! </a:t>
            </a:r>
            <a:r>
              <a:rPr lang="en-US" sz="4000" b="1" dirty="0" smtClean="0">
                <a:latin typeface="Calibri" panose="020F0502020204030204" pitchFamily="34" charset="0"/>
                <a:cs typeface="Courier New" pitchFamily="49" charset="0"/>
                <a:sym typeface="Wingdings" panose="05000000000000000000" pitchFamily="2" charset="2"/>
              </a:rPr>
              <a:t></a:t>
            </a:r>
            <a:endParaRPr lang="en-US" sz="4000" b="1" dirty="0">
              <a:latin typeface="Calibri" panose="020F0502020204030204" pitchFamily="34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F358-6B01-419C-B1CB-352C02C4E851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8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 and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</a:t>
            </a:r>
            <a:r>
              <a:rPr lang="en-US" dirty="0" err="1" smtClean="0"/>
              <a:t>dt</a:t>
            </a:r>
            <a:r>
              <a:rPr lang="en-US" dirty="0" smtClean="0"/>
              <a:t> scripts will run unmodified</a:t>
            </a:r>
          </a:p>
          <a:p>
            <a:pPr lvl="1"/>
            <a:r>
              <a:rPr lang="en-US" dirty="0" err="1" smtClean="0"/>
              <a:t>procs</a:t>
            </a:r>
            <a:r>
              <a:rPr lang="en-US" dirty="0" smtClean="0"/>
              <a:t>= parsed as </a:t>
            </a:r>
            <a:r>
              <a:rPr lang="en-US" b="1" dirty="0" smtClean="0"/>
              <a:t>threads=</a:t>
            </a:r>
            <a:r>
              <a:rPr lang="en-US" dirty="0" smtClean="0"/>
              <a:t> option</a:t>
            </a:r>
          </a:p>
          <a:p>
            <a:pPr lvl="1"/>
            <a:r>
              <a:rPr lang="en-US" dirty="0" err="1" smtClean="0"/>
              <a:t>oncerr</a:t>
            </a:r>
            <a:r>
              <a:rPr lang="en-US" dirty="0" smtClean="0"/>
              <a:t>= parsed as </a:t>
            </a:r>
            <a:r>
              <a:rPr lang="en-US" b="1" dirty="0" err="1" smtClean="0"/>
              <a:t>onerr</a:t>
            </a:r>
            <a:r>
              <a:rPr lang="en-US" b="1" dirty="0" smtClean="0"/>
              <a:t>=</a:t>
            </a:r>
            <a:r>
              <a:rPr lang="en-US" dirty="0" smtClean="0"/>
              <a:t> option</a:t>
            </a:r>
          </a:p>
          <a:p>
            <a:pPr lvl="2"/>
            <a:r>
              <a:rPr lang="en-US" b="1" dirty="0" err="1" smtClean="0"/>
              <a:t>onerr</a:t>
            </a:r>
            <a:r>
              <a:rPr lang="en-US" b="1" dirty="0" smtClean="0"/>
              <a:t>=abort</a:t>
            </a:r>
            <a:r>
              <a:rPr lang="en-US" dirty="0" smtClean="0"/>
              <a:t> stops all job threads</a:t>
            </a:r>
          </a:p>
          <a:p>
            <a:r>
              <a:rPr lang="en-US" dirty="0" smtClean="0"/>
              <a:t>Logging output has a prefix: “</a:t>
            </a:r>
            <a:r>
              <a:rPr lang="en-US" dirty="0" err="1" smtClean="0"/>
              <a:t>dt</a:t>
            </a:r>
            <a:r>
              <a:rPr lang="en-US" dirty="0" smtClean="0"/>
              <a:t> (j:1 t:1): “</a:t>
            </a:r>
          </a:p>
          <a:p>
            <a:pPr lvl="1"/>
            <a:r>
              <a:rPr lang="en-US" dirty="0" smtClean="0"/>
              <a:t>formatted internally via: “</a:t>
            </a:r>
            <a:r>
              <a:rPr lang="en-US" i="1" dirty="0" err="1" smtClean="0"/>
              <a:t>j%jobt%thread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debug uses: </a:t>
            </a:r>
            <a:r>
              <a:rPr lang="da-DK" i="1" dirty="0" smtClean="0"/>
              <a:t>"%et %prog (tid:%tid j:%job t:%thread</a:t>
            </a:r>
            <a:r>
              <a:rPr lang="da-DK" dirty="0" smtClean="0"/>
              <a:t>): </a:t>
            </a:r>
            <a:r>
              <a:rPr lang="da-DK" i="1" dirty="0" smtClean="0"/>
              <a:t>"</a:t>
            </a:r>
            <a:endParaRPr lang="en-US" i="1" dirty="0" smtClean="0"/>
          </a:p>
          <a:p>
            <a:r>
              <a:rPr lang="en-US" dirty="0" smtClean="0"/>
              <a:t>Unique files generated similarly: “-j1t1”</a:t>
            </a:r>
          </a:p>
          <a:p>
            <a:pPr lvl="1"/>
            <a:r>
              <a:rPr lang="en-US" dirty="0" smtClean="0"/>
              <a:t>previously, multiple </a:t>
            </a:r>
            <a:r>
              <a:rPr lang="en-US" dirty="0" err="1" smtClean="0"/>
              <a:t>procs</a:t>
            </a:r>
            <a:r>
              <a:rPr lang="en-US" dirty="0" smtClean="0"/>
              <a:t> appended “-PID”</a:t>
            </a:r>
          </a:p>
          <a:p>
            <a:pPr lvl="1"/>
            <a:r>
              <a:rPr lang="en-US" dirty="0" smtClean="0"/>
              <a:t>unique directories append same file postfix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err="1" smtClean="0"/>
              <a:t>filepostfix</a:t>
            </a:r>
            <a:r>
              <a:rPr lang="en-US" b="1" dirty="0" smtClean="0"/>
              <a:t>=string</a:t>
            </a:r>
            <a:r>
              <a:rPr lang="en-US" dirty="0" smtClean="0"/>
              <a:t> to roll your own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D706-0655-462F-8533-A26506651B62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3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 smtClean="0"/>
              <a:t>LUN Copy/Verify with Block Tags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5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# </a:t>
            </a:r>
            <a:r>
              <a:rPr lang="en-US" sz="25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./</a:t>
            </a:r>
            <a:r>
              <a:rPr lang="en-US" sz="2500" b="1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dt</a:t>
            </a:r>
            <a:r>
              <a:rPr lang="en-US" sz="25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of=/</a:t>
            </a:r>
            <a:r>
              <a:rPr lang="en-US" sz="2500" b="1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dev</a:t>
            </a:r>
            <a:r>
              <a:rPr lang="en-US" sz="25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/dm-0 </a:t>
            </a:r>
            <a:r>
              <a:rPr lang="en-US" sz="2500" b="1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bs</a:t>
            </a:r>
            <a:r>
              <a:rPr lang="en-US" sz="25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=32k pattern=</a:t>
            </a:r>
            <a:r>
              <a:rPr lang="en-US" sz="2500" b="1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iot</a:t>
            </a:r>
            <a:r>
              <a:rPr lang="en-US" sz="25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enable=</a:t>
            </a:r>
            <a:r>
              <a:rPr lang="en-US" sz="2500" b="1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btags</a:t>
            </a:r>
            <a:r>
              <a:rPr lang="en-US" sz="25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slices=10 disable=</a:t>
            </a:r>
            <a:r>
              <a:rPr lang="en-US" sz="2500" b="1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stats,scsi_info</a:t>
            </a:r>
            <a:endParaRPr lang="en-US" sz="2500" b="1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5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# </a:t>
            </a:r>
            <a:r>
              <a:rPr lang="en-US" sz="25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./</a:t>
            </a:r>
            <a:r>
              <a:rPr lang="en-US" sz="2500" b="1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dt</a:t>
            </a:r>
            <a:r>
              <a:rPr lang="en-US" sz="25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500" b="1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src</a:t>
            </a:r>
            <a:r>
              <a:rPr lang="en-US" sz="25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=/</a:t>
            </a:r>
            <a:r>
              <a:rPr lang="en-US" sz="2500" b="1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dev</a:t>
            </a:r>
            <a:r>
              <a:rPr lang="en-US" sz="25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/dm-0 </a:t>
            </a:r>
            <a:r>
              <a:rPr lang="en-US" sz="2500" b="1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dst</a:t>
            </a:r>
            <a:r>
              <a:rPr lang="en-US" sz="25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=/</a:t>
            </a:r>
            <a:r>
              <a:rPr lang="en-US" sz="2500" b="1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dev</a:t>
            </a:r>
            <a:r>
              <a:rPr lang="en-US" sz="25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/dm-1 </a:t>
            </a:r>
            <a:r>
              <a:rPr lang="en-US" sz="2500" b="1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bs</a:t>
            </a:r>
            <a:r>
              <a:rPr lang="en-US" sz="25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=32k slices=10 disable=</a:t>
            </a:r>
            <a:r>
              <a:rPr lang="en-US" sz="2500" b="1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stats,scsi_info</a:t>
            </a:r>
            <a:endParaRPr lang="en-US" sz="2500" b="1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5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# </a:t>
            </a:r>
            <a:r>
              <a:rPr lang="en-US" sz="25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./</a:t>
            </a:r>
            <a:r>
              <a:rPr lang="en-US" sz="2500" b="1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dt</a:t>
            </a:r>
            <a:r>
              <a:rPr lang="en-US" sz="25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if=/</a:t>
            </a:r>
            <a:r>
              <a:rPr lang="en-US" sz="2500" b="1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dev</a:t>
            </a:r>
            <a:r>
              <a:rPr lang="en-US" sz="25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/dm-1 </a:t>
            </a:r>
            <a:r>
              <a:rPr lang="en-US" sz="2500" b="1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bs</a:t>
            </a:r>
            <a:r>
              <a:rPr lang="en-US" sz="25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=32k pattern=</a:t>
            </a:r>
            <a:r>
              <a:rPr lang="en-US" sz="2500" b="1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iot</a:t>
            </a:r>
            <a:r>
              <a:rPr lang="en-US" sz="25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enable=</a:t>
            </a:r>
            <a:r>
              <a:rPr lang="en-US" sz="2500" b="1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btags</a:t>
            </a:r>
            <a:r>
              <a:rPr lang="en-US" sz="25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disable=</a:t>
            </a:r>
            <a:r>
              <a:rPr lang="en-US" sz="2500" b="1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scsi_info</a:t>
            </a:r>
            <a:r>
              <a:rPr lang="en-US" sz="25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vflags</a:t>
            </a:r>
            <a:r>
              <a:rPr lang="en-US" sz="2500" b="1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=~</a:t>
            </a:r>
            <a:r>
              <a:rPr lang="en-US" sz="25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devid</a:t>
            </a:r>
            <a:r>
              <a:rPr lang="en-US" sz="2500" b="1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,~serial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(j:1 t:1):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(j:1 t:1): Operating System Information: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    Host name: ssan-rhel5u4-21 (10.229.136.235)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    User name: root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   Process ID: 1006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 OS information: Linux 2.6.18-164.el5 #1 SMP Tue Aug 18 15:51:48 EDT 2009 x86_64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(j:1 t:1):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(j:1 t:1): Total Statistics: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 Input device/file name: /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/dm-1 (device type=disk)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 Type of I/O's performed: sequential (forward)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 Job Information Reported: Job 1, Thread 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 Data pattern string used: 'IOT Pattern' (blocking is 512 bytes)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 Last IOT seed value used: 0x01010101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 Block tag verify flags: 0x0c00416b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 Total records processed: 32768 @ 32768 bytes/record (32.000 Kbytes)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 Total bytes transferred: 1073741824 (1048576.000 Kbytes, 1024.000 Mbytes)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 Average transfer rates: 16784937 bytes/sec, 16391.540 Kbytes/sec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 Number I/O's per second: 512.236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 Number seconds per I/O: 0.0020 (1.95ms)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 Total passes completed: 1/1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 Total errors detected: 0/1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 Total elapsed time: 01m03.96s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 Total system time: 00m00.92s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 Total user time: 00m17.57s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 Starting time: Wed Jan 27 10:28:18 2016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  Ending time: Wed Jan 27 10:29:22 2016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(j:1 t:1):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BFCD-53EA-41EB-8E68-51FB159479ED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1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/>
          <a:lstStyle/>
          <a:p>
            <a:r>
              <a:rPr lang="en-US" dirty="0" smtClean="0"/>
              <a:t>I/O Percentages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350"/>
            <a:ext cx="10515600" cy="4900613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Supports read/write and/or sequential/random percentages</a:t>
            </a:r>
          </a:p>
          <a:p>
            <a:r>
              <a:rPr lang="en-US" dirty="0" smtClean="0"/>
              <a:t>Options Added:</a:t>
            </a:r>
          </a:p>
          <a:p>
            <a:pPr marL="228804" lvl="1" indent="0">
              <a:buNone/>
            </a:pPr>
            <a:r>
              <a:rPr lang="en-US" b="1" dirty="0" err="1" smtClean="0"/>
              <a:t>readp</a:t>
            </a:r>
            <a:r>
              <a:rPr lang="en-US" b="1" dirty="0" smtClean="0"/>
              <a:t>=value</a:t>
            </a:r>
            <a:r>
              <a:rPr lang="en-US" dirty="0" smtClean="0"/>
              <a:t>    Percentage of accesses that are reads. Range [0,100].</a:t>
            </a:r>
            <a:endParaRPr lang="en-US" sz="3200" dirty="0" smtClean="0"/>
          </a:p>
          <a:p>
            <a:pPr marL="228804" lvl="1" indent="0">
              <a:buNone/>
            </a:pPr>
            <a:r>
              <a:rPr lang="en-US" dirty="0" smtClean="0"/>
              <a:t>                              'random' keyword makes the read/write percentage random.</a:t>
            </a:r>
            <a:endParaRPr lang="en-US" sz="3200" dirty="0" smtClean="0"/>
          </a:p>
          <a:p>
            <a:pPr marL="228804" lvl="1" indent="0">
              <a:buNone/>
            </a:pPr>
            <a:r>
              <a:rPr lang="en-US" b="1" dirty="0" err="1" smtClean="0"/>
              <a:t>randp</a:t>
            </a:r>
            <a:r>
              <a:rPr lang="en-US" b="1" dirty="0" smtClean="0"/>
              <a:t>=value </a:t>
            </a:r>
            <a:r>
              <a:rPr lang="en-US" dirty="0" smtClean="0"/>
              <a:t>   Percentage of accesses that are random. Range [0,100].</a:t>
            </a:r>
            <a:endParaRPr lang="en-US" sz="3200" dirty="0" smtClean="0"/>
          </a:p>
          <a:p>
            <a:pPr marL="228804" lvl="1" indent="0">
              <a:buNone/>
            </a:pPr>
            <a:r>
              <a:rPr lang="en-US" dirty="0" smtClean="0"/>
              <a:t>                               Sequential accesses = 0%, else random percentage</a:t>
            </a:r>
            <a:endParaRPr lang="en-US" sz="3200" dirty="0" smtClean="0"/>
          </a:p>
          <a:p>
            <a:r>
              <a:rPr lang="en-US" dirty="0" smtClean="0"/>
              <a:t>Please Note: </a:t>
            </a:r>
            <a:r>
              <a:rPr lang="en-US" dirty="0" err="1" smtClean="0"/>
              <a:t>dt</a:t>
            </a:r>
            <a:r>
              <a:rPr lang="en-US" dirty="0" smtClean="0"/>
              <a:t> I/O enables data verification by default.</a:t>
            </a:r>
          </a:p>
          <a:p>
            <a:pPr lvl="1"/>
            <a:r>
              <a:rPr lang="en-US" dirty="0" smtClean="0"/>
              <a:t>add </a:t>
            </a:r>
            <a:r>
              <a:rPr lang="en-US" b="1" dirty="0" smtClean="0"/>
              <a:t>disable=verify</a:t>
            </a:r>
            <a:r>
              <a:rPr lang="en-US" dirty="0" smtClean="0"/>
              <a:t> to obtain accurate read/write percentages</a:t>
            </a:r>
          </a:p>
          <a:p>
            <a:r>
              <a:rPr lang="en-US" dirty="0" smtClean="0"/>
              <a:t>Please add flags=direct or </a:t>
            </a:r>
            <a:r>
              <a:rPr lang="en-US" dirty="0" err="1" smtClean="0"/>
              <a:t>bufmodes</a:t>
            </a:r>
            <a:r>
              <a:rPr lang="en-US" dirty="0" smtClean="0"/>
              <a:t>=</a:t>
            </a:r>
            <a:r>
              <a:rPr lang="en-US" dirty="0" err="1" smtClean="0"/>
              <a:t>unbuffered</a:t>
            </a:r>
            <a:r>
              <a:rPr lang="en-US" dirty="0" smtClean="0"/>
              <a:t> when testing file systems.</a:t>
            </a:r>
          </a:p>
          <a:p>
            <a:pPr lvl="1"/>
            <a:r>
              <a:rPr lang="en-US" dirty="0" smtClean="0"/>
              <a:t>Note: This is required to avoid reading data from the buffer cache!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CA7E-20FC-447B-8337-8BF238103319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0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Several workloads are pre-defined</a:t>
            </a:r>
          </a:p>
          <a:p>
            <a:r>
              <a:rPr lang="en-US" sz="3000" b="1" dirty="0" smtClean="0"/>
              <a:t>define </a:t>
            </a:r>
            <a:r>
              <a:rPr lang="en-US" sz="3000" dirty="0" smtClean="0"/>
              <a:t>command to add new workloads</a:t>
            </a:r>
          </a:p>
          <a:p>
            <a:r>
              <a:rPr lang="en-US" sz="3000" b="1" dirty="0" smtClean="0"/>
              <a:t>workload=</a:t>
            </a:r>
            <a:r>
              <a:rPr lang="en-US" sz="3000" dirty="0" smtClean="0"/>
              <a:t> option to specify a workload</a:t>
            </a:r>
          </a:p>
          <a:p>
            <a:r>
              <a:rPr lang="en-US" sz="3000" dirty="0" smtClean="0"/>
              <a:t>Define your workloads in startup script</a:t>
            </a:r>
          </a:p>
          <a:p>
            <a:r>
              <a:rPr lang="en-US" b="1" dirty="0" smtClean="0"/>
              <a:t>workloads</a:t>
            </a:r>
            <a:r>
              <a:rPr lang="en-US" dirty="0" smtClean="0"/>
              <a:t> command shows defined workloads</a:t>
            </a:r>
          </a:p>
          <a:p>
            <a:r>
              <a:rPr lang="en-US" dirty="0" smtClean="0"/>
              <a:t>Search for workloads via a substring:</a:t>
            </a:r>
          </a:p>
          <a:p>
            <a:pPr marL="457200" lvl="1" indent="0">
              <a:buNone/>
            </a:pPr>
            <a:r>
              <a:rPr lang="en-US" dirty="0" smtClean="0"/>
              <a:t>$ </a:t>
            </a:r>
            <a:r>
              <a:rPr lang="en-US" b="1" dirty="0" err="1" smtClean="0"/>
              <a:t>dt</a:t>
            </a:r>
            <a:r>
              <a:rPr lang="en-US" b="1" dirty="0" smtClean="0"/>
              <a:t> workloads sparse</a:t>
            </a:r>
          </a:p>
          <a:p>
            <a:pPr marL="457200" lvl="1" indent="0">
              <a:buNone/>
            </a:pPr>
            <a:r>
              <a:rPr lang="en-US" dirty="0" smtClean="0"/>
              <a:t>Valid Workloads:</a:t>
            </a:r>
          </a:p>
          <a:p>
            <a:pPr marL="457200" lvl="1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sparse_files</a:t>
            </a:r>
            <a:r>
              <a:rPr lang="en-US" dirty="0" smtClean="0"/>
              <a:t>: Sparse files test</a:t>
            </a:r>
          </a:p>
          <a:p>
            <a:pPr marL="457200" lvl="1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bs</a:t>
            </a:r>
            <a:r>
              <a:rPr lang="en-US" dirty="0" smtClean="0"/>
              <a:t>=16k step=32k disable=</a:t>
            </a:r>
            <a:r>
              <a:rPr lang="en-US" dirty="0" err="1" smtClean="0"/>
              <a:t>pstats</a:t>
            </a:r>
            <a:r>
              <a:rPr lang="en-US" dirty="0" smtClean="0"/>
              <a:t> enable=</a:t>
            </a:r>
            <a:r>
              <a:rPr lang="en-US" dirty="0" err="1" smtClean="0"/>
              <a:t>lbdata</a:t>
            </a:r>
            <a:r>
              <a:rPr lang="en-US" dirty="0" smtClean="0"/>
              <a:t> dispose=keep</a:t>
            </a:r>
          </a:p>
          <a:p>
            <a:pPr marL="795338" lvl="2" indent="0"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marL="171450" indent="-171450"/>
            <a:r>
              <a:rPr lang="en-US" sz="2000" dirty="0" smtClean="0">
                <a:cs typeface="Courier New" pitchFamily="49" charset="0"/>
              </a:rPr>
              <a:t>Execute via:</a:t>
            </a:r>
          </a:p>
          <a:p>
            <a:pPr marL="338138" lvl="1" indent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workload=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itchFamily="49" charset="0"/>
              </a:rPr>
              <a:t>sparse_files</a:t>
            </a:r>
            <a:r>
              <a:rPr lang="en-US" sz="1700" b="1" dirty="0" smtClean="0">
                <a:latin typeface="Courier New" panose="02070309020205020404" pitchFamily="49" charset="0"/>
                <a:cs typeface="Courier New" pitchFamily="49" charset="0"/>
              </a:rPr>
              <a:t> of=/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sparse.data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limit=1g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D706-0655-462F-8533-A26506651B62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5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 dirty="0" smtClean="0"/>
              <a:t>Predefined Workloads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Ten new workloads were added using new </a:t>
            </a:r>
            <a:r>
              <a:rPr lang="en-US" dirty="0" err="1" smtClean="0"/>
              <a:t>dt</a:t>
            </a:r>
            <a:r>
              <a:rPr lang="en-US" dirty="0" smtClean="0"/>
              <a:t> percentage options:</a:t>
            </a:r>
          </a:p>
          <a:p>
            <a:pPr marL="45125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Calibri" panose="020F0502020204030204" pitchFamily="34" charset="0"/>
              </a:rPr>
              <a:t>    </a:t>
            </a:r>
            <a:r>
              <a:rPr lang="en-US" b="1" dirty="0" err="1" smtClean="0">
                <a:latin typeface="Calibri" panose="020F0502020204030204" pitchFamily="34" charset="0"/>
              </a:rPr>
              <a:t>web_file_server</a:t>
            </a:r>
            <a:r>
              <a:rPr lang="en-US" dirty="0" smtClean="0">
                <a:latin typeface="Calibri" panose="020F0502020204030204" pitchFamily="34" charset="0"/>
              </a:rPr>
              <a:t>: Web File Server Workload</a:t>
            </a:r>
          </a:p>
          <a:p>
            <a:pPr marL="45125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panose="020F0502020204030204" pitchFamily="34" charset="0"/>
              </a:rPr>
              <a:t>        </a:t>
            </a:r>
            <a:r>
              <a:rPr lang="en-US" dirty="0" err="1" smtClean="0">
                <a:latin typeface="Calibri" panose="020F0502020204030204" pitchFamily="34" charset="0"/>
              </a:rPr>
              <a:t>bs</a:t>
            </a:r>
            <a:r>
              <a:rPr lang="en-US" dirty="0" smtClean="0">
                <a:latin typeface="Calibri" panose="020F0502020204030204" pitchFamily="34" charset="0"/>
              </a:rPr>
              <a:t>=64k </a:t>
            </a:r>
            <a:r>
              <a:rPr lang="en-US" dirty="0" err="1" smtClean="0">
                <a:latin typeface="Calibri" panose="020F0502020204030204" pitchFamily="34" charset="0"/>
              </a:rPr>
              <a:t>readp</a:t>
            </a:r>
            <a:r>
              <a:rPr lang="en-US" dirty="0" smtClean="0">
                <a:latin typeface="Calibri" panose="020F0502020204030204" pitchFamily="34" charset="0"/>
              </a:rPr>
              <a:t>=95 </a:t>
            </a:r>
            <a:r>
              <a:rPr lang="en-US" dirty="0" err="1" smtClean="0">
                <a:latin typeface="Calibri" panose="020F0502020204030204" pitchFamily="34" charset="0"/>
              </a:rPr>
              <a:t>randp</a:t>
            </a:r>
            <a:r>
              <a:rPr lang="en-US" dirty="0" smtClean="0">
                <a:latin typeface="Calibri" panose="020F0502020204030204" pitchFamily="34" charset="0"/>
              </a:rPr>
              <a:t>=5 disable=verify flags=direct</a:t>
            </a:r>
          </a:p>
          <a:p>
            <a:pPr marL="451253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marL="45125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panose="020F0502020204030204" pitchFamily="34" charset="0"/>
              </a:rPr>
              <a:t>    </a:t>
            </a:r>
            <a:r>
              <a:rPr lang="en-US" b="1" dirty="0" err="1" smtClean="0">
                <a:latin typeface="Calibri" panose="020F0502020204030204" pitchFamily="34" charset="0"/>
              </a:rPr>
              <a:t>dss_db</a:t>
            </a:r>
            <a:r>
              <a:rPr lang="en-US" dirty="0" smtClean="0">
                <a:latin typeface="Calibri" panose="020F0502020204030204" pitchFamily="34" charset="0"/>
              </a:rPr>
              <a:t>: Decision Support System Database Workload</a:t>
            </a:r>
          </a:p>
          <a:p>
            <a:pPr marL="45125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panose="020F0502020204030204" pitchFamily="34" charset="0"/>
              </a:rPr>
              <a:t>        </a:t>
            </a:r>
            <a:r>
              <a:rPr lang="en-US" dirty="0" err="1" smtClean="0">
                <a:latin typeface="Calibri" panose="020F0502020204030204" pitchFamily="34" charset="0"/>
              </a:rPr>
              <a:t>bs</a:t>
            </a:r>
            <a:r>
              <a:rPr lang="en-US" dirty="0" smtClean="0">
                <a:latin typeface="Calibri" panose="020F0502020204030204" pitchFamily="34" charset="0"/>
              </a:rPr>
              <a:t>=1m </a:t>
            </a:r>
            <a:r>
              <a:rPr lang="en-US" dirty="0" err="1" smtClean="0">
                <a:latin typeface="Calibri" panose="020F0502020204030204" pitchFamily="34" charset="0"/>
              </a:rPr>
              <a:t>readp</a:t>
            </a:r>
            <a:r>
              <a:rPr lang="en-US" dirty="0" smtClean="0">
                <a:latin typeface="Calibri" panose="020F0502020204030204" pitchFamily="34" charset="0"/>
              </a:rPr>
              <a:t>=100 </a:t>
            </a:r>
            <a:r>
              <a:rPr lang="en-US" dirty="0" err="1" smtClean="0">
                <a:latin typeface="Calibri" panose="020F0502020204030204" pitchFamily="34" charset="0"/>
              </a:rPr>
              <a:t>randp</a:t>
            </a:r>
            <a:r>
              <a:rPr lang="en-US" dirty="0" smtClean="0">
                <a:latin typeface="Calibri" panose="020F0502020204030204" pitchFamily="34" charset="0"/>
              </a:rPr>
              <a:t>=100 disable=</a:t>
            </a:r>
            <a:r>
              <a:rPr lang="en-US" dirty="0" err="1" smtClean="0">
                <a:latin typeface="Calibri" panose="020F0502020204030204" pitchFamily="34" charset="0"/>
              </a:rPr>
              <a:t>compare,verify</a:t>
            </a:r>
            <a:r>
              <a:rPr lang="en-US" dirty="0" smtClean="0">
                <a:latin typeface="Calibri" panose="020F0502020204030204" pitchFamily="34" charset="0"/>
              </a:rPr>
              <a:t> flags=direct</a:t>
            </a:r>
          </a:p>
          <a:p>
            <a:pPr marL="451253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marL="45125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panose="020F0502020204030204" pitchFamily="34" charset="0"/>
              </a:rPr>
              <a:t>    </a:t>
            </a:r>
            <a:r>
              <a:rPr lang="en-US" b="1" dirty="0" err="1" smtClean="0">
                <a:latin typeface="Calibri" panose="020F0502020204030204" pitchFamily="34" charset="0"/>
              </a:rPr>
              <a:t>media_streaming</a:t>
            </a:r>
            <a:r>
              <a:rPr lang="en-US" dirty="0" smtClean="0">
                <a:latin typeface="Calibri" panose="020F0502020204030204" pitchFamily="34" charset="0"/>
              </a:rPr>
              <a:t>: Media Streaming Workload</a:t>
            </a:r>
          </a:p>
          <a:p>
            <a:pPr marL="45125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panose="020F0502020204030204" pitchFamily="34" charset="0"/>
              </a:rPr>
              <a:t>        </a:t>
            </a:r>
            <a:r>
              <a:rPr lang="en-US" dirty="0" err="1" smtClean="0">
                <a:latin typeface="Calibri" panose="020F0502020204030204" pitchFamily="34" charset="0"/>
              </a:rPr>
              <a:t>bs</a:t>
            </a:r>
            <a:r>
              <a:rPr lang="en-US" dirty="0" smtClean="0">
                <a:latin typeface="Calibri" panose="020F0502020204030204" pitchFamily="34" charset="0"/>
              </a:rPr>
              <a:t>=64k </a:t>
            </a:r>
            <a:r>
              <a:rPr lang="en-US" dirty="0" err="1" smtClean="0">
                <a:latin typeface="Calibri" panose="020F0502020204030204" pitchFamily="34" charset="0"/>
              </a:rPr>
              <a:t>readp</a:t>
            </a:r>
            <a:r>
              <a:rPr lang="en-US" dirty="0" smtClean="0">
                <a:latin typeface="Calibri" panose="020F0502020204030204" pitchFamily="34" charset="0"/>
              </a:rPr>
              <a:t>=98 </a:t>
            </a:r>
            <a:r>
              <a:rPr lang="en-US" dirty="0" err="1" smtClean="0">
                <a:latin typeface="Calibri" panose="020F0502020204030204" pitchFamily="34" charset="0"/>
              </a:rPr>
              <a:t>randp</a:t>
            </a:r>
            <a:r>
              <a:rPr lang="en-US" dirty="0" smtClean="0">
                <a:latin typeface="Calibri" panose="020F0502020204030204" pitchFamily="34" charset="0"/>
              </a:rPr>
              <a:t>=0 disable=verify flags=direct</a:t>
            </a:r>
          </a:p>
          <a:p>
            <a:pPr marL="451253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marL="45125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panose="020F0502020204030204" pitchFamily="34" charset="0"/>
              </a:rPr>
              <a:t>    </a:t>
            </a:r>
            <a:r>
              <a:rPr lang="en-US" b="1" dirty="0" err="1" smtClean="0">
                <a:latin typeface="Calibri" panose="020F0502020204030204" pitchFamily="34" charset="0"/>
              </a:rPr>
              <a:t>sql_Server_log</a:t>
            </a:r>
            <a:r>
              <a:rPr lang="en-US" dirty="0" smtClean="0">
                <a:latin typeface="Calibri" panose="020F0502020204030204" pitchFamily="34" charset="0"/>
              </a:rPr>
              <a:t>: SQL Server Log Workload</a:t>
            </a:r>
          </a:p>
          <a:p>
            <a:pPr marL="45125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panose="020F0502020204030204" pitchFamily="34" charset="0"/>
              </a:rPr>
              <a:t>        </a:t>
            </a:r>
            <a:r>
              <a:rPr lang="en-US" dirty="0" err="1" smtClean="0">
                <a:latin typeface="Calibri" panose="020F0502020204030204" pitchFamily="34" charset="0"/>
              </a:rPr>
              <a:t>bs</a:t>
            </a:r>
            <a:r>
              <a:rPr lang="en-US" dirty="0" smtClean="0">
                <a:latin typeface="Calibri" panose="020F0502020204030204" pitchFamily="34" charset="0"/>
              </a:rPr>
              <a:t>=64k </a:t>
            </a:r>
            <a:r>
              <a:rPr lang="en-US" dirty="0" err="1" smtClean="0">
                <a:latin typeface="Calibri" panose="020F0502020204030204" pitchFamily="34" charset="0"/>
              </a:rPr>
              <a:t>readp</a:t>
            </a:r>
            <a:r>
              <a:rPr lang="en-US" dirty="0" smtClean="0">
                <a:latin typeface="Calibri" panose="020F0502020204030204" pitchFamily="34" charset="0"/>
              </a:rPr>
              <a:t>=0 </a:t>
            </a:r>
            <a:r>
              <a:rPr lang="en-US" dirty="0" err="1" smtClean="0">
                <a:latin typeface="Calibri" panose="020F0502020204030204" pitchFamily="34" charset="0"/>
              </a:rPr>
              <a:t>randp</a:t>
            </a:r>
            <a:r>
              <a:rPr lang="en-US" dirty="0" smtClean="0">
                <a:latin typeface="Calibri" panose="020F0502020204030204" pitchFamily="34" charset="0"/>
              </a:rPr>
              <a:t>=0 disable=verify flags=direct</a:t>
            </a:r>
          </a:p>
          <a:p>
            <a:pPr marL="451253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marL="45125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panose="020F0502020204030204" pitchFamily="34" charset="0"/>
              </a:rPr>
              <a:t>    </a:t>
            </a:r>
            <a:r>
              <a:rPr lang="en-US" b="1" dirty="0" err="1" smtClean="0">
                <a:latin typeface="Calibri" panose="020F0502020204030204" pitchFamily="34" charset="0"/>
              </a:rPr>
              <a:t>os_paging</a:t>
            </a:r>
            <a:r>
              <a:rPr lang="en-US" dirty="0" smtClean="0">
                <a:latin typeface="Calibri" panose="020F0502020204030204" pitchFamily="34" charset="0"/>
              </a:rPr>
              <a:t>: OS Paging Workload</a:t>
            </a:r>
          </a:p>
          <a:p>
            <a:pPr marL="45125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panose="020F0502020204030204" pitchFamily="34" charset="0"/>
              </a:rPr>
              <a:t>        </a:t>
            </a:r>
            <a:r>
              <a:rPr lang="en-US" dirty="0" err="1" smtClean="0">
                <a:latin typeface="Calibri" panose="020F0502020204030204" pitchFamily="34" charset="0"/>
              </a:rPr>
              <a:t>bs</a:t>
            </a:r>
            <a:r>
              <a:rPr lang="en-US" dirty="0" smtClean="0">
                <a:latin typeface="Calibri" panose="020F0502020204030204" pitchFamily="34" charset="0"/>
              </a:rPr>
              <a:t>=64k </a:t>
            </a:r>
            <a:r>
              <a:rPr lang="en-US" dirty="0" err="1" smtClean="0">
                <a:latin typeface="Calibri" panose="020F0502020204030204" pitchFamily="34" charset="0"/>
              </a:rPr>
              <a:t>readp</a:t>
            </a:r>
            <a:r>
              <a:rPr lang="en-US" dirty="0" smtClean="0">
                <a:latin typeface="Calibri" panose="020F0502020204030204" pitchFamily="34" charset="0"/>
              </a:rPr>
              <a:t>=90 </a:t>
            </a:r>
            <a:r>
              <a:rPr lang="en-US" dirty="0" err="1" smtClean="0">
                <a:latin typeface="Calibri" panose="020F0502020204030204" pitchFamily="34" charset="0"/>
              </a:rPr>
              <a:t>randp</a:t>
            </a:r>
            <a:r>
              <a:rPr lang="en-US" dirty="0" smtClean="0">
                <a:latin typeface="Calibri" panose="020F0502020204030204" pitchFamily="34" charset="0"/>
              </a:rPr>
              <a:t>=0 disable=verify flags=direct</a:t>
            </a:r>
          </a:p>
          <a:p>
            <a:pPr marL="451253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marL="45125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panose="020F0502020204030204" pitchFamily="34" charset="0"/>
              </a:rPr>
              <a:t>    </a:t>
            </a:r>
            <a:r>
              <a:rPr lang="en-US" b="1" dirty="0" err="1" smtClean="0">
                <a:latin typeface="Calibri" panose="020F0502020204030204" pitchFamily="34" charset="0"/>
              </a:rPr>
              <a:t>web_server_log</a:t>
            </a:r>
            <a:r>
              <a:rPr lang="en-US" dirty="0" smtClean="0">
                <a:latin typeface="Calibri" panose="020F0502020204030204" pitchFamily="34" charset="0"/>
              </a:rPr>
              <a:t>: Web Server Log</a:t>
            </a:r>
          </a:p>
          <a:p>
            <a:pPr marL="45125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panose="020F0502020204030204" pitchFamily="34" charset="0"/>
              </a:rPr>
              <a:t>        </a:t>
            </a:r>
            <a:r>
              <a:rPr lang="en-US" dirty="0" err="1" smtClean="0">
                <a:latin typeface="Calibri" panose="020F0502020204030204" pitchFamily="34" charset="0"/>
              </a:rPr>
              <a:t>bs</a:t>
            </a:r>
            <a:r>
              <a:rPr lang="en-US" dirty="0" smtClean="0">
                <a:latin typeface="Calibri" panose="020F0502020204030204" pitchFamily="34" charset="0"/>
              </a:rPr>
              <a:t>=8k </a:t>
            </a:r>
            <a:r>
              <a:rPr lang="en-US" dirty="0" err="1" smtClean="0">
                <a:latin typeface="Calibri" panose="020F0502020204030204" pitchFamily="34" charset="0"/>
              </a:rPr>
              <a:t>readp</a:t>
            </a:r>
            <a:r>
              <a:rPr lang="en-US" dirty="0" smtClean="0">
                <a:latin typeface="Calibri" panose="020F0502020204030204" pitchFamily="34" charset="0"/>
              </a:rPr>
              <a:t>=0 </a:t>
            </a:r>
            <a:r>
              <a:rPr lang="en-US" dirty="0" err="1" smtClean="0">
                <a:latin typeface="Calibri" panose="020F0502020204030204" pitchFamily="34" charset="0"/>
              </a:rPr>
              <a:t>randp</a:t>
            </a:r>
            <a:r>
              <a:rPr lang="en-US" dirty="0" smtClean="0">
                <a:latin typeface="Calibri" panose="020F0502020204030204" pitchFamily="34" charset="0"/>
              </a:rPr>
              <a:t>=0 disable=verify flags=direct</a:t>
            </a:r>
          </a:p>
          <a:p>
            <a:pPr marL="451253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latin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1AFC-1748-4019-A523-4D99CA5351BC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8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 dirty="0" smtClean="0"/>
              <a:t>Predefined Workloads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4"/>
          </a:xfrm>
        </p:spPr>
        <p:txBody>
          <a:bodyPr>
            <a:noAutofit/>
          </a:bodyPr>
          <a:lstStyle/>
          <a:p>
            <a:pPr marL="0" lvl="1" indent="-5947">
              <a:spcBef>
                <a:spcPts val="0"/>
              </a:spcBef>
              <a:buNone/>
            </a:pPr>
            <a:r>
              <a:rPr lang="en-US" sz="2000" b="1" dirty="0" smtClean="0">
                <a:latin typeface="Calibri" panose="020F0502020204030204" pitchFamily="34" charset="0"/>
              </a:rPr>
              <a:t>    </a:t>
            </a:r>
            <a:r>
              <a:rPr lang="en-US" sz="2000" b="1" dirty="0" err="1" smtClean="0">
                <a:latin typeface="Calibri" panose="020F0502020204030204" pitchFamily="34" charset="0"/>
              </a:rPr>
              <a:t>oltp_db</a:t>
            </a:r>
            <a:r>
              <a:rPr lang="en-US" sz="2000" dirty="0" smtClean="0">
                <a:latin typeface="Calibri" panose="020F0502020204030204" pitchFamily="34" charset="0"/>
              </a:rPr>
              <a:t>: Online Transaction Processing (OLTP) Workload</a:t>
            </a:r>
          </a:p>
          <a:p>
            <a:pPr marL="45125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panose="020F0502020204030204" pitchFamily="34" charset="0"/>
              </a:rPr>
              <a:t>     </a:t>
            </a:r>
            <a:r>
              <a:rPr lang="en-US" dirty="0" err="1" smtClean="0">
                <a:latin typeface="Calibri" panose="020F0502020204030204" pitchFamily="34" charset="0"/>
              </a:rPr>
              <a:t>bs</a:t>
            </a:r>
            <a:r>
              <a:rPr lang="en-US" dirty="0" smtClean="0">
                <a:latin typeface="Calibri" panose="020F0502020204030204" pitchFamily="34" charset="0"/>
              </a:rPr>
              <a:t>=8k </a:t>
            </a:r>
            <a:r>
              <a:rPr lang="en-US" dirty="0" err="1" smtClean="0">
                <a:latin typeface="Calibri" panose="020F0502020204030204" pitchFamily="34" charset="0"/>
              </a:rPr>
              <a:t>readp</a:t>
            </a:r>
            <a:r>
              <a:rPr lang="en-US" dirty="0" smtClean="0">
                <a:latin typeface="Calibri" panose="020F0502020204030204" pitchFamily="34" charset="0"/>
              </a:rPr>
              <a:t>=70 </a:t>
            </a:r>
            <a:r>
              <a:rPr lang="en-US" dirty="0" err="1" smtClean="0">
                <a:latin typeface="Calibri" panose="020F0502020204030204" pitchFamily="34" charset="0"/>
              </a:rPr>
              <a:t>randp</a:t>
            </a:r>
            <a:r>
              <a:rPr lang="en-US" dirty="0" smtClean="0">
                <a:latin typeface="Calibri" panose="020F0502020204030204" pitchFamily="34" charset="0"/>
              </a:rPr>
              <a:t>=100 disable=verify flags=direct    </a:t>
            </a:r>
          </a:p>
          <a:p>
            <a:pPr marL="451253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Calibri" panose="020F0502020204030204" pitchFamily="34" charset="0"/>
            </a:endParaRPr>
          </a:p>
          <a:p>
            <a:pPr marL="0" lvl="1" indent="-5947">
              <a:spcBef>
                <a:spcPts val="0"/>
              </a:spcBef>
              <a:buNone/>
            </a:pPr>
            <a:r>
              <a:rPr lang="en-US" sz="2000" b="1" dirty="0" smtClean="0">
                <a:latin typeface="Calibri" panose="020F0502020204030204" pitchFamily="34" charset="0"/>
              </a:rPr>
              <a:t>    </a:t>
            </a:r>
            <a:r>
              <a:rPr lang="en-US" sz="2000" b="1" dirty="0" err="1" smtClean="0">
                <a:latin typeface="Calibri" panose="020F0502020204030204" pitchFamily="34" charset="0"/>
              </a:rPr>
              <a:t>exchange_server</a:t>
            </a:r>
            <a:r>
              <a:rPr lang="en-US" sz="2000" dirty="0" smtClean="0">
                <a:latin typeface="Calibri" panose="020F0502020204030204" pitchFamily="34" charset="0"/>
              </a:rPr>
              <a:t>: Exchange Server Workload</a:t>
            </a:r>
          </a:p>
          <a:p>
            <a:pPr marL="0" lvl="1" indent="-5947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        </a:t>
            </a:r>
            <a:r>
              <a:rPr lang="en-US" sz="2000" dirty="0" err="1" smtClean="0">
                <a:latin typeface="Calibri" panose="020F0502020204030204" pitchFamily="34" charset="0"/>
              </a:rPr>
              <a:t>bs</a:t>
            </a:r>
            <a:r>
              <a:rPr lang="en-US" sz="2000" dirty="0" smtClean="0">
                <a:latin typeface="Calibri" panose="020F0502020204030204" pitchFamily="34" charset="0"/>
              </a:rPr>
              <a:t>=4k </a:t>
            </a:r>
            <a:r>
              <a:rPr lang="en-US" sz="2000" dirty="0" err="1" smtClean="0">
                <a:latin typeface="Calibri" panose="020F0502020204030204" pitchFamily="34" charset="0"/>
              </a:rPr>
              <a:t>readp</a:t>
            </a:r>
            <a:r>
              <a:rPr lang="en-US" sz="2000" dirty="0" smtClean="0">
                <a:latin typeface="Calibri" panose="020F0502020204030204" pitchFamily="34" charset="0"/>
              </a:rPr>
              <a:t>=67 </a:t>
            </a:r>
            <a:r>
              <a:rPr lang="en-US" sz="2000" dirty="0" err="1" smtClean="0">
                <a:latin typeface="Calibri" panose="020F0502020204030204" pitchFamily="34" charset="0"/>
              </a:rPr>
              <a:t>randp</a:t>
            </a:r>
            <a:r>
              <a:rPr lang="en-US" sz="2000" dirty="0" smtClean="0">
                <a:latin typeface="Calibri" panose="020F0502020204030204" pitchFamily="34" charset="0"/>
              </a:rPr>
              <a:t>=100 disable=verify flags=direct</a:t>
            </a:r>
          </a:p>
          <a:p>
            <a:pPr marL="0" lvl="1" indent="-5947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0" lvl="1" indent="-5947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    </a:t>
            </a:r>
            <a:r>
              <a:rPr lang="en-US" sz="2000" b="1" dirty="0" smtClean="0">
                <a:latin typeface="Calibri" panose="020F0502020204030204" pitchFamily="34" charset="0"/>
              </a:rPr>
              <a:t>workstation</a:t>
            </a:r>
            <a:r>
              <a:rPr lang="en-US" sz="2000" dirty="0" smtClean="0">
                <a:latin typeface="Calibri" panose="020F0502020204030204" pitchFamily="34" charset="0"/>
              </a:rPr>
              <a:t>: Workstation Workload</a:t>
            </a:r>
          </a:p>
          <a:p>
            <a:pPr marL="0" lvl="1" indent="-5947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        </a:t>
            </a:r>
            <a:r>
              <a:rPr lang="en-US" sz="2000" dirty="0" err="1" smtClean="0">
                <a:latin typeface="Calibri" panose="020F0502020204030204" pitchFamily="34" charset="0"/>
              </a:rPr>
              <a:t>bs</a:t>
            </a:r>
            <a:r>
              <a:rPr lang="en-US" sz="2000" dirty="0" smtClean="0">
                <a:latin typeface="Calibri" panose="020F0502020204030204" pitchFamily="34" charset="0"/>
              </a:rPr>
              <a:t>=8k </a:t>
            </a:r>
            <a:r>
              <a:rPr lang="en-US" sz="2000" dirty="0" err="1" smtClean="0">
                <a:latin typeface="Calibri" panose="020F0502020204030204" pitchFamily="34" charset="0"/>
              </a:rPr>
              <a:t>readp</a:t>
            </a:r>
            <a:r>
              <a:rPr lang="en-US" sz="2000" dirty="0" smtClean="0">
                <a:latin typeface="Calibri" panose="020F0502020204030204" pitchFamily="34" charset="0"/>
              </a:rPr>
              <a:t>=80 </a:t>
            </a:r>
            <a:r>
              <a:rPr lang="en-US" sz="2000" dirty="0" err="1" smtClean="0">
                <a:latin typeface="Calibri" panose="020F0502020204030204" pitchFamily="34" charset="0"/>
              </a:rPr>
              <a:t>randp</a:t>
            </a:r>
            <a:r>
              <a:rPr lang="en-US" sz="2000" dirty="0" smtClean="0">
                <a:latin typeface="Calibri" panose="020F0502020204030204" pitchFamily="34" charset="0"/>
              </a:rPr>
              <a:t>=80 disable=verify flags=direct</a:t>
            </a:r>
          </a:p>
          <a:p>
            <a:pPr marL="451253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marL="0" lvl="1" indent="-5947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    </a:t>
            </a:r>
            <a:r>
              <a:rPr lang="en-US" sz="2000" b="1" dirty="0" err="1" smtClean="0">
                <a:latin typeface="Calibri" panose="020F0502020204030204" pitchFamily="34" charset="0"/>
              </a:rPr>
              <a:t>video_on_demand</a:t>
            </a:r>
            <a:r>
              <a:rPr lang="en-US" sz="2000" dirty="0" smtClean="0">
                <a:latin typeface="Calibri" panose="020F0502020204030204" pitchFamily="34" charset="0"/>
              </a:rPr>
              <a:t>: Video on Demand (VOD) Workload</a:t>
            </a:r>
          </a:p>
          <a:p>
            <a:pPr marL="0" lvl="1" indent="-5947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        </a:t>
            </a:r>
            <a:r>
              <a:rPr lang="en-US" sz="2000" dirty="0" err="1" smtClean="0">
                <a:latin typeface="Calibri" panose="020F0502020204030204" pitchFamily="34" charset="0"/>
              </a:rPr>
              <a:t>bs</a:t>
            </a:r>
            <a:r>
              <a:rPr lang="en-US" sz="2000" dirty="0" smtClean="0">
                <a:latin typeface="Calibri" panose="020F0502020204030204" pitchFamily="34" charset="0"/>
              </a:rPr>
              <a:t>=512k </a:t>
            </a:r>
            <a:r>
              <a:rPr lang="en-US" sz="2000" dirty="0" err="1" smtClean="0">
                <a:latin typeface="Calibri" panose="020F0502020204030204" pitchFamily="34" charset="0"/>
              </a:rPr>
              <a:t>readp</a:t>
            </a:r>
            <a:r>
              <a:rPr lang="en-US" sz="2000" dirty="0" smtClean="0">
                <a:latin typeface="Calibri" panose="020F0502020204030204" pitchFamily="34" charset="0"/>
              </a:rPr>
              <a:t>=0 </a:t>
            </a:r>
            <a:r>
              <a:rPr lang="en-US" sz="2000" dirty="0" err="1" smtClean="0">
                <a:latin typeface="Calibri" panose="020F0502020204030204" pitchFamily="34" charset="0"/>
              </a:rPr>
              <a:t>randp</a:t>
            </a:r>
            <a:r>
              <a:rPr lang="en-US" sz="2000" dirty="0" smtClean="0">
                <a:latin typeface="Calibri" panose="020F0502020204030204" pitchFamily="34" charset="0"/>
              </a:rPr>
              <a:t>=100 disable=verify flags=direct</a:t>
            </a:r>
          </a:p>
          <a:p>
            <a:pPr marL="0" lvl="1" indent="-5947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0" lvl="1" indent="-5947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    </a:t>
            </a:r>
            <a:r>
              <a:rPr lang="en-US" sz="2000" b="1" dirty="0" err="1" smtClean="0">
                <a:latin typeface="Calibri" panose="020F0502020204030204" pitchFamily="34" charset="0"/>
              </a:rPr>
              <a:t>file_percentages</a:t>
            </a:r>
            <a:r>
              <a:rPr lang="en-US" sz="2000" dirty="0" smtClean="0">
                <a:latin typeface="Calibri" panose="020F0502020204030204" pitchFamily="34" charset="0"/>
              </a:rPr>
              <a:t>: Single file with read/write and random/sequential percentages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        </a:t>
            </a:r>
            <a:r>
              <a:rPr lang="en-US" sz="2000" dirty="0" err="1" smtClean="0">
                <a:latin typeface="Calibri" panose="020F0502020204030204" pitchFamily="34" charset="0"/>
              </a:rPr>
              <a:t>bs</a:t>
            </a:r>
            <a:r>
              <a:rPr lang="en-US" sz="2000" dirty="0" smtClean="0">
                <a:latin typeface="Calibri" panose="020F0502020204030204" pitchFamily="34" charset="0"/>
              </a:rPr>
              <a:t>=random limit=1g enable=</a:t>
            </a:r>
            <a:r>
              <a:rPr lang="en-US" sz="2000" dirty="0" err="1" smtClean="0">
                <a:latin typeface="Calibri" panose="020F0502020204030204" pitchFamily="34" charset="0"/>
              </a:rPr>
              <a:t>btags</a:t>
            </a:r>
            <a:r>
              <a:rPr lang="en-US" sz="2000" dirty="0" smtClean="0">
                <a:latin typeface="Calibri" panose="020F0502020204030204" pitchFamily="34" charset="0"/>
              </a:rPr>
              <a:t> flags=direct </a:t>
            </a:r>
            <a:r>
              <a:rPr lang="en-US" sz="2000" dirty="0" err="1" smtClean="0">
                <a:latin typeface="Calibri" panose="020F0502020204030204" pitchFamily="34" charset="0"/>
              </a:rPr>
              <a:t>onerr</a:t>
            </a:r>
            <a:r>
              <a:rPr lang="en-US" sz="2000" dirty="0" smtClean="0">
                <a:latin typeface="Calibri" panose="020F0502020204030204" pitchFamily="34" charset="0"/>
              </a:rPr>
              <a:t>=abort slices=10 </a:t>
            </a:r>
            <a:r>
              <a:rPr lang="en-US" sz="2000" dirty="0" err="1" smtClean="0">
                <a:latin typeface="Calibri" panose="020F0502020204030204" pitchFamily="34" charset="0"/>
              </a:rPr>
              <a:t>readp</a:t>
            </a:r>
            <a:r>
              <a:rPr lang="en-US" sz="2000" dirty="0" smtClean="0">
                <a:latin typeface="Calibri" panose="020F0502020204030204" pitchFamily="34" charset="0"/>
              </a:rPr>
              <a:t>=-1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</a:rPr>
              <a:t>       </a:t>
            </a:r>
            <a:r>
              <a:rPr lang="en-US" sz="2000" dirty="0" err="1" smtClean="0">
                <a:latin typeface="Calibri" panose="020F0502020204030204" pitchFamily="34" charset="0"/>
              </a:rPr>
              <a:t>randp</a:t>
            </a:r>
            <a:r>
              <a:rPr lang="en-US" sz="2000" dirty="0" smtClean="0">
                <a:latin typeface="Calibri" panose="020F0502020204030204" pitchFamily="34" charset="0"/>
              </a:rPr>
              <a:t>=50 dispose=keep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    </a:t>
            </a:r>
            <a:r>
              <a:rPr lang="en-US" sz="2000" b="1" dirty="0" err="1" smtClean="0">
                <a:latin typeface="Calibri" panose="020F0502020204030204" pitchFamily="34" charset="0"/>
              </a:rPr>
              <a:t>fill_once</a:t>
            </a:r>
            <a:r>
              <a:rPr lang="en-US" sz="2000" dirty="0" smtClean="0">
                <a:latin typeface="Calibri" panose="020F0502020204030204" pitchFamily="34" charset="0"/>
              </a:rPr>
              <a:t>: Fill a file or disk once (write only)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        </a:t>
            </a:r>
            <a:r>
              <a:rPr lang="en-US" sz="2000" dirty="0" err="1" smtClean="0">
                <a:latin typeface="Calibri" panose="020F0502020204030204" pitchFamily="34" charset="0"/>
              </a:rPr>
              <a:t>bs</a:t>
            </a:r>
            <a:r>
              <a:rPr lang="en-US" sz="2000" dirty="0" smtClean="0">
                <a:latin typeface="Calibri" panose="020F0502020204030204" pitchFamily="34" charset="0"/>
              </a:rPr>
              <a:t>=64k slices=25 disable=</a:t>
            </a:r>
            <a:r>
              <a:rPr lang="en-US" sz="2000" dirty="0" err="1" smtClean="0">
                <a:latin typeface="Calibri" panose="020F0502020204030204" pitchFamily="34" charset="0"/>
              </a:rPr>
              <a:t>compare,stats,verify</a:t>
            </a:r>
            <a:r>
              <a:rPr lang="en-US" sz="2000" dirty="0" smtClean="0">
                <a:latin typeface="Calibri" panose="020F0502020204030204" pitchFamily="34" charset="0"/>
              </a:rPr>
              <a:t> dispose=keep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E241-DABA-4830-9EDB-D95A6741A037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33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Keepalives</a:t>
            </a:r>
            <a:r>
              <a:rPr lang="en-US" dirty="0" smtClean="0"/>
              <a:t> and User Defined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Roll your own statistics via *</a:t>
            </a:r>
            <a:r>
              <a:rPr lang="en-US" dirty="0" err="1" smtClean="0"/>
              <a:t>keepalive</a:t>
            </a:r>
            <a:r>
              <a:rPr lang="en-US" dirty="0" smtClean="0"/>
              <a:t>=“format control string”</a:t>
            </a:r>
          </a:p>
          <a:p>
            <a:r>
              <a:rPr lang="en-US" dirty="0" smtClean="0"/>
              <a:t>This is used to avoid “screen scraping” normal </a:t>
            </a:r>
            <a:r>
              <a:rPr lang="en-US" dirty="0" err="1" smtClean="0"/>
              <a:t>dt</a:t>
            </a:r>
            <a:r>
              <a:rPr lang="en-US" dirty="0" smtClean="0"/>
              <a:t> statistics.</a:t>
            </a:r>
          </a:p>
          <a:p>
            <a:r>
              <a:rPr lang="en-US" dirty="0" smtClean="0"/>
              <a:t>This is also used to provide a </a:t>
            </a:r>
            <a:r>
              <a:rPr lang="en-US" dirty="0" err="1" smtClean="0"/>
              <a:t>keepalive</a:t>
            </a:r>
            <a:r>
              <a:rPr lang="en-US" dirty="0" smtClean="0"/>
              <a:t> message during long runs.</a:t>
            </a:r>
          </a:p>
          <a:p>
            <a:r>
              <a:rPr lang="en-US" dirty="0" smtClean="0"/>
              <a:t>Makes it easier for automation to parse their own strings!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Enable pass and total </a:t>
            </a:r>
            <a:r>
              <a:rPr lang="en-US" dirty="0" err="1" smtClean="0"/>
              <a:t>keepalive</a:t>
            </a:r>
            <a:r>
              <a:rPr lang="en-US" dirty="0" smtClean="0"/>
              <a:t> strings via: </a:t>
            </a:r>
            <a:r>
              <a:rPr lang="en-US" b="1" dirty="0" smtClean="0"/>
              <a:t>stats=brief</a:t>
            </a:r>
            <a:endParaRPr lang="en-US" b="1" dirty="0"/>
          </a:p>
          <a:p>
            <a:r>
              <a:rPr lang="en-US" dirty="0" err="1" smtClean="0"/>
              <a:t>Keepalive</a:t>
            </a:r>
            <a:r>
              <a:rPr lang="en-US" dirty="0" smtClean="0"/>
              <a:t> options:</a:t>
            </a:r>
          </a:p>
          <a:p>
            <a:pPr lvl="1">
              <a:spcBef>
                <a:spcPts val="40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keepalive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=string      The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keepalive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 string.</a:t>
            </a:r>
          </a:p>
          <a:p>
            <a:pPr lvl="1">
              <a:spcBef>
                <a:spcPts val="40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keepalivet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=time       The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keepalive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 frequency.</a:t>
            </a:r>
          </a:p>
          <a:p>
            <a:pPr lvl="1">
              <a:spcBef>
                <a:spcPts val="40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pkeepalive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 pass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keepalive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 string.</a:t>
            </a:r>
          </a:p>
          <a:p>
            <a:pPr lvl="1">
              <a:spcBef>
                <a:spcPts val="40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tkeepalive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 totals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keepalive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 string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400" dirty="0" smtClean="0"/>
          </a:p>
          <a:p>
            <a:pPr>
              <a:spcBef>
                <a:spcPts val="400"/>
              </a:spcBef>
            </a:pPr>
            <a:r>
              <a:rPr lang="en-US" dirty="0" err="1" smtClean="0"/>
              <a:t>Keepalive</a:t>
            </a:r>
            <a:r>
              <a:rPr lang="en-US" dirty="0" smtClean="0"/>
              <a:t> defaults:</a:t>
            </a:r>
          </a:p>
          <a:p>
            <a:pPr lvl="1"/>
            <a:r>
              <a:rPr lang="en-US" sz="1500" dirty="0" smtClean="0"/>
              <a:t>Default </a:t>
            </a:r>
            <a:r>
              <a:rPr lang="en-US" sz="1500" dirty="0" err="1" smtClean="0"/>
              <a:t>Keepalive</a:t>
            </a:r>
            <a:r>
              <a:rPr lang="en-US" sz="1500" dirty="0" smtClean="0"/>
              <a:t> Strings:</a:t>
            </a:r>
            <a:endParaRPr lang="en-US" sz="1500" dirty="0"/>
          </a:p>
          <a:p>
            <a:pPr marL="457200" lvl="1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keepalive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="%d Stats: mode %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blocks %l, %m Mbytes, pass %p/%P, elapsed %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t“</a:t>
            </a:r>
          </a:p>
          <a:p>
            <a:pPr marL="457200" lvl="1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pkeepalive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pass %p/%P, %l blocks, %m Mbytes, %c records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errors %e/%E, iotype=%iotype, elapsed %</a:t>
            </a:r>
            <a:r>
              <a:rPr lang="it-IT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pPr marL="457200" lvl="1" indent="0">
              <a:buNone/>
            </a:pP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tkeepalive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sv-S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%d Totals: %L blocks, %M Mbytes</a:t>
            </a:r>
            <a:r>
              <a:rPr lang="sv-SE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errors %e/%E, passes %p/%P, elapsed %T</a:t>
            </a:r>
            <a:r>
              <a:rPr lang="pt-BR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D706-0655-462F-8533-A26506651B62}" type="datetime1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566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Control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Keepalive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Format Control: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%b = The bytes read or written.   %B = Total bytes read and written.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%c = Record count for this pass.  %C = Total records for this test.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%d = The device name.             %D = The real device name.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%e = The number of errors.        %E = The error limit.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%f = The files read or written.   %F = Total files read and written.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%h = The host name.               %H = The full host name.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%k = The kilobytes this pass.     %K = Total kilobytes for this test.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%l = Blocks read or written.      %L = Total blocks read and written.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%m = The megabytes this pass.     %M = Total megabytes for this test.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%p = The pass count.              %P = The pass limit.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%r = Records read this pass.      %R = Total records read this test.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%s = The seconds this pass.       %S = The total seconds this test.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%t = The pass elapsed time.       %T = The total elapsed time.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The I/O mode (read/write)    %u = The user (login) name.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%w = Records written this pass.   %W = Total records written this test.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D706-0655-462F-8533-A26506651B62}" type="datetime1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729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Control </a:t>
            </a:r>
            <a:r>
              <a:rPr lang="en-US" dirty="0" smtClean="0"/>
              <a:t>Strings (continued…)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Performance Keywords: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%bps  = The bytes per second.  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lbps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Logical blocks per second.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%kbps = Kilobytes per second.     %mbps = The megabytes per second.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iops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The I/O's per second.  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The seconds per I/O.</a:t>
            </a:r>
          </a:p>
          <a:p>
            <a:pPr marL="0" indent="0">
              <a:spcBef>
                <a:spcPts val="6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Lowercase means per pass stats, while uppercase means total stats.</a:t>
            </a:r>
          </a:p>
          <a:p>
            <a:pPr marL="0" indent="0">
              <a:spcBef>
                <a:spcPts val="6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I/O Keywords: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The I/O direction.    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The I/O type.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The current logical block. %offset = The current file offset.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bufmode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The file buffer mode.  %status = The thread exit status.</a:t>
            </a:r>
          </a:p>
          <a:p>
            <a:pPr marL="0" indent="0">
              <a:spcBef>
                <a:spcPts val="6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Job Control Keywords: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%job  = The job ID.               %tag    = The job tag.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= The thread ID.            %thread = The thread number.</a:t>
            </a:r>
          </a:p>
          <a:p>
            <a:pPr marL="0" indent="0">
              <a:spcBef>
                <a:spcPts val="6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Keywords: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keepalivet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The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keepalive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time.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D706-0655-462F-8533-A26506651B62}" type="datetime1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3111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SCSI Format Control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2050"/>
            <a:ext cx="10515600" cy="501491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Allow SCSI device information to be used in </a:t>
            </a:r>
            <a:r>
              <a:rPr lang="en-US" dirty="0" err="1" smtClean="0"/>
              <a:t>keepalives</a:t>
            </a:r>
            <a:r>
              <a:rPr lang="en-US" dirty="0" smtClean="0"/>
              <a:t>, log names, &amp; log prefix.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 SCSI Format Keywords: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 %capacity = The disk capacity.   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blocklen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The disk block length.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 %vendor = The Inquiry vendor ID.  %product = The Inquiry product ID.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 %revision = The Inquiry revision.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The device identifier.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 %serial = The disk serial number.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mgmtaddr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The management address.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US" dirty="0" smtClean="0"/>
              <a:t>Simple Example:</a:t>
            </a:r>
          </a:p>
          <a:p>
            <a:pPr marL="222449" lvl="1" indent="0">
              <a:spcAft>
                <a:spcPts val="200"/>
              </a:spcAft>
              <a:buNone/>
            </a:pPr>
            <a:r>
              <a:rPr lang="en-US" sz="1400" dirty="0" smtClean="0">
                <a:latin typeface="Calibri" panose="020F0502020204030204" pitchFamily="34" charset="0"/>
              </a:rPr>
              <a:t># </a:t>
            </a:r>
            <a:r>
              <a:rPr lang="en-US" sz="1400" b="1" dirty="0" smtClean="0">
                <a:latin typeface="Calibri" panose="020F0502020204030204" pitchFamily="34" charset="0"/>
              </a:rPr>
              <a:t>./</a:t>
            </a:r>
            <a:r>
              <a:rPr lang="en-US" sz="1400" b="1" dirty="0" err="1" smtClean="0">
                <a:latin typeface="Calibri" panose="020F0502020204030204" pitchFamily="34" charset="0"/>
              </a:rPr>
              <a:t>dt</a:t>
            </a:r>
            <a:r>
              <a:rPr lang="en-US" sz="1400" b="1" dirty="0" smtClean="0">
                <a:latin typeface="Calibri" panose="020F0502020204030204" pitchFamily="34" charset="0"/>
              </a:rPr>
              <a:t> if=/</a:t>
            </a:r>
            <a:r>
              <a:rPr lang="en-US" sz="1400" b="1" dirty="0" err="1" smtClean="0">
                <a:latin typeface="Calibri" panose="020F0502020204030204" pitchFamily="34" charset="0"/>
              </a:rPr>
              <a:t>dev</a:t>
            </a:r>
            <a:r>
              <a:rPr lang="en-US" sz="1400" b="1" dirty="0" smtClean="0">
                <a:latin typeface="Calibri" panose="020F0502020204030204" pitchFamily="34" charset="0"/>
              </a:rPr>
              <a:t>/dm-0 disable=</a:t>
            </a:r>
            <a:r>
              <a:rPr lang="en-US" sz="1400" b="1" dirty="0" err="1" smtClean="0">
                <a:latin typeface="Calibri" panose="020F0502020204030204" pitchFamily="34" charset="0"/>
              </a:rPr>
              <a:t>compare,stats,scsi_info</a:t>
            </a:r>
            <a:r>
              <a:rPr lang="en-US" sz="1400" b="1" dirty="0" smtClean="0">
                <a:latin typeface="Calibri" panose="020F0502020204030204" pitchFamily="34" charset="0"/>
              </a:rPr>
              <a:t> </a:t>
            </a:r>
            <a:r>
              <a:rPr lang="en-US" sz="1400" b="1" dirty="0" err="1" smtClean="0">
                <a:latin typeface="Calibri" panose="020F0502020204030204" pitchFamily="34" charset="0"/>
              </a:rPr>
              <a:t>keepalivet</a:t>
            </a:r>
            <a:r>
              <a:rPr lang="en-US" sz="1400" b="1" dirty="0" smtClean="0">
                <a:latin typeface="Calibri" panose="020F0502020204030204" pitchFamily="34" charset="0"/>
              </a:rPr>
              <a:t>=5 </a:t>
            </a:r>
            <a:r>
              <a:rPr lang="en-US" sz="1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keepalive</a:t>
            </a:r>
            <a:r>
              <a:rPr lang="en-US" sz="1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="Device: %d, Serial Number: %serial, Capacity: %capacity"</a:t>
            </a:r>
          </a:p>
          <a:p>
            <a:pPr marL="222449" lvl="1" indent="0">
              <a:spcAft>
                <a:spcPts val="200"/>
              </a:spcAft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(j:1 t:1): Device: 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/dm-0, Serial Number: BBTWB$Cijk9N, Capacity: 2097152</a:t>
            </a:r>
          </a:p>
          <a:p>
            <a:pPr marL="222449" lvl="1" indent="0">
              <a:spcAft>
                <a:spcPts val="200"/>
              </a:spcAft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(j:1 t:1): Device: 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/dm-0, Serial Number: BBTWB$Cijk9N, Capacity: 2097152</a:t>
            </a:r>
          </a:p>
          <a:p>
            <a:pPr marL="222449" lvl="1" indent="0">
              <a:spcAft>
                <a:spcPts val="200"/>
              </a:spcAft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222449" lvl="1" indent="0">
              <a:spcBef>
                <a:spcPts val="600"/>
              </a:spcBef>
              <a:buNone/>
            </a:pPr>
            <a:endParaRPr lang="en-US" sz="1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2590-8BCA-4456-B484-E95C92574C34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4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Trigger Options:</a:t>
            </a:r>
          </a:p>
          <a:p>
            <a:pPr lvl="1"/>
            <a:r>
              <a:rPr lang="en-US" dirty="0" smtClean="0"/>
              <a:t>trigger={</a:t>
            </a:r>
            <a:r>
              <a:rPr lang="en-US" dirty="0" err="1" smtClean="0"/>
              <a:t>br</a:t>
            </a:r>
            <a:r>
              <a:rPr lang="en-US" dirty="0" smtClean="0"/>
              <a:t>, </a:t>
            </a:r>
            <a:r>
              <a:rPr lang="en-US" dirty="0" err="1" smtClean="0"/>
              <a:t>bdr</a:t>
            </a:r>
            <a:r>
              <a:rPr lang="en-US" dirty="0" smtClean="0"/>
              <a:t>, </a:t>
            </a:r>
            <a:r>
              <a:rPr lang="en-US" dirty="0" err="1" smtClean="0"/>
              <a:t>lr</a:t>
            </a:r>
            <a:r>
              <a:rPr lang="en-US" dirty="0" smtClean="0"/>
              <a:t>, seek, </a:t>
            </a:r>
            <a:r>
              <a:rPr lang="en-US" dirty="0" err="1" smtClean="0"/>
              <a:t>cmd:str</a:t>
            </a:r>
            <a:r>
              <a:rPr lang="en-US" dirty="0" smtClean="0"/>
              <a:t>, or triage}</a:t>
            </a:r>
          </a:p>
          <a:p>
            <a:pPr lvl="2"/>
            <a:r>
              <a:rPr lang="en-US" dirty="0" smtClean="0"/>
              <a:t>The triggers to execute on errors.</a:t>
            </a:r>
          </a:p>
          <a:p>
            <a:pPr lvl="1"/>
            <a:r>
              <a:rPr lang="en-US" dirty="0" err="1" smtClean="0"/>
              <a:t>trigger_action</a:t>
            </a:r>
            <a:r>
              <a:rPr lang="en-US" dirty="0" smtClean="0"/>
              <a:t>=value  The trigger action (for </a:t>
            </a:r>
            <a:r>
              <a:rPr lang="en-US" dirty="0" err="1" smtClean="0"/>
              <a:t>noprogs</a:t>
            </a:r>
            <a:r>
              <a:rPr lang="en-US" dirty="0" smtClean="0"/>
              <a:t>).</a:t>
            </a:r>
          </a:p>
          <a:p>
            <a:pPr lvl="1"/>
            <a:r>
              <a:rPr lang="en-US" dirty="0" err="1" smtClean="0"/>
              <a:t>trigger_on</a:t>
            </a:r>
            <a:r>
              <a:rPr lang="en-US" dirty="0" smtClean="0"/>
              <a:t>={all, errors, </a:t>
            </a:r>
            <a:r>
              <a:rPr lang="en-US" dirty="0" err="1" smtClean="0"/>
              <a:t>miscompare</a:t>
            </a:r>
            <a:r>
              <a:rPr lang="en-US" dirty="0" smtClean="0"/>
              <a:t>, or </a:t>
            </a:r>
            <a:r>
              <a:rPr lang="en-US" dirty="0" err="1" smtClean="0"/>
              <a:t>noprogs</a:t>
            </a:r>
            <a:r>
              <a:rPr lang="en-US" dirty="0" smtClean="0"/>
              <a:t>} (Default: all)</a:t>
            </a:r>
          </a:p>
          <a:p>
            <a:pPr lvl="2"/>
            <a:r>
              <a:rPr lang="en-US" dirty="0" smtClean="0"/>
              <a:t>The trigger control (when to execute).</a:t>
            </a:r>
          </a:p>
          <a:p>
            <a:r>
              <a:rPr lang="en-US" dirty="0" smtClean="0"/>
              <a:t>Trigger Types: (SCSI only)</a:t>
            </a:r>
          </a:p>
          <a:p>
            <a:pPr lvl="1"/>
            <a:r>
              <a:rPr lang="en-US" dirty="0" err="1" smtClean="0"/>
              <a:t>br</a:t>
            </a:r>
            <a:r>
              <a:rPr lang="en-US" dirty="0" smtClean="0"/>
              <a:t> = Execute a bus reset.</a:t>
            </a:r>
          </a:p>
          <a:p>
            <a:pPr lvl="1"/>
            <a:r>
              <a:rPr lang="en-US" dirty="0" err="1" smtClean="0"/>
              <a:t>bdr</a:t>
            </a:r>
            <a:r>
              <a:rPr lang="en-US" dirty="0" smtClean="0"/>
              <a:t> = Execute a bus device reset.</a:t>
            </a:r>
          </a:p>
          <a:p>
            <a:pPr lvl="1"/>
            <a:r>
              <a:rPr lang="en-US" dirty="0" err="1" smtClean="0"/>
              <a:t>lr</a:t>
            </a:r>
            <a:r>
              <a:rPr lang="en-US" dirty="0" smtClean="0"/>
              <a:t> = Execute a device </a:t>
            </a:r>
            <a:r>
              <a:rPr lang="en-US" dirty="0" err="1" smtClean="0"/>
              <a:t>lun</a:t>
            </a:r>
            <a:r>
              <a:rPr lang="en-US" dirty="0" smtClean="0"/>
              <a:t> reset.</a:t>
            </a:r>
          </a:p>
          <a:p>
            <a:pPr lvl="1"/>
            <a:r>
              <a:rPr lang="en-US" dirty="0" smtClean="0"/>
              <a:t>seek = Issue a seek to the failing </a:t>
            </a:r>
            <a:r>
              <a:rPr lang="en-US" dirty="0" err="1" smtClean="0"/>
              <a:t>lba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riage = do Inquiry and TUR</a:t>
            </a:r>
          </a:p>
          <a:p>
            <a:r>
              <a:rPr lang="en-US" dirty="0" smtClean="0"/>
              <a:t>Multiple triggers are now supported (up to 3)!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D706-0655-462F-8533-A26506651B62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3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r>
              <a:rPr lang="en-US" sz="2600" dirty="0" smtClean="0"/>
              <a:t>At startup, $HOME/.</a:t>
            </a:r>
            <a:r>
              <a:rPr lang="en-US" sz="2600" dirty="0" err="1" smtClean="0"/>
              <a:t>datatestrc</a:t>
            </a:r>
            <a:r>
              <a:rPr lang="en-US" sz="2600" dirty="0" smtClean="0"/>
              <a:t> file executed</a:t>
            </a:r>
          </a:p>
          <a:p>
            <a:pPr lvl="1"/>
            <a:r>
              <a:rPr lang="en-US" dirty="0" smtClean="0"/>
              <a:t>set certain sticky defaults, such as:</a:t>
            </a:r>
          </a:p>
          <a:p>
            <a:pPr lvl="2"/>
            <a:r>
              <a:rPr lang="en-US" sz="1900" dirty="0" err="1" smtClean="0"/>
              <a:t>logprefix</a:t>
            </a:r>
            <a:r>
              <a:rPr lang="en-US" sz="1900" dirty="0" smtClean="0"/>
              <a:t>="%et %</a:t>
            </a:r>
            <a:r>
              <a:rPr lang="en-US" sz="1900" dirty="0" err="1" smtClean="0"/>
              <a:t>prog</a:t>
            </a:r>
            <a:r>
              <a:rPr lang="en-US" sz="1900" dirty="0" smtClean="0"/>
              <a:t> %device (j:%job t:%thread): "</a:t>
            </a:r>
          </a:p>
          <a:p>
            <a:pPr lvl="1"/>
            <a:r>
              <a:rPr lang="en-US" dirty="0" smtClean="0"/>
              <a:t>define your own workloads:</a:t>
            </a:r>
          </a:p>
          <a:p>
            <a:pPr lvl="2"/>
            <a:r>
              <a:rPr lang="en-US" sz="1700" dirty="0" smtClean="0"/>
              <a:t>$FILE_PATH=${FILE_PATH:/</a:t>
            </a:r>
            <a:r>
              <a:rPr lang="en-US" sz="1700" dirty="0" err="1" smtClean="0"/>
              <a:t>var</a:t>
            </a:r>
            <a:r>
              <a:rPr lang="en-US" sz="1700" dirty="0" smtClean="0"/>
              <a:t>/</a:t>
            </a:r>
            <a:r>
              <a:rPr lang="en-US" sz="1700" dirty="0" err="1" smtClean="0"/>
              <a:t>tmp</a:t>
            </a:r>
            <a:r>
              <a:rPr lang="en-US" sz="1700" dirty="0" smtClean="0"/>
              <a:t>/</a:t>
            </a:r>
            <a:r>
              <a:rPr lang="en-US" sz="1700" dirty="0" err="1" smtClean="0"/>
              <a:t>dtdir</a:t>
            </a:r>
            <a:r>
              <a:rPr lang="en-US" sz="1700" dirty="0" smtClean="0"/>
              <a:t>/</a:t>
            </a:r>
            <a:r>
              <a:rPr lang="en-US" sz="1700" dirty="0" err="1" smtClean="0"/>
              <a:t>dt.data</a:t>
            </a:r>
            <a:r>
              <a:rPr lang="en-US" sz="1700" dirty="0" smtClean="0"/>
              <a:t>}</a:t>
            </a:r>
          </a:p>
          <a:p>
            <a:pPr lvl="2"/>
            <a:r>
              <a:rPr lang="en-US" sz="1700" dirty="0" smtClean="0"/>
              <a:t>define </a:t>
            </a:r>
            <a:r>
              <a:rPr lang="en-US" sz="1700" dirty="0" err="1" smtClean="0"/>
              <a:t>rtm</a:t>
            </a:r>
            <a:r>
              <a:rPr lang="en-US" sz="1700" dirty="0" smtClean="0"/>
              <a:t>:"Robin's simple test!" \</a:t>
            </a:r>
          </a:p>
          <a:p>
            <a:pPr marL="1438275" lvl="4" indent="0">
              <a:buNone/>
            </a:pPr>
            <a:r>
              <a:rPr lang="en-US" sz="1700" dirty="0" smtClean="0"/>
              <a:t>     of=${FILE_PATH} </a:t>
            </a:r>
            <a:r>
              <a:rPr lang="en-US" sz="1700" dirty="0" err="1" smtClean="0"/>
              <a:t>bs</a:t>
            </a:r>
            <a:r>
              <a:rPr lang="en-US" sz="1700" dirty="0" smtClean="0"/>
              <a:t>=random </a:t>
            </a:r>
            <a:r>
              <a:rPr lang="en-US" sz="1700" dirty="0" err="1" smtClean="0"/>
              <a:t>iotype</a:t>
            </a:r>
            <a:r>
              <a:rPr lang="en-US" sz="1700" dirty="0" smtClean="0"/>
              <a:t>=vary limit=1m \</a:t>
            </a:r>
          </a:p>
          <a:p>
            <a:pPr marL="1438275" lvl="4" indent="0">
              <a:buNone/>
            </a:pPr>
            <a:r>
              <a:rPr lang="en-US" sz="1700" dirty="0" smtClean="0"/>
              <a:t>     prefix='%d@%h' pattern=</a:t>
            </a:r>
            <a:r>
              <a:rPr lang="en-US" sz="1700" dirty="0" err="1" smtClean="0"/>
              <a:t>iot</a:t>
            </a:r>
            <a:r>
              <a:rPr lang="en-US" sz="1700" dirty="0" smtClean="0"/>
              <a:t> files=10 threads=10 passes=3 </a:t>
            </a:r>
          </a:p>
          <a:p>
            <a:pPr lvl="1"/>
            <a:r>
              <a:rPr lang="en-US" sz="2200" dirty="0" smtClean="0"/>
              <a:t>workloads can include other workloads via:</a:t>
            </a:r>
          </a:p>
          <a:p>
            <a:pPr lvl="2"/>
            <a:r>
              <a:rPr lang="en-US" dirty="0"/>
              <a:t>workload=</a:t>
            </a:r>
            <a:r>
              <a:rPr lang="en-US" dirty="0" err="1"/>
              <a:t>rtm</a:t>
            </a:r>
            <a:r>
              <a:rPr lang="en-US" dirty="0"/>
              <a:t> </a:t>
            </a:r>
            <a:r>
              <a:rPr lang="en-US" dirty="0" smtClean="0"/>
              <a:t>workload=</a:t>
            </a:r>
            <a:r>
              <a:rPr lang="en-US" dirty="0" err="1" smtClean="0"/>
              <a:t>high_validation</a:t>
            </a:r>
            <a:endParaRPr lang="en-US" dirty="0"/>
          </a:p>
          <a:p>
            <a:pPr lvl="1"/>
            <a:r>
              <a:rPr lang="en-US" sz="2200" dirty="0" smtClean="0"/>
              <a:t>comments via ‘#’, continuation lines via ‘\’ @ EOL</a:t>
            </a:r>
          </a:p>
          <a:p>
            <a:pPr lvl="1"/>
            <a:r>
              <a:rPr lang="en-US" sz="2200" dirty="0" smtClean="0"/>
              <a:t>nested scripts via “</a:t>
            </a:r>
            <a:r>
              <a:rPr lang="en-US" sz="2200" b="1" dirty="0" smtClean="0"/>
              <a:t>script=file</a:t>
            </a:r>
            <a:r>
              <a:rPr lang="en-US" sz="2200" dirty="0" smtClean="0"/>
              <a:t>” command (5 deep)</a:t>
            </a:r>
          </a:p>
          <a:p>
            <a:pPr lvl="1"/>
            <a:r>
              <a:rPr lang="en-US" sz="2200" dirty="0" smtClean="0"/>
              <a:t>Note: </a:t>
            </a:r>
            <a:r>
              <a:rPr lang="en-US" sz="2200" dirty="0" err="1" smtClean="0"/>
              <a:t>dt</a:t>
            </a:r>
            <a:r>
              <a:rPr lang="en-US" sz="2200" dirty="0" smtClean="0"/>
              <a:t> jobs/threads cannot be executed here!</a:t>
            </a:r>
          </a:p>
          <a:p>
            <a:r>
              <a:rPr lang="en-US" sz="2600" dirty="0" smtClean="0"/>
              <a:t>Environment variable override: DT_SCRIPT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D706-0655-462F-8533-A26506651B62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1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Triage 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Enabled via </a:t>
            </a:r>
            <a:r>
              <a:rPr lang="en-US" b="1" dirty="0" smtClean="0"/>
              <a:t>trigger=triage</a:t>
            </a:r>
          </a:p>
          <a:p>
            <a:pPr lvl="1"/>
            <a:r>
              <a:rPr lang="en-US" dirty="0" smtClean="0"/>
              <a:t>triggers executed for errors &amp; </a:t>
            </a:r>
            <a:r>
              <a:rPr lang="en-US" dirty="0" err="1" smtClean="0"/>
              <a:t>noprog’s</a:t>
            </a:r>
            <a:endParaRPr lang="en-US" dirty="0" smtClean="0"/>
          </a:p>
          <a:p>
            <a:r>
              <a:rPr lang="en-US" dirty="0" smtClean="0"/>
              <a:t>Today, supports SCSI triage via:</a:t>
            </a:r>
          </a:p>
          <a:p>
            <a:pPr lvl="1"/>
            <a:r>
              <a:rPr lang="en-US" dirty="0" smtClean="0"/>
              <a:t>Inquiry</a:t>
            </a:r>
          </a:p>
          <a:p>
            <a:pPr lvl="1"/>
            <a:r>
              <a:rPr lang="en-US" dirty="0" smtClean="0"/>
              <a:t>Test Unit Ready</a:t>
            </a:r>
          </a:p>
          <a:p>
            <a:pPr lvl="1"/>
            <a:r>
              <a:rPr lang="en-US" dirty="0" smtClean="0"/>
              <a:t>SCSI CDB’s executed with errors enabled</a:t>
            </a:r>
          </a:p>
          <a:p>
            <a:pPr lvl="1"/>
            <a:r>
              <a:rPr lang="en-US" dirty="0" smtClean="0"/>
              <a:t>data points gathered:</a:t>
            </a:r>
          </a:p>
          <a:p>
            <a:pPr lvl="2"/>
            <a:r>
              <a:rPr lang="en-US" dirty="0" smtClean="0"/>
              <a:t>are any valid paths available?</a:t>
            </a:r>
          </a:p>
          <a:p>
            <a:pPr lvl="2"/>
            <a:r>
              <a:rPr lang="en-US" dirty="0" smtClean="0"/>
              <a:t>what is the state of the LUN, </a:t>
            </a:r>
            <a:r>
              <a:rPr lang="en-US" dirty="0" err="1" smtClean="0"/>
              <a:t>eg</a:t>
            </a:r>
            <a:r>
              <a:rPr lang="en-US" dirty="0" smtClean="0"/>
              <a:t>: ready?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D706-0655-462F-8533-A26506651B62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b="1" dirty="0" smtClean="0"/>
              <a:t>enable=syslog</a:t>
            </a:r>
            <a:r>
              <a:rPr lang="en-US" dirty="0" smtClean="0"/>
              <a:t> logs start/finish and error </a:t>
            </a:r>
            <a:r>
              <a:rPr lang="en-US" dirty="0" err="1" smtClean="0"/>
              <a:t>msgs</a:t>
            </a:r>
            <a:r>
              <a:rPr lang="en-US" dirty="0" smtClean="0"/>
              <a:t> to syslog</a:t>
            </a:r>
          </a:p>
          <a:p>
            <a:r>
              <a:rPr lang="en-US" dirty="0" smtClean="0"/>
              <a:t>Useful to correlate </a:t>
            </a:r>
            <a:r>
              <a:rPr lang="en-US" dirty="0" err="1" smtClean="0"/>
              <a:t>dt</a:t>
            </a:r>
            <a:r>
              <a:rPr lang="en-US" dirty="0" smtClean="0"/>
              <a:t> errors with OS reported errors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sz="1200" dirty="0"/>
              <a:t># </a:t>
            </a:r>
            <a:r>
              <a:rPr lang="en-US" sz="1200" b="1" dirty="0" err="1"/>
              <a:t>dt</a:t>
            </a:r>
            <a:r>
              <a:rPr lang="en-US" sz="1200" b="1" dirty="0"/>
              <a:t> flags=direct pattern=</a:t>
            </a:r>
            <a:r>
              <a:rPr lang="en-US" sz="1200" b="1" dirty="0" err="1"/>
              <a:t>iot</a:t>
            </a:r>
            <a:r>
              <a:rPr lang="en-US" sz="1200" b="1" dirty="0"/>
              <a:t> </a:t>
            </a:r>
            <a:r>
              <a:rPr lang="en-US" sz="1200" b="1" dirty="0" err="1"/>
              <a:t>bs</a:t>
            </a:r>
            <a:r>
              <a:rPr lang="en-US" sz="1200" b="1" dirty="0"/>
              <a:t>=random runtime=10 of=/</a:t>
            </a:r>
            <a:r>
              <a:rPr lang="en-US" sz="1200" b="1" dirty="0" err="1"/>
              <a:t>dev</a:t>
            </a:r>
            <a:r>
              <a:rPr lang="en-US" sz="1200" b="1" dirty="0"/>
              <a:t>/mapper/</a:t>
            </a:r>
            <a:r>
              <a:rPr lang="en-US" sz="1200" b="1" dirty="0" err="1"/>
              <a:t>mpathb</a:t>
            </a:r>
            <a:r>
              <a:rPr lang="en-US" sz="1200" b="1" dirty="0"/>
              <a:t> enable=</a:t>
            </a:r>
            <a:r>
              <a:rPr lang="en-US" sz="1200" b="1" dirty="0" err="1"/>
              <a:t>btags,raw</a:t>
            </a:r>
            <a:r>
              <a:rPr lang="en-US" sz="1200" b="1" dirty="0"/>
              <a:t> </a:t>
            </a:r>
            <a:r>
              <a:rPr lang="en-US" sz="1200" b="1" dirty="0" err="1"/>
              <a:t>iotype</a:t>
            </a:r>
            <a:r>
              <a:rPr lang="en-US" sz="1200" b="1" dirty="0"/>
              <a:t>=vary </a:t>
            </a:r>
            <a:r>
              <a:rPr lang="en-US" sz="1200" b="1" dirty="0" err="1"/>
              <a:t>aios</a:t>
            </a:r>
            <a:r>
              <a:rPr lang="en-US" sz="1200" b="1" dirty="0"/>
              <a:t>=4 disable=</a:t>
            </a:r>
            <a:r>
              <a:rPr lang="en-US" sz="1200" b="1" dirty="0" err="1"/>
              <a:t>pstats,verbose</a:t>
            </a:r>
            <a:r>
              <a:rPr lang="en-US" sz="1200" b="1" dirty="0"/>
              <a:t> </a:t>
            </a:r>
            <a:r>
              <a:rPr lang="en-US" sz="1200" b="1" dirty="0" smtClean="0"/>
              <a:t>enable=syslog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200" dirty="0"/>
              <a:t>	</a:t>
            </a:r>
            <a:r>
              <a:rPr lang="en-US" sz="1200" dirty="0" smtClean="0"/>
              <a:t>…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200" dirty="0"/>
              <a:t># </a:t>
            </a:r>
            <a:r>
              <a:rPr lang="en-US" sz="1200" b="1" dirty="0"/>
              <a:t>tail /</a:t>
            </a:r>
            <a:r>
              <a:rPr lang="en-US" sz="1200" b="1" dirty="0" err="1" smtClean="0"/>
              <a:t>var</a:t>
            </a:r>
            <a:r>
              <a:rPr lang="en-US" sz="1200" b="1" dirty="0" smtClean="0"/>
              <a:t>/log/messages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200" dirty="0"/>
              <a:t>	</a:t>
            </a:r>
            <a:r>
              <a:rPr lang="en-US" sz="1200" dirty="0" smtClean="0"/>
              <a:t>…</a:t>
            </a:r>
            <a:endParaRPr lang="en-US" sz="1200" dirty="0"/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200" dirty="0" smtClean="0"/>
              <a:t>Jun  </a:t>
            </a:r>
            <a:r>
              <a:rPr lang="en-US" sz="1200" dirty="0"/>
              <a:t>7 15:53:58 cos-lab-test13 </a:t>
            </a:r>
            <a:r>
              <a:rPr lang="en-US" sz="1200" dirty="0" err="1"/>
              <a:t>dt</a:t>
            </a:r>
            <a:r>
              <a:rPr lang="en-US" sz="1200" dirty="0"/>
              <a:t>:       0 20160607 155358 00m00.00s </a:t>
            </a:r>
            <a:r>
              <a:rPr lang="en-US" sz="1200" dirty="0" err="1"/>
              <a:t>dt</a:t>
            </a:r>
            <a:r>
              <a:rPr lang="en-US" sz="1200" dirty="0"/>
              <a:t> (j:0 t:0): Starting: </a:t>
            </a:r>
            <a:r>
              <a:rPr lang="en-US" sz="1200" dirty="0" err="1"/>
              <a:t>dt</a:t>
            </a:r>
            <a:r>
              <a:rPr lang="en-US" sz="1200" dirty="0"/>
              <a:t> flags=direct pattern=</a:t>
            </a:r>
            <a:r>
              <a:rPr lang="en-US" sz="1200" dirty="0" err="1"/>
              <a:t>iot</a:t>
            </a:r>
            <a:r>
              <a:rPr lang="en-US" sz="1200" dirty="0"/>
              <a:t> </a:t>
            </a:r>
            <a:r>
              <a:rPr lang="en-US" sz="1200" dirty="0" err="1"/>
              <a:t>bs</a:t>
            </a:r>
            <a:r>
              <a:rPr lang="en-US" sz="1200" dirty="0"/>
              <a:t>=random runtime=10 of=/</a:t>
            </a:r>
            <a:r>
              <a:rPr lang="en-US" sz="1200" dirty="0" err="1"/>
              <a:t>dev</a:t>
            </a:r>
            <a:r>
              <a:rPr lang="en-US" sz="1200" dirty="0"/>
              <a:t>/mapper/</a:t>
            </a:r>
            <a:r>
              <a:rPr lang="en-US" sz="1200" dirty="0" err="1"/>
              <a:t>mpathb</a:t>
            </a:r>
            <a:r>
              <a:rPr lang="en-US" sz="1200" dirty="0"/>
              <a:t> enable=</a:t>
            </a:r>
            <a:r>
              <a:rPr lang="en-US" sz="1200" dirty="0" err="1"/>
              <a:t>btags,raw</a:t>
            </a:r>
            <a:r>
              <a:rPr lang="en-US" sz="1200" dirty="0"/>
              <a:t> </a:t>
            </a:r>
            <a:r>
              <a:rPr lang="en-US" sz="1200" dirty="0" err="1"/>
              <a:t>iotype</a:t>
            </a:r>
            <a:r>
              <a:rPr lang="en-US" sz="1200" dirty="0"/>
              <a:t>=vary </a:t>
            </a:r>
            <a:r>
              <a:rPr lang="en-US" sz="1200" dirty="0" err="1"/>
              <a:t>aios</a:t>
            </a:r>
            <a:r>
              <a:rPr lang="en-US" sz="1200" dirty="0"/>
              <a:t>=4 disable=</a:t>
            </a:r>
            <a:r>
              <a:rPr lang="en-US" sz="1200" dirty="0" err="1"/>
              <a:t>pstats,verbose</a:t>
            </a:r>
            <a:r>
              <a:rPr lang="en-US" sz="1200" dirty="0"/>
              <a:t> enable=syslog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200" dirty="0"/>
              <a:t>Jun  7 15:54:08 cos-lab-test13 </a:t>
            </a:r>
            <a:r>
              <a:rPr lang="en-US" sz="1200" dirty="0" err="1"/>
              <a:t>dt</a:t>
            </a:r>
            <a:r>
              <a:rPr lang="en-US" sz="1200" dirty="0"/>
              <a:t>:      50 20160607 155408 00m10.01s </a:t>
            </a:r>
            <a:r>
              <a:rPr lang="en-US" sz="1200" dirty="0" err="1"/>
              <a:t>dt</a:t>
            </a:r>
            <a:r>
              <a:rPr lang="en-US" sz="1200" dirty="0"/>
              <a:t> (j:1 t:1): Finished: </a:t>
            </a:r>
            <a:r>
              <a:rPr lang="en-US" sz="1200" dirty="0" err="1"/>
              <a:t>dt</a:t>
            </a:r>
            <a:r>
              <a:rPr lang="en-US" sz="1200" dirty="0"/>
              <a:t> flags=direct pattern=</a:t>
            </a:r>
            <a:r>
              <a:rPr lang="en-US" sz="1200" dirty="0" err="1"/>
              <a:t>iot</a:t>
            </a:r>
            <a:r>
              <a:rPr lang="en-US" sz="1200" dirty="0"/>
              <a:t> </a:t>
            </a:r>
            <a:r>
              <a:rPr lang="en-US" sz="1200" dirty="0" err="1"/>
              <a:t>bs</a:t>
            </a:r>
            <a:r>
              <a:rPr lang="en-US" sz="1200" dirty="0"/>
              <a:t>=random runtime=10 of=/</a:t>
            </a:r>
            <a:r>
              <a:rPr lang="en-US" sz="1200" dirty="0" err="1"/>
              <a:t>dev</a:t>
            </a:r>
            <a:r>
              <a:rPr lang="en-US" sz="1200" dirty="0"/>
              <a:t>/mapper/</a:t>
            </a:r>
            <a:r>
              <a:rPr lang="en-US" sz="1200" dirty="0" err="1"/>
              <a:t>mpathb</a:t>
            </a:r>
            <a:r>
              <a:rPr lang="en-US" sz="1200" dirty="0"/>
              <a:t> enable=</a:t>
            </a:r>
            <a:r>
              <a:rPr lang="en-US" sz="1200" dirty="0" err="1"/>
              <a:t>btags,raw</a:t>
            </a:r>
            <a:r>
              <a:rPr lang="en-US" sz="1200" dirty="0"/>
              <a:t> </a:t>
            </a:r>
            <a:r>
              <a:rPr lang="en-US" sz="1200" dirty="0" err="1"/>
              <a:t>iotype</a:t>
            </a:r>
            <a:r>
              <a:rPr lang="en-US" sz="1200" dirty="0"/>
              <a:t>=vary </a:t>
            </a:r>
            <a:r>
              <a:rPr lang="en-US" sz="1200" dirty="0" err="1"/>
              <a:t>aios</a:t>
            </a:r>
            <a:r>
              <a:rPr lang="en-US" sz="1200" dirty="0"/>
              <a:t>=4 disable=</a:t>
            </a:r>
            <a:r>
              <a:rPr lang="en-US" sz="1200" dirty="0" err="1"/>
              <a:t>pstats,verbose</a:t>
            </a:r>
            <a:r>
              <a:rPr lang="en-US" sz="1200" dirty="0"/>
              <a:t> enable=syslog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200" dirty="0" smtClean="0"/>
              <a:t># </a:t>
            </a:r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D706-0655-462F-8533-A26506651B62}" type="datetime1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161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Miscellaneous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575"/>
            <a:ext cx="10515600" cy="5005388"/>
          </a:xfrm>
        </p:spPr>
        <p:txBody>
          <a:bodyPr>
            <a:normAutofit/>
          </a:bodyPr>
          <a:lstStyle/>
          <a:p>
            <a:pPr lvl="1">
              <a:spcBef>
                <a:spcPts val="600"/>
              </a:spcBef>
            </a:pPr>
            <a:r>
              <a:rPr lang="en-US" dirty="0" err="1" smtClean="0"/>
              <a:t>dt</a:t>
            </a:r>
            <a:r>
              <a:rPr lang="en-US" dirty="0" smtClean="0"/>
              <a:t> file locking options</a:t>
            </a:r>
          </a:p>
          <a:p>
            <a:pPr lvl="1">
              <a:spcBef>
                <a:spcPts val="600"/>
              </a:spcBef>
            </a:pPr>
            <a:r>
              <a:rPr lang="en-US" dirty="0" err="1" smtClean="0"/>
              <a:t>dt</a:t>
            </a:r>
            <a:r>
              <a:rPr lang="en-US" dirty="0" smtClean="0"/>
              <a:t> I/O’s per second (</a:t>
            </a:r>
            <a:r>
              <a:rPr lang="en-US" b="1" dirty="0" err="1" smtClean="0"/>
              <a:t>iops</a:t>
            </a:r>
            <a:r>
              <a:rPr lang="en-US" b="1" dirty="0" smtClean="0"/>
              <a:t>=float</a:t>
            </a:r>
            <a:r>
              <a:rPr lang="en-US" dirty="0" smtClean="0"/>
              <a:t> option)</a:t>
            </a:r>
          </a:p>
          <a:p>
            <a:pPr lvl="1">
              <a:spcBef>
                <a:spcPts val="600"/>
              </a:spcBef>
            </a:pPr>
            <a:r>
              <a:rPr lang="en-US" b="1" dirty="0" err="1" smtClean="0"/>
              <a:t>stopon</a:t>
            </a:r>
            <a:r>
              <a:rPr lang="en-US" b="1" dirty="0" smtClean="0"/>
              <a:t>=file</a:t>
            </a:r>
            <a:r>
              <a:rPr lang="en-US" dirty="0" smtClean="0"/>
              <a:t> support for all I/O behaviors (+</a:t>
            </a:r>
            <a:r>
              <a:rPr lang="en-US" dirty="0" err="1" smtClean="0"/>
              <a:t>stopimmed</a:t>
            </a:r>
            <a:r>
              <a:rPr lang="en-US" dirty="0" smtClean="0"/>
              <a:t> for </a:t>
            </a:r>
            <a:r>
              <a:rPr lang="en-US" dirty="0" err="1" smtClean="0"/>
              <a:t>dt</a:t>
            </a:r>
            <a:r>
              <a:rPr lang="en-US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en-US" b="1" dirty="0" err="1" smtClean="0"/>
              <a:t>error_file</a:t>
            </a:r>
            <a:r>
              <a:rPr lang="en-US" b="1" dirty="0" smtClean="0"/>
              <a:t>=</a:t>
            </a:r>
            <a:r>
              <a:rPr lang="en-US" dirty="0" smtClean="0"/>
              <a:t> and </a:t>
            </a:r>
            <a:r>
              <a:rPr lang="en-US" b="1" dirty="0" err="1" smtClean="0"/>
              <a:t>master_log</a:t>
            </a:r>
            <a:r>
              <a:rPr lang="en-US" b="1" dirty="0" smtClean="0"/>
              <a:t>=</a:t>
            </a:r>
            <a:r>
              <a:rPr lang="en-US" dirty="0" smtClean="0"/>
              <a:t> options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report directory and file </a:t>
            </a:r>
            <a:r>
              <a:rPr lang="en-US" dirty="0" err="1" smtClean="0"/>
              <a:t>i</a:t>
            </a:r>
            <a:r>
              <a:rPr lang="en-US" dirty="0" smtClean="0"/>
              <a:t>-node’s on errors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Windows file trim support (to </a:t>
            </a:r>
            <a:r>
              <a:rPr lang="en-US" dirty="0" err="1" smtClean="0"/>
              <a:t>unmap</a:t>
            </a:r>
            <a:r>
              <a:rPr lang="en-US" dirty="0" smtClean="0"/>
              <a:t> blocks)</a:t>
            </a:r>
          </a:p>
          <a:p>
            <a:pPr lvl="1">
              <a:spcBef>
                <a:spcPts val="600"/>
              </a:spcBef>
            </a:pPr>
            <a:r>
              <a:rPr lang="en-US" dirty="0" err="1" smtClean="0"/>
              <a:t>dt</a:t>
            </a:r>
            <a:r>
              <a:rPr lang="en-US" dirty="0" smtClean="0"/>
              <a:t> now reports max/average no-progress values (avoids external script)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Higher resolution timer used for start/stop timing, required for short runs with flash</a:t>
            </a:r>
          </a:p>
          <a:p>
            <a:pPr lvl="2">
              <a:spcBef>
                <a:spcPts val="600"/>
              </a:spcBef>
            </a:pPr>
            <a:r>
              <a:rPr lang="en-US" sz="2400" dirty="0" smtClean="0"/>
              <a:t>Note: Previously the clock cycles was used, now the resolution is 10x more accurate! </a:t>
            </a:r>
            <a:r>
              <a:rPr lang="en-US" sz="2400" dirty="0" smtClean="0">
                <a:sym typeface="Wingdings" panose="05000000000000000000" pitchFamily="2" charset="2"/>
              </a:rPr>
              <a:t></a:t>
            </a:r>
            <a:endParaRPr lang="en-US" sz="2400" dirty="0" smtClean="0"/>
          </a:p>
          <a:p>
            <a:pPr lvl="1">
              <a:spcBef>
                <a:spcPts val="600"/>
              </a:spcBef>
            </a:pPr>
            <a:r>
              <a:rPr lang="en-US" dirty="0" smtClean="0"/>
              <a:t>additional format control strings for SAN and others like workload name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85B7-DB7C-458C-950C-677114C9E0A6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2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Startup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 Testing nested scripts: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script=/u/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rtmiller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/Tools/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tdt.d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-WIP/linux2.6-x86-64/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myscript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enable=header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#disable=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logprefix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%et 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prog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%device (j:%job t:%thread): “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“sticky” and will be applied to all jobs!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logprefix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="%et 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prog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(j:%job t:%thread): "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 Test defining new workload: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 Note: File names are not generally included in workload definitions!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$FILE_PATH=${FILE_PATH:/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dt.data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define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rtm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:"Robin's simple test!" \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of=${FILE_PATH}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=random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=vary limit=1m \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prefix='%d@%h' pattern=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files=10 threads=10 passes=3    \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job_log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=logs/job.log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log=logs/thread.log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D706-0655-462F-8533-A26506651B62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6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Multiple command lines from a script file</a:t>
            </a:r>
          </a:p>
          <a:p>
            <a:r>
              <a:rPr lang="en-US" dirty="0" smtClean="0"/>
              <a:t>Executed via:</a:t>
            </a:r>
          </a:p>
          <a:p>
            <a:pPr lvl="1"/>
            <a:r>
              <a:rPr lang="en-US" b="1" dirty="0" smtClean="0"/>
              <a:t>script=file</a:t>
            </a:r>
            <a:r>
              <a:rPr lang="en-US" dirty="0" smtClean="0"/>
              <a:t> command</a:t>
            </a:r>
          </a:p>
          <a:p>
            <a:r>
              <a:rPr lang="en-US" dirty="0" smtClean="0"/>
              <a:t>Default file extension is “.</a:t>
            </a:r>
            <a:r>
              <a:rPr lang="en-US" dirty="0" err="1" smtClean="0"/>
              <a:t>dt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Script lines displayed via:</a:t>
            </a:r>
          </a:p>
          <a:p>
            <a:pPr lvl="1"/>
            <a:r>
              <a:rPr lang="en-US" b="1" dirty="0" smtClean="0"/>
              <a:t>enable=</a:t>
            </a:r>
            <a:r>
              <a:rPr lang="en-US" b="1" dirty="0" err="1" smtClean="0"/>
              <a:t>scriptverify</a:t>
            </a:r>
            <a:endParaRPr lang="en-US" b="1" dirty="0" smtClean="0"/>
          </a:p>
          <a:p>
            <a:r>
              <a:rPr lang="en-US" dirty="0" smtClean="0"/>
              <a:t>Define variables via:</a:t>
            </a:r>
          </a:p>
          <a:p>
            <a:pPr lvl="1"/>
            <a:r>
              <a:rPr lang="en-US" b="1" dirty="0" smtClean="0"/>
              <a:t>$COPY_OPTIONS="</a:t>
            </a:r>
            <a:r>
              <a:rPr lang="en-US" b="1" dirty="0" err="1" smtClean="0"/>
              <a:t>bs</a:t>
            </a:r>
            <a:r>
              <a:rPr lang="en-US" b="1" dirty="0" smtClean="0"/>
              <a:t>=32k slices=2“</a:t>
            </a:r>
          </a:p>
          <a:p>
            <a:r>
              <a:rPr lang="en-US" dirty="0" smtClean="0"/>
              <a:t>Expand variables via:</a:t>
            </a:r>
          </a:p>
          <a:p>
            <a:pPr lvl="1"/>
            <a:r>
              <a:rPr lang="en-US" b="1" dirty="0" smtClean="0"/>
              <a:t>${COPY_OPTIONS}</a:t>
            </a:r>
          </a:p>
          <a:p>
            <a:pPr lvl="1"/>
            <a:r>
              <a:rPr lang="en-US" dirty="0" smtClean="0"/>
              <a:t>or any existing environment variables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D706-0655-462F-8533-A26506651B62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9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Script File (LUN copy)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enable=</a:t>
            </a:r>
            <a:r>
              <a:rPr lang="en-US" dirty="0" err="1" smtClean="0">
                <a:latin typeface="Calibri" panose="020F0502020204030204" pitchFamily="34" charset="0"/>
                <a:cs typeface="Courier New" pitchFamily="49" charset="0"/>
              </a:rPr>
              <a:t>scriptverify</a:t>
            </a:r>
            <a:endParaRPr lang="en-US" dirty="0" smtClean="0">
              <a:latin typeface="Calibri" panose="020F0502020204030204" pitchFamily="34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version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# A simple script to demonstrate multiple copy operations.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# The slices option creates multiple threads to the same device/file.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$COPY_OPTIONS="</a:t>
            </a:r>
            <a:r>
              <a:rPr lang="en-US" dirty="0" err="1" smtClean="0">
                <a:latin typeface="Calibri" panose="020F0502020204030204" pitchFamily="34" charset="0"/>
                <a:cs typeface="Courier New" pitchFamily="49" charset="0"/>
              </a:rPr>
              <a:t>bs</a:t>
            </a:r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=32k slices=2"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$DATA_LIMIT="limit=100m"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# First cluster source/destination devices.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$CLUS1_SRC=/</a:t>
            </a:r>
            <a:r>
              <a:rPr lang="en-US" dirty="0" err="1" smtClean="0">
                <a:latin typeface="Calibri" panose="020F0502020204030204" pitchFamily="34" charset="0"/>
                <a:cs typeface="Courier New" pitchFamily="49" charset="0"/>
              </a:rPr>
              <a:t>dev</a:t>
            </a:r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/mapper/3600a098042425457422443696a6b3945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$CLUS1_DST=/</a:t>
            </a:r>
            <a:r>
              <a:rPr lang="en-US" dirty="0" err="1" smtClean="0">
                <a:latin typeface="Calibri" panose="020F0502020204030204" pitchFamily="34" charset="0"/>
                <a:cs typeface="Courier New" pitchFamily="49" charset="0"/>
              </a:rPr>
              <a:t>dev</a:t>
            </a:r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/mapper/3600a098042425457422b43696a73737a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# Second cluster source/destination devices.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$CLUS2_SRC=/</a:t>
            </a:r>
            <a:r>
              <a:rPr lang="en-US" dirty="0" err="1" smtClean="0">
                <a:latin typeface="Calibri" panose="020F0502020204030204" pitchFamily="34" charset="0"/>
                <a:cs typeface="Courier New" pitchFamily="49" charset="0"/>
              </a:rPr>
              <a:t>dev</a:t>
            </a:r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/mapper/3600a0980424254574124436968726e41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$CLUS2_DST=/</a:t>
            </a:r>
            <a:r>
              <a:rPr lang="en-US" dirty="0" err="1" smtClean="0">
                <a:latin typeface="Calibri" panose="020F0502020204030204" pitchFamily="34" charset="0"/>
                <a:cs typeface="Courier New" pitchFamily="49" charset="0"/>
              </a:rPr>
              <a:t>dev</a:t>
            </a:r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/mapper/3600a098042425457412b436968733265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# Background jobs via &amp;, </a:t>
            </a:r>
            <a:r>
              <a:rPr lang="en-US" dirty="0" err="1" smtClean="0">
                <a:latin typeface="Calibri" panose="020F0502020204030204" pitchFamily="34" charset="0"/>
                <a:cs typeface="Courier New" pitchFamily="49" charset="0"/>
              </a:rPr>
              <a:t>bg</a:t>
            </a:r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, or enable=</a:t>
            </a:r>
            <a:r>
              <a:rPr lang="en-US" dirty="0" err="1" smtClean="0">
                <a:latin typeface="Calibri" panose="020F0502020204030204" pitchFamily="34" charset="0"/>
                <a:cs typeface="Courier New" pitchFamily="49" charset="0"/>
              </a:rPr>
              <a:t>async</a:t>
            </a:r>
            <a:endParaRPr lang="en-US" dirty="0" smtClean="0">
              <a:latin typeface="Calibri" panose="020F0502020204030204" pitchFamily="34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# Each job has an ID, but a tag can be specified.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# Note: When both </a:t>
            </a:r>
            <a:r>
              <a:rPr lang="en-US" dirty="0" err="1" smtClean="0">
                <a:latin typeface="Calibri" panose="020F0502020204030204" pitchFamily="34" charset="0"/>
                <a:cs typeface="Courier New" pitchFamily="49" charset="0"/>
              </a:rPr>
              <a:t>src</a:t>
            </a:r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/</a:t>
            </a:r>
            <a:r>
              <a:rPr lang="en-US" dirty="0" err="1" smtClean="0">
                <a:latin typeface="Calibri" panose="020F0502020204030204" pitchFamily="34" charset="0"/>
                <a:cs typeface="Courier New" pitchFamily="49" charset="0"/>
              </a:rPr>
              <a:t>dst</a:t>
            </a:r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 are specified, </a:t>
            </a:r>
            <a:r>
              <a:rPr lang="en-US" dirty="0" err="1" smtClean="0">
                <a:latin typeface="Calibri" panose="020F0502020204030204" pitchFamily="34" charset="0"/>
                <a:cs typeface="Courier New" pitchFamily="49" charset="0"/>
              </a:rPr>
              <a:t>iomode</a:t>
            </a:r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=copy is implied!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dirty="0" err="1" smtClean="0">
                <a:latin typeface="Calibri" panose="020F0502020204030204" pitchFamily="34" charset="0"/>
                <a:cs typeface="Courier New" pitchFamily="49" charset="0"/>
              </a:rPr>
              <a:t>src</a:t>
            </a:r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=${CLUS1_SRC} </a:t>
            </a:r>
            <a:r>
              <a:rPr lang="en-US" dirty="0" err="1" smtClean="0">
                <a:latin typeface="Calibri" panose="020F0502020204030204" pitchFamily="34" charset="0"/>
                <a:cs typeface="Courier New" pitchFamily="49" charset="0"/>
              </a:rPr>
              <a:t>dst</a:t>
            </a:r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=${CLUS1_DST} ${COPY_OPTIONS} ${DATA_LIMIT} tag=clus1_copy &amp;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dirty="0" err="1" smtClean="0">
                <a:latin typeface="Calibri" panose="020F0502020204030204" pitchFamily="34" charset="0"/>
                <a:cs typeface="Courier New" pitchFamily="49" charset="0"/>
              </a:rPr>
              <a:t>src</a:t>
            </a:r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=${CLUS2_SRC} </a:t>
            </a:r>
            <a:r>
              <a:rPr lang="en-US" dirty="0" err="1" smtClean="0">
                <a:latin typeface="Calibri" panose="020F0502020204030204" pitchFamily="34" charset="0"/>
                <a:cs typeface="Courier New" pitchFamily="49" charset="0"/>
              </a:rPr>
              <a:t>dst</a:t>
            </a:r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=${CLUS2_DST} ${COPY_OPTIONS} ${DATA_LIMIT} tag=clus2_copy &amp;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# Give threads a short time to get started.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dirty="0" err="1" smtClean="0">
                <a:latin typeface="Calibri" panose="020F0502020204030204" pitchFamily="34" charset="0"/>
                <a:cs typeface="Courier New" pitchFamily="49" charset="0"/>
              </a:rPr>
              <a:t>msleep</a:t>
            </a:r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=50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# Show active jobs: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jobs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# Query thread status: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query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# Wait for both disk copies to complete.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wait tag=clus1_copy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wait tag=clus2_copy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endParaRPr lang="en-US" dirty="0" smtClean="0">
              <a:latin typeface="Calibri" panose="020F0502020204030204" pitchFamily="34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D706-0655-462F-8533-A26506651B62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Interactive Mode via:</a:t>
            </a:r>
          </a:p>
          <a:p>
            <a:pPr lvl="1"/>
            <a:r>
              <a:rPr lang="en-US" dirty="0" smtClean="0"/>
              <a:t>running </a:t>
            </a:r>
            <a:r>
              <a:rPr lang="en-US" dirty="0" err="1" smtClean="0"/>
              <a:t>dt</a:t>
            </a:r>
            <a:r>
              <a:rPr lang="en-US" dirty="0" smtClean="0"/>
              <a:t> without any options</a:t>
            </a:r>
          </a:p>
          <a:p>
            <a:pPr lvl="1"/>
            <a:r>
              <a:rPr lang="en-US" dirty="0" smtClean="0"/>
              <a:t>executing </a:t>
            </a:r>
            <a:r>
              <a:rPr lang="en-US" dirty="0" err="1" smtClean="0"/>
              <a:t>dt</a:t>
            </a:r>
            <a:r>
              <a:rPr lang="en-US" dirty="0" smtClean="0"/>
              <a:t> with </a:t>
            </a:r>
            <a:r>
              <a:rPr lang="en-US" b="1" dirty="0" smtClean="0"/>
              <a:t>enable=pipes</a:t>
            </a:r>
            <a:r>
              <a:rPr lang="en-US" dirty="0" smtClean="0"/>
              <a:t> option:</a:t>
            </a:r>
          </a:p>
          <a:p>
            <a:pPr lvl="2"/>
            <a:r>
              <a:rPr lang="en-US" dirty="0" smtClean="0"/>
              <a:t>emits </a:t>
            </a:r>
            <a:r>
              <a:rPr lang="en-US" b="1" dirty="0" smtClean="0"/>
              <a:t>“</a:t>
            </a:r>
            <a:r>
              <a:rPr lang="en-US" b="1" dirty="0" err="1" smtClean="0"/>
              <a:t>dt</a:t>
            </a:r>
            <a:r>
              <a:rPr lang="en-US" b="1" dirty="0" smtClean="0"/>
              <a:t>&gt; ? &lt;status&gt;”</a:t>
            </a:r>
          </a:p>
          <a:p>
            <a:pPr lvl="2"/>
            <a:r>
              <a:rPr lang="en-US" dirty="0" smtClean="0"/>
              <a:t>simple method used by external scripts</a:t>
            </a:r>
          </a:p>
          <a:p>
            <a:r>
              <a:rPr lang="en-US" dirty="0" smtClean="0"/>
              <a:t>Commands can run in foreground or </a:t>
            </a:r>
            <a:r>
              <a:rPr lang="en-US" dirty="0" err="1" smtClean="0"/>
              <a:t>async</a:t>
            </a:r>
            <a:endParaRPr lang="en-US" dirty="0" smtClean="0"/>
          </a:p>
          <a:p>
            <a:pPr lvl="1"/>
            <a:r>
              <a:rPr lang="en-US" sz="2500" dirty="0" smtClean="0"/>
              <a:t>background jobs via: </a:t>
            </a:r>
            <a:r>
              <a:rPr lang="en-US" sz="2500" b="1" dirty="0" smtClean="0"/>
              <a:t>enable=</a:t>
            </a:r>
            <a:r>
              <a:rPr lang="en-US" sz="2500" b="1" dirty="0" err="1" smtClean="0"/>
              <a:t>async</a:t>
            </a:r>
            <a:r>
              <a:rPr lang="en-US" sz="2500" dirty="0" smtClean="0"/>
              <a:t> or “</a:t>
            </a:r>
            <a:r>
              <a:rPr lang="en-US" sz="2500" b="1" dirty="0" err="1" smtClean="0"/>
              <a:t>bg</a:t>
            </a:r>
            <a:r>
              <a:rPr lang="en-US" sz="2500" dirty="0" smtClean="0"/>
              <a:t>” or “</a:t>
            </a:r>
            <a:r>
              <a:rPr lang="en-US" sz="2500" b="1" dirty="0" smtClean="0"/>
              <a:t>&amp;</a:t>
            </a:r>
            <a:r>
              <a:rPr lang="en-US" sz="2500" dirty="0" smtClean="0"/>
              <a:t>”</a:t>
            </a:r>
          </a:p>
          <a:p>
            <a:r>
              <a:rPr lang="en-US" dirty="0" smtClean="0"/>
              <a:t>Job control commands can be executed</a:t>
            </a:r>
          </a:p>
          <a:p>
            <a:r>
              <a:rPr lang="en-US" dirty="0" smtClean="0"/>
              <a:t>Stays in interactive mode until “</a:t>
            </a:r>
            <a:r>
              <a:rPr lang="en-US" b="1" dirty="0" smtClean="0"/>
              <a:t>exit</a:t>
            </a:r>
            <a:r>
              <a:rPr lang="en-US" dirty="0" smtClean="0"/>
              <a:t>” or “</a:t>
            </a:r>
            <a:r>
              <a:rPr lang="en-US" b="1" dirty="0" smtClean="0"/>
              <a:t>quit</a:t>
            </a:r>
            <a:r>
              <a:rPr lang="en-US" dirty="0" smtClean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D706-0655-462F-8533-A26506651B62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97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Multiple I/O Threads</a:t>
            </a:r>
          </a:p>
          <a:p>
            <a:r>
              <a:rPr lang="en-US" dirty="0" smtClean="0"/>
              <a:t>Job and Thread Log Files:</a:t>
            </a:r>
          </a:p>
          <a:p>
            <a:pPr lvl="1"/>
            <a:r>
              <a:rPr lang="en-US" b="1" dirty="0" err="1" smtClean="0"/>
              <a:t>job_log</a:t>
            </a:r>
            <a:r>
              <a:rPr lang="en-US" b="1" dirty="0" smtClean="0"/>
              <a:t>=file</a:t>
            </a:r>
            <a:r>
              <a:rPr lang="en-US" dirty="0" smtClean="0"/>
              <a:t> to create a job log</a:t>
            </a:r>
          </a:p>
          <a:p>
            <a:pPr lvl="2"/>
            <a:r>
              <a:rPr lang="en-US" u="sng" dirty="0" smtClean="0"/>
              <a:t>all</a:t>
            </a:r>
            <a:r>
              <a:rPr lang="en-US" dirty="0" smtClean="0"/>
              <a:t> thread logging written to job log</a:t>
            </a:r>
          </a:p>
          <a:p>
            <a:pPr lvl="1"/>
            <a:r>
              <a:rPr lang="en-US" b="1" dirty="0" smtClean="0"/>
              <a:t>log=file</a:t>
            </a:r>
            <a:r>
              <a:rPr lang="en-US" dirty="0" smtClean="0"/>
              <a:t> to create per thread logs</a:t>
            </a:r>
          </a:p>
          <a:p>
            <a:pPr lvl="1"/>
            <a:r>
              <a:rPr lang="en-US" dirty="0" smtClean="0"/>
              <a:t>log prefix on each line, customizable</a:t>
            </a:r>
          </a:p>
          <a:p>
            <a:r>
              <a:rPr lang="en-US" dirty="0" smtClean="0"/>
              <a:t>Multiple Processes become Threads</a:t>
            </a:r>
          </a:p>
          <a:p>
            <a:pPr lvl="1"/>
            <a:r>
              <a:rPr lang="en-US" dirty="0" smtClean="0"/>
              <a:t>unique files append job/thread (was PID)</a:t>
            </a:r>
          </a:p>
          <a:p>
            <a:pPr lvl="1"/>
            <a:r>
              <a:rPr lang="en-US" dirty="0" smtClean="0"/>
              <a:t>unique thread logs follow same convention</a:t>
            </a:r>
          </a:p>
          <a:p>
            <a:pPr lvl="1"/>
            <a:r>
              <a:rPr lang="en-US" dirty="0" err="1" smtClean="0"/>
              <a:t>procs</a:t>
            </a:r>
            <a:r>
              <a:rPr lang="en-US" dirty="0" smtClean="0"/>
              <a:t>= or slices= options become threads</a:t>
            </a:r>
          </a:p>
          <a:p>
            <a:r>
              <a:rPr lang="en-US" dirty="0" smtClean="0"/>
              <a:t>Multiple Devices become jobs with threads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D706-0655-462F-8533-A26506651B62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v14 to v21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1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2044</TotalTime>
  <Words>3870</Words>
  <Application>Microsoft Office PowerPoint</Application>
  <PresentationFormat>Widescreen</PresentationFormat>
  <Paragraphs>778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Lucida Console</vt:lpstr>
      <vt:lpstr>Times New Roman</vt:lpstr>
      <vt:lpstr>Wingdings</vt:lpstr>
      <vt:lpstr>Office Theme</vt:lpstr>
      <vt:lpstr>DT v14 to v21 Overview by Robin.Miller@hgst.com</vt:lpstr>
      <vt:lpstr>Topics</vt:lpstr>
      <vt:lpstr>Compatibility and Differences</vt:lpstr>
      <vt:lpstr>Startup Scripts</vt:lpstr>
      <vt:lpstr>Example Startup Script</vt:lpstr>
      <vt:lpstr>Script Files</vt:lpstr>
      <vt:lpstr>Example Script File (LUN copy)</vt:lpstr>
      <vt:lpstr>Interactive Mode</vt:lpstr>
      <vt:lpstr>Multi-Threading</vt:lpstr>
      <vt:lpstr>Dynamic Job Control</vt:lpstr>
      <vt:lpstr>Job Control Options</vt:lpstr>
      <vt:lpstr>Dynamic Job Control (continued…)</vt:lpstr>
      <vt:lpstr>Multiple Device Support</vt:lpstr>
      <vt:lpstr>Extended Error Reporting</vt:lpstr>
      <vt:lpstr>Extended Error Reporting (continued…)</vt:lpstr>
      <vt:lpstr>Extended Error Reporting (continued…)</vt:lpstr>
      <vt:lpstr>Corruption Analysis (CA)</vt:lpstr>
      <vt:lpstr>Corruption Analysis Summary</vt:lpstr>
      <vt:lpstr>Analyzes IOT Block Data</vt:lpstr>
      <vt:lpstr>Side-By-Side Comparison</vt:lpstr>
      <vt:lpstr>Corruption Rereads</vt:lpstr>
      <vt:lpstr>Corruption Analysis Options</vt:lpstr>
      <vt:lpstr>I/O Monitoring Options</vt:lpstr>
      <vt:lpstr>I/O Monitoring Example</vt:lpstr>
      <vt:lpstr>Retry Error Options</vt:lpstr>
      <vt:lpstr>SCSI Options</vt:lpstr>
      <vt:lpstr>Block Tags (btags) Feature</vt:lpstr>
      <vt:lpstr>SCSI LUN Block Tag Format</vt:lpstr>
      <vt:lpstr>A Block Tag Error Example</vt:lpstr>
      <vt:lpstr>LUN Copy/Verify with Block Tags </vt:lpstr>
      <vt:lpstr>I/O Percentages</vt:lpstr>
      <vt:lpstr>Workload Definitions</vt:lpstr>
      <vt:lpstr>Predefined Workloads</vt:lpstr>
      <vt:lpstr>Predefined Workloads cont.</vt:lpstr>
      <vt:lpstr>Keepalives and User Defined Statistics</vt:lpstr>
      <vt:lpstr>Format Control Strings</vt:lpstr>
      <vt:lpstr>Format Control Strings (continued…)</vt:lpstr>
      <vt:lpstr>SCSI Format Control Strings</vt:lpstr>
      <vt:lpstr>Trigger Options</vt:lpstr>
      <vt:lpstr>Triage Trigger</vt:lpstr>
      <vt:lpstr>System Logging</vt:lpstr>
      <vt:lpstr>Miscellaneous Updates</vt:lpstr>
    </vt:vector>
  </TitlesOfParts>
  <Company>HGST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 v14 to v21 Overview by Robin T. Miller Robin.Miller@hgst.com</dc:title>
  <dc:creator>Robin Miller</dc:creator>
  <cp:lastModifiedBy>Robin Miller</cp:lastModifiedBy>
  <cp:revision>110</cp:revision>
  <dcterms:created xsi:type="dcterms:W3CDTF">2016-06-04T18:00:47Z</dcterms:created>
  <dcterms:modified xsi:type="dcterms:W3CDTF">2016-06-07T22:37:44Z</dcterms:modified>
</cp:coreProperties>
</file>