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handoutMasterIdLst>
    <p:handoutMasterId r:id="rId26"/>
  </p:handoutMasterIdLst>
  <p:sldIdLst>
    <p:sldId id="256" r:id="rId2"/>
    <p:sldId id="257" r:id="rId3"/>
    <p:sldId id="258" r:id="rId4"/>
    <p:sldId id="259" r:id="rId5"/>
    <p:sldId id="260" r:id="rId6"/>
    <p:sldId id="284" r:id="rId7"/>
    <p:sldId id="286" r:id="rId8"/>
    <p:sldId id="287" r:id="rId9"/>
    <p:sldId id="302" r:id="rId10"/>
    <p:sldId id="303" r:id="rId11"/>
    <p:sldId id="304" r:id="rId12"/>
    <p:sldId id="282" r:id="rId13"/>
    <p:sldId id="296" r:id="rId14"/>
    <p:sldId id="300" r:id="rId15"/>
    <p:sldId id="299" r:id="rId16"/>
    <p:sldId id="301" r:id="rId17"/>
    <p:sldId id="288" r:id="rId18"/>
    <p:sldId id="292" r:id="rId19"/>
    <p:sldId id="290" r:id="rId20"/>
    <p:sldId id="289" r:id="rId21"/>
    <p:sldId id="298" r:id="rId22"/>
    <p:sldId id="293" r:id="rId23"/>
    <p:sldId id="297" r:id="rId24"/>
    <p:sldId id="305" r:id="rId25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08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47" d="100"/>
          <a:sy n="147" d="100"/>
        </p:scale>
        <p:origin x="-288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4AF926-E4AC-43CA-B9BE-670C0BF09E4F}" type="datetimeFigureOut">
              <a:rPr lang="zh-TW" altLang="en-US" smtClean="0"/>
              <a:pPr/>
              <a:t>2021/7/8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C842B3-AE72-4C3D-B67C-9402450CDAF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22030" y="1028700"/>
            <a:ext cx="8229600" cy="13716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CE51-E220-4B8E-8EBE-02A5839CD322}" type="datetimeFigureOut">
              <a:rPr lang="zh-TW" altLang="en-US" smtClean="0"/>
              <a:pPr/>
              <a:t>2021/7/8</a:t>
            </a:fld>
            <a:endParaRPr lang="zh-TW" altLang="en-US" dirty="0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51F0-18A4-4B83-9F6D-E876B4EAB63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371600" y="2498774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Expo M" pitchFamily="18" charset="-127"/>
                <a:ea typeface="Expo M" pitchFamily="18" charset="-127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dirty="0" smtClean="0"/>
              <a:t>按一下以編輯母片副標題樣式</a:t>
            </a:r>
            <a:endParaRPr kumimoji="0" lang="en-US" dirty="0"/>
          </a:p>
        </p:txBody>
      </p:sp>
      <p:sp>
        <p:nvSpPr>
          <p:cNvPr id="7" name="文字方塊 6"/>
          <p:cNvSpPr txBox="1"/>
          <p:nvPr userDrawn="1"/>
        </p:nvSpPr>
        <p:spPr>
          <a:xfrm>
            <a:off x="571472" y="4881908"/>
            <a:ext cx="25717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 smtClean="0">
                <a:latin typeface="+mj-ea"/>
                <a:ea typeface="+mj-ea"/>
              </a:rPr>
              <a:t>Partially Ordered</a:t>
            </a:r>
            <a:r>
              <a:rPr lang="en-US" altLang="zh-TW" sz="1050" b="1" baseline="0" dirty="0" smtClean="0">
                <a:latin typeface="+mj-ea"/>
                <a:ea typeface="+mj-ea"/>
              </a:rPr>
              <a:t> Magic</a:t>
            </a:r>
            <a:endParaRPr lang="zh-TW" altLang="en-US" sz="1050" b="1" dirty="0">
              <a:latin typeface="+mj-ea"/>
              <a:ea typeface="+mj-ea"/>
            </a:endParaRPr>
          </a:p>
        </p:txBody>
      </p:sp>
      <p:pic>
        <p:nvPicPr>
          <p:cNvPr id="10" name="Picture 2" descr="POM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4856080"/>
            <a:ext cx="216000" cy="216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CE51-E220-4B8E-8EBE-02A5839CD322}" type="datetimeFigureOut">
              <a:rPr lang="zh-TW" altLang="en-US" smtClean="0"/>
              <a:pPr/>
              <a:t>2021/7/8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51F0-18A4-4B83-9F6D-E876B4EAB6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CE51-E220-4B8E-8EBE-02A5839CD322}" type="datetimeFigureOut">
              <a:rPr lang="zh-TW" altLang="en-US" smtClean="0"/>
              <a:pPr/>
              <a:t>2021/7/8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51F0-18A4-4B83-9F6D-E876B4EAB6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>
                <a:latin typeface="+mj-ea"/>
                <a:ea typeface="+mj-ea"/>
              </a:defRPr>
            </a:lvl1pPr>
            <a:lvl2pPr>
              <a:defRPr sz="1800">
                <a:latin typeface="+mj-ea"/>
                <a:ea typeface="+mj-ea"/>
              </a:defRPr>
            </a:lvl2pPr>
            <a:lvl3pPr>
              <a:defRPr sz="1800">
                <a:latin typeface="+mj-ea"/>
                <a:ea typeface="+mj-ea"/>
              </a:defRPr>
            </a:lvl3pPr>
            <a:lvl4pPr>
              <a:defRPr sz="1600">
                <a:latin typeface="+mj-ea"/>
                <a:ea typeface="+mj-ea"/>
              </a:defRPr>
            </a:lvl4pPr>
            <a:lvl5pPr>
              <a:defRPr sz="1600">
                <a:latin typeface="+mj-ea"/>
                <a:ea typeface="+mj-ea"/>
              </a:defRPr>
            </a:lvl5pPr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51F0-18A4-4B83-9F6D-E876B4EAB63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文字方塊 6"/>
          <p:cNvSpPr txBox="1"/>
          <p:nvPr userDrawn="1"/>
        </p:nvSpPr>
        <p:spPr>
          <a:xfrm>
            <a:off x="571472" y="4881908"/>
            <a:ext cx="25717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 smtClean="0">
                <a:latin typeface="+mj-ea"/>
                <a:ea typeface="+mj-ea"/>
              </a:rPr>
              <a:t>Partially Ordered</a:t>
            </a:r>
            <a:r>
              <a:rPr lang="en-US" altLang="zh-TW" sz="1050" b="1" baseline="0" dirty="0" smtClean="0">
                <a:latin typeface="+mj-ea"/>
                <a:ea typeface="+mj-ea"/>
              </a:rPr>
              <a:t> Magic</a:t>
            </a:r>
            <a:endParaRPr lang="zh-TW" altLang="en-US" sz="1050" b="1" dirty="0">
              <a:latin typeface="+mj-ea"/>
              <a:ea typeface="+mj-ea"/>
            </a:endParaRPr>
          </a:p>
        </p:txBody>
      </p:sp>
      <p:pic>
        <p:nvPicPr>
          <p:cNvPr id="33794" name="Picture 2" descr="POM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4856080"/>
            <a:ext cx="216000" cy="216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457200"/>
            <a:ext cx="7086600" cy="13716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600200" y="1880840"/>
            <a:ext cx="7086600" cy="1132284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CE51-E220-4B8E-8EBE-02A5839CD322}" type="datetimeFigureOut">
              <a:rPr lang="zh-TW" altLang="en-US" smtClean="0"/>
              <a:pPr/>
              <a:t>2021/7/8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7924800" y="4812507"/>
            <a:ext cx="762000" cy="273844"/>
          </a:xfrm>
        </p:spPr>
        <p:txBody>
          <a:bodyPr/>
          <a:lstStyle/>
          <a:p>
            <a:fld id="{7EA851F0-18A4-4B83-9F6D-E876B4EAB6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CE51-E220-4B8E-8EBE-02A5839CD322}" type="datetimeFigureOut">
              <a:rPr lang="zh-TW" altLang="en-US" smtClean="0"/>
              <a:pPr/>
              <a:t>2021/7/8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51F0-18A4-4B83-9F6D-E876B4EAB6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563165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6" y="1151335"/>
            <a:ext cx="4041775" cy="563165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771651"/>
            <a:ext cx="4040188" cy="28229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771651"/>
            <a:ext cx="4041775" cy="28229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CE51-E220-4B8E-8EBE-02A5839CD322}" type="datetimeFigureOut">
              <a:rPr lang="zh-TW" altLang="en-US" smtClean="0"/>
              <a:pPr/>
              <a:t>2021/7/8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51F0-18A4-4B83-9F6D-E876B4EAB6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CE51-E220-4B8E-8EBE-02A5839CD322}" type="datetimeFigureOut">
              <a:rPr lang="zh-TW" altLang="en-US" smtClean="0"/>
              <a:pPr/>
              <a:t>2021/7/8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51F0-18A4-4B83-9F6D-E876B4EAB6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CE51-E220-4B8E-8EBE-02A5839CD322}" type="datetimeFigureOut">
              <a:rPr lang="zh-TW" altLang="en-US" smtClean="0"/>
              <a:pPr/>
              <a:t>2021/7/8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51F0-18A4-4B83-9F6D-E876B4EAB6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1" y="1143001"/>
            <a:ext cx="3008313" cy="3451622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CE51-E220-4B8E-8EBE-02A5839CD322}" type="datetimeFigureOut">
              <a:rPr lang="zh-TW" altLang="en-US" smtClean="0"/>
              <a:pPr/>
              <a:t>2021/7/8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51F0-18A4-4B83-9F6D-E876B4EAB6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28800" y="457200"/>
            <a:ext cx="5486400" cy="391716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828800" y="1373981"/>
            <a:ext cx="5486400" cy="29718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zh-TW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按一下圖示以新增圖片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828800" y="875090"/>
            <a:ext cx="5486400" cy="397764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CE51-E220-4B8E-8EBE-02A5839CD322}" type="datetimeFigureOut">
              <a:rPr lang="zh-TW" altLang="en-US" smtClean="0"/>
              <a:pPr/>
              <a:t>2021/7/8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51F0-18A4-4B83-9F6D-E876B4EAB6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53187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 smtClean="0"/>
              <a:t>第二層</a:t>
            </a:r>
          </a:p>
          <a:p>
            <a:pPr lvl="2" eaLnBrk="1" latinLnBrk="0" hangingPunct="1"/>
            <a:r>
              <a:rPr kumimoji="0" lang="zh-TW" altLang="en-US" dirty="0" smtClean="0"/>
              <a:t>第三層</a:t>
            </a:r>
          </a:p>
          <a:p>
            <a:pPr lvl="3" eaLnBrk="1" latinLnBrk="0" hangingPunct="1"/>
            <a:r>
              <a:rPr kumimoji="0" lang="zh-TW" altLang="en-US" dirty="0" smtClean="0"/>
              <a:t>第四層</a:t>
            </a:r>
          </a:p>
          <a:p>
            <a:pPr lvl="4" eaLnBrk="1" latinLnBrk="0" hangingPunct="1"/>
            <a:r>
              <a:rPr kumimoji="0" lang="zh-TW" altLang="en-US" dirty="0" smtClean="0"/>
              <a:t>第五層</a:t>
            </a:r>
            <a:endParaRPr kumimoji="0" lang="en-US" dirty="0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457200" y="4812507"/>
            <a:ext cx="2133600" cy="273844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4D5CE51-E220-4B8E-8EBE-02A5839CD322}" type="datetimeFigureOut">
              <a:rPr lang="zh-TW" altLang="en-US" smtClean="0"/>
              <a:pPr/>
              <a:t>2021/7/8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3124200" y="4812507"/>
            <a:ext cx="2895600" cy="273844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7924800" y="4812507"/>
            <a:ext cx="762000" cy="273844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EA851F0-18A4-4B83-9F6D-E876B4EAB63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文字方塊 8"/>
          <p:cNvSpPr txBox="1"/>
          <p:nvPr userDrawn="1"/>
        </p:nvSpPr>
        <p:spPr>
          <a:xfrm>
            <a:off x="571472" y="4881908"/>
            <a:ext cx="25717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 smtClean="0">
                <a:latin typeface="+mj-ea"/>
                <a:ea typeface="+mj-ea"/>
              </a:rPr>
              <a:t>Partially Ordered</a:t>
            </a:r>
            <a:r>
              <a:rPr lang="en-US" altLang="zh-TW" sz="1050" b="1" baseline="0" dirty="0" smtClean="0">
                <a:latin typeface="+mj-ea"/>
                <a:ea typeface="+mj-ea"/>
              </a:rPr>
              <a:t> Magic</a:t>
            </a:r>
            <a:endParaRPr lang="zh-TW" altLang="en-US" sz="1050" b="1" dirty="0">
              <a:latin typeface="+mj-ea"/>
              <a:ea typeface="+mj-ea"/>
            </a:endParaRPr>
          </a:p>
        </p:txBody>
      </p:sp>
      <p:pic>
        <p:nvPicPr>
          <p:cNvPr id="10" name="Picture 2" descr="POM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28596" y="4856080"/>
            <a:ext cx="216000" cy="216000"/>
          </a:xfrm>
          <a:prstGeom prst="rect">
            <a:avLst/>
          </a:prstGeom>
          <a:noFill/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j-ea"/>
          <a:ea typeface="+mj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j-ea"/>
          <a:ea typeface="+mj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j-ea"/>
          <a:ea typeface="+mj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j-ea"/>
          <a:ea typeface="+mj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j-ea"/>
          <a:ea typeface="+mj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>
                <a:latin typeface="+mj-ea"/>
              </a:rPr>
              <a:t>Game Development Proposal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>
                <a:latin typeface="+mj-ea"/>
                <a:ea typeface="+mj-ea"/>
              </a:rPr>
              <a:t>by Sidney </a:t>
            </a:r>
            <a:r>
              <a:rPr lang="en-US" altLang="zh-TW" dirty="0" err="1" smtClean="0">
                <a:latin typeface="+mj-ea"/>
                <a:ea typeface="+mj-ea"/>
              </a:rPr>
              <a:t>Niu</a:t>
            </a:r>
            <a:endParaRPr lang="zh-TW" altLang="en-US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GAME UI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簡化版屬性介面</a:t>
            </a:r>
            <a:endParaRPr lang="zh-TW" altLang="en-US" dirty="0"/>
          </a:p>
        </p:txBody>
      </p:sp>
      <p:sp>
        <p:nvSpPr>
          <p:cNvPr id="50" name="圓角矩形 49"/>
          <p:cNvSpPr/>
          <p:nvPr/>
        </p:nvSpPr>
        <p:spPr>
          <a:xfrm>
            <a:off x="1404205" y="1643056"/>
            <a:ext cx="6168191" cy="1857388"/>
          </a:xfrm>
          <a:prstGeom prst="roundRect">
            <a:avLst>
              <a:gd name="adj" fmla="val 11558"/>
            </a:avLst>
          </a:prstGeom>
          <a:solidFill>
            <a:srgbClr val="321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+mj-ea"/>
              <a:ea typeface="+mj-ea"/>
            </a:endParaRP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785932"/>
            <a:ext cx="1643074" cy="1643074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/>
        </p:spPr>
      </p:pic>
      <p:sp>
        <p:nvSpPr>
          <p:cNvPr id="52" name="圓角矩形 51"/>
          <p:cNvSpPr/>
          <p:nvPr/>
        </p:nvSpPr>
        <p:spPr>
          <a:xfrm>
            <a:off x="3286116" y="3071816"/>
            <a:ext cx="2214578" cy="35719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3" name="圓角矩形 52"/>
          <p:cNvSpPr/>
          <p:nvPr/>
        </p:nvSpPr>
        <p:spPr>
          <a:xfrm>
            <a:off x="3286116" y="2214560"/>
            <a:ext cx="2214578" cy="35719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4" name="圓角矩形 53"/>
          <p:cNvSpPr/>
          <p:nvPr/>
        </p:nvSpPr>
        <p:spPr>
          <a:xfrm>
            <a:off x="3286116" y="2643188"/>
            <a:ext cx="2214578" cy="35719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5" name="圓角矩形 54"/>
          <p:cNvSpPr/>
          <p:nvPr/>
        </p:nvSpPr>
        <p:spPr>
          <a:xfrm>
            <a:off x="3286116" y="2214560"/>
            <a:ext cx="1456959" cy="35719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6" name="圓角矩形 55"/>
          <p:cNvSpPr/>
          <p:nvPr/>
        </p:nvSpPr>
        <p:spPr>
          <a:xfrm>
            <a:off x="3286116" y="2643188"/>
            <a:ext cx="1714512" cy="35719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7" name="圓角矩形 56"/>
          <p:cNvSpPr/>
          <p:nvPr/>
        </p:nvSpPr>
        <p:spPr>
          <a:xfrm>
            <a:off x="3286116" y="3071816"/>
            <a:ext cx="407949" cy="35719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5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4" y="2214560"/>
            <a:ext cx="442023" cy="388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9" name="Picture 5"/>
          <p:cNvPicPr>
            <a:picLocks noChangeAspect="1" noChangeArrowheads="1"/>
          </p:cNvPicPr>
          <p:nvPr/>
        </p:nvPicPr>
        <p:blipFill>
          <a:blip r:embed="rId4"/>
          <a:srcRect l="8335"/>
          <a:stretch>
            <a:fillRect/>
          </a:stretch>
        </p:blipFill>
        <p:spPr bwMode="auto">
          <a:xfrm>
            <a:off x="5511863" y="3000378"/>
            <a:ext cx="417459" cy="428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0" name="矩形 59"/>
          <p:cNvSpPr/>
          <p:nvPr/>
        </p:nvSpPr>
        <p:spPr>
          <a:xfrm>
            <a:off x="3286116" y="2214560"/>
            <a:ext cx="22145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TW" sz="2000" b="1" dirty="0" smtClean="0">
                <a:solidFill>
                  <a:schemeClr val="bg1"/>
                </a:solidFill>
                <a:latin typeface="+mj-ea"/>
                <a:ea typeface="+mj-ea"/>
              </a:rPr>
              <a:t>550 / 750</a:t>
            </a:r>
            <a:endParaRPr lang="zh-TW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286116" y="2643188"/>
            <a:ext cx="22371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TW" sz="2000" b="1" dirty="0" smtClean="0">
                <a:solidFill>
                  <a:schemeClr val="bg1"/>
                </a:solidFill>
                <a:latin typeface="+mj-ea"/>
                <a:ea typeface="+mj-ea"/>
              </a:rPr>
              <a:t>300 / 330</a:t>
            </a:r>
            <a:endParaRPr lang="zh-TW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3286116" y="3071816"/>
            <a:ext cx="22145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TW" sz="2000" b="1" dirty="0" smtClean="0">
                <a:solidFill>
                  <a:schemeClr val="bg1"/>
                </a:solidFill>
                <a:latin typeface="+mj-ea"/>
                <a:ea typeface="+mj-ea"/>
              </a:rPr>
              <a:t>  20 / 128</a:t>
            </a:r>
            <a:endParaRPr lang="zh-TW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4" name="群組 62"/>
          <p:cNvGrpSpPr/>
          <p:nvPr/>
        </p:nvGrpSpPr>
        <p:grpSpPr>
          <a:xfrm>
            <a:off x="5966220" y="2643188"/>
            <a:ext cx="1606176" cy="357190"/>
            <a:chOff x="785794" y="6167446"/>
            <a:chExt cx="1609736" cy="357190"/>
          </a:xfrm>
        </p:grpSpPr>
        <p:sp>
          <p:nvSpPr>
            <p:cNvPr id="64" name="圓角矩形 63"/>
            <p:cNvSpPr/>
            <p:nvPr/>
          </p:nvSpPr>
          <p:spPr>
            <a:xfrm>
              <a:off x="785794" y="6167446"/>
              <a:ext cx="1500198" cy="35719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TW" altLang="en-US" sz="2000">
                <a:latin typeface="+mj-ea"/>
                <a:ea typeface="+mj-ea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870524" y="6167446"/>
              <a:ext cx="1525006" cy="2948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TW" altLang="en-US" sz="2000" b="1" dirty="0" smtClean="0">
                  <a:latin typeface="+mj-ea"/>
                  <a:ea typeface="+mj-ea"/>
                </a:rPr>
                <a:t>雙手巨斧</a:t>
              </a:r>
              <a:endParaRPr lang="zh-TW" altLang="en-US" sz="2000" b="1" dirty="0">
                <a:latin typeface="+mj-ea"/>
                <a:ea typeface="+mj-ea"/>
              </a:endParaRPr>
            </a:p>
          </p:txBody>
        </p:sp>
      </p:grpSp>
      <p:grpSp>
        <p:nvGrpSpPr>
          <p:cNvPr id="5" name="群組 65"/>
          <p:cNvGrpSpPr/>
          <p:nvPr/>
        </p:nvGrpSpPr>
        <p:grpSpPr>
          <a:xfrm>
            <a:off x="5966220" y="2245814"/>
            <a:ext cx="1606176" cy="357190"/>
            <a:chOff x="785794" y="6167446"/>
            <a:chExt cx="1609736" cy="357190"/>
          </a:xfrm>
        </p:grpSpPr>
        <p:sp>
          <p:nvSpPr>
            <p:cNvPr id="67" name="圓角矩形 66"/>
            <p:cNvSpPr/>
            <p:nvPr/>
          </p:nvSpPr>
          <p:spPr>
            <a:xfrm>
              <a:off x="785794" y="6167446"/>
              <a:ext cx="1500198" cy="35719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TW" altLang="en-US" sz="2000">
                <a:latin typeface="+mj-ea"/>
                <a:ea typeface="+mj-ea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870524" y="6167446"/>
              <a:ext cx="1525006" cy="2948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TW" altLang="en-US" sz="2000" b="1" dirty="0" smtClean="0">
                  <a:latin typeface="+mj-ea"/>
                  <a:ea typeface="+mj-ea"/>
                </a:rPr>
                <a:t>鎖子甲</a:t>
              </a:r>
              <a:endParaRPr lang="zh-TW" altLang="en-US" sz="2000" b="1" dirty="0">
                <a:latin typeface="+mj-ea"/>
                <a:ea typeface="+mj-ea"/>
              </a:endParaRPr>
            </a:p>
          </p:txBody>
        </p:sp>
      </p:grpSp>
      <p:grpSp>
        <p:nvGrpSpPr>
          <p:cNvPr id="6" name="群組 68"/>
          <p:cNvGrpSpPr/>
          <p:nvPr/>
        </p:nvGrpSpPr>
        <p:grpSpPr>
          <a:xfrm>
            <a:off x="5966220" y="3071816"/>
            <a:ext cx="1606176" cy="357190"/>
            <a:chOff x="785794" y="6167446"/>
            <a:chExt cx="1609736" cy="357190"/>
          </a:xfrm>
        </p:grpSpPr>
        <p:sp>
          <p:nvSpPr>
            <p:cNvPr id="70" name="圓角矩形 69"/>
            <p:cNvSpPr/>
            <p:nvPr/>
          </p:nvSpPr>
          <p:spPr>
            <a:xfrm>
              <a:off x="785794" y="6167446"/>
              <a:ext cx="1500198" cy="35719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TW" altLang="en-US" sz="2000">
                <a:latin typeface="+mj-ea"/>
                <a:ea typeface="+mj-ea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879483" y="6167446"/>
              <a:ext cx="1516047" cy="2948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TW" altLang="en-US" sz="2000" b="1" dirty="0" smtClean="0">
                  <a:latin typeface="+mj-ea"/>
                  <a:ea typeface="+mj-ea"/>
                </a:rPr>
                <a:t>傳送戒指</a:t>
              </a:r>
              <a:endParaRPr lang="zh-TW" altLang="en-US" sz="2000" b="1" dirty="0">
                <a:latin typeface="+mj-ea"/>
                <a:ea typeface="+mj-ea"/>
              </a:endParaRPr>
            </a:p>
          </p:txBody>
        </p:sp>
      </p:grpSp>
      <p:graphicFrame>
        <p:nvGraphicFramePr>
          <p:cNvPr id="72" name="表格 71"/>
          <p:cNvGraphicFramePr>
            <a:graphicFrameLocks noGrp="1"/>
          </p:cNvGraphicFramePr>
          <p:nvPr/>
        </p:nvGraphicFramePr>
        <p:xfrm>
          <a:off x="3286150" y="1785932"/>
          <a:ext cx="414337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5710"/>
                <a:gridCol w="986537"/>
                <a:gridCol w="138112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dirty="0" smtClean="0">
                          <a:latin typeface="+mj-ea"/>
                          <a:ea typeface="+mj-ea"/>
                        </a:rPr>
                        <a:t>凱伊姆</a:t>
                      </a:r>
                      <a:r>
                        <a:rPr kumimoji="0" lang="en-US" altLang="zh-TW" sz="2000" b="1" kern="1200" dirty="0" smtClean="0">
                          <a:solidFill>
                            <a:schemeClr val="lt1"/>
                          </a:solidFill>
                          <a:latin typeface="+mj-ea"/>
                          <a:ea typeface="+mn-ea"/>
                          <a:cs typeface="+mn-cs"/>
                        </a:rPr>
                        <a:t>‧</a:t>
                      </a:r>
                      <a:r>
                        <a:rPr lang="zh-TW" altLang="en-US" sz="2000" b="1" dirty="0" smtClean="0">
                          <a:latin typeface="+mj-ea"/>
                          <a:ea typeface="+mj-ea"/>
                        </a:rPr>
                        <a:t>恩拉 </a:t>
                      </a:r>
                      <a:endParaRPr lang="zh-TW" altLang="en-US" sz="2000" dirty="0">
                        <a:latin typeface="+mj-ea"/>
                        <a:ea typeface="+mj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1" kern="1200" dirty="0" smtClean="0">
                          <a:solidFill>
                            <a:srgbClr val="FFFF00"/>
                          </a:solidFill>
                          <a:latin typeface="+mj-ea"/>
                          <a:ea typeface="+mn-ea"/>
                          <a:cs typeface="+mn-cs"/>
                        </a:rPr>
                        <a:t>Lv. 43</a:t>
                      </a:r>
                      <a:endParaRPr kumimoji="0" lang="zh-TW" altLang="en-US" sz="2000" b="1" kern="1200" dirty="0" smtClean="0">
                        <a:solidFill>
                          <a:srgbClr val="FFFF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000" b="1" kern="120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矮人</a:t>
                      </a:r>
                      <a:endParaRPr lang="zh-TW" altLang="en-US" sz="2000" dirty="0">
                        <a:solidFill>
                          <a:srgbClr val="FFFF00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3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00694" y="2571750"/>
            <a:ext cx="442023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GAME UI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極簡版屬性介面</a:t>
            </a:r>
            <a:endParaRPr lang="zh-TW" altLang="en-US" dirty="0"/>
          </a:p>
        </p:txBody>
      </p:sp>
      <p:sp>
        <p:nvSpPr>
          <p:cNvPr id="16" name="圓角矩形 15"/>
          <p:cNvSpPr/>
          <p:nvPr/>
        </p:nvSpPr>
        <p:spPr>
          <a:xfrm>
            <a:off x="1404205" y="1643056"/>
            <a:ext cx="4596555" cy="1857388"/>
          </a:xfrm>
          <a:prstGeom prst="roundRect">
            <a:avLst>
              <a:gd name="adj" fmla="val 11558"/>
            </a:avLst>
          </a:prstGeom>
          <a:solidFill>
            <a:srgbClr val="321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+mj-ea"/>
              <a:ea typeface="+mj-ea"/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785932"/>
            <a:ext cx="1643074" cy="1643074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/>
        </p:spPr>
      </p:pic>
      <p:sp>
        <p:nvSpPr>
          <p:cNvPr id="18" name="圓角矩形 17"/>
          <p:cNvSpPr/>
          <p:nvPr/>
        </p:nvSpPr>
        <p:spPr>
          <a:xfrm>
            <a:off x="3286116" y="3071816"/>
            <a:ext cx="2214578" cy="35719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3286116" y="2214560"/>
            <a:ext cx="2214578" cy="35719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3286116" y="2643188"/>
            <a:ext cx="2214578" cy="35719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3286116" y="2214560"/>
            <a:ext cx="1456959" cy="35719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3286116" y="2643188"/>
            <a:ext cx="1714512" cy="35719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3286116" y="3071816"/>
            <a:ext cx="407949" cy="35719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4" y="2214560"/>
            <a:ext cx="442023" cy="388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4"/>
          <a:srcRect l="8335"/>
          <a:stretch>
            <a:fillRect/>
          </a:stretch>
        </p:blipFill>
        <p:spPr bwMode="auto">
          <a:xfrm>
            <a:off x="5511863" y="3000378"/>
            <a:ext cx="417459" cy="428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矩形 25"/>
          <p:cNvSpPr/>
          <p:nvPr/>
        </p:nvSpPr>
        <p:spPr>
          <a:xfrm>
            <a:off x="3286116" y="2214560"/>
            <a:ext cx="22145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TW" sz="2000" b="1" dirty="0" smtClean="0">
                <a:solidFill>
                  <a:schemeClr val="bg1"/>
                </a:solidFill>
                <a:latin typeface="+mj-ea"/>
                <a:ea typeface="+mj-ea"/>
              </a:rPr>
              <a:t>550 / 750</a:t>
            </a:r>
            <a:endParaRPr lang="zh-TW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286116" y="2643188"/>
            <a:ext cx="22371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TW" sz="2000" b="1" dirty="0" smtClean="0">
                <a:solidFill>
                  <a:schemeClr val="bg1"/>
                </a:solidFill>
                <a:latin typeface="+mj-ea"/>
                <a:ea typeface="+mj-ea"/>
              </a:rPr>
              <a:t>300 / 330</a:t>
            </a:r>
            <a:endParaRPr lang="zh-TW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286116" y="3071816"/>
            <a:ext cx="22145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TW" sz="2000" b="1" dirty="0" smtClean="0">
                <a:solidFill>
                  <a:schemeClr val="bg1"/>
                </a:solidFill>
                <a:latin typeface="+mj-ea"/>
                <a:ea typeface="+mj-ea"/>
              </a:rPr>
              <a:t>  20 / 128</a:t>
            </a:r>
            <a:endParaRPr lang="zh-TW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00694" y="2571750"/>
            <a:ext cx="442023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0" name="表格 49"/>
          <p:cNvGraphicFramePr>
            <a:graphicFrameLocks noGrp="1"/>
          </p:cNvGraphicFramePr>
          <p:nvPr/>
        </p:nvGraphicFramePr>
        <p:xfrm>
          <a:off x="3286117" y="1785932"/>
          <a:ext cx="264320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9185"/>
                <a:gridCol w="944021"/>
              </a:tblGrid>
              <a:tr h="38892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dirty="0" smtClean="0">
                          <a:latin typeface="+mj-ea"/>
                          <a:ea typeface="+mj-ea"/>
                        </a:rPr>
                        <a:t>凱伊姆</a:t>
                      </a:r>
                      <a:r>
                        <a:rPr kumimoji="0" lang="en-US" altLang="zh-TW" sz="2000" b="1" kern="1200" dirty="0" smtClean="0">
                          <a:solidFill>
                            <a:schemeClr val="lt1"/>
                          </a:solidFill>
                          <a:latin typeface="+mj-ea"/>
                          <a:ea typeface="+mn-ea"/>
                          <a:cs typeface="+mn-cs"/>
                        </a:rPr>
                        <a:t>‧</a:t>
                      </a:r>
                      <a:r>
                        <a:rPr lang="zh-TW" altLang="en-US" sz="2000" b="1" dirty="0" smtClean="0">
                          <a:latin typeface="+mj-ea"/>
                          <a:ea typeface="+mj-ea"/>
                        </a:rPr>
                        <a:t>恩拉 </a:t>
                      </a:r>
                      <a:endParaRPr lang="zh-TW" altLang="en-US" sz="2000" dirty="0">
                        <a:latin typeface="+mj-ea"/>
                        <a:ea typeface="+mj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1" kern="1200" dirty="0" smtClean="0">
                          <a:solidFill>
                            <a:srgbClr val="FFFF00"/>
                          </a:solidFill>
                          <a:latin typeface="+mj-ea"/>
                          <a:ea typeface="+mn-ea"/>
                          <a:cs typeface="+mn-cs"/>
                        </a:rPr>
                        <a:t>Lv. 43</a:t>
                      </a:r>
                      <a:endParaRPr kumimoji="0" lang="zh-TW" altLang="en-US" sz="2000" b="1" kern="1200" dirty="0" smtClean="0">
                        <a:solidFill>
                          <a:srgbClr val="FFFF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SPECIAL SYSTEM : ENTROPY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不同體系會增加環境的</a:t>
            </a:r>
            <a:r>
              <a:rPr lang="en-US" altLang="zh-TW" dirty="0" smtClean="0"/>
              <a:t>Entropy</a:t>
            </a:r>
            <a:r>
              <a:rPr lang="zh-TW" altLang="en-US" dirty="0" smtClean="0"/>
              <a:t>，當環境的</a:t>
            </a:r>
            <a:r>
              <a:rPr lang="en-US" altLang="zh-TW" dirty="0" smtClean="0"/>
              <a:t>Entropy</a:t>
            </a:r>
            <a:r>
              <a:rPr lang="zh-TW" altLang="en-US" dirty="0" smtClean="0"/>
              <a:t>越高，不同體系的施展程度越困難</a:t>
            </a:r>
            <a:r>
              <a:rPr lang="en-US" altLang="zh-TW" dirty="0" smtClean="0"/>
              <a:t>(MP</a:t>
            </a:r>
            <a:r>
              <a:rPr lang="zh-TW" altLang="en-US" dirty="0" smtClean="0"/>
              <a:t>需求上升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裝備有多重素質</a:t>
            </a:r>
            <a:r>
              <a:rPr lang="en-US" altLang="zh-TW" dirty="0" smtClean="0"/>
              <a:t>(prefix, suffix)</a:t>
            </a:r>
            <a:r>
              <a:rPr lang="zh-TW" altLang="en-US" dirty="0" smtClean="0"/>
              <a:t>，當多重技術的的素質共存會降低效果，在多特性但效果少還是單一特性效果的裝備中做出取捨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GAME SYSTEM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Overview</a:t>
            </a:r>
          </a:p>
          <a:p>
            <a:r>
              <a:rPr lang="en-US" altLang="zh-TW" dirty="0" smtClean="0"/>
              <a:t>JRPG</a:t>
            </a:r>
          </a:p>
          <a:p>
            <a:r>
              <a:rPr lang="en-US" altLang="zh-TW" dirty="0" smtClean="0"/>
              <a:t>ARPG</a:t>
            </a:r>
          </a:p>
          <a:p>
            <a:r>
              <a:rPr lang="en-US" altLang="zh-TW" dirty="0" smtClean="0"/>
              <a:t>side-Scrolling</a:t>
            </a:r>
          </a:p>
          <a:p>
            <a:r>
              <a:rPr lang="en-US" altLang="zh-TW" dirty="0" smtClean="0"/>
              <a:t>SLG</a:t>
            </a:r>
          </a:p>
          <a:p>
            <a:r>
              <a:rPr lang="en-US" altLang="zh-TW" dirty="0" smtClean="0"/>
              <a:t>Business simulation</a:t>
            </a:r>
          </a:p>
          <a:p>
            <a:r>
              <a:rPr lang="en-US" altLang="zh-TW" dirty="0" smtClean="0"/>
              <a:t>Rogue-</a:t>
            </a:r>
            <a:r>
              <a:rPr lang="en-US" altLang="zh-TW" dirty="0" err="1" smtClean="0"/>
              <a:t>lite</a:t>
            </a:r>
            <a:endParaRPr lang="en-US" altLang="zh-TW" dirty="0" smtClean="0"/>
          </a:p>
          <a:p>
            <a:pPr lvl="2"/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smtClean="0"/>
              <a:t>GAME SYSTEM - Overview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可繼承項目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物品、技能等級、人物素質狀態皆通用在不同系統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smtClean="0"/>
              <a:t>GAME SYSTEM - Overview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Camera</a:t>
            </a:r>
          </a:p>
          <a:p>
            <a:pPr lvl="1"/>
            <a:r>
              <a:rPr lang="zh-TW" altLang="en-US" dirty="0" smtClean="0"/>
              <a:t>位置和運動根據不同模式，會有不同的軌跡，強化不同系統操作上的直覺</a:t>
            </a:r>
            <a:endParaRPr lang="en-US" altLang="zh-TW" dirty="0" smtClean="0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1071538" y="2428874"/>
          <a:ext cx="662840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455"/>
                <a:gridCol w="1611630"/>
                <a:gridCol w="1383030"/>
                <a:gridCol w="1154430"/>
                <a:gridCol w="8708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Mode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Camera</a:t>
                      </a:r>
                      <a:r>
                        <a:rPr lang="zh-TW" altLang="en-US" dirty="0" smtClean="0"/>
                        <a:t>中心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地圖內移動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人物面向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JRPG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固定不動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切換區域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上下左右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APRG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跟著玩家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無縫移動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上下左右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Side scrolling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跟著戰鬥區域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無縫移動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左右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SLG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跟著游標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無縫移動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上下左右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smtClean="0"/>
              <a:t>GAME SYSTEM - Overview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角色狀態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具有特殊屬性的角色能有額外行動能力</a:t>
            </a:r>
            <a:endParaRPr lang="en-US" altLang="zh-TW" dirty="0" smtClean="0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1071538" y="2428874"/>
          <a:ext cx="731420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455"/>
                <a:gridCol w="1611630"/>
                <a:gridCol w="1611630"/>
                <a:gridCol w="1611630"/>
                <a:gridCol w="8708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Mode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飛行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穿透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潛水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JRPG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不受高地阻擋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不受牆壁阻擋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可在水面行走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APRG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不受高地阻擋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不受牆壁阻擋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可在水面行走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Side scrolling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不受重力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不受牆壁阻擋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可在水下移動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SLG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不受高地阻擋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不受牆壁阻擋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可在水面行走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smtClean="0"/>
              <a:t>GAME SYSTEM - JRPG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大部分的情況都是</a:t>
            </a:r>
            <a:r>
              <a:rPr lang="en-US" altLang="zh-TW" dirty="0" smtClean="0"/>
              <a:t>JRPG</a:t>
            </a:r>
            <a:r>
              <a:rPr lang="zh-TW" altLang="en-US" dirty="0" smtClean="0"/>
              <a:t>系統，包括任務系統、夥伴隊伍系統、裝備系統、技能系統、屬性系統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1714480" y="2285998"/>
            <a:ext cx="5349277" cy="2571768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 l="11096" t="2768" r="13698" b="3136"/>
          <a:stretch>
            <a:fillRect/>
          </a:stretch>
        </p:blipFill>
        <p:spPr bwMode="auto">
          <a:xfrm>
            <a:off x="2143108" y="2357436"/>
            <a:ext cx="4357718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6" name="群組 10"/>
          <p:cNvGrpSpPr/>
          <p:nvPr/>
        </p:nvGrpSpPr>
        <p:grpSpPr>
          <a:xfrm>
            <a:off x="2285984" y="3643320"/>
            <a:ext cx="1071570" cy="1071570"/>
            <a:chOff x="2357422" y="3643320"/>
            <a:chExt cx="1071570" cy="1071570"/>
          </a:xfrm>
        </p:grpSpPr>
        <p:sp>
          <p:nvSpPr>
            <p:cNvPr id="7" name="橢圓 6"/>
            <p:cNvSpPr/>
            <p:nvPr/>
          </p:nvSpPr>
          <p:spPr>
            <a:xfrm>
              <a:off x="2357422" y="3643320"/>
              <a:ext cx="1071570" cy="10715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等腰三角形 7"/>
            <p:cNvSpPr/>
            <p:nvPr/>
          </p:nvSpPr>
          <p:spPr>
            <a:xfrm>
              <a:off x="2571736" y="3714758"/>
              <a:ext cx="642942" cy="1428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0800000">
              <a:off x="2571736" y="4500576"/>
              <a:ext cx="642942" cy="1428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>
              <a:off x="2964645" y="4107667"/>
              <a:ext cx="642942" cy="1428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6200000">
              <a:off x="2178827" y="4107667"/>
              <a:ext cx="642942" cy="1428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橢圓 11"/>
          <p:cNvSpPr/>
          <p:nvPr/>
        </p:nvSpPr>
        <p:spPr>
          <a:xfrm>
            <a:off x="4714876" y="4143386"/>
            <a:ext cx="571504" cy="571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5286380" y="4143386"/>
            <a:ext cx="571504" cy="571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5857884" y="4143386"/>
            <a:ext cx="571504" cy="571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8" name="群組 46"/>
          <p:cNvGrpSpPr/>
          <p:nvPr/>
        </p:nvGrpSpPr>
        <p:grpSpPr>
          <a:xfrm>
            <a:off x="5857884" y="2428874"/>
            <a:ext cx="500066" cy="500066"/>
            <a:chOff x="6212575" y="1110073"/>
            <a:chExt cx="500066" cy="500066"/>
          </a:xfrm>
        </p:grpSpPr>
        <p:sp>
          <p:nvSpPr>
            <p:cNvPr id="19" name="圓角矩形 18"/>
            <p:cNvSpPr/>
            <p:nvPr/>
          </p:nvSpPr>
          <p:spPr>
            <a:xfrm>
              <a:off x="6212575" y="1110073"/>
              <a:ext cx="500066" cy="500066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0" name="直線接點 19"/>
            <p:cNvCxnSpPr/>
            <p:nvPr/>
          </p:nvCxnSpPr>
          <p:spPr>
            <a:xfrm>
              <a:off x="6286512" y="1214428"/>
              <a:ext cx="357190" cy="15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>
              <a:off x="6286512" y="1357304"/>
              <a:ext cx="357190" cy="15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>
            <a:xfrm>
              <a:off x="6286512" y="1500180"/>
              <a:ext cx="357190" cy="15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JRPG </a:t>
            </a:r>
            <a:r>
              <a:rPr lang="zh-TW" altLang="en-US" dirty="0" smtClean="0"/>
              <a:t>戰鬥系統：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當進入</a:t>
            </a:r>
            <a:r>
              <a:rPr lang="en-US" altLang="zh-TW" dirty="0" smtClean="0"/>
              <a:t>HRPG</a:t>
            </a:r>
            <a:r>
              <a:rPr lang="zh-TW" altLang="en-US" dirty="0" smtClean="0"/>
              <a:t>傳統的回合制戰鬥模式，會出現隊友狀態和技能選單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1714480" y="2285998"/>
            <a:ext cx="5349277" cy="2571768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/>
          <a:srcRect l="1597" t="5208" r="2555" b="3645"/>
          <a:stretch>
            <a:fillRect/>
          </a:stretch>
        </p:blipFill>
        <p:spPr bwMode="auto">
          <a:xfrm>
            <a:off x="2214546" y="2308146"/>
            <a:ext cx="4286280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smtClean="0"/>
              <a:t>GAME SYSTEM – JRPG turn based</a:t>
            </a:r>
            <a:endParaRPr lang="zh-TW" altLang="en-US" dirty="0"/>
          </a:p>
        </p:txBody>
      </p:sp>
      <p:grpSp>
        <p:nvGrpSpPr>
          <p:cNvPr id="6" name="群組 10"/>
          <p:cNvGrpSpPr/>
          <p:nvPr/>
        </p:nvGrpSpPr>
        <p:grpSpPr>
          <a:xfrm>
            <a:off x="2285984" y="3643320"/>
            <a:ext cx="1071570" cy="1071570"/>
            <a:chOff x="2357422" y="3643320"/>
            <a:chExt cx="1071570" cy="1071570"/>
          </a:xfrm>
        </p:grpSpPr>
        <p:sp>
          <p:nvSpPr>
            <p:cNvPr id="7" name="橢圓 6"/>
            <p:cNvSpPr/>
            <p:nvPr/>
          </p:nvSpPr>
          <p:spPr>
            <a:xfrm>
              <a:off x="2357422" y="3643320"/>
              <a:ext cx="1071570" cy="10715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等腰三角形 7"/>
            <p:cNvSpPr/>
            <p:nvPr/>
          </p:nvSpPr>
          <p:spPr>
            <a:xfrm>
              <a:off x="2571736" y="3714758"/>
              <a:ext cx="642942" cy="1428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0800000">
              <a:off x="2571736" y="4500576"/>
              <a:ext cx="642942" cy="1428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>
              <a:off x="2964645" y="4107667"/>
              <a:ext cx="642942" cy="1428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6200000">
              <a:off x="2178827" y="4107667"/>
              <a:ext cx="642942" cy="1428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橢圓 11"/>
          <p:cNvSpPr/>
          <p:nvPr/>
        </p:nvSpPr>
        <p:spPr>
          <a:xfrm>
            <a:off x="4714876" y="4143386"/>
            <a:ext cx="571504" cy="571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5286380" y="4143386"/>
            <a:ext cx="571504" cy="571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5857884" y="4143386"/>
            <a:ext cx="571504" cy="571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5" name="群組 46"/>
          <p:cNvGrpSpPr/>
          <p:nvPr/>
        </p:nvGrpSpPr>
        <p:grpSpPr>
          <a:xfrm>
            <a:off x="5857884" y="2428874"/>
            <a:ext cx="500066" cy="500066"/>
            <a:chOff x="6212575" y="1110073"/>
            <a:chExt cx="500066" cy="500066"/>
          </a:xfrm>
        </p:grpSpPr>
        <p:sp>
          <p:nvSpPr>
            <p:cNvPr id="19" name="圓角矩形 18"/>
            <p:cNvSpPr/>
            <p:nvPr/>
          </p:nvSpPr>
          <p:spPr>
            <a:xfrm>
              <a:off x="6212575" y="1110073"/>
              <a:ext cx="500066" cy="500066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0" name="直線接點 19"/>
            <p:cNvCxnSpPr/>
            <p:nvPr/>
          </p:nvCxnSpPr>
          <p:spPr>
            <a:xfrm>
              <a:off x="6286512" y="1214428"/>
              <a:ext cx="357190" cy="15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>
              <a:off x="6286512" y="1357304"/>
              <a:ext cx="357190" cy="15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>
            <a:xfrm>
              <a:off x="6286512" y="1500180"/>
              <a:ext cx="357190" cy="15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smtClean="0"/>
              <a:t>GAME SYSTEM – ARPG battle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ARPG</a:t>
            </a:r>
            <a:r>
              <a:rPr lang="zh-TW" altLang="en-US" dirty="0" smtClean="0"/>
              <a:t> </a:t>
            </a:r>
            <a:r>
              <a:rPr lang="en-US" altLang="zh-TW" dirty="0" smtClean="0"/>
              <a:t>mode:</a:t>
            </a:r>
          </a:p>
          <a:p>
            <a:pPr lvl="1"/>
            <a:r>
              <a:rPr lang="zh-TW" altLang="en-US" dirty="0" smtClean="0"/>
              <a:t>在</a:t>
            </a:r>
            <a:r>
              <a:rPr lang="en-US" altLang="zh-TW" dirty="0" smtClean="0"/>
              <a:t>ARPG</a:t>
            </a:r>
            <a:r>
              <a:rPr lang="zh-TW" altLang="en-US" dirty="0" smtClean="0"/>
              <a:t> </a:t>
            </a:r>
            <a:r>
              <a:rPr lang="en-US" altLang="zh-TW" dirty="0" smtClean="0"/>
              <a:t>mode</a:t>
            </a:r>
            <a:r>
              <a:rPr lang="zh-TW" altLang="en-US" dirty="0" smtClean="0"/>
              <a:t>，概念是俯視的即時動作戰鬥，如同伊蘇</a:t>
            </a:r>
            <a:r>
              <a:rPr lang="en-US" altLang="zh-TW" dirty="0" smtClean="0"/>
              <a:t>1</a:t>
            </a:r>
            <a:r>
              <a:rPr lang="zh-TW" altLang="en-US" dirty="0" smtClean="0"/>
              <a:t>、薩爾達傳說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靠近敵人按攻擊即可創造傷害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1714480" y="2285998"/>
            <a:ext cx="5349277" cy="2571768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 l="11096" t="2768" r="13698" b="3136"/>
          <a:stretch>
            <a:fillRect/>
          </a:stretch>
        </p:blipFill>
        <p:spPr bwMode="auto">
          <a:xfrm>
            <a:off x="2143108" y="2357436"/>
            <a:ext cx="4357718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6" name="群組 10"/>
          <p:cNvGrpSpPr/>
          <p:nvPr/>
        </p:nvGrpSpPr>
        <p:grpSpPr>
          <a:xfrm>
            <a:off x="2285984" y="3643320"/>
            <a:ext cx="1071570" cy="1071570"/>
            <a:chOff x="2357422" y="3643320"/>
            <a:chExt cx="1071570" cy="1071570"/>
          </a:xfrm>
        </p:grpSpPr>
        <p:sp>
          <p:nvSpPr>
            <p:cNvPr id="7" name="橢圓 6"/>
            <p:cNvSpPr/>
            <p:nvPr/>
          </p:nvSpPr>
          <p:spPr>
            <a:xfrm>
              <a:off x="2357422" y="3643320"/>
              <a:ext cx="1071570" cy="10715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等腰三角形 7"/>
            <p:cNvSpPr/>
            <p:nvPr/>
          </p:nvSpPr>
          <p:spPr>
            <a:xfrm>
              <a:off x="2571736" y="3714758"/>
              <a:ext cx="642942" cy="1428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0800000">
              <a:off x="2571736" y="4500576"/>
              <a:ext cx="642942" cy="1428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>
              <a:off x="2964645" y="4107667"/>
              <a:ext cx="642942" cy="1428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6200000">
              <a:off x="2178827" y="4107667"/>
              <a:ext cx="642942" cy="1428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橢圓 11"/>
          <p:cNvSpPr/>
          <p:nvPr/>
        </p:nvSpPr>
        <p:spPr>
          <a:xfrm>
            <a:off x="4714876" y="4143386"/>
            <a:ext cx="571504" cy="571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5286380" y="4143386"/>
            <a:ext cx="571504" cy="571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5857884" y="4143386"/>
            <a:ext cx="571504" cy="571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5" name="群組 46"/>
          <p:cNvGrpSpPr/>
          <p:nvPr/>
        </p:nvGrpSpPr>
        <p:grpSpPr>
          <a:xfrm>
            <a:off x="5857884" y="2428874"/>
            <a:ext cx="500066" cy="500066"/>
            <a:chOff x="6212575" y="1110073"/>
            <a:chExt cx="500066" cy="500066"/>
          </a:xfrm>
        </p:grpSpPr>
        <p:sp>
          <p:nvSpPr>
            <p:cNvPr id="19" name="圓角矩形 18"/>
            <p:cNvSpPr/>
            <p:nvPr/>
          </p:nvSpPr>
          <p:spPr>
            <a:xfrm>
              <a:off x="6212575" y="1110073"/>
              <a:ext cx="500066" cy="500066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0" name="直線接點 19"/>
            <p:cNvCxnSpPr/>
            <p:nvPr/>
          </p:nvCxnSpPr>
          <p:spPr>
            <a:xfrm>
              <a:off x="6286512" y="1214428"/>
              <a:ext cx="357190" cy="15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>
              <a:off x="6286512" y="1357304"/>
              <a:ext cx="357190" cy="15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>
            <a:xfrm>
              <a:off x="6286512" y="1500180"/>
              <a:ext cx="357190" cy="15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OUTLINES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OVERVIEW</a:t>
            </a:r>
          </a:p>
          <a:p>
            <a:r>
              <a:rPr lang="en-US" altLang="zh-TW" dirty="0" smtClean="0"/>
              <a:t>GAME UI</a:t>
            </a:r>
          </a:p>
          <a:p>
            <a:r>
              <a:rPr lang="en-US" altLang="zh-TW" dirty="0" smtClean="0"/>
              <a:t>SPECIAL SYSTEM : ENTROPY</a:t>
            </a:r>
          </a:p>
          <a:p>
            <a:r>
              <a:rPr lang="en-US" altLang="zh-TW" dirty="0" smtClean="0"/>
              <a:t>GAME SYSTEM</a:t>
            </a:r>
          </a:p>
          <a:p>
            <a:r>
              <a:rPr lang="en-US" altLang="zh-TW" dirty="0" smtClean="0"/>
              <a:t>WORLD SETTING</a:t>
            </a:r>
          </a:p>
          <a:p>
            <a:r>
              <a:rPr lang="en-US" altLang="zh-TW" dirty="0" smtClean="0"/>
              <a:t>CHARTPER STORIES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714480" y="2285998"/>
            <a:ext cx="5349277" cy="2571768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3713" t="25229" r="19553" b="-3212"/>
          <a:stretch>
            <a:fillRect/>
          </a:stretch>
        </p:blipFill>
        <p:spPr bwMode="auto">
          <a:xfrm>
            <a:off x="2143108" y="2357436"/>
            <a:ext cx="4429156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smtClean="0"/>
              <a:t>GAME SYSTEM - Side Scrolling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Side Scrolling Battle</a:t>
            </a:r>
          </a:p>
          <a:p>
            <a:pPr lvl="1"/>
            <a:r>
              <a:rPr lang="zh-TW" altLang="en-US" dirty="0" smtClean="0"/>
              <a:t>進入橫向卷軸戰鬥的時候，上鍵轉成跳躍，下鍵轉成跳到下一層</a:t>
            </a:r>
            <a:endParaRPr lang="en-US" altLang="zh-TW" dirty="0" smtClean="0"/>
          </a:p>
        </p:txBody>
      </p:sp>
      <p:grpSp>
        <p:nvGrpSpPr>
          <p:cNvPr id="6" name="群組 10"/>
          <p:cNvGrpSpPr/>
          <p:nvPr/>
        </p:nvGrpSpPr>
        <p:grpSpPr>
          <a:xfrm>
            <a:off x="2285984" y="3643320"/>
            <a:ext cx="1071570" cy="1071570"/>
            <a:chOff x="2357422" y="3643320"/>
            <a:chExt cx="1071570" cy="1071570"/>
          </a:xfrm>
        </p:grpSpPr>
        <p:sp>
          <p:nvSpPr>
            <p:cNvPr id="7" name="橢圓 6"/>
            <p:cNvSpPr/>
            <p:nvPr/>
          </p:nvSpPr>
          <p:spPr>
            <a:xfrm>
              <a:off x="2357422" y="3643320"/>
              <a:ext cx="1071570" cy="10715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等腰三角形 7"/>
            <p:cNvSpPr/>
            <p:nvPr/>
          </p:nvSpPr>
          <p:spPr>
            <a:xfrm>
              <a:off x="2571736" y="3714758"/>
              <a:ext cx="642942" cy="1428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0800000">
              <a:off x="2571736" y="4500576"/>
              <a:ext cx="642942" cy="1428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>
              <a:off x="2964645" y="4107667"/>
              <a:ext cx="642942" cy="1428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6200000">
              <a:off x="2178827" y="4107667"/>
              <a:ext cx="642942" cy="1428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5" name="群組 46"/>
          <p:cNvGrpSpPr/>
          <p:nvPr/>
        </p:nvGrpSpPr>
        <p:grpSpPr>
          <a:xfrm>
            <a:off x="5857884" y="2428874"/>
            <a:ext cx="500066" cy="500066"/>
            <a:chOff x="6212575" y="1110073"/>
            <a:chExt cx="500066" cy="500066"/>
          </a:xfrm>
        </p:grpSpPr>
        <p:sp>
          <p:nvSpPr>
            <p:cNvPr id="19" name="圓角矩形 18"/>
            <p:cNvSpPr/>
            <p:nvPr/>
          </p:nvSpPr>
          <p:spPr>
            <a:xfrm>
              <a:off x="6212575" y="1110073"/>
              <a:ext cx="500066" cy="500066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0" name="直線接點 19"/>
            <p:cNvCxnSpPr/>
            <p:nvPr/>
          </p:nvCxnSpPr>
          <p:spPr>
            <a:xfrm>
              <a:off x="6286512" y="1214428"/>
              <a:ext cx="357190" cy="15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>
              <a:off x="6286512" y="1357304"/>
              <a:ext cx="357190" cy="15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>
            <a:xfrm>
              <a:off x="6286512" y="1500180"/>
              <a:ext cx="357190" cy="15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群組 10"/>
          <p:cNvGrpSpPr/>
          <p:nvPr/>
        </p:nvGrpSpPr>
        <p:grpSpPr>
          <a:xfrm>
            <a:off x="2285984" y="3643320"/>
            <a:ext cx="1071570" cy="1071570"/>
            <a:chOff x="2357422" y="3643320"/>
            <a:chExt cx="1071570" cy="1071570"/>
          </a:xfrm>
        </p:grpSpPr>
        <p:sp>
          <p:nvSpPr>
            <p:cNvPr id="30" name="橢圓 29"/>
            <p:cNvSpPr/>
            <p:nvPr/>
          </p:nvSpPr>
          <p:spPr>
            <a:xfrm>
              <a:off x="2357422" y="3643320"/>
              <a:ext cx="1071570" cy="10715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等腰三角形 30"/>
            <p:cNvSpPr/>
            <p:nvPr/>
          </p:nvSpPr>
          <p:spPr>
            <a:xfrm>
              <a:off x="2571736" y="3714758"/>
              <a:ext cx="642942" cy="1428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等腰三角形 31"/>
            <p:cNvSpPr/>
            <p:nvPr/>
          </p:nvSpPr>
          <p:spPr>
            <a:xfrm rot="10800000">
              <a:off x="2571736" y="4500576"/>
              <a:ext cx="642942" cy="1428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5400000">
              <a:off x="2964645" y="4107667"/>
              <a:ext cx="642942" cy="1428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等腰三角形 33"/>
            <p:cNvSpPr/>
            <p:nvPr/>
          </p:nvSpPr>
          <p:spPr>
            <a:xfrm rot="16200000">
              <a:off x="2178827" y="4107667"/>
              <a:ext cx="642942" cy="1428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35" name="直線單箭頭接點 34"/>
          <p:cNvCxnSpPr/>
          <p:nvPr/>
        </p:nvCxnSpPr>
        <p:spPr>
          <a:xfrm>
            <a:off x="1285852" y="3214692"/>
            <a:ext cx="1500198" cy="57309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>
            <a:off x="1071538" y="4572014"/>
            <a:ext cx="1714512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428596" y="2786064"/>
            <a:ext cx="114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jump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500034" y="3571882"/>
            <a:ext cx="10715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down to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lower ground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5" name="橢圓 54"/>
          <p:cNvSpPr/>
          <p:nvPr/>
        </p:nvSpPr>
        <p:spPr>
          <a:xfrm>
            <a:off x="4714876" y="4143386"/>
            <a:ext cx="571504" cy="571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/>
          <p:cNvSpPr/>
          <p:nvPr/>
        </p:nvSpPr>
        <p:spPr>
          <a:xfrm>
            <a:off x="5286380" y="4143386"/>
            <a:ext cx="571504" cy="571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/>
          <p:cNvSpPr/>
          <p:nvPr/>
        </p:nvSpPr>
        <p:spPr>
          <a:xfrm>
            <a:off x="5857884" y="4143386"/>
            <a:ext cx="571504" cy="571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圓形箭號 64"/>
          <p:cNvSpPr/>
          <p:nvPr/>
        </p:nvSpPr>
        <p:spPr>
          <a:xfrm rot="19804634">
            <a:off x="4492761" y="2475274"/>
            <a:ext cx="1980853" cy="1357322"/>
          </a:xfrm>
          <a:prstGeom prst="circularArrow">
            <a:avLst>
              <a:gd name="adj1" fmla="val 3152"/>
              <a:gd name="adj2" fmla="val 279552"/>
              <a:gd name="adj3" fmla="val 20422087"/>
              <a:gd name="adj4" fmla="val 11214075"/>
              <a:gd name="adj5" fmla="val 1161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4286248" y="2500312"/>
            <a:ext cx="114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jump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smtClean="0"/>
              <a:t>GAME SYSTEM – ARPG battle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Business simulation</a:t>
            </a:r>
          </a:p>
          <a:p>
            <a:pPr lvl="1"/>
            <a:r>
              <a:rPr lang="zh-TW" altLang="en-US" dirty="0" smtClean="0"/>
              <a:t>沿用</a:t>
            </a:r>
            <a:r>
              <a:rPr lang="en-US" altLang="zh-TW" dirty="0" smtClean="0"/>
              <a:t>JRPG</a:t>
            </a:r>
            <a:r>
              <a:rPr lang="zh-TW" altLang="en-US" dirty="0" smtClean="0"/>
              <a:t>的系統，沒有戰鬥的部分，從任務接納方轉為派遣任務的一方，需要分派工作給村民去生產村莊需求資源、讓戰鬥人員去探索怪物區域。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1714480" y="2285998"/>
            <a:ext cx="5349277" cy="2571768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 l="11096" t="2768" r="13698" b="3136"/>
          <a:stretch>
            <a:fillRect/>
          </a:stretch>
        </p:blipFill>
        <p:spPr bwMode="auto">
          <a:xfrm>
            <a:off x="2143108" y="2357436"/>
            <a:ext cx="4357718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6" name="群組 10"/>
          <p:cNvGrpSpPr/>
          <p:nvPr/>
        </p:nvGrpSpPr>
        <p:grpSpPr>
          <a:xfrm>
            <a:off x="2285984" y="3643320"/>
            <a:ext cx="1071570" cy="1071570"/>
            <a:chOff x="2357422" y="3643320"/>
            <a:chExt cx="1071570" cy="1071570"/>
          </a:xfrm>
        </p:grpSpPr>
        <p:sp>
          <p:nvSpPr>
            <p:cNvPr id="7" name="橢圓 6"/>
            <p:cNvSpPr/>
            <p:nvPr/>
          </p:nvSpPr>
          <p:spPr>
            <a:xfrm>
              <a:off x="2357422" y="3643320"/>
              <a:ext cx="1071570" cy="10715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等腰三角形 7"/>
            <p:cNvSpPr/>
            <p:nvPr/>
          </p:nvSpPr>
          <p:spPr>
            <a:xfrm>
              <a:off x="2571736" y="3714758"/>
              <a:ext cx="642942" cy="1428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0800000">
              <a:off x="2571736" y="4500576"/>
              <a:ext cx="642942" cy="1428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>
              <a:off x="2964645" y="4107667"/>
              <a:ext cx="642942" cy="1428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6200000">
              <a:off x="2178827" y="4107667"/>
              <a:ext cx="642942" cy="1428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橢圓 11"/>
          <p:cNvSpPr/>
          <p:nvPr/>
        </p:nvSpPr>
        <p:spPr>
          <a:xfrm>
            <a:off x="4714876" y="4143386"/>
            <a:ext cx="571504" cy="571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5286380" y="4143386"/>
            <a:ext cx="571504" cy="571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5857884" y="4143386"/>
            <a:ext cx="571504" cy="571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5" name="群組 46"/>
          <p:cNvGrpSpPr/>
          <p:nvPr/>
        </p:nvGrpSpPr>
        <p:grpSpPr>
          <a:xfrm>
            <a:off x="5857884" y="2428874"/>
            <a:ext cx="500066" cy="500066"/>
            <a:chOff x="6212575" y="1110073"/>
            <a:chExt cx="500066" cy="500066"/>
          </a:xfrm>
        </p:grpSpPr>
        <p:sp>
          <p:nvSpPr>
            <p:cNvPr id="19" name="圓角矩形 18"/>
            <p:cNvSpPr/>
            <p:nvPr/>
          </p:nvSpPr>
          <p:spPr>
            <a:xfrm>
              <a:off x="6212575" y="1110073"/>
              <a:ext cx="500066" cy="500066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0" name="直線接點 19"/>
            <p:cNvCxnSpPr/>
            <p:nvPr/>
          </p:nvCxnSpPr>
          <p:spPr>
            <a:xfrm>
              <a:off x="6286512" y="1214428"/>
              <a:ext cx="357190" cy="15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>
              <a:off x="6286512" y="1357304"/>
              <a:ext cx="357190" cy="15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>
            <a:xfrm>
              <a:off x="6286512" y="1500180"/>
              <a:ext cx="357190" cy="15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GAME SYSTEM - SLG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Turn-Based Strategy:</a:t>
            </a:r>
          </a:p>
          <a:p>
            <a:pPr lvl="1"/>
            <a:r>
              <a:rPr lang="zh-TW" altLang="en-US" dirty="0" smtClean="0"/>
              <a:t>進入</a:t>
            </a:r>
            <a:r>
              <a:rPr lang="en-US" altLang="zh-TW" dirty="0" smtClean="0"/>
              <a:t>SLG</a:t>
            </a:r>
            <a:r>
              <a:rPr lang="zh-TW" altLang="en-US" dirty="0" smtClean="0"/>
              <a:t>之後會使用戰棋類的戰鬥方式，地形高低、地面材質，都會影響戰鬥結果。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Entropy</a:t>
            </a:r>
            <a:r>
              <a:rPr lang="zh-TW" altLang="en-US" dirty="0" smtClean="0"/>
              <a:t>的影響在這也是最大的，一塊區域內釋放過多種技能會導致區域內</a:t>
            </a:r>
            <a:r>
              <a:rPr lang="en-US" altLang="zh-TW" dirty="0" smtClean="0"/>
              <a:t>Entropy</a:t>
            </a:r>
            <a:r>
              <a:rPr lang="zh-TW" altLang="en-US" dirty="0" smtClean="0"/>
              <a:t>上升，區域內的人物會受到</a:t>
            </a:r>
            <a:r>
              <a:rPr lang="en-US" altLang="zh-TW" dirty="0" smtClean="0"/>
              <a:t>Entropy</a:t>
            </a:r>
            <a:r>
              <a:rPr lang="zh-TW" altLang="en-US" dirty="0" smtClean="0"/>
              <a:t>上升影響導致技能</a:t>
            </a:r>
            <a:r>
              <a:rPr lang="en-US" altLang="zh-TW" dirty="0" smtClean="0"/>
              <a:t>MP</a:t>
            </a:r>
            <a:r>
              <a:rPr lang="zh-TW" altLang="en-US" dirty="0" smtClean="0"/>
              <a:t>需求上升。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單一屬性技能影響範圍</a:t>
            </a:r>
            <a:r>
              <a:rPr lang="en-US" altLang="zh-TW" dirty="0" smtClean="0"/>
              <a:t>3x3</a:t>
            </a:r>
            <a:r>
              <a:rPr lang="zh-TW" altLang="en-US" dirty="0" smtClean="0"/>
              <a:t>，雙屬性技能影響範圍</a:t>
            </a:r>
            <a:r>
              <a:rPr lang="en-US" altLang="zh-TW" dirty="0" smtClean="0"/>
              <a:t>4x4</a:t>
            </a:r>
            <a:r>
              <a:rPr lang="zh-TW" altLang="en-US" dirty="0" smtClean="0"/>
              <a:t>，三屬性技能影響範圍</a:t>
            </a:r>
            <a:r>
              <a:rPr lang="en-US" altLang="zh-TW" dirty="0" smtClean="0"/>
              <a:t>5x5</a:t>
            </a:r>
            <a:r>
              <a:rPr lang="zh-TW" altLang="en-US" dirty="0" smtClean="0"/>
              <a:t>，四屬性技能影響範圍</a:t>
            </a:r>
            <a:r>
              <a:rPr lang="en-US" altLang="zh-TW" dirty="0" smtClean="0"/>
              <a:t>6x6</a:t>
            </a:r>
          </a:p>
          <a:p>
            <a:pPr lvl="1"/>
            <a:r>
              <a:rPr lang="zh-TW" altLang="en-US" dirty="0" smtClean="0"/>
              <a:t>遠距攻擊的技能會影響在施法者側</a:t>
            </a:r>
            <a:endParaRPr lang="zh-TW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GAME SYSTEM - </a:t>
            </a:r>
            <a:r>
              <a:rPr lang="en-US" altLang="zh-TW" dirty="0" err="1" smtClean="0"/>
              <a:t>Roguelite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一開始進入遊戲可選擇要</a:t>
            </a:r>
            <a:r>
              <a:rPr lang="en-US" altLang="zh-TW" dirty="0" smtClean="0"/>
              <a:t>standard mode</a:t>
            </a:r>
            <a:r>
              <a:rPr lang="zh-TW" altLang="en-US" dirty="0" smtClean="0"/>
              <a:t>或者</a:t>
            </a:r>
            <a:r>
              <a:rPr lang="en-US" altLang="zh-TW" dirty="0" err="1" smtClean="0"/>
              <a:t>roguelite</a:t>
            </a:r>
            <a:r>
              <a:rPr lang="en-US" altLang="zh-TW" dirty="0" smtClean="0"/>
              <a:t> mode</a:t>
            </a:r>
          </a:p>
          <a:p>
            <a:r>
              <a:rPr lang="zh-TW" altLang="en-US" dirty="0" smtClean="0"/>
              <a:t>建議先由</a:t>
            </a:r>
            <a:r>
              <a:rPr lang="en-US" altLang="zh-TW" dirty="0" smtClean="0"/>
              <a:t>standard mode</a:t>
            </a:r>
            <a:r>
              <a:rPr lang="zh-TW" altLang="en-US" dirty="0" smtClean="0"/>
              <a:t>打過至少一週目之後再以</a:t>
            </a:r>
            <a:r>
              <a:rPr lang="en-US" altLang="zh-TW" dirty="0" err="1" smtClean="0"/>
              <a:t>rougelite</a:t>
            </a:r>
            <a:r>
              <a:rPr lang="en-US" altLang="zh-TW" dirty="0" smtClean="0"/>
              <a:t> mode</a:t>
            </a:r>
            <a:r>
              <a:rPr lang="zh-TW" altLang="en-US" dirty="0" smtClean="0"/>
              <a:t>遊玩，</a:t>
            </a:r>
            <a:r>
              <a:rPr lang="en-US" altLang="zh-TW" dirty="0" smtClean="0"/>
              <a:t>True end</a:t>
            </a:r>
            <a:r>
              <a:rPr lang="zh-TW" altLang="en-US" dirty="0" smtClean="0"/>
              <a:t>之後會解放敵人等級上限並且完全以</a:t>
            </a:r>
            <a:r>
              <a:rPr lang="en-US" altLang="zh-TW" dirty="0" err="1" smtClean="0"/>
              <a:t>rougelite</a:t>
            </a:r>
            <a:r>
              <a:rPr lang="en-US" altLang="zh-TW" dirty="0" smtClean="0"/>
              <a:t> mode</a:t>
            </a:r>
          </a:p>
          <a:p>
            <a:r>
              <a:rPr lang="zh-TW" altLang="en-US" dirty="0" smtClean="0"/>
              <a:t>一般</a:t>
            </a:r>
            <a:r>
              <a:rPr lang="en-US" altLang="zh-TW" dirty="0" smtClean="0"/>
              <a:t>mode</a:t>
            </a:r>
            <a:r>
              <a:rPr lang="zh-TW" altLang="en-US" dirty="0" smtClean="0"/>
              <a:t>之下，隊友會跟著升級，並且可以由玩家幫他選擇技能，他身上會有經費，可以對他建議配裝</a:t>
            </a:r>
            <a:r>
              <a:rPr lang="en-US" altLang="zh-TW" dirty="0" smtClean="0"/>
              <a:t>(</a:t>
            </a:r>
            <a:r>
              <a:rPr lang="zh-TW" altLang="en-US" dirty="0" smtClean="0"/>
              <a:t>買裝備賣給他穿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 smtClean="0"/>
              <a:t>Roguelite</a:t>
            </a:r>
            <a:r>
              <a:rPr lang="en-US" altLang="zh-TW" dirty="0" smtClean="0"/>
              <a:t> mode</a:t>
            </a:r>
            <a:r>
              <a:rPr lang="zh-TW" altLang="en-US" dirty="0" smtClean="0"/>
              <a:t>之下，隊友不會升級，需要每次升級之後去冒險者旅館找同伴，冒險者旅館中冒險者等級會與玩家一樣，所學技能隨機，所有擁有裝備也是隨機，有機會遇到爆人品或者黑臉隊友。</a:t>
            </a:r>
            <a:endParaRPr lang="zh-TW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GAME SYSTEM - </a:t>
            </a:r>
            <a:r>
              <a:rPr lang="en-US" altLang="zh-TW" dirty="0" err="1" smtClean="0"/>
              <a:t>Roguelite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Roguelite</a:t>
            </a:r>
            <a:r>
              <a:rPr lang="zh-TW" altLang="en-US" dirty="0" smtClean="0"/>
              <a:t> 適用於虛空層無上限的樓數</a:t>
            </a:r>
            <a:endParaRPr lang="en-US" altLang="zh-TW" dirty="0" smtClean="0"/>
          </a:p>
          <a:p>
            <a:r>
              <a:rPr lang="zh-TW" altLang="en-US" dirty="0" smtClean="0"/>
              <a:t>每</a:t>
            </a:r>
            <a:r>
              <a:rPr lang="en-US" altLang="zh-TW" dirty="0" smtClean="0"/>
              <a:t>0.1</a:t>
            </a:r>
            <a:r>
              <a:rPr lang="zh-TW" altLang="en-US" dirty="0" smtClean="0"/>
              <a:t>樓怪物強度會增加，可能是種類增加，或者數量增加，或者等級增加</a:t>
            </a:r>
            <a:endParaRPr lang="en-US" altLang="zh-TW" dirty="0" smtClean="0"/>
          </a:p>
          <a:p>
            <a:r>
              <a:rPr lang="zh-TW" altLang="en-US" dirty="0" smtClean="0"/>
              <a:t>每</a:t>
            </a:r>
            <a:r>
              <a:rPr lang="en-US" altLang="zh-TW" dirty="0" smtClean="0"/>
              <a:t>0.5</a:t>
            </a:r>
            <a:r>
              <a:rPr lang="zh-TW" altLang="en-US" dirty="0" smtClean="0"/>
              <a:t>樓會有物質轉換樓，可用於休息、轉換資源、補充資源</a:t>
            </a:r>
            <a:endParaRPr lang="en-US" altLang="zh-TW" dirty="0" smtClean="0"/>
          </a:p>
          <a:p>
            <a:r>
              <a:rPr lang="zh-TW" altLang="en-US" dirty="0" smtClean="0"/>
              <a:t>每</a:t>
            </a:r>
            <a:r>
              <a:rPr lang="en-US" altLang="zh-TW" dirty="0" smtClean="0"/>
              <a:t>1</a:t>
            </a:r>
            <a:r>
              <a:rPr lang="zh-TW" altLang="en-US" dirty="0" smtClean="0"/>
              <a:t>樓會有紀錄點</a:t>
            </a:r>
            <a:endParaRPr lang="en-US" altLang="zh-TW" dirty="0" smtClean="0"/>
          </a:p>
          <a:p>
            <a:r>
              <a:rPr lang="zh-TW" altLang="en-US" dirty="0" smtClean="0"/>
              <a:t>任何位置</a:t>
            </a:r>
            <a:r>
              <a:rPr lang="zh-TW" altLang="en-US" dirty="0" smtClean="0"/>
              <a:t>死亡，人物狀態會回到前一次紀錄點</a:t>
            </a: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OVERVIEW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Project</a:t>
            </a:r>
          </a:p>
          <a:p>
            <a:pPr lvl="1"/>
            <a:r>
              <a:rPr lang="zh-TW" altLang="en-US" dirty="0" smtClean="0"/>
              <a:t>使用</a:t>
            </a:r>
            <a:r>
              <a:rPr lang="en-US" altLang="zh-TW" dirty="0" smtClean="0"/>
              <a:t>Partially Ordered Magic</a:t>
            </a:r>
            <a:r>
              <a:rPr lang="zh-TW" altLang="en-US" dirty="0" smtClean="0"/>
              <a:t>的第二內圍世界觀在多種遊戲類型中，以多週目方式體驗不同角色視角劇情故事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世界觀導入了</a:t>
            </a:r>
            <a:r>
              <a:rPr lang="en-US" altLang="zh-TW" dirty="0" smtClean="0"/>
              <a:t>Entropy</a:t>
            </a:r>
            <a:r>
              <a:rPr lang="zh-TW" altLang="en-US" dirty="0" smtClean="0"/>
              <a:t>的概念，會影響裝備和戰鬥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多種遊戲類型皆用同一套</a:t>
            </a:r>
            <a:r>
              <a:rPr lang="en-US" altLang="zh-TW" dirty="0" smtClean="0"/>
              <a:t>JRPG</a:t>
            </a:r>
            <a:r>
              <a:rPr lang="zh-TW" altLang="en-US" dirty="0" smtClean="0"/>
              <a:t>美術系統，戰鬥用數值裝備皆沿用在不同章節和戰鬥類型之間。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一週目的人物可以變成二週目的隊友，並且有合成系統，鼓勵把物品留下來之後使用。</a:t>
            </a: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OVERVIEW - PROJECT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Cross-platform Single-player Game</a:t>
            </a:r>
          </a:p>
          <a:p>
            <a:pPr lvl="1"/>
            <a:r>
              <a:rPr lang="en-US" altLang="zh-TW" dirty="0" smtClean="0"/>
              <a:t>Major Game Type: </a:t>
            </a:r>
          </a:p>
          <a:p>
            <a:pPr lvl="2"/>
            <a:r>
              <a:rPr lang="zh-TW" altLang="en-US" dirty="0" smtClean="0"/>
              <a:t>多周目繼承存檔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JRPG</a:t>
            </a:r>
          </a:p>
          <a:p>
            <a:pPr lvl="1"/>
            <a:r>
              <a:rPr lang="en-US" altLang="zh-TW" dirty="0" smtClean="0"/>
              <a:t>Subsystem: </a:t>
            </a:r>
          </a:p>
          <a:p>
            <a:pPr lvl="2"/>
            <a:r>
              <a:rPr lang="en-US" altLang="zh-TW" dirty="0" smtClean="0"/>
              <a:t>Action : ARPG, side-Scrolling</a:t>
            </a:r>
          </a:p>
          <a:p>
            <a:pPr lvl="2"/>
            <a:r>
              <a:rPr lang="en-US" altLang="zh-TW" dirty="0" smtClean="0"/>
              <a:t>Turn-based: SLG, traditional JRPG,</a:t>
            </a:r>
          </a:p>
          <a:p>
            <a:pPr lvl="2"/>
            <a:r>
              <a:rPr lang="en-US" altLang="zh-TW" dirty="0" smtClean="0"/>
              <a:t>Business simulation, </a:t>
            </a:r>
          </a:p>
          <a:p>
            <a:pPr lvl="2"/>
            <a:r>
              <a:rPr lang="en-US" altLang="zh-TW" dirty="0" err="1" smtClean="0"/>
              <a:t>Roguelite</a:t>
            </a:r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GAME UI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General UI</a:t>
            </a:r>
          </a:p>
          <a:p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714480" y="2285998"/>
            <a:ext cx="5349277" cy="2571768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1096" t="2768" r="13698" b="3136"/>
          <a:stretch>
            <a:fillRect/>
          </a:stretch>
        </p:blipFill>
        <p:spPr bwMode="auto">
          <a:xfrm>
            <a:off x="2143108" y="2357436"/>
            <a:ext cx="4357718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1" name="群組 10"/>
          <p:cNvGrpSpPr/>
          <p:nvPr/>
        </p:nvGrpSpPr>
        <p:grpSpPr>
          <a:xfrm>
            <a:off x="2285984" y="3643320"/>
            <a:ext cx="1071570" cy="1071570"/>
            <a:chOff x="2357422" y="3643320"/>
            <a:chExt cx="1071570" cy="1071570"/>
          </a:xfrm>
        </p:grpSpPr>
        <p:sp>
          <p:nvSpPr>
            <p:cNvPr id="6" name="橢圓 5"/>
            <p:cNvSpPr/>
            <p:nvPr/>
          </p:nvSpPr>
          <p:spPr>
            <a:xfrm>
              <a:off x="2357422" y="3643320"/>
              <a:ext cx="1071570" cy="10715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2571736" y="3714758"/>
              <a:ext cx="642942" cy="1428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10800000">
              <a:off x="2571736" y="4500576"/>
              <a:ext cx="642942" cy="1428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5400000">
              <a:off x="2964645" y="4107667"/>
              <a:ext cx="642942" cy="1428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16200000">
              <a:off x="2178827" y="4107667"/>
              <a:ext cx="642942" cy="1428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橢圓 11"/>
          <p:cNvSpPr/>
          <p:nvPr/>
        </p:nvSpPr>
        <p:spPr>
          <a:xfrm>
            <a:off x="4714876" y="4143386"/>
            <a:ext cx="571504" cy="571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5286380" y="4143386"/>
            <a:ext cx="571504" cy="571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5857884" y="4143386"/>
            <a:ext cx="571504" cy="571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/>
          <p:cNvCxnSpPr/>
          <p:nvPr/>
        </p:nvCxnSpPr>
        <p:spPr>
          <a:xfrm>
            <a:off x="1071538" y="3786196"/>
            <a:ext cx="1714512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1500166" y="4284674"/>
            <a:ext cx="1714512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1071538" y="4572014"/>
            <a:ext cx="1714512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642910" y="3571882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up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214282" y="3929072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left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57158" y="4357700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down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857224" y="4071948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right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24" name="直線單箭頭接點 23"/>
          <p:cNvCxnSpPr/>
          <p:nvPr/>
        </p:nvCxnSpPr>
        <p:spPr>
          <a:xfrm rot="10800000" flipV="1">
            <a:off x="5000644" y="4286262"/>
            <a:ext cx="2286000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rot="10800000" flipV="1">
            <a:off x="5572132" y="4429138"/>
            <a:ext cx="2286000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rot="10800000" flipV="1">
            <a:off x="6143636" y="4572014"/>
            <a:ext cx="2286000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6929454" y="2285998"/>
            <a:ext cx="1827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TW" dirty="0" smtClean="0"/>
              <a:t>Main menu</a:t>
            </a:r>
          </a:p>
        </p:txBody>
      </p:sp>
      <p:cxnSp>
        <p:nvCxnSpPr>
          <p:cNvPr id="37" name="直線單箭頭接點 36"/>
          <p:cNvCxnSpPr/>
          <p:nvPr/>
        </p:nvCxnSpPr>
        <p:spPr>
          <a:xfrm>
            <a:off x="785786" y="4071948"/>
            <a:ext cx="1714512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群組 46"/>
          <p:cNvGrpSpPr/>
          <p:nvPr/>
        </p:nvGrpSpPr>
        <p:grpSpPr>
          <a:xfrm>
            <a:off x="5857884" y="2428874"/>
            <a:ext cx="500066" cy="500066"/>
            <a:chOff x="6212575" y="1110073"/>
            <a:chExt cx="500066" cy="500066"/>
          </a:xfrm>
        </p:grpSpPr>
        <p:sp>
          <p:nvSpPr>
            <p:cNvPr id="39" name="圓角矩形 38"/>
            <p:cNvSpPr/>
            <p:nvPr/>
          </p:nvSpPr>
          <p:spPr>
            <a:xfrm>
              <a:off x="6212575" y="1110073"/>
              <a:ext cx="500066" cy="500066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1" name="直線接點 40"/>
            <p:cNvCxnSpPr/>
            <p:nvPr/>
          </p:nvCxnSpPr>
          <p:spPr>
            <a:xfrm>
              <a:off x="6286512" y="1214428"/>
              <a:ext cx="357190" cy="15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/>
            <p:cNvCxnSpPr/>
            <p:nvPr/>
          </p:nvCxnSpPr>
          <p:spPr>
            <a:xfrm>
              <a:off x="6286512" y="1357304"/>
              <a:ext cx="357190" cy="15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/>
            <p:cNvCxnSpPr/>
            <p:nvPr/>
          </p:nvCxnSpPr>
          <p:spPr>
            <a:xfrm>
              <a:off x="6286512" y="1500180"/>
              <a:ext cx="357190" cy="15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直線單箭頭接點 28"/>
          <p:cNvCxnSpPr/>
          <p:nvPr/>
        </p:nvCxnSpPr>
        <p:spPr>
          <a:xfrm rot="10800000">
            <a:off x="6357950" y="2571750"/>
            <a:ext cx="2000248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6429388" y="3857634"/>
            <a:ext cx="27006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 dirty="0" smtClean="0"/>
              <a:t>Attack/Active/Yes</a:t>
            </a:r>
          </a:p>
        </p:txBody>
      </p:sp>
      <p:sp>
        <p:nvSpPr>
          <p:cNvPr id="51" name="矩形 50"/>
          <p:cNvSpPr/>
          <p:nvPr/>
        </p:nvSpPr>
        <p:spPr>
          <a:xfrm>
            <a:off x="7215206" y="4143386"/>
            <a:ext cx="16291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 dirty="0" smtClean="0"/>
              <a:t>Hot Skill</a:t>
            </a:r>
          </a:p>
        </p:txBody>
      </p:sp>
      <p:sp>
        <p:nvSpPr>
          <p:cNvPr id="52" name="矩形 51"/>
          <p:cNvSpPr/>
          <p:nvPr/>
        </p:nvSpPr>
        <p:spPr>
          <a:xfrm>
            <a:off x="7215206" y="4559872"/>
            <a:ext cx="1785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 dirty="0" smtClean="0"/>
              <a:t>Other Skill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GAME UI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After touch Main menu</a:t>
            </a:r>
          </a:p>
          <a:p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714480" y="2285998"/>
            <a:ext cx="5349277" cy="2571768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1096" t="2768" r="13698" b="3136"/>
          <a:stretch>
            <a:fillRect/>
          </a:stretch>
        </p:blipFill>
        <p:spPr bwMode="auto">
          <a:xfrm>
            <a:off x="2143108" y="2357436"/>
            <a:ext cx="4357718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4" name="群組 10"/>
          <p:cNvGrpSpPr/>
          <p:nvPr/>
        </p:nvGrpSpPr>
        <p:grpSpPr>
          <a:xfrm>
            <a:off x="2285984" y="3643320"/>
            <a:ext cx="1071570" cy="1071570"/>
            <a:chOff x="2357422" y="3643320"/>
            <a:chExt cx="1071570" cy="1071570"/>
          </a:xfrm>
        </p:grpSpPr>
        <p:sp>
          <p:nvSpPr>
            <p:cNvPr id="6" name="橢圓 5"/>
            <p:cNvSpPr/>
            <p:nvPr/>
          </p:nvSpPr>
          <p:spPr>
            <a:xfrm>
              <a:off x="2357422" y="3643320"/>
              <a:ext cx="1071570" cy="10715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2571736" y="3714758"/>
              <a:ext cx="642942" cy="1428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10800000">
              <a:off x="2571736" y="4500576"/>
              <a:ext cx="642942" cy="1428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5400000">
              <a:off x="2964645" y="4107667"/>
              <a:ext cx="642942" cy="1428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16200000">
              <a:off x="2178827" y="4107667"/>
              <a:ext cx="642942" cy="1428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橢圓 11"/>
          <p:cNvSpPr/>
          <p:nvPr/>
        </p:nvSpPr>
        <p:spPr>
          <a:xfrm>
            <a:off x="4714876" y="4143386"/>
            <a:ext cx="571504" cy="571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5286380" y="4143386"/>
            <a:ext cx="571504" cy="571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5857884" y="4143386"/>
            <a:ext cx="571504" cy="571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/>
          <p:cNvCxnSpPr/>
          <p:nvPr/>
        </p:nvCxnSpPr>
        <p:spPr>
          <a:xfrm>
            <a:off x="1071538" y="3786196"/>
            <a:ext cx="1714512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1500166" y="4284674"/>
            <a:ext cx="1714512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1071538" y="4572014"/>
            <a:ext cx="1714512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642910" y="3571882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up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214282" y="3929072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left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57158" y="4357700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down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857224" y="4071948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right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24" name="直線單箭頭接點 23"/>
          <p:cNvCxnSpPr/>
          <p:nvPr/>
        </p:nvCxnSpPr>
        <p:spPr>
          <a:xfrm rot="10800000" flipV="1">
            <a:off x="5000644" y="4286262"/>
            <a:ext cx="2286000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rot="10800000" flipV="1">
            <a:off x="5572132" y="4429138"/>
            <a:ext cx="2286000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rot="10800000" flipV="1">
            <a:off x="6143636" y="4572014"/>
            <a:ext cx="2286000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6929454" y="2285998"/>
            <a:ext cx="1827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TW" dirty="0" smtClean="0"/>
              <a:t>Main menu</a:t>
            </a:r>
          </a:p>
        </p:txBody>
      </p:sp>
      <p:cxnSp>
        <p:nvCxnSpPr>
          <p:cNvPr id="37" name="直線單箭頭接點 36"/>
          <p:cNvCxnSpPr/>
          <p:nvPr/>
        </p:nvCxnSpPr>
        <p:spPr>
          <a:xfrm>
            <a:off x="785786" y="4071948"/>
            <a:ext cx="1714512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群組 46"/>
          <p:cNvGrpSpPr/>
          <p:nvPr/>
        </p:nvGrpSpPr>
        <p:grpSpPr>
          <a:xfrm>
            <a:off x="5857884" y="2428874"/>
            <a:ext cx="500066" cy="500066"/>
            <a:chOff x="6212575" y="1110073"/>
            <a:chExt cx="500066" cy="500066"/>
          </a:xfrm>
        </p:grpSpPr>
        <p:sp>
          <p:nvSpPr>
            <p:cNvPr id="39" name="圓角矩形 38"/>
            <p:cNvSpPr/>
            <p:nvPr/>
          </p:nvSpPr>
          <p:spPr>
            <a:xfrm>
              <a:off x="6212575" y="1110073"/>
              <a:ext cx="500066" cy="500066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1" name="直線接點 40"/>
            <p:cNvCxnSpPr/>
            <p:nvPr/>
          </p:nvCxnSpPr>
          <p:spPr>
            <a:xfrm>
              <a:off x="6286512" y="1214428"/>
              <a:ext cx="357190" cy="15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/>
            <p:cNvCxnSpPr/>
            <p:nvPr/>
          </p:nvCxnSpPr>
          <p:spPr>
            <a:xfrm>
              <a:off x="6286512" y="1357304"/>
              <a:ext cx="357190" cy="15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/>
            <p:cNvCxnSpPr/>
            <p:nvPr/>
          </p:nvCxnSpPr>
          <p:spPr>
            <a:xfrm>
              <a:off x="6286512" y="1500180"/>
              <a:ext cx="357190" cy="15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直線單箭頭接點 28"/>
          <p:cNvCxnSpPr/>
          <p:nvPr/>
        </p:nvCxnSpPr>
        <p:spPr>
          <a:xfrm rot="10800000">
            <a:off x="6357950" y="2571750"/>
            <a:ext cx="2000248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6429388" y="3857634"/>
            <a:ext cx="27006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 dirty="0" smtClean="0"/>
              <a:t>Attack/Active/Yes</a:t>
            </a:r>
          </a:p>
        </p:txBody>
      </p:sp>
      <p:sp>
        <p:nvSpPr>
          <p:cNvPr id="51" name="矩形 50"/>
          <p:cNvSpPr/>
          <p:nvPr/>
        </p:nvSpPr>
        <p:spPr>
          <a:xfrm>
            <a:off x="7215206" y="4143386"/>
            <a:ext cx="16291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 dirty="0" smtClean="0"/>
              <a:t>Hot Skill</a:t>
            </a:r>
          </a:p>
        </p:txBody>
      </p:sp>
      <p:sp>
        <p:nvSpPr>
          <p:cNvPr id="52" name="矩形 51"/>
          <p:cNvSpPr/>
          <p:nvPr/>
        </p:nvSpPr>
        <p:spPr>
          <a:xfrm>
            <a:off x="7215206" y="4559872"/>
            <a:ext cx="1785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 dirty="0" smtClean="0"/>
              <a:t>Other Skill</a:t>
            </a:r>
          </a:p>
        </p:txBody>
      </p:sp>
      <p:graphicFrame>
        <p:nvGraphicFramePr>
          <p:cNvPr id="36" name="表格 35"/>
          <p:cNvGraphicFramePr>
            <a:graphicFrameLocks noGrp="1"/>
          </p:cNvGraphicFramePr>
          <p:nvPr/>
        </p:nvGraphicFramePr>
        <p:xfrm>
          <a:off x="3428992" y="2643188"/>
          <a:ext cx="235745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8727"/>
                <a:gridCol w="117872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solidFill>
                            <a:schemeClr val="bg1"/>
                          </a:solidFill>
                          <a:latin typeface="Expo M" pitchFamily="18" charset="-127"/>
                          <a:ea typeface="Expo M" pitchFamily="18" charset="-127"/>
                        </a:rPr>
                        <a:t>狀態</a:t>
                      </a:r>
                      <a:endParaRPr lang="zh-TW" altLang="en-US" b="1" dirty="0">
                        <a:solidFill>
                          <a:schemeClr val="bg1"/>
                        </a:solidFill>
                        <a:latin typeface="Expo M" pitchFamily="18" charset="-127"/>
                        <a:ea typeface="Expo M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solidFill>
                            <a:schemeClr val="bg1"/>
                          </a:solidFill>
                          <a:latin typeface="Expo M" pitchFamily="18" charset="-127"/>
                          <a:ea typeface="Expo M" pitchFamily="18" charset="-127"/>
                        </a:rPr>
                        <a:t>道具</a:t>
                      </a:r>
                      <a:endParaRPr lang="zh-TW" altLang="en-US" b="1" dirty="0">
                        <a:solidFill>
                          <a:schemeClr val="bg1"/>
                        </a:solidFill>
                        <a:latin typeface="Expo M" pitchFamily="18" charset="-127"/>
                        <a:ea typeface="Expo M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solidFill>
                            <a:schemeClr val="bg1"/>
                          </a:solidFill>
                          <a:latin typeface="Expo M" pitchFamily="18" charset="-127"/>
                          <a:ea typeface="Expo M" pitchFamily="18" charset="-127"/>
                        </a:rPr>
                        <a:t>裝備</a:t>
                      </a:r>
                      <a:endParaRPr lang="zh-TW" altLang="en-US" b="1" dirty="0">
                        <a:solidFill>
                          <a:schemeClr val="bg1"/>
                        </a:solidFill>
                        <a:latin typeface="Expo M" pitchFamily="18" charset="-127"/>
                        <a:ea typeface="Expo M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 smtClean="0">
                          <a:solidFill>
                            <a:schemeClr val="bg1"/>
                          </a:solidFill>
                          <a:latin typeface="Expo M" pitchFamily="18" charset="-127"/>
                          <a:ea typeface="Expo M" pitchFamily="18" charset="-127"/>
                        </a:rPr>
                        <a:t>技能</a:t>
                      </a:r>
                      <a:endParaRPr lang="zh-TW" altLang="en-US" b="1" dirty="0">
                        <a:solidFill>
                          <a:schemeClr val="bg1"/>
                        </a:solidFill>
                        <a:latin typeface="Expo M" pitchFamily="18" charset="-127"/>
                        <a:ea typeface="Expo M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solidFill>
                            <a:schemeClr val="bg1"/>
                          </a:solidFill>
                          <a:latin typeface="Expo M" pitchFamily="18" charset="-127"/>
                          <a:ea typeface="Expo M" pitchFamily="18" charset="-127"/>
                        </a:rPr>
                        <a:t>任務</a:t>
                      </a:r>
                      <a:endParaRPr lang="zh-TW" altLang="en-US" b="1" dirty="0">
                        <a:solidFill>
                          <a:schemeClr val="bg1"/>
                        </a:solidFill>
                        <a:latin typeface="Expo M" pitchFamily="18" charset="-127"/>
                        <a:ea typeface="Expo M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solidFill>
                            <a:schemeClr val="bg1"/>
                          </a:solidFill>
                          <a:latin typeface="Expo M" pitchFamily="18" charset="-127"/>
                          <a:ea typeface="Expo M" pitchFamily="18" charset="-127"/>
                        </a:rPr>
                        <a:t>地圖</a:t>
                      </a:r>
                      <a:endParaRPr lang="zh-TW" altLang="en-US" b="1" dirty="0">
                        <a:solidFill>
                          <a:schemeClr val="bg1"/>
                        </a:solidFill>
                        <a:latin typeface="Expo M" pitchFamily="18" charset="-127"/>
                        <a:ea typeface="Expo M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solidFill>
                            <a:schemeClr val="bg1"/>
                          </a:solidFill>
                          <a:latin typeface="Expo M" pitchFamily="18" charset="-127"/>
                          <a:ea typeface="Expo M" pitchFamily="18" charset="-127"/>
                        </a:rPr>
                        <a:t>設定</a:t>
                      </a:r>
                      <a:endParaRPr lang="zh-TW" altLang="en-US" b="1" dirty="0">
                        <a:solidFill>
                          <a:schemeClr val="bg1"/>
                        </a:solidFill>
                        <a:latin typeface="Expo M" pitchFamily="18" charset="-127"/>
                        <a:ea typeface="Expo M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solidFill>
                            <a:schemeClr val="bg1"/>
                          </a:solidFill>
                          <a:latin typeface="Expo M" pitchFamily="18" charset="-127"/>
                          <a:ea typeface="Expo M" pitchFamily="18" charset="-127"/>
                        </a:rPr>
                        <a:t>系統</a:t>
                      </a:r>
                      <a:endParaRPr lang="zh-TW" altLang="en-US" b="1" dirty="0">
                        <a:solidFill>
                          <a:schemeClr val="bg1"/>
                        </a:solidFill>
                        <a:latin typeface="Expo M" pitchFamily="18" charset="-127"/>
                        <a:ea typeface="Expo M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GAME UI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714480" y="2285998"/>
            <a:ext cx="5349277" cy="2571768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1096" t="2768" r="13698" b="3136"/>
          <a:stretch>
            <a:fillRect/>
          </a:stretch>
        </p:blipFill>
        <p:spPr bwMode="auto">
          <a:xfrm>
            <a:off x="2143108" y="2357436"/>
            <a:ext cx="4357718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4" name="群組 10"/>
          <p:cNvGrpSpPr/>
          <p:nvPr/>
        </p:nvGrpSpPr>
        <p:grpSpPr>
          <a:xfrm>
            <a:off x="2285984" y="3643320"/>
            <a:ext cx="1071570" cy="1071570"/>
            <a:chOff x="2357422" y="3643320"/>
            <a:chExt cx="1071570" cy="1071570"/>
          </a:xfrm>
        </p:grpSpPr>
        <p:sp>
          <p:nvSpPr>
            <p:cNvPr id="6" name="橢圓 5"/>
            <p:cNvSpPr/>
            <p:nvPr/>
          </p:nvSpPr>
          <p:spPr>
            <a:xfrm>
              <a:off x="2357422" y="3643320"/>
              <a:ext cx="1071570" cy="10715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2571736" y="3714758"/>
              <a:ext cx="642942" cy="1428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10800000">
              <a:off x="2571736" y="4500576"/>
              <a:ext cx="642942" cy="1428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5400000">
              <a:off x="2964645" y="4107667"/>
              <a:ext cx="642942" cy="1428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16200000">
              <a:off x="2178827" y="4107667"/>
              <a:ext cx="642942" cy="1428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橢圓 11"/>
          <p:cNvSpPr/>
          <p:nvPr/>
        </p:nvSpPr>
        <p:spPr>
          <a:xfrm>
            <a:off x="4714876" y="4143386"/>
            <a:ext cx="571504" cy="571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5286380" y="4143386"/>
            <a:ext cx="571504" cy="571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5857884" y="4143386"/>
            <a:ext cx="571504" cy="571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/>
          <p:cNvCxnSpPr/>
          <p:nvPr/>
        </p:nvCxnSpPr>
        <p:spPr>
          <a:xfrm>
            <a:off x="1071538" y="3786196"/>
            <a:ext cx="1714512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1500166" y="4284674"/>
            <a:ext cx="1714512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1071538" y="4572014"/>
            <a:ext cx="1714512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642910" y="3571882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up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214282" y="3929072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left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57158" y="4357700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down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857224" y="4071948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right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24" name="直線單箭頭接點 23"/>
          <p:cNvCxnSpPr/>
          <p:nvPr/>
        </p:nvCxnSpPr>
        <p:spPr>
          <a:xfrm rot="10800000" flipV="1">
            <a:off x="5000644" y="4286262"/>
            <a:ext cx="2286000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rot="10800000" flipV="1">
            <a:off x="5572132" y="4429138"/>
            <a:ext cx="2286000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rot="10800000" flipV="1">
            <a:off x="6143636" y="4572014"/>
            <a:ext cx="2286000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6929454" y="2285998"/>
            <a:ext cx="1827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TW" dirty="0" smtClean="0"/>
              <a:t>Main menu</a:t>
            </a:r>
          </a:p>
        </p:txBody>
      </p:sp>
      <p:cxnSp>
        <p:nvCxnSpPr>
          <p:cNvPr id="37" name="直線單箭頭接點 36"/>
          <p:cNvCxnSpPr/>
          <p:nvPr/>
        </p:nvCxnSpPr>
        <p:spPr>
          <a:xfrm>
            <a:off x="785786" y="4071948"/>
            <a:ext cx="1714512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群組 46"/>
          <p:cNvGrpSpPr/>
          <p:nvPr/>
        </p:nvGrpSpPr>
        <p:grpSpPr>
          <a:xfrm>
            <a:off x="5857884" y="2428874"/>
            <a:ext cx="500066" cy="500066"/>
            <a:chOff x="6212575" y="1110073"/>
            <a:chExt cx="500066" cy="500066"/>
          </a:xfrm>
        </p:grpSpPr>
        <p:sp>
          <p:nvSpPr>
            <p:cNvPr id="39" name="圓角矩形 38"/>
            <p:cNvSpPr/>
            <p:nvPr/>
          </p:nvSpPr>
          <p:spPr>
            <a:xfrm>
              <a:off x="6212575" y="1110073"/>
              <a:ext cx="500066" cy="500066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1" name="直線接點 40"/>
            <p:cNvCxnSpPr/>
            <p:nvPr/>
          </p:nvCxnSpPr>
          <p:spPr>
            <a:xfrm>
              <a:off x="6286512" y="1214428"/>
              <a:ext cx="357190" cy="15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/>
            <p:cNvCxnSpPr/>
            <p:nvPr/>
          </p:nvCxnSpPr>
          <p:spPr>
            <a:xfrm>
              <a:off x="6286512" y="1357304"/>
              <a:ext cx="357190" cy="15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/>
            <p:cNvCxnSpPr/>
            <p:nvPr/>
          </p:nvCxnSpPr>
          <p:spPr>
            <a:xfrm>
              <a:off x="6286512" y="1500180"/>
              <a:ext cx="357190" cy="15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直線單箭頭接點 28"/>
          <p:cNvCxnSpPr/>
          <p:nvPr/>
        </p:nvCxnSpPr>
        <p:spPr>
          <a:xfrm rot="10800000">
            <a:off x="6357950" y="2571750"/>
            <a:ext cx="2000248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6429388" y="3857634"/>
            <a:ext cx="27006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 dirty="0" smtClean="0"/>
              <a:t>Attack/Active/Yes</a:t>
            </a:r>
          </a:p>
        </p:txBody>
      </p:sp>
      <p:sp>
        <p:nvSpPr>
          <p:cNvPr id="51" name="矩形 50"/>
          <p:cNvSpPr/>
          <p:nvPr/>
        </p:nvSpPr>
        <p:spPr>
          <a:xfrm>
            <a:off x="7215206" y="4143386"/>
            <a:ext cx="16291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 dirty="0" smtClean="0"/>
              <a:t>Hot Skill</a:t>
            </a:r>
          </a:p>
        </p:txBody>
      </p:sp>
      <p:sp>
        <p:nvSpPr>
          <p:cNvPr id="52" name="矩形 51"/>
          <p:cNvSpPr/>
          <p:nvPr/>
        </p:nvSpPr>
        <p:spPr>
          <a:xfrm>
            <a:off x="7215206" y="4559872"/>
            <a:ext cx="1785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 dirty="0" smtClean="0"/>
              <a:t>Other Skill</a:t>
            </a:r>
          </a:p>
        </p:txBody>
      </p:sp>
      <p:graphicFrame>
        <p:nvGraphicFramePr>
          <p:cNvPr id="36" name="表格 35"/>
          <p:cNvGraphicFramePr>
            <a:graphicFrameLocks noGrp="1"/>
          </p:cNvGraphicFramePr>
          <p:nvPr/>
        </p:nvGraphicFramePr>
        <p:xfrm>
          <a:off x="3428992" y="2643188"/>
          <a:ext cx="235745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8727"/>
                <a:gridCol w="117872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1"/>
                        </a:solidFill>
                        <a:latin typeface="Expo M" pitchFamily="18" charset="-127"/>
                        <a:ea typeface="Expo M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dirty="0" smtClean="0">
                          <a:solidFill>
                            <a:srgbClr val="FF0000"/>
                          </a:solidFill>
                          <a:latin typeface="Expo M" pitchFamily="18" charset="-127"/>
                          <a:ea typeface="Expo M" pitchFamily="18" charset="-127"/>
                        </a:rPr>
                        <a:t>257/500</a:t>
                      </a:r>
                      <a:endParaRPr lang="zh-TW" altLang="en-US" sz="1400" b="0" dirty="0">
                        <a:solidFill>
                          <a:srgbClr val="FF0000"/>
                        </a:solidFill>
                        <a:latin typeface="Expo M" pitchFamily="18" charset="-127"/>
                        <a:ea typeface="Expo M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1"/>
                        </a:solidFill>
                        <a:latin typeface="Expo M" pitchFamily="18" charset="-127"/>
                        <a:ea typeface="Expo M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Expo M" pitchFamily="18" charset="-127"/>
                          <a:ea typeface="Expo M" pitchFamily="18" charset="-127"/>
                        </a:rPr>
                        <a:t>400/400</a:t>
                      </a:r>
                      <a:endParaRPr lang="zh-TW" altLang="en-US" sz="1400" b="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Expo M" pitchFamily="18" charset="-127"/>
                        <a:ea typeface="Expo M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bg1"/>
                          </a:solidFill>
                          <a:latin typeface="Expo M" pitchFamily="18" charset="-127"/>
                          <a:ea typeface="Expo M" pitchFamily="18" charset="-127"/>
                        </a:rPr>
                        <a:t>user</a:t>
                      </a:r>
                      <a:endParaRPr lang="zh-TW" altLang="en-US" b="1" dirty="0">
                        <a:solidFill>
                          <a:schemeClr val="bg1"/>
                        </a:solidFill>
                        <a:latin typeface="Expo M" pitchFamily="18" charset="-127"/>
                        <a:ea typeface="Expo M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solidFill>
                            <a:schemeClr val="bg1"/>
                          </a:solidFill>
                          <a:latin typeface="Expo M" pitchFamily="18" charset="-127"/>
                          <a:ea typeface="Expo M" pitchFamily="18" charset="-127"/>
                        </a:rPr>
                        <a:t>中毒</a:t>
                      </a:r>
                      <a:r>
                        <a:rPr lang="en-US" altLang="zh-TW" b="1" dirty="0" smtClean="0">
                          <a:solidFill>
                            <a:schemeClr val="bg1"/>
                          </a:solidFill>
                          <a:latin typeface="Expo M" pitchFamily="18" charset="-127"/>
                          <a:ea typeface="Expo M" pitchFamily="18" charset="-127"/>
                        </a:rPr>
                        <a:t>/</a:t>
                      </a:r>
                      <a:r>
                        <a:rPr lang="zh-TW" altLang="en-US" b="1" dirty="0" smtClean="0">
                          <a:solidFill>
                            <a:schemeClr val="bg1"/>
                          </a:solidFill>
                          <a:latin typeface="Expo M" pitchFamily="18" charset="-127"/>
                          <a:ea typeface="Expo M" pitchFamily="18" charset="-127"/>
                        </a:rPr>
                        <a:t>加速</a:t>
                      </a:r>
                      <a:endParaRPr lang="zh-TW" altLang="en-US" b="1" dirty="0">
                        <a:solidFill>
                          <a:schemeClr val="bg1"/>
                        </a:solidFill>
                        <a:latin typeface="Expo M" pitchFamily="18" charset="-127"/>
                        <a:ea typeface="Expo M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1"/>
                        </a:solidFill>
                        <a:latin typeface="Expo M" pitchFamily="18" charset="-127"/>
                        <a:ea typeface="Expo M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chemeClr val="bg1"/>
                        </a:solidFill>
                        <a:latin typeface="Expo M" pitchFamily="18" charset="-127"/>
                        <a:ea typeface="Expo M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pic>
        <p:nvPicPr>
          <p:cNvPr id="1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428992" y="2643188"/>
            <a:ext cx="714380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0" name="內容版面配置區 2"/>
          <p:cNvSpPr txBox="1">
            <a:spLocks/>
          </p:cNvSpPr>
          <p:nvPr/>
        </p:nvSpPr>
        <p:spPr>
          <a:xfrm>
            <a:off x="457200" y="1200150"/>
            <a:ext cx="8229600" cy="353187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狀態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2" name="等腰三角形 41"/>
          <p:cNvSpPr/>
          <p:nvPr/>
        </p:nvSpPr>
        <p:spPr>
          <a:xfrm rot="16200000">
            <a:off x="2643174" y="3143254"/>
            <a:ext cx="928694" cy="500066"/>
          </a:xfrm>
          <a:prstGeom prst="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3" name="直線單箭頭接點 42"/>
          <p:cNvCxnSpPr/>
          <p:nvPr/>
        </p:nvCxnSpPr>
        <p:spPr>
          <a:xfrm>
            <a:off x="1142976" y="3357568"/>
            <a:ext cx="1928826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357158" y="2714626"/>
            <a:ext cx="1285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another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member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GAME UI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714480" y="2285998"/>
            <a:ext cx="5349277" cy="2571768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1096" t="2768" r="13698" b="3136"/>
          <a:stretch>
            <a:fillRect/>
          </a:stretch>
        </p:blipFill>
        <p:spPr bwMode="auto">
          <a:xfrm>
            <a:off x="2143108" y="2357436"/>
            <a:ext cx="4357718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" name="群組 10"/>
          <p:cNvGrpSpPr/>
          <p:nvPr/>
        </p:nvGrpSpPr>
        <p:grpSpPr>
          <a:xfrm>
            <a:off x="2285984" y="3643320"/>
            <a:ext cx="1071570" cy="1071570"/>
            <a:chOff x="2357422" y="3643320"/>
            <a:chExt cx="1071570" cy="1071570"/>
          </a:xfrm>
        </p:grpSpPr>
        <p:sp>
          <p:nvSpPr>
            <p:cNvPr id="6" name="橢圓 5"/>
            <p:cNvSpPr/>
            <p:nvPr/>
          </p:nvSpPr>
          <p:spPr>
            <a:xfrm>
              <a:off x="2357422" y="3643320"/>
              <a:ext cx="1071570" cy="10715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2571736" y="3714758"/>
              <a:ext cx="642942" cy="1428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10800000">
              <a:off x="2571736" y="4500576"/>
              <a:ext cx="642942" cy="1428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5400000">
              <a:off x="2964645" y="4107667"/>
              <a:ext cx="642942" cy="1428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16200000">
              <a:off x="2178827" y="4107667"/>
              <a:ext cx="642942" cy="1428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橢圓 11"/>
          <p:cNvSpPr/>
          <p:nvPr/>
        </p:nvSpPr>
        <p:spPr>
          <a:xfrm>
            <a:off x="4714876" y="4143386"/>
            <a:ext cx="571504" cy="571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5286380" y="4143386"/>
            <a:ext cx="571504" cy="571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5857884" y="4143386"/>
            <a:ext cx="571504" cy="571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/>
          <p:cNvCxnSpPr/>
          <p:nvPr/>
        </p:nvCxnSpPr>
        <p:spPr>
          <a:xfrm>
            <a:off x="1071538" y="3786196"/>
            <a:ext cx="1714512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1500166" y="4284674"/>
            <a:ext cx="1714512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1071538" y="4572014"/>
            <a:ext cx="1714512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642910" y="3571882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up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214282" y="3929072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left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57158" y="4357700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down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857224" y="4071948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right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24" name="直線單箭頭接點 23"/>
          <p:cNvCxnSpPr/>
          <p:nvPr/>
        </p:nvCxnSpPr>
        <p:spPr>
          <a:xfrm rot="10800000" flipV="1">
            <a:off x="5000644" y="4000510"/>
            <a:ext cx="1928810" cy="2873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rot="10800000" flipV="1">
            <a:off x="5572132" y="4429138"/>
            <a:ext cx="1571636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rot="10800000">
            <a:off x="6143636" y="4573602"/>
            <a:ext cx="1428760" cy="21272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6929454" y="2285998"/>
            <a:ext cx="1827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TW" dirty="0" smtClean="0"/>
              <a:t>Main menu</a:t>
            </a:r>
          </a:p>
        </p:txBody>
      </p:sp>
      <p:cxnSp>
        <p:nvCxnSpPr>
          <p:cNvPr id="37" name="直線單箭頭接點 36"/>
          <p:cNvCxnSpPr/>
          <p:nvPr/>
        </p:nvCxnSpPr>
        <p:spPr>
          <a:xfrm>
            <a:off x="785786" y="4071948"/>
            <a:ext cx="1714512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群組 46"/>
          <p:cNvGrpSpPr/>
          <p:nvPr/>
        </p:nvGrpSpPr>
        <p:grpSpPr>
          <a:xfrm>
            <a:off x="5857884" y="2428874"/>
            <a:ext cx="500066" cy="500066"/>
            <a:chOff x="6212575" y="1110073"/>
            <a:chExt cx="500066" cy="500066"/>
          </a:xfrm>
        </p:grpSpPr>
        <p:sp>
          <p:nvSpPr>
            <p:cNvPr id="39" name="圓角矩形 38"/>
            <p:cNvSpPr/>
            <p:nvPr/>
          </p:nvSpPr>
          <p:spPr>
            <a:xfrm>
              <a:off x="6212575" y="1110073"/>
              <a:ext cx="500066" cy="500066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1" name="直線接點 40"/>
            <p:cNvCxnSpPr/>
            <p:nvPr/>
          </p:nvCxnSpPr>
          <p:spPr>
            <a:xfrm>
              <a:off x="6286512" y="1214428"/>
              <a:ext cx="357190" cy="15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/>
            <p:cNvCxnSpPr/>
            <p:nvPr/>
          </p:nvCxnSpPr>
          <p:spPr>
            <a:xfrm>
              <a:off x="6286512" y="1357304"/>
              <a:ext cx="357190" cy="15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/>
            <p:cNvCxnSpPr/>
            <p:nvPr/>
          </p:nvCxnSpPr>
          <p:spPr>
            <a:xfrm>
              <a:off x="6286512" y="1500180"/>
              <a:ext cx="357190" cy="15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直線單箭頭接點 28"/>
          <p:cNvCxnSpPr/>
          <p:nvPr/>
        </p:nvCxnSpPr>
        <p:spPr>
          <a:xfrm rot="10800000">
            <a:off x="6357950" y="2571750"/>
            <a:ext cx="2000248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6429388" y="3857634"/>
            <a:ext cx="27006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 dirty="0" smtClean="0"/>
              <a:t>Attack/Active/Yes</a:t>
            </a:r>
          </a:p>
        </p:txBody>
      </p:sp>
      <p:sp>
        <p:nvSpPr>
          <p:cNvPr id="51" name="矩形 50"/>
          <p:cNvSpPr/>
          <p:nvPr/>
        </p:nvSpPr>
        <p:spPr>
          <a:xfrm>
            <a:off x="6715140" y="4214824"/>
            <a:ext cx="2557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 dirty="0" smtClean="0"/>
              <a:t>Hot Skill / Cancel</a:t>
            </a:r>
          </a:p>
        </p:txBody>
      </p:sp>
      <p:sp>
        <p:nvSpPr>
          <p:cNvPr id="52" name="矩形 51"/>
          <p:cNvSpPr/>
          <p:nvPr/>
        </p:nvSpPr>
        <p:spPr>
          <a:xfrm>
            <a:off x="7215206" y="4559872"/>
            <a:ext cx="1785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 dirty="0" smtClean="0"/>
              <a:t>Other Skill</a:t>
            </a:r>
          </a:p>
        </p:txBody>
      </p:sp>
      <p:graphicFrame>
        <p:nvGraphicFramePr>
          <p:cNvPr id="36" name="表格 35"/>
          <p:cNvGraphicFramePr>
            <a:graphicFrameLocks noGrp="1"/>
          </p:cNvGraphicFramePr>
          <p:nvPr/>
        </p:nvGraphicFramePr>
        <p:xfrm>
          <a:off x="3428992" y="2643188"/>
          <a:ext cx="235745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8727"/>
                <a:gridCol w="117872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bg1"/>
                        </a:solidFill>
                        <a:latin typeface="Expo M" pitchFamily="18" charset="-127"/>
                        <a:ea typeface="Expo M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0" dirty="0" smtClean="0">
                          <a:solidFill>
                            <a:schemeClr val="bg1"/>
                          </a:solidFill>
                          <a:latin typeface="Expo M" pitchFamily="18" charset="-127"/>
                          <a:ea typeface="Expo M" pitchFamily="18" charset="-127"/>
                        </a:rPr>
                        <a:t>棒棒糖</a:t>
                      </a:r>
                      <a:endParaRPr lang="zh-TW" altLang="en-US" sz="1400" b="0" dirty="0">
                        <a:solidFill>
                          <a:schemeClr val="bg1"/>
                        </a:solidFill>
                        <a:latin typeface="Expo M" pitchFamily="18" charset="-127"/>
                        <a:ea typeface="Expo M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bg1"/>
                        </a:solidFill>
                        <a:latin typeface="Expo M" pitchFamily="18" charset="-127"/>
                        <a:ea typeface="Expo M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0" dirty="0" smtClean="0">
                          <a:solidFill>
                            <a:schemeClr val="bg1"/>
                          </a:solidFill>
                          <a:latin typeface="Expo M" pitchFamily="18" charset="-127"/>
                          <a:ea typeface="Expo M" pitchFamily="18" charset="-127"/>
                        </a:rPr>
                        <a:t>重甲</a:t>
                      </a:r>
                      <a:endParaRPr lang="zh-TW" altLang="en-US" sz="1400" b="0" dirty="0">
                        <a:solidFill>
                          <a:schemeClr val="bg1"/>
                        </a:solidFill>
                        <a:latin typeface="Expo M" pitchFamily="18" charset="-127"/>
                        <a:ea typeface="Expo M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bg1"/>
                        </a:solidFill>
                        <a:latin typeface="Expo M" pitchFamily="18" charset="-127"/>
                        <a:ea typeface="Expo M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0" dirty="0" smtClean="0">
                          <a:solidFill>
                            <a:schemeClr val="bg1"/>
                          </a:solidFill>
                          <a:latin typeface="Expo M" pitchFamily="18" charset="-127"/>
                          <a:ea typeface="Expo M" pitchFamily="18" charset="-127"/>
                        </a:rPr>
                        <a:t>抗性戒指</a:t>
                      </a:r>
                      <a:endParaRPr lang="zh-TW" altLang="en-US" sz="1400" b="0" dirty="0">
                        <a:solidFill>
                          <a:schemeClr val="bg1"/>
                        </a:solidFill>
                        <a:latin typeface="Expo M" pitchFamily="18" charset="-127"/>
                        <a:ea typeface="Expo M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pic>
        <p:nvPicPr>
          <p:cNvPr id="1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428992" y="2643188"/>
            <a:ext cx="714380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0" name="內容版面配置區 2"/>
          <p:cNvSpPr txBox="1">
            <a:spLocks/>
          </p:cNvSpPr>
          <p:nvPr/>
        </p:nvSpPr>
        <p:spPr>
          <a:xfrm>
            <a:off x="457200" y="1200150"/>
            <a:ext cx="8229600" cy="353187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裝備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62902" y="2687016"/>
            <a:ext cx="2952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57724" y="3067463"/>
            <a:ext cx="3143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7" name="等腰三角形 46"/>
          <p:cNvSpPr/>
          <p:nvPr/>
        </p:nvSpPr>
        <p:spPr>
          <a:xfrm rot="16200000">
            <a:off x="2643174" y="3143254"/>
            <a:ext cx="928694" cy="500066"/>
          </a:xfrm>
          <a:prstGeom prst="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8" name="直線單箭頭接點 47"/>
          <p:cNvCxnSpPr/>
          <p:nvPr/>
        </p:nvCxnSpPr>
        <p:spPr>
          <a:xfrm>
            <a:off x="1142976" y="3357568"/>
            <a:ext cx="1928826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357158" y="2714626"/>
            <a:ext cx="1285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another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member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658553" y="3417336"/>
            <a:ext cx="323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GAME UI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完整版屬性介面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1428728" y="1643056"/>
            <a:ext cx="6143668" cy="3071834"/>
          </a:xfrm>
          <a:prstGeom prst="roundRect">
            <a:avLst>
              <a:gd name="adj" fmla="val 8180"/>
            </a:avLst>
          </a:prstGeom>
          <a:solidFill>
            <a:srgbClr val="321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+mj-ea"/>
              <a:ea typeface="+mj-ea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785932"/>
            <a:ext cx="1643074" cy="1643074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/>
        </p:spPr>
      </p:pic>
      <p:grpSp>
        <p:nvGrpSpPr>
          <p:cNvPr id="6" name="群組 5"/>
          <p:cNvGrpSpPr/>
          <p:nvPr/>
        </p:nvGrpSpPr>
        <p:grpSpPr>
          <a:xfrm>
            <a:off x="1961611" y="3500444"/>
            <a:ext cx="824439" cy="714380"/>
            <a:chOff x="747694" y="4738686"/>
            <a:chExt cx="1236658" cy="1071570"/>
          </a:xfrm>
        </p:grpSpPr>
        <p:pic>
          <p:nvPicPr>
            <p:cNvPr id="7" name="Picture 8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47694" y="4738686"/>
              <a:ext cx="1236658" cy="10715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橢圓 7"/>
            <p:cNvSpPr/>
            <p:nvPr/>
          </p:nvSpPr>
          <p:spPr>
            <a:xfrm>
              <a:off x="1211198" y="5024438"/>
              <a:ext cx="108000" cy="108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latin typeface="+mj-ea"/>
                <a:ea typeface="+mj-ea"/>
              </a:endParaRP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3214678" y="3571882"/>
            <a:ext cx="1357322" cy="500066"/>
            <a:chOff x="2285992" y="4667248"/>
            <a:chExt cx="1357322" cy="500066"/>
          </a:xfrm>
        </p:grpSpPr>
        <p:sp>
          <p:nvSpPr>
            <p:cNvPr id="10" name="矩形 9"/>
            <p:cNvSpPr/>
            <p:nvPr/>
          </p:nvSpPr>
          <p:spPr>
            <a:xfrm>
              <a:off x="2285992" y="4738686"/>
              <a:ext cx="69762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TW" altLang="en-US" sz="2000" b="1" dirty="0" smtClean="0">
                  <a:solidFill>
                    <a:srgbClr val="C00000"/>
                  </a:solidFill>
                  <a:latin typeface="+mj-ea"/>
                  <a:ea typeface="+mj-ea"/>
                </a:rPr>
                <a:t>體質</a:t>
              </a:r>
              <a:endParaRPr lang="zh-TW" altLang="en-US" sz="2000" b="1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  <p:sp>
          <p:nvSpPr>
            <p:cNvPr id="11" name="橢圓 10"/>
            <p:cNvSpPr/>
            <p:nvPr/>
          </p:nvSpPr>
          <p:spPr>
            <a:xfrm>
              <a:off x="2932323" y="4667248"/>
              <a:ext cx="710991" cy="50006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latin typeface="+mj-ea"/>
                <a:ea typeface="+mj-ea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962272" y="4738686"/>
              <a:ext cx="64633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TW" sz="2000" b="1" dirty="0" smtClean="0">
                  <a:latin typeface="+mj-ea"/>
                  <a:ea typeface="+mj-ea"/>
                </a:rPr>
                <a:t>303</a:t>
              </a:r>
              <a:endParaRPr lang="zh-TW" altLang="en-US" sz="2000" b="1" dirty="0">
                <a:latin typeface="+mj-ea"/>
                <a:ea typeface="+mj-ea"/>
              </a:endParaRPr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4572000" y="4071948"/>
            <a:ext cx="1357322" cy="500066"/>
            <a:chOff x="2285992" y="4667248"/>
            <a:chExt cx="1357322" cy="500066"/>
          </a:xfrm>
        </p:grpSpPr>
        <p:sp>
          <p:nvSpPr>
            <p:cNvPr id="14" name="矩形 13"/>
            <p:cNvSpPr/>
            <p:nvPr/>
          </p:nvSpPr>
          <p:spPr>
            <a:xfrm>
              <a:off x="2285992" y="4738686"/>
              <a:ext cx="69762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TW" altLang="en-US" sz="2000" b="1" dirty="0" smtClean="0">
                  <a:solidFill>
                    <a:srgbClr val="FFC000"/>
                  </a:solidFill>
                  <a:latin typeface="+mj-ea"/>
                  <a:ea typeface="+mj-ea"/>
                </a:rPr>
                <a:t>談吐</a:t>
              </a:r>
              <a:endParaRPr lang="zh-TW" altLang="en-US" sz="2000" b="1" dirty="0">
                <a:solidFill>
                  <a:srgbClr val="00B050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橢圓 14"/>
            <p:cNvSpPr/>
            <p:nvPr/>
          </p:nvSpPr>
          <p:spPr>
            <a:xfrm>
              <a:off x="2932323" y="4667248"/>
              <a:ext cx="710991" cy="50006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latin typeface="+mj-ea"/>
                <a:ea typeface="+mj-ea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962272" y="4738686"/>
              <a:ext cx="64633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TW" sz="2000" b="1" dirty="0" smtClean="0">
                  <a:latin typeface="+mj-ea"/>
                  <a:ea typeface="+mj-ea"/>
                </a:rPr>
                <a:t>100</a:t>
              </a:r>
              <a:endParaRPr lang="zh-TW" altLang="en-US" sz="2000" b="1" dirty="0">
                <a:latin typeface="+mj-ea"/>
                <a:ea typeface="+mj-ea"/>
              </a:endParaRPr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4572000" y="3571882"/>
            <a:ext cx="1357322" cy="500066"/>
            <a:chOff x="2285992" y="4667248"/>
            <a:chExt cx="1357322" cy="500066"/>
          </a:xfrm>
        </p:grpSpPr>
        <p:sp>
          <p:nvSpPr>
            <p:cNvPr id="18" name="矩形 17"/>
            <p:cNvSpPr/>
            <p:nvPr/>
          </p:nvSpPr>
          <p:spPr>
            <a:xfrm>
              <a:off x="2285992" y="4738686"/>
              <a:ext cx="69762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TW" altLang="en-US" sz="2000" b="1" dirty="0" smtClean="0">
                  <a:solidFill>
                    <a:srgbClr val="00B0F0"/>
                  </a:solidFill>
                  <a:latin typeface="+mj-ea"/>
                  <a:ea typeface="+mj-ea"/>
                </a:rPr>
                <a:t>感知</a:t>
              </a:r>
              <a:endParaRPr lang="zh-TW" altLang="en-US" sz="2000" b="1" dirty="0">
                <a:solidFill>
                  <a:srgbClr val="00B0F0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橢圓 18"/>
            <p:cNvSpPr/>
            <p:nvPr/>
          </p:nvSpPr>
          <p:spPr>
            <a:xfrm>
              <a:off x="2932323" y="4667248"/>
              <a:ext cx="710991" cy="50006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latin typeface="+mj-ea"/>
                <a:ea typeface="+mj-ea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928934" y="4738686"/>
              <a:ext cx="64633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TW" sz="2000" b="1" dirty="0" smtClean="0">
                  <a:latin typeface="+mj-ea"/>
                  <a:ea typeface="+mj-ea"/>
                </a:rPr>
                <a:t>224</a:t>
              </a:r>
              <a:endParaRPr lang="zh-TW" altLang="en-US" sz="2000" b="1" dirty="0">
                <a:latin typeface="+mj-ea"/>
                <a:ea typeface="+mj-ea"/>
              </a:endParaRPr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3214678" y="4071948"/>
            <a:ext cx="1357322" cy="500066"/>
            <a:chOff x="2285992" y="4667248"/>
            <a:chExt cx="1357322" cy="500066"/>
          </a:xfrm>
        </p:grpSpPr>
        <p:sp>
          <p:nvSpPr>
            <p:cNvPr id="22" name="矩形 21"/>
            <p:cNvSpPr/>
            <p:nvPr/>
          </p:nvSpPr>
          <p:spPr>
            <a:xfrm>
              <a:off x="2285992" y="4738686"/>
              <a:ext cx="69762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TW" altLang="en-US" sz="2000" b="1" dirty="0" smtClean="0">
                  <a:solidFill>
                    <a:srgbClr val="00B050"/>
                  </a:solidFill>
                  <a:latin typeface="+mj-ea"/>
                  <a:ea typeface="+mj-ea"/>
                </a:rPr>
                <a:t>毅力</a:t>
              </a:r>
              <a:endParaRPr lang="zh-TW" altLang="en-US" sz="2000" b="1" dirty="0">
                <a:solidFill>
                  <a:srgbClr val="00B050"/>
                </a:solidFill>
                <a:latin typeface="+mj-ea"/>
                <a:ea typeface="+mj-ea"/>
              </a:endParaRPr>
            </a:p>
          </p:txBody>
        </p:sp>
        <p:sp>
          <p:nvSpPr>
            <p:cNvPr id="23" name="橢圓 22"/>
            <p:cNvSpPr/>
            <p:nvPr/>
          </p:nvSpPr>
          <p:spPr>
            <a:xfrm>
              <a:off x="2932323" y="4667248"/>
              <a:ext cx="710991" cy="50006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latin typeface="+mj-ea"/>
                <a:ea typeface="+mj-ea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962272" y="4738686"/>
              <a:ext cx="64633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TW" sz="2000" b="1" dirty="0" smtClean="0">
                  <a:latin typeface="+mj-ea"/>
                  <a:ea typeface="+mj-ea"/>
                </a:rPr>
                <a:t>180</a:t>
              </a:r>
              <a:endParaRPr lang="zh-TW" altLang="en-US" sz="2000" b="1" dirty="0">
                <a:latin typeface="+mj-ea"/>
                <a:ea typeface="+mj-ea"/>
              </a:endParaRP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1500166" y="4243342"/>
            <a:ext cx="1714512" cy="400110"/>
            <a:chOff x="681018" y="6167446"/>
            <a:chExt cx="1714512" cy="400110"/>
          </a:xfrm>
        </p:grpSpPr>
        <p:sp>
          <p:nvSpPr>
            <p:cNvPr id="26" name="圓角矩形 25"/>
            <p:cNvSpPr/>
            <p:nvPr/>
          </p:nvSpPr>
          <p:spPr>
            <a:xfrm>
              <a:off x="785794" y="6167446"/>
              <a:ext cx="1500198" cy="35719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latin typeface="+mj-ea"/>
                <a:ea typeface="+mj-ea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81018" y="6167446"/>
              <a:ext cx="171451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TW" sz="2000" b="1" dirty="0" smtClean="0">
                  <a:solidFill>
                    <a:srgbClr val="00B0F0"/>
                  </a:solidFill>
                  <a:latin typeface="+mj-ea"/>
                  <a:ea typeface="+mj-ea"/>
                </a:rPr>
                <a:t>0.3</a:t>
              </a:r>
              <a:r>
                <a:rPr lang="en-US" altLang="zh-TW" sz="2000" b="1" dirty="0" smtClean="0">
                  <a:latin typeface="+mj-ea"/>
                  <a:ea typeface="+mj-ea"/>
                </a:rPr>
                <a:t>  </a:t>
              </a:r>
              <a:r>
                <a:rPr lang="en-US" altLang="zh-TW" sz="2000" b="1" dirty="0" smtClean="0">
                  <a:solidFill>
                    <a:srgbClr val="FF99FF"/>
                  </a:solidFill>
                  <a:latin typeface="+mj-ea"/>
                  <a:ea typeface="+mj-ea"/>
                </a:rPr>
                <a:t>0.6</a:t>
              </a:r>
              <a:r>
                <a:rPr lang="en-US" altLang="zh-TW" sz="2000" b="1" dirty="0" smtClean="0">
                  <a:latin typeface="+mj-ea"/>
                  <a:ea typeface="+mj-ea"/>
                </a:rPr>
                <a:t>  </a:t>
              </a:r>
              <a:r>
                <a:rPr lang="en-US" altLang="zh-TW" sz="2000" b="1" dirty="0" smtClean="0">
                  <a:solidFill>
                    <a:srgbClr val="92D050"/>
                  </a:solidFill>
                  <a:latin typeface="+mj-ea"/>
                  <a:ea typeface="+mj-ea"/>
                </a:rPr>
                <a:t>0.1</a:t>
              </a:r>
              <a:endParaRPr lang="zh-TW" altLang="en-US" sz="2000" b="1" dirty="0">
                <a:solidFill>
                  <a:srgbClr val="92D050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8" name="圓角矩形 27"/>
          <p:cNvSpPr/>
          <p:nvPr/>
        </p:nvSpPr>
        <p:spPr>
          <a:xfrm>
            <a:off x="3286116" y="3071816"/>
            <a:ext cx="2214578" cy="35719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9" name="圓角矩形 28"/>
          <p:cNvSpPr/>
          <p:nvPr/>
        </p:nvSpPr>
        <p:spPr>
          <a:xfrm>
            <a:off x="3286116" y="2214560"/>
            <a:ext cx="2214578" cy="35719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0" name="圓角矩形 29"/>
          <p:cNvSpPr/>
          <p:nvPr/>
        </p:nvSpPr>
        <p:spPr>
          <a:xfrm>
            <a:off x="3286116" y="2643188"/>
            <a:ext cx="2214578" cy="35719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1" name="圓角矩形 30"/>
          <p:cNvSpPr/>
          <p:nvPr/>
        </p:nvSpPr>
        <p:spPr>
          <a:xfrm>
            <a:off x="3286116" y="2214560"/>
            <a:ext cx="1456959" cy="35719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2" name="圓角矩形 31"/>
          <p:cNvSpPr/>
          <p:nvPr/>
        </p:nvSpPr>
        <p:spPr>
          <a:xfrm>
            <a:off x="3286116" y="2643188"/>
            <a:ext cx="1714512" cy="35719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3" name="圓角矩形 32"/>
          <p:cNvSpPr/>
          <p:nvPr/>
        </p:nvSpPr>
        <p:spPr>
          <a:xfrm>
            <a:off x="3286116" y="3071816"/>
            <a:ext cx="407949" cy="35719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00694" y="2214560"/>
            <a:ext cx="442023" cy="388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" name="Picture 5"/>
          <p:cNvPicPr>
            <a:picLocks noChangeAspect="1" noChangeArrowheads="1"/>
          </p:cNvPicPr>
          <p:nvPr/>
        </p:nvPicPr>
        <p:blipFill>
          <a:blip r:embed="rId5"/>
          <a:srcRect l="8335"/>
          <a:stretch>
            <a:fillRect/>
          </a:stretch>
        </p:blipFill>
        <p:spPr bwMode="auto">
          <a:xfrm>
            <a:off x="5511863" y="3000378"/>
            <a:ext cx="417459" cy="428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" name="矩形 35"/>
          <p:cNvSpPr/>
          <p:nvPr/>
        </p:nvSpPr>
        <p:spPr>
          <a:xfrm>
            <a:off x="3286116" y="2214560"/>
            <a:ext cx="22145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TW" sz="2000" b="1" dirty="0" smtClean="0">
                <a:solidFill>
                  <a:schemeClr val="bg1"/>
                </a:solidFill>
                <a:latin typeface="+mj-ea"/>
                <a:ea typeface="+mj-ea"/>
              </a:rPr>
              <a:t>550 / 750</a:t>
            </a:r>
            <a:endParaRPr lang="zh-TW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286116" y="2643188"/>
            <a:ext cx="22371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TW" sz="2000" b="1" dirty="0" smtClean="0">
                <a:solidFill>
                  <a:schemeClr val="bg1"/>
                </a:solidFill>
                <a:latin typeface="+mj-ea"/>
                <a:ea typeface="+mj-ea"/>
              </a:rPr>
              <a:t>300 / 330</a:t>
            </a:r>
            <a:endParaRPr lang="zh-TW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286116" y="3071816"/>
            <a:ext cx="22145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TW" sz="2000" b="1" dirty="0" smtClean="0">
                <a:solidFill>
                  <a:schemeClr val="bg1"/>
                </a:solidFill>
                <a:latin typeface="+mj-ea"/>
                <a:ea typeface="+mj-ea"/>
              </a:rPr>
              <a:t>  20 / 128</a:t>
            </a:r>
            <a:endParaRPr lang="zh-TW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39" name="群組 38"/>
          <p:cNvGrpSpPr/>
          <p:nvPr/>
        </p:nvGrpSpPr>
        <p:grpSpPr>
          <a:xfrm>
            <a:off x="5966220" y="2643188"/>
            <a:ext cx="1606176" cy="357190"/>
            <a:chOff x="785794" y="6167446"/>
            <a:chExt cx="1609736" cy="357190"/>
          </a:xfrm>
        </p:grpSpPr>
        <p:sp>
          <p:nvSpPr>
            <p:cNvPr id="40" name="圓角矩形 39"/>
            <p:cNvSpPr/>
            <p:nvPr/>
          </p:nvSpPr>
          <p:spPr>
            <a:xfrm>
              <a:off x="785794" y="6167446"/>
              <a:ext cx="1500198" cy="35719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TW" altLang="en-US" sz="2000">
                <a:latin typeface="+mj-ea"/>
                <a:ea typeface="+mj-ea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870524" y="6167446"/>
              <a:ext cx="1525006" cy="2948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TW" altLang="en-US" sz="2000" b="1" dirty="0" smtClean="0">
                  <a:latin typeface="+mj-ea"/>
                  <a:ea typeface="+mj-ea"/>
                </a:rPr>
                <a:t>雙手巨斧</a:t>
              </a:r>
              <a:endParaRPr lang="zh-TW" altLang="en-US" sz="2000" b="1" dirty="0">
                <a:latin typeface="+mj-ea"/>
                <a:ea typeface="+mj-ea"/>
              </a:endParaRPr>
            </a:p>
          </p:txBody>
        </p:sp>
      </p:grpSp>
      <p:grpSp>
        <p:nvGrpSpPr>
          <p:cNvPr id="42" name="群組 41"/>
          <p:cNvGrpSpPr/>
          <p:nvPr/>
        </p:nvGrpSpPr>
        <p:grpSpPr>
          <a:xfrm>
            <a:off x="5966220" y="2245814"/>
            <a:ext cx="1606176" cy="357190"/>
            <a:chOff x="785794" y="6167446"/>
            <a:chExt cx="1609736" cy="357190"/>
          </a:xfrm>
        </p:grpSpPr>
        <p:sp>
          <p:nvSpPr>
            <p:cNvPr id="43" name="圓角矩形 42"/>
            <p:cNvSpPr/>
            <p:nvPr/>
          </p:nvSpPr>
          <p:spPr>
            <a:xfrm>
              <a:off x="785794" y="6167446"/>
              <a:ext cx="1500198" cy="35719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TW" altLang="en-US" sz="2000">
                <a:latin typeface="+mj-ea"/>
                <a:ea typeface="+mj-ea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870524" y="6167446"/>
              <a:ext cx="1525006" cy="2948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TW" altLang="en-US" sz="2000" b="1" dirty="0" smtClean="0">
                  <a:latin typeface="+mj-ea"/>
                  <a:ea typeface="+mj-ea"/>
                </a:rPr>
                <a:t>鎖子甲</a:t>
              </a:r>
              <a:endParaRPr lang="zh-TW" altLang="en-US" sz="2000" b="1" dirty="0">
                <a:latin typeface="+mj-ea"/>
                <a:ea typeface="+mj-ea"/>
              </a:endParaRPr>
            </a:p>
          </p:txBody>
        </p:sp>
      </p:grpSp>
      <p:grpSp>
        <p:nvGrpSpPr>
          <p:cNvPr id="45" name="群組 44"/>
          <p:cNvGrpSpPr/>
          <p:nvPr/>
        </p:nvGrpSpPr>
        <p:grpSpPr>
          <a:xfrm>
            <a:off x="5966220" y="3071816"/>
            <a:ext cx="1606176" cy="357190"/>
            <a:chOff x="785794" y="6167446"/>
            <a:chExt cx="1609736" cy="357190"/>
          </a:xfrm>
        </p:grpSpPr>
        <p:sp>
          <p:nvSpPr>
            <p:cNvPr id="46" name="圓角矩形 45"/>
            <p:cNvSpPr/>
            <p:nvPr/>
          </p:nvSpPr>
          <p:spPr>
            <a:xfrm>
              <a:off x="785794" y="6167446"/>
              <a:ext cx="1500198" cy="35719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TW" altLang="en-US" sz="2000">
                <a:latin typeface="+mj-ea"/>
                <a:ea typeface="+mj-ea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879483" y="6167446"/>
              <a:ext cx="1516047" cy="2948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TW" altLang="en-US" sz="2000" b="1" dirty="0" smtClean="0">
                  <a:latin typeface="+mj-ea"/>
                  <a:ea typeface="+mj-ea"/>
                </a:rPr>
                <a:t>傳送戒指</a:t>
              </a:r>
              <a:endParaRPr lang="zh-TW" altLang="en-US" sz="2000" b="1" dirty="0">
                <a:latin typeface="+mj-ea"/>
                <a:ea typeface="+mj-ea"/>
              </a:endParaRPr>
            </a:p>
          </p:txBody>
        </p:sp>
      </p:grpSp>
      <p:graphicFrame>
        <p:nvGraphicFramePr>
          <p:cNvPr id="48" name="表格 47"/>
          <p:cNvGraphicFramePr>
            <a:graphicFrameLocks noGrp="1"/>
          </p:cNvGraphicFramePr>
          <p:nvPr/>
        </p:nvGraphicFramePr>
        <p:xfrm>
          <a:off x="3286150" y="1785932"/>
          <a:ext cx="414337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5710"/>
                <a:gridCol w="986537"/>
                <a:gridCol w="138112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dirty="0" smtClean="0">
                          <a:latin typeface="+mj-ea"/>
                          <a:ea typeface="+mj-ea"/>
                        </a:rPr>
                        <a:t>凱伊姆</a:t>
                      </a:r>
                      <a:r>
                        <a:rPr lang="en-US" altLang="zh-TW" sz="2000" b="1" dirty="0" smtClean="0">
                          <a:latin typeface="+mj-ea"/>
                          <a:ea typeface="+mj-ea"/>
                        </a:rPr>
                        <a:t>‧</a:t>
                      </a:r>
                      <a:r>
                        <a:rPr lang="zh-TW" altLang="en-US" sz="2000" b="1" dirty="0" smtClean="0">
                          <a:latin typeface="+mj-ea"/>
                          <a:ea typeface="+mj-ea"/>
                        </a:rPr>
                        <a:t>恩拉 </a:t>
                      </a:r>
                      <a:endParaRPr lang="zh-TW" altLang="en-US" sz="2000" dirty="0">
                        <a:latin typeface="+mj-ea"/>
                        <a:ea typeface="+mj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1" kern="1200" dirty="0" smtClean="0">
                          <a:solidFill>
                            <a:srgbClr val="FFFF00"/>
                          </a:solidFill>
                          <a:latin typeface="+mj-ea"/>
                          <a:ea typeface="+mn-ea"/>
                          <a:cs typeface="+mn-cs"/>
                        </a:rPr>
                        <a:t>Lv. 43</a:t>
                      </a:r>
                      <a:endParaRPr kumimoji="0" lang="zh-TW" altLang="en-US" sz="2000" b="1" kern="1200" dirty="0" smtClean="0">
                        <a:solidFill>
                          <a:srgbClr val="FFFF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000" b="1" kern="120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矮人</a:t>
                      </a:r>
                      <a:endParaRPr lang="zh-TW" altLang="en-US" sz="2000" dirty="0">
                        <a:solidFill>
                          <a:srgbClr val="FFFF00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500694" y="2571750"/>
            <a:ext cx="442023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鋒芒">
  <a:themeElements>
    <a:clrScheme name="鋒芒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鋒芒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鋒芒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626</TotalTime>
  <Words>1054</Words>
  <Application>Microsoft Office PowerPoint</Application>
  <PresentationFormat>如螢幕大小 (16:9)</PresentationFormat>
  <Paragraphs>219</Paragraphs>
  <Slides>24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5" baseType="lpstr">
      <vt:lpstr>鋒芒</vt:lpstr>
      <vt:lpstr>Game Development Proposal</vt:lpstr>
      <vt:lpstr>OUTLINES</vt:lpstr>
      <vt:lpstr>OVERVIEW</vt:lpstr>
      <vt:lpstr>OVERVIEW - PROJECT</vt:lpstr>
      <vt:lpstr>GAME UI</vt:lpstr>
      <vt:lpstr>GAME UI</vt:lpstr>
      <vt:lpstr>GAME UI</vt:lpstr>
      <vt:lpstr>GAME UI</vt:lpstr>
      <vt:lpstr>GAME UI</vt:lpstr>
      <vt:lpstr>GAME UI</vt:lpstr>
      <vt:lpstr>GAME UI</vt:lpstr>
      <vt:lpstr>SPECIAL SYSTEM : ENTROPY</vt:lpstr>
      <vt:lpstr>GAME SYSTEM</vt:lpstr>
      <vt:lpstr>GAME SYSTEM - Overview</vt:lpstr>
      <vt:lpstr>GAME SYSTEM - Overview</vt:lpstr>
      <vt:lpstr>GAME SYSTEM - Overview</vt:lpstr>
      <vt:lpstr>GAME SYSTEM - JRPG</vt:lpstr>
      <vt:lpstr>GAME SYSTEM – JRPG turn based</vt:lpstr>
      <vt:lpstr>GAME SYSTEM – ARPG battle</vt:lpstr>
      <vt:lpstr>GAME SYSTEM - Side Scrolling</vt:lpstr>
      <vt:lpstr>GAME SYSTEM – ARPG battle</vt:lpstr>
      <vt:lpstr>GAME SYSTEM - SLG</vt:lpstr>
      <vt:lpstr>GAME SYSTEM - Roguelite</vt:lpstr>
      <vt:lpstr>GAME SYSTEM - Roguelite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Sidney_Niu</dc:creator>
  <cp:lastModifiedBy>Sidney_Niu</cp:lastModifiedBy>
  <cp:revision>71</cp:revision>
  <dcterms:created xsi:type="dcterms:W3CDTF">2021-07-03T08:05:56Z</dcterms:created>
  <dcterms:modified xsi:type="dcterms:W3CDTF">2021-07-08T12:41:49Z</dcterms:modified>
</cp:coreProperties>
</file>