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s/slide13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slides/slide13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143"/>
  </p:notesMasterIdLst>
  <p:sldIdLst>
    <p:sldId id="256" r:id="rId2"/>
    <p:sldId id="427" r:id="rId3"/>
    <p:sldId id="257" r:id="rId4"/>
    <p:sldId id="395" r:id="rId5"/>
    <p:sldId id="438" r:id="rId6"/>
    <p:sldId id="297" r:id="rId7"/>
    <p:sldId id="304" r:id="rId8"/>
    <p:sldId id="348" r:id="rId9"/>
    <p:sldId id="381" r:id="rId10"/>
    <p:sldId id="305" r:id="rId11"/>
    <p:sldId id="307" r:id="rId12"/>
    <p:sldId id="308" r:id="rId13"/>
    <p:sldId id="439" r:id="rId14"/>
    <p:sldId id="396" r:id="rId15"/>
    <p:sldId id="421" r:id="rId16"/>
    <p:sldId id="463" r:id="rId17"/>
    <p:sldId id="464" r:id="rId18"/>
    <p:sldId id="465" r:id="rId19"/>
    <p:sldId id="466" r:id="rId20"/>
    <p:sldId id="467" r:id="rId21"/>
    <p:sldId id="468" r:id="rId22"/>
    <p:sldId id="469" r:id="rId23"/>
    <p:sldId id="470" r:id="rId24"/>
    <p:sldId id="471" r:id="rId25"/>
    <p:sldId id="472" r:id="rId26"/>
    <p:sldId id="473" r:id="rId27"/>
    <p:sldId id="474" r:id="rId28"/>
    <p:sldId id="363" r:id="rId29"/>
    <p:sldId id="309" r:id="rId30"/>
    <p:sldId id="366" r:id="rId31"/>
    <p:sldId id="367" r:id="rId32"/>
    <p:sldId id="368" r:id="rId33"/>
    <p:sldId id="401" r:id="rId34"/>
    <p:sldId id="316" r:id="rId35"/>
    <p:sldId id="318" r:id="rId36"/>
    <p:sldId id="369" r:id="rId37"/>
    <p:sldId id="319" r:id="rId38"/>
    <p:sldId id="320" r:id="rId39"/>
    <p:sldId id="321" r:id="rId40"/>
    <p:sldId id="405" r:id="rId41"/>
    <p:sldId id="397" r:id="rId42"/>
    <p:sldId id="413" r:id="rId43"/>
    <p:sldId id="322" r:id="rId44"/>
    <p:sldId id="324" r:id="rId45"/>
    <p:sldId id="325" r:id="rId46"/>
    <p:sldId id="326" r:id="rId47"/>
    <p:sldId id="412" r:id="rId48"/>
    <p:sldId id="350" r:id="rId49"/>
    <p:sldId id="428" r:id="rId50"/>
    <p:sldId id="400" r:id="rId51"/>
    <p:sldId id="423" r:id="rId52"/>
    <p:sldId id="346" r:id="rId53"/>
    <p:sldId id="370" r:id="rId54"/>
    <p:sldId id="407" r:id="rId55"/>
    <p:sldId id="399" r:id="rId56"/>
    <p:sldId id="476" r:id="rId57"/>
    <p:sldId id="361" r:id="rId58"/>
    <p:sldId id="360" r:id="rId59"/>
    <p:sldId id="431" r:id="rId60"/>
    <p:sldId id="336" r:id="rId61"/>
    <p:sldId id="349" r:id="rId62"/>
    <p:sldId id="323" r:id="rId63"/>
    <p:sldId id="343" r:id="rId64"/>
    <p:sldId id="278" r:id="rId65"/>
    <p:sldId id="339" r:id="rId66"/>
    <p:sldId id="279" r:id="rId67"/>
    <p:sldId id="280" r:id="rId68"/>
    <p:sldId id="340" r:id="rId69"/>
    <p:sldId id="281" r:id="rId70"/>
    <p:sldId id="282" r:id="rId71"/>
    <p:sldId id="286" r:id="rId72"/>
    <p:sldId id="283" r:id="rId73"/>
    <p:sldId id="489" r:id="rId74"/>
    <p:sldId id="490" r:id="rId75"/>
    <p:sldId id="433" r:id="rId76"/>
    <p:sldId id="398" r:id="rId77"/>
    <p:sldId id="415" r:id="rId78"/>
    <p:sldId id="335" r:id="rId79"/>
    <p:sldId id="374" r:id="rId80"/>
    <p:sldId id="462" r:id="rId81"/>
    <p:sldId id="377" r:id="rId82"/>
    <p:sldId id="382" r:id="rId83"/>
    <p:sldId id="378" r:id="rId84"/>
    <p:sldId id="376" r:id="rId85"/>
    <p:sldId id="379" r:id="rId86"/>
    <p:sldId id="380" r:id="rId87"/>
    <p:sldId id="383" r:id="rId88"/>
    <p:sldId id="384" r:id="rId89"/>
    <p:sldId id="386" r:id="rId90"/>
    <p:sldId id="403" r:id="rId91"/>
    <p:sldId id="392" r:id="rId92"/>
    <p:sldId id="390" r:id="rId93"/>
    <p:sldId id="353" r:id="rId94"/>
    <p:sldId id="354" r:id="rId95"/>
    <p:sldId id="371" r:id="rId96"/>
    <p:sldId id="356" r:id="rId97"/>
    <p:sldId id="393" r:id="rId98"/>
    <p:sldId id="394" r:id="rId99"/>
    <p:sldId id="420" r:id="rId100"/>
    <p:sldId id="391" r:id="rId101"/>
    <p:sldId id="448" r:id="rId102"/>
    <p:sldId id="445" r:id="rId103"/>
    <p:sldId id="443" r:id="rId104"/>
    <p:sldId id="447" r:id="rId105"/>
    <p:sldId id="494" r:id="rId106"/>
    <p:sldId id="444" r:id="rId107"/>
    <p:sldId id="492" r:id="rId108"/>
    <p:sldId id="493" r:id="rId109"/>
    <p:sldId id="506" r:id="rId110"/>
    <p:sldId id="501" r:id="rId111"/>
    <p:sldId id="502" r:id="rId112"/>
    <p:sldId id="499" r:id="rId113"/>
    <p:sldId id="500" r:id="rId114"/>
    <p:sldId id="505" r:id="rId115"/>
    <p:sldId id="504" r:id="rId116"/>
    <p:sldId id="503" r:id="rId117"/>
    <p:sldId id="498" r:id="rId118"/>
    <p:sldId id="460" r:id="rId119"/>
    <p:sldId id="485" r:id="rId120"/>
    <p:sldId id="480" r:id="rId121"/>
    <p:sldId id="484" r:id="rId122"/>
    <p:sldId id="483" r:id="rId123"/>
    <p:sldId id="479" r:id="rId124"/>
    <p:sldId id="486" r:id="rId125"/>
    <p:sldId id="487" r:id="rId126"/>
    <p:sldId id="488" r:id="rId127"/>
    <p:sldId id="478" r:id="rId128"/>
    <p:sldId id="481" r:id="rId129"/>
    <p:sldId id="458" r:id="rId130"/>
    <p:sldId id="453" r:id="rId131"/>
    <p:sldId id="457" r:id="rId132"/>
    <p:sldId id="455" r:id="rId133"/>
    <p:sldId id="456" r:id="rId134"/>
    <p:sldId id="512" r:id="rId135"/>
    <p:sldId id="508" r:id="rId136"/>
    <p:sldId id="511" r:id="rId137"/>
    <p:sldId id="510" r:id="rId138"/>
    <p:sldId id="451" r:id="rId139"/>
    <p:sldId id="507" r:id="rId140"/>
    <p:sldId id="435" r:id="rId141"/>
    <p:sldId id="477" r:id="rId142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9933FF"/>
    <a:srgbClr val="FF00FF"/>
    <a:srgbClr val="FFFF99"/>
    <a:srgbClr val="FF99FF"/>
    <a:srgbClr val="321900"/>
    <a:srgbClr val="3FCDFF"/>
    <a:srgbClr val="66CCFF"/>
    <a:srgbClr val="33CCFF"/>
    <a:srgbClr val="FE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82" autoAdjust="0"/>
    <p:restoredTop sz="92094" autoAdjust="0"/>
  </p:normalViewPr>
  <p:slideViewPr>
    <p:cSldViewPr>
      <p:cViewPr varScale="1">
        <p:scale>
          <a:sx n="74" d="100"/>
          <a:sy n="74" d="100"/>
        </p:scale>
        <p:origin x="-3072" y="-9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11914-3DA4-496D-B3DC-E06B35566961}" type="datetimeFigureOut">
              <a:rPr lang="zh-TW" altLang="en-US" smtClean="0"/>
              <a:pPr/>
              <a:t>2021/7/12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9C962-8D48-42F3-8DA2-68B64CCA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9C962-8D48-42F3-8DA2-68B64CCA30C1}" type="slidenum">
              <a:rPr lang="zh-TW" altLang="en-US" smtClean="0"/>
              <a:pPr/>
              <a:t>92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9C962-8D48-42F3-8DA2-68B64CCA30C1}" type="slidenum">
              <a:rPr lang="zh-TW" altLang="en-US" smtClean="0"/>
              <a:pPr/>
              <a:t>97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9C962-8D48-42F3-8DA2-68B64CCA30C1}" type="slidenum">
              <a:rPr lang="zh-TW" altLang="en-US" smtClean="0"/>
              <a:pPr/>
              <a:t>98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316523" y="1981200"/>
            <a:ext cx="6172200" cy="26416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3DD-20C5-4BB9-A482-03C76E8D2506}" type="datetimeFigureOut">
              <a:rPr lang="zh-TW" altLang="en-US" smtClean="0"/>
              <a:pPr/>
              <a:t>2021/7/12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028700" y="4812453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3DD-20C5-4BB9-A482-03C76E8D2506}" type="datetimeFigureOut">
              <a:rPr lang="zh-TW" altLang="en-US" smtClean="0"/>
              <a:pPr/>
              <a:t>2021/7/12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3DD-20C5-4BB9-A482-03C76E8D2506}" type="datetimeFigureOut">
              <a:rPr lang="zh-TW" altLang="en-US" smtClean="0"/>
              <a:pPr/>
              <a:t>2021/7/12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34145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2900" y="738158"/>
            <a:ext cx="6172200" cy="8375362"/>
          </a:xfrm>
        </p:spPr>
        <p:txBody>
          <a:bodyPr/>
          <a:lstStyle/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3DD-20C5-4BB9-A482-03C76E8D2506}" type="datetimeFigureOut">
              <a:rPr lang="zh-TW" altLang="en-US" smtClean="0"/>
              <a:pPr/>
              <a:t>2021/7/12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3214686" y="951289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3FE8FFA-D619-4E41-801E-D617773CF6D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00150" y="880533"/>
            <a:ext cx="5314950" cy="26416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00150" y="3622358"/>
            <a:ext cx="5314950" cy="2180695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3DD-20C5-4BB9-A482-03C76E8D2506}" type="datetimeFigureOut">
              <a:rPr lang="zh-TW" altLang="en-US" smtClean="0"/>
              <a:pPr/>
              <a:t>2021/7/12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5943600" y="9268531"/>
            <a:ext cx="571500" cy="527403"/>
          </a:xfrm>
        </p:spPr>
        <p:txBody>
          <a:bodyPr/>
          <a:lstStyle/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3DD-20C5-4BB9-A482-03C76E8D2506}" type="datetimeFigureOut">
              <a:rPr lang="zh-TW" altLang="en-US" smtClean="0"/>
              <a:pPr/>
              <a:t>2021/7/12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394406"/>
            <a:ext cx="6172200" cy="1651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108461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3483769" y="2217385"/>
            <a:ext cx="3031331" cy="108461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42900" y="3412068"/>
            <a:ext cx="3030141" cy="54368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483769" y="3412068"/>
            <a:ext cx="3031331" cy="54368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3DD-20C5-4BB9-A482-03C76E8D2506}" type="datetimeFigureOut">
              <a:rPr lang="zh-TW" altLang="en-US" smtClean="0"/>
              <a:pPr/>
              <a:t>2021/7/12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3DD-20C5-4BB9-A482-03C76E8D2506}" type="datetimeFigureOut">
              <a:rPr lang="zh-TW" altLang="en-US" smtClean="0"/>
              <a:pPr/>
              <a:t>2021/7/12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3DD-20C5-4BB9-A482-03C76E8D2506}" type="datetimeFigureOut">
              <a:rPr lang="zh-TW" altLang="en-US" smtClean="0"/>
              <a:pPr/>
              <a:t>2021/7/12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42900" y="2201334"/>
            <a:ext cx="2256235" cy="6647569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3DD-20C5-4BB9-A482-03C76E8D2506}" type="datetimeFigureOut">
              <a:rPr lang="zh-TW" altLang="en-US" smtClean="0"/>
              <a:pPr/>
              <a:t>2021/7/12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880533"/>
            <a:ext cx="4114800" cy="754416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371600" y="2646186"/>
            <a:ext cx="4114800" cy="5723467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TW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按一下圖示以新增圖片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371600" y="1685359"/>
            <a:ext cx="4114800" cy="766064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3DD-20C5-4BB9-A482-03C76E8D2506}" type="datetimeFigureOut">
              <a:rPr lang="zh-TW" altLang="en-US" smtClean="0"/>
              <a:pPr/>
              <a:t>2021/7/12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42900" y="2311400"/>
            <a:ext cx="6172200" cy="6802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342900" y="9268531"/>
            <a:ext cx="1600200" cy="527403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E07F3DD-20C5-4BB9-A482-03C76E8D2506}" type="datetimeFigureOut">
              <a:rPr lang="zh-TW" altLang="en-US" smtClean="0"/>
              <a:pPr/>
              <a:t>2021/7/12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343150" y="9268531"/>
            <a:ext cx="2171700" cy="527403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5943600" y="9268531"/>
            <a:ext cx="571500" cy="527403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357166" y="9517784"/>
            <a:ext cx="2357453" cy="29300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altLang="zh-TW" sz="1200" b="1" dirty="0" smtClean="0">
                <a:latin typeface="+mj-ea"/>
                <a:ea typeface="+mj-ea"/>
              </a:rPr>
              <a:t>Partially Ordered</a:t>
            </a:r>
            <a:r>
              <a:rPr lang="en-US" altLang="zh-TW" sz="1200" b="1" baseline="0" dirty="0" smtClean="0">
                <a:latin typeface="+mj-ea"/>
                <a:ea typeface="+mj-ea"/>
              </a:rPr>
              <a:t> Magic</a:t>
            </a:r>
            <a:endParaRPr lang="zh-TW" altLang="en-US" sz="1200" b="1" dirty="0">
              <a:latin typeface="+mj-ea"/>
              <a:ea typeface="+mj-ea"/>
            </a:endParaRPr>
          </a:p>
        </p:txBody>
      </p:sp>
      <p:pic>
        <p:nvPicPr>
          <p:cNvPr id="8" name="Picture 2" descr="POM.png"/>
          <p:cNvPicPr>
            <a:picLocks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290" y="9525032"/>
            <a:ext cx="216000" cy="216000"/>
          </a:xfrm>
          <a:prstGeom prst="rect">
            <a:avLst/>
          </a:prstGeom>
          <a:noFill/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j-ea"/>
          <a:ea typeface="+mj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Partially Ordered </a:t>
            </a:r>
            <a:br>
              <a:rPr lang="en-US" altLang="zh-TW" dirty="0" smtClean="0"/>
            </a:br>
            <a:r>
              <a:rPr lang="en-US" altLang="zh-TW" dirty="0" smtClean="0"/>
              <a:t>Magic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Setting</a:t>
            </a:r>
          </a:p>
          <a:p>
            <a:r>
              <a:rPr lang="en-US" altLang="zh-TW" dirty="0" smtClean="0"/>
              <a:t>Handbook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by Sidney </a:t>
            </a:r>
            <a:r>
              <a:rPr lang="en-US" altLang="zh-TW" dirty="0" err="1" smtClean="0"/>
              <a:t>Niu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0: Universe Concept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7313" indent="627063">
              <a:buNone/>
            </a:pPr>
            <a:r>
              <a:rPr lang="zh-TW" altLang="en-US" dirty="0" smtClean="0"/>
              <a:t>想像今天有人把空間中的粒子全部撥到一側，過一段時間之後仍然會散佈均勻，所以自然界是往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增加的方向前進。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同樣的道理，當再把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個粒子丟入左側的時候，原本</a:t>
            </a:r>
            <a:r>
              <a:rPr lang="en-US" altLang="zh-TW" dirty="0" smtClean="0"/>
              <a:t>15:5</a:t>
            </a:r>
            <a:r>
              <a:rPr lang="zh-TW" altLang="en-US" dirty="0" smtClean="0"/>
              <a:t>的粒子狀態會隨時間擴散成</a:t>
            </a:r>
            <a:r>
              <a:rPr lang="en-US" altLang="zh-TW" dirty="0" smtClean="0"/>
              <a:t>10:10</a:t>
            </a:r>
            <a:r>
              <a:rPr lang="zh-TW" altLang="en-US" dirty="0" smtClean="0"/>
              <a:t>，這就是著名的勒沙特列原理（</a:t>
            </a:r>
            <a:r>
              <a:rPr lang="en-US" altLang="zh-TW" dirty="0" smtClean="0"/>
              <a:t>Le </a:t>
            </a:r>
            <a:r>
              <a:rPr lang="en-US" altLang="zh-TW" dirty="0" err="1" smtClean="0"/>
              <a:t>Chatelier</a:t>
            </a:r>
            <a:r>
              <a:rPr lang="en-US" altLang="zh-TW" dirty="0" smtClean="0"/>
              <a:t> principle</a:t>
            </a:r>
            <a:r>
              <a:rPr lang="zh-TW" altLang="en-US" dirty="0" smtClean="0"/>
              <a:t>）</a:t>
            </a:r>
          </a:p>
          <a:p>
            <a:pPr marL="87313" indent="627063">
              <a:buNone/>
            </a:pPr>
            <a:r>
              <a:rPr lang="zh-TW" altLang="en-US" dirty="0" smtClean="0"/>
              <a:t>所以在空間中施放不同體系的魔法或技術或者其他技能，就是在增加環境中不平衡，會需要時間去擴散達到新的平衡，即環境會往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最大的方向發展，也就導致短時間很難再施放另一種體系的魔法。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因為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機制的存在，在使用魔法或科技的時候都要隨時注意技術彼此會有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牽制。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人物數值狀態影響</a:t>
            </a:r>
            <a:endParaRPr lang="en-US" altLang="zh-TW" dirty="0" smtClean="0"/>
          </a:p>
          <a:p>
            <a:r>
              <a:rPr lang="zh-TW" altLang="en-US" dirty="0" smtClean="0"/>
              <a:t>技能體系 </a:t>
            </a:r>
            <a:r>
              <a:rPr lang="en-US" altLang="zh-TW" dirty="0" smtClean="0"/>
              <a:t>- </a:t>
            </a:r>
            <a:r>
              <a:rPr lang="zh-TW" altLang="en-US" dirty="0" smtClean="0"/>
              <a:t>副體系</a:t>
            </a:r>
          </a:p>
          <a:p>
            <a:pPr lvl="1"/>
            <a:r>
              <a:rPr lang="zh-TW" altLang="en-US" dirty="0" smtClean="0"/>
              <a:t>每個主體系各自有四個副體系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自然元素體系的副體系：</a:t>
            </a:r>
          </a:p>
          <a:p>
            <a:pPr lvl="2"/>
            <a:r>
              <a:rPr lang="zh-TW" altLang="en-US" dirty="0" smtClean="0"/>
              <a:t>水元素、火元素、風元素、土元素</a:t>
            </a:r>
          </a:p>
          <a:p>
            <a:pPr lvl="1"/>
            <a:r>
              <a:rPr lang="zh-TW" altLang="en-US" dirty="0" smtClean="0"/>
              <a:t>科技體系的副體系：</a:t>
            </a:r>
          </a:p>
          <a:p>
            <a:pPr lvl="2"/>
            <a:r>
              <a:rPr lang="zh-TW" altLang="en-US" dirty="0" smtClean="0"/>
              <a:t>鍊金科技、盧恩符文、機械科技、儀式神祕學</a:t>
            </a:r>
          </a:p>
          <a:p>
            <a:pPr lvl="1"/>
            <a:r>
              <a:rPr lang="zh-TW" altLang="en-US" dirty="0" smtClean="0"/>
              <a:t>神族體系副體系：</a:t>
            </a:r>
          </a:p>
          <a:p>
            <a:pPr lvl="2"/>
            <a:r>
              <a:rPr lang="zh-TW" altLang="en-US" dirty="0" smtClean="0"/>
              <a:t>祝福、詛咒、靈術、仙術</a:t>
            </a:r>
          </a:p>
          <a:p>
            <a:pPr lvl="1"/>
            <a:r>
              <a:rPr lang="zh-TW" altLang="en-US" dirty="0" smtClean="0"/>
              <a:t>總共為</a:t>
            </a:r>
            <a:r>
              <a:rPr lang="en-US" altLang="zh-TW" dirty="0" smtClean="0"/>
              <a:t>12</a:t>
            </a:r>
            <a:r>
              <a:rPr lang="zh-TW" altLang="en-US" dirty="0" smtClean="0"/>
              <a:t>個技術體系，圖樣如下：</a:t>
            </a:r>
            <a:endParaRPr lang="en-US" altLang="zh-TW" dirty="0" smtClean="0"/>
          </a:p>
          <a:p>
            <a:pPr lvl="2"/>
            <a:r>
              <a:rPr lang="en-US" altLang="zh-TW" dirty="0" smtClean="0">
                <a:solidFill>
                  <a:srgbClr val="C00000"/>
                </a:solidFill>
              </a:rPr>
              <a:t>Technology</a:t>
            </a:r>
            <a:r>
              <a:rPr lang="en-US" altLang="zh-TW" dirty="0" smtClean="0">
                <a:solidFill>
                  <a:srgbClr val="92D050"/>
                </a:solidFill>
              </a:rPr>
              <a:t> </a:t>
            </a:r>
            <a:r>
              <a:rPr lang="en-US" altLang="zh-TW" dirty="0" smtClean="0"/>
              <a:t>Skills</a:t>
            </a:r>
          </a:p>
          <a:p>
            <a:pPr lvl="2"/>
            <a:r>
              <a:rPr lang="en-US" altLang="zh-TW" dirty="0" smtClean="0">
                <a:solidFill>
                  <a:srgbClr val="0070C0"/>
                </a:solidFill>
              </a:rPr>
              <a:t>Element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dirty="0" smtClean="0"/>
              <a:t>Skills</a:t>
            </a:r>
          </a:p>
          <a:p>
            <a:pPr lvl="2"/>
            <a:r>
              <a:rPr lang="en-US" altLang="zh-TW" dirty="0" smtClean="0">
                <a:solidFill>
                  <a:srgbClr val="92D050"/>
                </a:solidFill>
              </a:rPr>
              <a:t>Faith</a:t>
            </a:r>
            <a:r>
              <a:rPr lang="zh-TW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TW" dirty="0" smtClean="0"/>
              <a:t>Skills</a:t>
            </a:r>
          </a:p>
          <a:p>
            <a:pPr lvl="1"/>
            <a:r>
              <a:rPr lang="zh-TW" altLang="en-US" dirty="0" smtClean="0"/>
              <a:t>每個技能都是基於某個核心技能，可能混合其他副技能體系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技能和裝備特殊屬性都會標示所屬體系</a:t>
            </a:r>
            <a:endParaRPr lang="zh-TW" altLang="en-US" dirty="0"/>
          </a:p>
        </p:txBody>
      </p:sp>
      <p:grpSp>
        <p:nvGrpSpPr>
          <p:cNvPr id="4" name="群組 71"/>
          <p:cNvGrpSpPr/>
          <p:nvPr/>
        </p:nvGrpSpPr>
        <p:grpSpPr>
          <a:xfrm>
            <a:off x="4781471" y="5881694"/>
            <a:ext cx="329023" cy="338554"/>
            <a:chOff x="4781471" y="3738554"/>
            <a:chExt cx="329023" cy="338554"/>
          </a:xfrm>
        </p:grpSpPr>
        <p:sp>
          <p:nvSpPr>
            <p:cNvPr id="73" name="橢圓 72"/>
            <p:cNvSpPr/>
            <p:nvPr/>
          </p:nvSpPr>
          <p:spPr>
            <a:xfrm>
              <a:off x="4829593" y="3770300"/>
              <a:ext cx="280901" cy="28090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4781471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火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5" name="群組 74"/>
          <p:cNvGrpSpPr/>
          <p:nvPr/>
        </p:nvGrpSpPr>
        <p:grpSpPr>
          <a:xfrm>
            <a:off x="5166828" y="5881694"/>
            <a:ext cx="329023" cy="338554"/>
            <a:chOff x="5166828" y="3738554"/>
            <a:chExt cx="329023" cy="338554"/>
          </a:xfrm>
        </p:grpSpPr>
        <p:sp>
          <p:nvSpPr>
            <p:cNvPr id="76" name="橢圓 75"/>
            <p:cNvSpPr/>
            <p:nvPr/>
          </p:nvSpPr>
          <p:spPr>
            <a:xfrm>
              <a:off x="5214950" y="3770300"/>
              <a:ext cx="280901" cy="28090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5166828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風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6" name="群組 77"/>
          <p:cNvGrpSpPr/>
          <p:nvPr/>
        </p:nvGrpSpPr>
        <p:grpSpPr>
          <a:xfrm>
            <a:off x="3995653" y="5881694"/>
            <a:ext cx="329023" cy="338554"/>
            <a:chOff x="3995653" y="3738554"/>
            <a:chExt cx="329023" cy="338554"/>
          </a:xfrm>
        </p:grpSpPr>
        <p:sp>
          <p:nvSpPr>
            <p:cNvPr id="79" name="橢圓 78"/>
            <p:cNvSpPr/>
            <p:nvPr/>
          </p:nvSpPr>
          <p:spPr>
            <a:xfrm>
              <a:off x="4043775" y="3770299"/>
              <a:ext cx="280901" cy="28090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3995653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地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7" name="群組 80"/>
          <p:cNvGrpSpPr/>
          <p:nvPr/>
        </p:nvGrpSpPr>
        <p:grpSpPr>
          <a:xfrm>
            <a:off x="4381010" y="5881694"/>
            <a:ext cx="329023" cy="338554"/>
            <a:chOff x="4381010" y="3738554"/>
            <a:chExt cx="329023" cy="338554"/>
          </a:xfrm>
        </p:grpSpPr>
        <p:sp>
          <p:nvSpPr>
            <p:cNvPr id="82" name="橢圓 81"/>
            <p:cNvSpPr/>
            <p:nvPr/>
          </p:nvSpPr>
          <p:spPr>
            <a:xfrm>
              <a:off x="4429132" y="3770299"/>
              <a:ext cx="280901" cy="280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4381010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水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8" name="群組 83"/>
          <p:cNvGrpSpPr/>
          <p:nvPr/>
        </p:nvGrpSpPr>
        <p:grpSpPr>
          <a:xfrm>
            <a:off x="4786322" y="6257520"/>
            <a:ext cx="329023" cy="338554"/>
            <a:chOff x="4786322" y="4135436"/>
            <a:chExt cx="329023" cy="338554"/>
          </a:xfrm>
        </p:grpSpPr>
        <p:sp>
          <p:nvSpPr>
            <p:cNvPr id="85" name="橢圓 84"/>
            <p:cNvSpPr/>
            <p:nvPr/>
          </p:nvSpPr>
          <p:spPr>
            <a:xfrm>
              <a:off x="4834444" y="4167180"/>
              <a:ext cx="280901" cy="280901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4786322" y="413543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rPr>
                <a:t>靈</a:t>
              </a:r>
              <a:endParaRPr lang="zh-TW" altLang="en-US" sz="16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9" name="群組 86"/>
          <p:cNvGrpSpPr/>
          <p:nvPr/>
        </p:nvGrpSpPr>
        <p:grpSpPr>
          <a:xfrm>
            <a:off x="5171679" y="6257520"/>
            <a:ext cx="329023" cy="338554"/>
            <a:chOff x="5171679" y="4135436"/>
            <a:chExt cx="329023" cy="338554"/>
          </a:xfrm>
        </p:grpSpPr>
        <p:sp>
          <p:nvSpPr>
            <p:cNvPr id="88" name="橢圓 87"/>
            <p:cNvSpPr/>
            <p:nvPr/>
          </p:nvSpPr>
          <p:spPr>
            <a:xfrm>
              <a:off x="5219801" y="4167182"/>
              <a:ext cx="280901" cy="280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5171679" y="413543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rPr>
                <a:t>仙</a:t>
              </a:r>
              <a:endParaRPr lang="zh-TW" altLang="en-US" sz="16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0" name="群組 89"/>
          <p:cNvGrpSpPr/>
          <p:nvPr/>
        </p:nvGrpSpPr>
        <p:grpSpPr>
          <a:xfrm>
            <a:off x="4000504" y="6257520"/>
            <a:ext cx="329023" cy="338554"/>
            <a:chOff x="4000504" y="4154072"/>
            <a:chExt cx="329023" cy="338554"/>
          </a:xfrm>
        </p:grpSpPr>
        <p:sp>
          <p:nvSpPr>
            <p:cNvPr id="91" name="橢圓 90"/>
            <p:cNvSpPr/>
            <p:nvPr/>
          </p:nvSpPr>
          <p:spPr>
            <a:xfrm>
              <a:off x="4048626" y="4185817"/>
              <a:ext cx="280901" cy="28090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4000504" y="415407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祝</a:t>
              </a:r>
              <a:endPara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1" name="群組 92"/>
          <p:cNvGrpSpPr/>
          <p:nvPr/>
        </p:nvGrpSpPr>
        <p:grpSpPr>
          <a:xfrm>
            <a:off x="4385861" y="6257520"/>
            <a:ext cx="329023" cy="338554"/>
            <a:chOff x="4385861" y="4154072"/>
            <a:chExt cx="329023" cy="338554"/>
          </a:xfrm>
        </p:grpSpPr>
        <p:sp>
          <p:nvSpPr>
            <p:cNvPr id="94" name="橢圓 93"/>
            <p:cNvSpPr/>
            <p:nvPr/>
          </p:nvSpPr>
          <p:spPr>
            <a:xfrm>
              <a:off x="4433983" y="4185817"/>
              <a:ext cx="280901" cy="28090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4385861" y="415407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咒</a:t>
              </a:r>
              <a:endPara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2" name="群組 95"/>
          <p:cNvGrpSpPr/>
          <p:nvPr/>
        </p:nvGrpSpPr>
        <p:grpSpPr>
          <a:xfrm>
            <a:off x="4781471" y="5524504"/>
            <a:ext cx="329023" cy="338554"/>
            <a:chOff x="4781471" y="3421056"/>
            <a:chExt cx="329023" cy="338554"/>
          </a:xfrm>
        </p:grpSpPr>
        <p:sp>
          <p:nvSpPr>
            <p:cNvPr id="97" name="橢圓 96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3" name="群組 98"/>
          <p:cNvGrpSpPr/>
          <p:nvPr/>
        </p:nvGrpSpPr>
        <p:grpSpPr>
          <a:xfrm>
            <a:off x="5166828" y="5524504"/>
            <a:ext cx="329023" cy="338554"/>
            <a:chOff x="5166828" y="3421056"/>
            <a:chExt cx="329023" cy="338554"/>
          </a:xfrm>
        </p:grpSpPr>
        <p:sp>
          <p:nvSpPr>
            <p:cNvPr id="100" name="橢圓 99"/>
            <p:cNvSpPr/>
            <p:nvPr/>
          </p:nvSpPr>
          <p:spPr>
            <a:xfrm>
              <a:off x="5214950" y="3452802"/>
              <a:ext cx="280901" cy="28090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5166828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秘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4" name="群組 101"/>
          <p:cNvGrpSpPr/>
          <p:nvPr/>
        </p:nvGrpSpPr>
        <p:grpSpPr>
          <a:xfrm>
            <a:off x="3995653" y="5524504"/>
            <a:ext cx="329023" cy="338554"/>
            <a:chOff x="3995653" y="3439692"/>
            <a:chExt cx="329023" cy="338554"/>
          </a:xfrm>
        </p:grpSpPr>
        <p:sp>
          <p:nvSpPr>
            <p:cNvPr id="103" name="橢圓 102"/>
            <p:cNvSpPr/>
            <p:nvPr/>
          </p:nvSpPr>
          <p:spPr>
            <a:xfrm>
              <a:off x="4043775" y="3471437"/>
              <a:ext cx="280901" cy="2809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3995653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械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5" name="群組 104"/>
          <p:cNvGrpSpPr/>
          <p:nvPr/>
        </p:nvGrpSpPr>
        <p:grpSpPr>
          <a:xfrm>
            <a:off x="4381010" y="5524504"/>
            <a:ext cx="329023" cy="338554"/>
            <a:chOff x="4381010" y="3439692"/>
            <a:chExt cx="329023" cy="338554"/>
          </a:xfrm>
        </p:grpSpPr>
        <p:sp>
          <p:nvSpPr>
            <p:cNvPr id="106" name="橢圓 105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FF99FF"/>
                </a:solidFill>
              </a:rPr>
              <a:t>Technology</a:t>
            </a:r>
            <a:r>
              <a:rPr lang="en-US" altLang="zh-TW" dirty="0" smtClean="0">
                <a:solidFill>
                  <a:srgbClr val="92D050"/>
                </a:solidFill>
              </a:rPr>
              <a:t> </a:t>
            </a:r>
            <a:r>
              <a:rPr lang="zh-TW" altLang="en-US" dirty="0" smtClean="0"/>
              <a:t>技能</a:t>
            </a:r>
            <a:endParaRPr lang="zh-TW" altLang="en-US" dirty="0" smtClean="0"/>
          </a:p>
          <a:p>
            <a:pPr lvl="1"/>
            <a:r>
              <a:rPr lang="zh-TW" altLang="en-US" sz="2000" dirty="0" smtClean="0">
                <a:solidFill>
                  <a:srgbClr val="7030A0"/>
                </a:solidFill>
              </a:rPr>
              <a:t>祕</a:t>
            </a:r>
            <a:r>
              <a:rPr lang="zh-TW" altLang="en-US" sz="2000" dirty="0" smtClean="0"/>
              <a:t> 卡巴拉 </a:t>
            </a:r>
            <a:r>
              <a:rPr lang="en-US" altLang="zh-TW" sz="2000" dirty="0" smtClean="0"/>
              <a:t>- </a:t>
            </a:r>
            <a:r>
              <a:rPr lang="zh-TW" altLang="en-US" sz="2000" dirty="0" smtClean="0"/>
              <a:t>觀測環境</a:t>
            </a:r>
            <a:r>
              <a:rPr lang="en-US" altLang="zh-TW" sz="2000" dirty="0" smtClean="0"/>
              <a:t>Entropy</a:t>
            </a:r>
          </a:p>
          <a:p>
            <a:pPr lvl="1"/>
            <a:r>
              <a:rPr lang="zh-TW" altLang="en-US" sz="2000" dirty="0" smtClean="0">
                <a:solidFill>
                  <a:srgbClr val="7030A0"/>
                </a:solidFill>
              </a:rPr>
              <a:t>祕 </a:t>
            </a:r>
            <a:r>
              <a:rPr lang="zh-TW" altLang="en-US" sz="2000" dirty="0" smtClean="0"/>
              <a:t>塞爾特十字 </a:t>
            </a:r>
            <a:r>
              <a:rPr lang="en-US" altLang="zh-TW" sz="2000" dirty="0" smtClean="0"/>
              <a:t>- 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buff</a:t>
            </a:r>
            <a:r>
              <a:rPr lang="zh-TW" altLang="en-US" sz="2000" dirty="0" smtClean="0"/>
              <a:t>我方物理攻防 </a:t>
            </a:r>
            <a:r>
              <a:rPr lang="en-US" altLang="zh-TW" sz="2000" dirty="0" smtClean="0"/>
              <a:t>de-buff</a:t>
            </a:r>
            <a:r>
              <a:rPr lang="zh-TW" altLang="en-US" sz="2000" dirty="0" smtClean="0"/>
              <a:t>敵方物理攻防</a:t>
            </a:r>
            <a:endParaRPr lang="en-US" altLang="zh-TW" sz="2000" dirty="0" smtClean="0"/>
          </a:p>
          <a:p>
            <a:pPr lvl="1"/>
            <a:r>
              <a:rPr lang="zh-TW" altLang="en-US" sz="2000" dirty="0" smtClean="0">
                <a:solidFill>
                  <a:srgbClr val="7030A0"/>
                </a:solidFill>
              </a:rPr>
              <a:t>祕</a:t>
            </a:r>
            <a:r>
              <a:rPr lang="zh-TW" altLang="en-US" sz="2000" dirty="0" smtClean="0"/>
              <a:t> 八芒星 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 復活隊友</a:t>
            </a:r>
            <a:endParaRPr lang="en-US" altLang="zh-TW" sz="2000" dirty="0" smtClean="0"/>
          </a:p>
          <a:p>
            <a:pPr lvl="1"/>
            <a:r>
              <a:rPr lang="zh-TW" altLang="en-US" sz="2000" dirty="0" smtClean="0">
                <a:solidFill>
                  <a:srgbClr val="7030A0"/>
                </a:solidFill>
              </a:rPr>
              <a:t>祕</a:t>
            </a:r>
            <a:r>
              <a:rPr lang="zh-TW" altLang="en-US" sz="2000" dirty="0" smtClean="0"/>
              <a:t> 所羅門之星 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 大規模物理傷害</a:t>
            </a:r>
            <a:endParaRPr lang="en-US" altLang="zh-TW" sz="2000" dirty="0" smtClean="0"/>
          </a:p>
          <a:p>
            <a:pPr lvl="1"/>
            <a:r>
              <a:rPr lang="zh-TW" altLang="en-US" sz="2000" dirty="0" smtClean="0">
                <a:solidFill>
                  <a:srgbClr val="00B0F0"/>
                </a:solidFill>
              </a:rPr>
              <a:t>盧</a:t>
            </a:r>
            <a:r>
              <a:rPr lang="zh-TW" altLang="en-US" sz="2000" dirty="0" smtClean="0"/>
              <a:t> 強化武器 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 增加武器傷害</a:t>
            </a:r>
            <a:endParaRPr lang="en-US" altLang="zh-TW" sz="2000" dirty="0" smtClean="0"/>
          </a:p>
          <a:p>
            <a:pPr lvl="1"/>
            <a:r>
              <a:rPr lang="zh-TW" altLang="en-US" sz="2000" dirty="0" smtClean="0">
                <a:solidFill>
                  <a:srgbClr val="00B0F0"/>
                </a:solidFill>
              </a:rPr>
              <a:t>盧</a:t>
            </a:r>
            <a:r>
              <a:rPr lang="zh-TW" altLang="en-US" sz="2000" dirty="0" smtClean="0"/>
              <a:t> 增幅 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 強化自身技能效果</a:t>
            </a:r>
            <a:endParaRPr lang="en-US" altLang="zh-TW" sz="2000" dirty="0" smtClean="0"/>
          </a:p>
          <a:p>
            <a:pPr lvl="1"/>
            <a:r>
              <a:rPr lang="zh-TW" altLang="en-US" sz="2000" dirty="0" smtClean="0">
                <a:solidFill>
                  <a:srgbClr val="00B0F0"/>
                </a:solidFill>
              </a:rPr>
              <a:t>盧 </a:t>
            </a:r>
            <a:r>
              <a:rPr lang="zh-TW" altLang="en-US" sz="2000" dirty="0" smtClean="0"/>
              <a:t>結界力場 </a:t>
            </a:r>
            <a:r>
              <a:rPr lang="en-US" altLang="zh-TW" sz="2000" dirty="0" smtClean="0"/>
              <a:t>- </a:t>
            </a:r>
            <a:r>
              <a:rPr lang="zh-TW" altLang="en-US" sz="2000" dirty="0" smtClean="0"/>
              <a:t>預先設計的陷阱，踩到的敵人會受傷兼</a:t>
            </a:r>
            <a:r>
              <a:rPr lang="en-US" altLang="zh-TW" sz="2000" dirty="0" smtClean="0"/>
              <a:t>de-buff</a:t>
            </a:r>
          </a:p>
          <a:p>
            <a:pPr lvl="1"/>
            <a:r>
              <a:rPr lang="zh-TW" altLang="en-US" sz="2000" dirty="0" smtClean="0">
                <a:solidFill>
                  <a:srgbClr val="00B0F0"/>
                </a:solidFill>
              </a:rPr>
              <a:t>盧 </a:t>
            </a:r>
            <a:r>
              <a:rPr lang="zh-TW" altLang="en-US" sz="2000" dirty="0" smtClean="0"/>
              <a:t>魔法飾品製作 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 製作飾品</a:t>
            </a:r>
            <a:endParaRPr lang="en-US" altLang="zh-TW" sz="2000" dirty="0" smtClean="0"/>
          </a:p>
          <a:p>
            <a:pPr lvl="1"/>
            <a:r>
              <a:rPr lang="zh-TW" altLang="en-US" sz="2000" dirty="0" smtClean="0">
                <a:solidFill>
                  <a:srgbClr val="FFFF99"/>
                </a:solidFill>
              </a:rPr>
              <a:t>鍊</a:t>
            </a:r>
            <a:r>
              <a:rPr lang="zh-TW" altLang="en-US" sz="2000" dirty="0" smtClean="0"/>
              <a:t> 分解合成 </a:t>
            </a:r>
            <a:r>
              <a:rPr lang="en-US" altLang="zh-TW" sz="2000" dirty="0" smtClean="0"/>
              <a:t>- </a:t>
            </a:r>
            <a:r>
              <a:rPr lang="zh-TW" altLang="en-US" sz="2000" dirty="0" smtClean="0"/>
              <a:t>分解手上的物品或用以合成</a:t>
            </a:r>
            <a:endParaRPr lang="en-US" altLang="zh-TW" sz="2000" dirty="0" smtClean="0"/>
          </a:p>
          <a:p>
            <a:pPr lvl="1"/>
            <a:r>
              <a:rPr lang="zh-TW" altLang="en-US" sz="2000" dirty="0" smtClean="0">
                <a:solidFill>
                  <a:srgbClr val="FFFF99"/>
                </a:solidFill>
              </a:rPr>
              <a:t>鍊</a:t>
            </a:r>
            <a:r>
              <a:rPr lang="zh-TW" altLang="en-US" sz="2000" dirty="0" smtClean="0"/>
              <a:t> 藥水製造 </a:t>
            </a:r>
            <a:r>
              <a:rPr lang="en-US" altLang="zh-TW" sz="2000" dirty="0" smtClean="0"/>
              <a:t>- </a:t>
            </a:r>
            <a:r>
              <a:rPr lang="zh-TW" altLang="en-US" sz="2000" dirty="0" smtClean="0"/>
              <a:t>製作回復藥水與毒藥水</a:t>
            </a:r>
            <a:endParaRPr lang="en-US" altLang="zh-TW" sz="2000" dirty="0" smtClean="0"/>
          </a:p>
          <a:p>
            <a:pPr lvl="1"/>
            <a:r>
              <a:rPr lang="zh-TW" altLang="en-US" sz="2000" dirty="0" smtClean="0">
                <a:solidFill>
                  <a:srgbClr val="FFFF99"/>
                </a:solidFill>
              </a:rPr>
              <a:t>鍊</a:t>
            </a:r>
            <a:r>
              <a:rPr lang="zh-TW" altLang="en-US" sz="2000" dirty="0" smtClean="0"/>
              <a:t> 瘟疫 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 讓區域的人中毒</a:t>
            </a:r>
            <a:endParaRPr lang="en-US" altLang="zh-TW" sz="2000" dirty="0" smtClean="0"/>
          </a:p>
          <a:p>
            <a:pPr lvl="1"/>
            <a:r>
              <a:rPr lang="zh-TW" altLang="en-US" sz="2000" dirty="0" smtClean="0">
                <a:solidFill>
                  <a:srgbClr val="FFFF99"/>
                </a:solidFill>
              </a:rPr>
              <a:t>鍊</a:t>
            </a:r>
            <a:r>
              <a:rPr lang="zh-TW" altLang="en-US" sz="2000" dirty="0" smtClean="0"/>
              <a:t> 傳送卷軸製作 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 製作傳送卷軸</a:t>
            </a:r>
            <a:endParaRPr lang="en-US" altLang="zh-TW" sz="2000" dirty="0" smtClean="0"/>
          </a:p>
          <a:p>
            <a:pPr lvl="1"/>
            <a:r>
              <a:rPr lang="zh-TW" altLang="en-US" sz="2000" dirty="0" smtClean="0">
                <a:solidFill>
                  <a:schemeClr val="accent1"/>
                </a:solidFill>
              </a:rPr>
              <a:t>械 </a:t>
            </a:r>
            <a:r>
              <a:rPr lang="zh-TW" altLang="en-US" sz="2000" dirty="0" smtClean="0"/>
              <a:t>砍劈 </a:t>
            </a:r>
            <a:r>
              <a:rPr lang="en-US" altLang="zh-TW" sz="2000" dirty="0" smtClean="0"/>
              <a:t>- </a:t>
            </a:r>
            <a:r>
              <a:rPr lang="zh-TW" altLang="en-US" sz="2000" dirty="0" smtClean="0"/>
              <a:t>消耗</a:t>
            </a:r>
            <a:r>
              <a:rPr lang="en-US" altLang="zh-TW" sz="2000" dirty="0" smtClean="0"/>
              <a:t>hp</a:t>
            </a:r>
            <a:r>
              <a:rPr lang="zh-TW" altLang="en-US" sz="2000" dirty="0" smtClean="0"/>
              <a:t>物理範圍攻擊技能</a:t>
            </a:r>
            <a:endParaRPr lang="en-US" altLang="zh-TW" sz="2000" dirty="0" smtClean="0"/>
          </a:p>
          <a:p>
            <a:pPr lvl="1"/>
            <a:r>
              <a:rPr lang="zh-TW" altLang="en-US" sz="2000" dirty="0" smtClean="0">
                <a:solidFill>
                  <a:schemeClr val="accent1"/>
                </a:solidFill>
              </a:rPr>
              <a:t>械</a:t>
            </a:r>
            <a:r>
              <a:rPr lang="zh-TW" altLang="en-US" sz="2000" dirty="0" smtClean="0"/>
              <a:t> 鎧甲製作 </a:t>
            </a:r>
            <a:r>
              <a:rPr lang="en-US" altLang="zh-TW" sz="2000" dirty="0" smtClean="0"/>
              <a:t>- </a:t>
            </a:r>
            <a:r>
              <a:rPr lang="zh-TW" altLang="en-US" sz="2000" dirty="0" smtClean="0"/>
              <a:t>製作鎧甲</a:t>
            </a:r>
            <a:endParaRPr lang="en-US" altLang="zh-TW" sz="2000" dirty="0" smtClean="0"/>
          </a:p>
          <a:p>
            <a:pPr lvl="1"/>
            <a:r>
              <a:rPr lang="zh-TW" altLang="en-US" sz="2000" dirty="0" smtClean="0">
                <a:solidFill>
                  <a:schemeClr val="accent1"/>
                </a:solidFill>
              </a:rPr>
              <a:t>械</a:t>
            </a:r>
            <a:r>
              <a:rPr lang="zh-TW" altLang="en-US" sz="2000" dirty="0" smtClean="0"/>
              <a:t> 武器製作 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 製作武器</a:t>
            </a:r>
            <a:endParaRPr lang="en-US" altLang="zh-TW" sz="2000" dirty="0" smtClean="0"/>
          </a:p>
          <a:p>
            <a:pPr lvl="1"/>
            <a:r>
              <a:rPr lang="zh-TW" altLang="en-US" sz="2000" dirty="0" smtClean="0">
                <a:solidFill>
                  <a:schemeClr val="accent1"/>
                </a:solidFill>
              </a:rPr>
              <a:t>械</a:t>
            </a:r>
            <a:r>
              <a:rPr lang="zh-TW" altLang="en-US" sz="2000" dirty="0" smtClean="0"/>
              <a:t> 自動人形 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 增加戰場一名隊員</a:t>
            </a:r>
            <a:endParaRPr lang="en-US" altLang="zh-TW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內容版面配置區 158"/>
          <p:cNvSpPr>
            <a:spLocks noGrp="1"/>
          </p:cNvSpPr>
          <p:nvPr>
            <p:ph idx="1"/>
          </p:nvPr>
        </p:nvSpPr>
        <p:spPr>
          <a:xfrm>
            <a:off x="342900" y="738158"/>
            <a:ext cx="6172200" cy="8375362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FF99FF"/>
                </a:solidFill>
              </a:rPr>
              <a:t>Technology</a:t>
            </a:r>
            <a:r>
              <a:rPr lang="en-US" altLang="zh-TW" dirty="0" smtClean="0">
                <a:solidFill>
                  <a:srgbClr val="92D050"/>
                </a:solidFill>
              </a:rPr>
              <a:t> </a:t>
            </a:r>
            <a:r>
              <a:rPr lang="zh-TW" altLang="en-US" dirty="0" smtClean="0"/>
              <a:t>技能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卡巴拉 </a:t>
            </a:r>
            <a:r>
              <a:rPr lang="en-US" altLang="zh-TW" dirty="0" err="1" smtClean="0"/>
              <a:t>Kabbalah</a:t>
            </a:r>
            <a:r>
              <a:rPr lang="zh-TW" altLang="en-US" dirty="0" smtClean="0"/>
              <a:t>牌陣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神祕學的基本概念，可用於占卜與靈修，增強與環境的連結，可以看到戰場整體的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狀況</a:t>
            </a:r>
            <a:endParaRPr lang="zh-TW" altLang="en-US" dirty="0"/>
          </a:p>
        </p:txBody>
      </p:sp>
      <p:grpSp>
        <p:nvGrpSpPr>
          <p:cNvPr id="3" name="群組 203"/>
          <p:cNvGrpSpPr/>
          <p:nvPr/>
        </p:nvGrpSpPr>
        <p:grpSpPr>
          <a:xfrm>
            <a:off x="857232" y="1309662"/>
            <a:ext cx="329023" cy="338554"/>
            <a:chOff x="5166828" y="3421056"/>
            <a:chExt cx="329023" cy="338554"/>
          </a:xfrm>
        </p:grpSpPr>
        <p:sp>
          <p:nvSpPr>
            <p:cNvPr id="205" name="橢圓 204"/>
            <p:cNvSpPr/>
            <p:nvPr/>
          </p:nvSpPr>
          <p:spPr>
            <a:xfrm>
              <a:off x="5214950" y="3452802"/>
              <a:ext cx="280901" cy="28090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07" name="文字方塊 206"/>
            <p:cNvSpPr txBox="1"/>
            <p:nvPr/>
          </p:nvSpPr>
          <p:spPr>
            <a:xfrm>
              <a:off x="5166828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秘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75" name="標題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34145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grpSp>
        <p:nvGrpSpPr>
          <p:cNvPr id="122" name="群組 121"/>
          <p:cNvGrpSpPr/>
          <p:nvPr/>
        </p:nvGrpSpPr>
        <p:grpSpPr>
          <a:xfrm>
            <a:off x="2064603" y="3738554"/>
            <a:ext cx="2574150" cy="4714907"/>
            <a:chOff x="1856571" y="1952605"/>
            <a:chExt cx="2574150" cy="5929353"/>
          </a:xfrm>
        </p:grpSpPr>
        <p:sp>
          <p:nvSpPr>
            <p:cNvPr id="123" name="直角三角形 122"/>
            <p:cNvSpPr/>
            <p:nvPr/>
          </p:nvSpPr>
          <p:spPr>
            <a:xfrm>
              <a:off x="3143248" y="5381629"/>
              <a:ext cx="1285884" cy="857255"/>
            </a:xfrm>
            <a:prstGeom prst="rt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>
                <a:latin typeface="+mj-ea"/>
                <a:ea typeface="+mj-ea"/>
              </a:endParaRPr>
            </a:p>
          </p:txBody>
        </p:sp>
        <p:sp>
          <p:nvSpPr>
            <p:cNvPr id="124" name="直角三角形 123"/>
            <p:cNvSpPr/>
            <p:nvPr/>
          </p:nvSpPr>
          <p:spPr>
            <a:xfrm flipH="1">
              <a:off x="1857364" y="5381629"/>
              <a:ext cx="1285884" cy="857255"/>
            </a:xfrm>
            <a:prstGeom prst="rt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>
                <a:latin typeface="+mj-ea"/>
                <a:ea typeface="+mj-ea"/>
              </a:endParaRPr>
            </a:p>
          </p:txBody>
        </p:sp>
        <p:sp>
          <p:nvSpPr>
            <p:cNvPr id="125" name="直角三角形 124"/>
            <p:cNvSpPr/>
            <p:nvPr/>
          </p:nvSpPr>
          <p:spPr>
            <a:xfrm flipV="1">
              <a:off x="3143248" y="6238885"/>
              <a:ext cx="1285884" cy="857255"/>
            </a:xfrm>
            <a:prstGeom prst="rt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>
                <a:latin typeface="+mj-ea"/>
                <a:ea typeface="+mj-ea"/>
              </a:endParaRPr>
            </a:p>
          </p:txBody>
        </p:sp>
        <p:sp>
          <p:nvSpPr>
            <p:cNvPr id="126" name="直角三角形 125"/>
            <p:cNvSpPr/>
            <p:nvPr/>
          </p:nvSpPr>
          <p:spPr>
            <a:xfrm flipH="1" flipV="1">
              <a:off x="1857364" y="6238885"/>
              <a:ext cx="1285884" cy="857255"/>
            </a:xfrm>
            <a:prstGeom prst="rt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>
                <a:latin typeface="+mj-ea"/>
                <a:ea typeface="+mj-ea"/>
              </a:endParaRPr>
            </a:p>
          </p:txBody>
        </p:sp>
        <p:sp>
          <p:nvSpPr>
            <p:cNvPr id="129" name="直角三角形 128"/>
            <p:cNvSpPr/>
            <p:nvPr/>
          </p:nvSpPr>
          <p:spPr>
            <a:xfrm flipV="1">
              <a:off x="3143248" y="4524373"/>
              <a:ext cx="1285884" cy="857255"/>
            </a:xfrm>
            <a:prstGeom prst="rt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>
                <a:latin typeface="+mj-ea"/>
                <a:ea typeface="+mj-ea"/>
              </a:endParaRPr>
            </a:p>
          </p:txBody>
        </p:sp>
        <p:sp>
          <p:nvSpPr>
            <p:cNvPr id="130" name="直角三角形 129"/>
            <p:cNvSpPr/>
            <p:nvPr/>
          </p:nvSpPr>
          <p:spPr>
            <a:xfrm flipH="1" flipV="1">
              <a:off x="1857364" y="4524373"/>
              <a:ext cx="1285884" cy="857255"/>
            </a:xfrm>
            <a:prstGeom prst="rt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>
                <a:latin typeface="+mj-ea"/>
                <a:ea typeface="+mj-ea"/>
              </a:endParaRPr>
            </a:p>
          </p:txBody>
        </p:sp>
        <p:sp>
          <p:nvSpPr>
            <p:cNvPr id="131" name="直角三角形 130"/>
            <p:cNvSpPr/>
            <p:nvPr/>
          </p:nvSpPr>
          <p:spPr>
            <a:xfrm>
              <a:off x="3143248" y="1952605"/>
              <a:ext cx="1285884" cy="857255"/>
            </a:xfrm>
            <a:prstGeom prst="rt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>
                <a:latin typeface="+mj-ea"/>
                <a:ea typeface="+mj-ea"/>
              </a:endParaRPr>
            </a:p>
          </p:txBody>
        </p:sp>
        <p:sp>
          <p:nvSpPr>
            <p:cNvPr id="132" name="直角三角形 131"/>
            <p:cNvSpPr/>
            <p:nvPr/>
          </p:nvSpPr>
          <p:spPr>
            <a:xfrm flipH="1">
              <a:off x="1857364" y="1952605"/>
              <a:ext cx="1285884" cy="857256"/>
            </a:xfrm>
            <a:prstGeom prst="rt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>
                <a:latin typeface="+mj-ea"/>
                <a:ea typeface="+mj-ea"/>
              </a:endParaRPr>
            </a:p>
          </p:txBody>
        </p:sp>
        <p:cxnSp>
          <p:nvCxnSpPr>
            <p:cNvPr id="135" name="直線接點 134"/>
            <p:cNvCxnSpPr>
              <a:endCxn id="126" idx="4"/>
            </p:cNvCxnSpPr>
            <p:nvPr/>
          </p:nvCxnSpPr>
          <p:spPr>
            <a:xfrm rot="16200000" flipH="1">
              <a:off x="142852" y="4524373"/>
              <a:ext cx="3429025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/>
            <p:nvPr/>
          </p:nvCxnSpPr>
          <p:spPr>
            <a:xfrm rot="16200000" flipH="1">
              <a:off x="2715414" y="4523578"/>
              <a:ext cx="3429025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/>
            <p:nvPr/>
          </p:nvCxnSpPr>
          <p:spPr>
            <a:xfrm rot="16200000" flipH="1">
              <a:off x="2751133" y="7488255"/>
              <a:ext cx="785818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>
              <a:endCxn id="130" idx="0"/>
            </p:cNvCxnSpPr>
            <p:nvPr/>
          </p:nvCxnSpPr>
          <p:spPr>
            <a:xfrm rot="16200000" flipH="1" flipV="1">
              <a:off x="2500306" y="3452803"/>
              <a:ext cx="2571768" cy="128588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>
              <a:endCxn id="130" idx="0"/>
            </p:cNvCxnSpPr>
            <p:nvPr/>
          </p:nvCxnSpPr>
          <p:spPr>
            <a:xfrm rot="16200000" flipH="1">
              <a:off x="1214422" y="3452802"/>
              <a:ext cx="2571768" cy="128588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線接點 57"/>
          <p:cNvCxnSpPr/>
          <p:nvPr/>
        </p:nvCxnSpPr>
        <p:spPr>
          <a:xfrm rot="5400000">
            <a:off x="2285992" y="4881562"/>
            <a:ext cx="214314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群組 34"/>
          <p:cNvGrpSpPr/>
          <p:nvPr/>
        </p:nvGrpSpPr>
        <p:grpSpPr>
          <a:xfrm>
            <a:off x="1857364" y="5453066"/>
            <a:ext cx="561979" cy="828031"/>
            <a:chOff x="857232" y="7239016"/>
            <a:chExt cx="766335" cy="1071570"/>
          </a:xfrm>
        </p:grpSpPr>
        <p:sp>
          <p:nvSpPr>
            <p:cNvPr id="69" name="圓角矩形 68"/>
            <p:cNvSpPr/>
            <p:nvPr/>
          </p:nvSpPr>
          <p:spPr>
            <a:xfrm>
              <a:off x="928670" y="7310454"/>
              <a:ext cx="500066" cy="100013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857232" y="7239016"/>
              <a:ext cx="766335" cy="4779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lang="zh-TW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1" name="群組 34"/>
          <p:cNvGrpSpPr/>
          <p:nvPr/>
        </p:nvGrpSpPr>
        <p:grpSpPr>
          <a:xfrm>
            <a:off x="4429132" y="5381628"/>
            <a:ext cx="561979" cy="828031"/>
            <a:chOff x="857232" y="7239016"/>
            <a:chExt cx="766335" cy="1071570"/>
          </a:xfrm>
        </p:grpSpPr>
        <p:sp>
          <p:nvSpPr>
            <p:cNvPr id="72" name="圓角矩形 71"/>
            <p:cNvSpPr/>
            <p:nvPr/>
          </p:nvSpPr>
          <p:spPr>
            <a:xfrm>
              <a:off x="928670" y="7310454"/>
              <a:ext cx="500066" cy="100013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57232" y="7239016"/>
              <a:ext cx="766335" cy="4779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zh-TW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4" name="群組 34"/>
          <p:cNvGrpSpPr/>
          <p:nvPr/>
        </p:nvGrpSpPr>
        <p:grpSpPr>
          <a:xfrm>
            <a:off x="4438657" y="4095744"/>
            <a:ext cx="561979" cy="828031"/>
            <a:chOff x="857232" y="7239016"/>
            <a:chExt cx="766335" cy="1071570"/>
          </a:xfrm>
        </p:grpSpPr>
        <p:sp>
          <p:nvSpPr>
            <p:cNvPr id="75" name="圓角矩形 74"/>
            <p:cNvSpPr/>
            <p:nvPr/>
          </p:nvSpPr>
          <p:spPr>
            <a:xfrm>
              <a:off x="928670" y="7310454"/>
              <a:ext cx="500066" cy="100013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857232" y="7239016"/>
              <a:ext cx="766335" cy="4779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TW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7" name="群組 34"/>
          <p:cNvGrpSpPr/>
          <p:nvPr/>
        </p:nvGrpSpPr>
        <p:grpSpPr>
          <a:xfrm>
            <a:off x="1857364" y="4095744"/>
            <a:ext cx="561979" cy="828031"/>
            <a:chOff x="857232" y="7239016"/>
            <a:chExt cx="766335" cy="1071570"/>
          </a:xfrm>
        </p:grpSpPr>
        <p:sp>
          <p:nvSpPr>
            <p:cNvPr id="78" name="圓角矩形 77"/>
            <p:cNvSpPr/>
            <p:nvPr/>
          </p:nvSpPr>
          <p:spPr>
            <a:xfrm>
              <a:off x="928670" y="7310454"/>
              <a:ext cx="500066" cy="100013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857232" y="7239016"/>
              <a:ext cx="766335" cy="4779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zh-TW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0" name="群組 34"/>
          <p:cNvGrpSpPr/>
          <p:nvPr/>
        </p:nvGrpSpPr>
        <p:grpSpPr>
          <a:xfrm rot="16200000">
            <a:off x="3153522" y="8014561"/>
            <a:ext cx="378857" cy="828031"/>
            <a:chOff x="928670" y="7239016"/>
            <a:chExt cx="516623" cy="1071570"/>
          </a:xfrm>
        </p:grpSpPr>
        <p:sp>
          <p:nvSpPr>
            <p:cNvPr id="81" name="圓角矩形 80"/>
            <p:cNvSpPr/>
            <p:nvPr/>
          </p:nvSpPr>
          <p:spPr>
            <a:xfrm>
              <a:off x="928670" y="7310454"/>
              <a:ext cx="500066" cy="100013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rot="5400000">
              <a:off x="829842" y="7350833"/>
              <a:ext cx="727267" cy="5036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+mj-ea"/>
                  <a:ea typeface="+mj-ea"/>
                </a:rPr>
                <a:t>0</a:t>
              </a:r>
              <a:endParaRPr lang="zh-TW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3" name="群組 34"/>
          <p:cNvGrpSpPr/>
          <p:nvPr/>
        </p:nvGrpSpPr>
        <p:grpSpPr>
          <a:xfrm>
            <a:off x="3143248" y="3309926"/>
            <a:ext cx="561979" cy="828031"/>
            <a:chOff x="857232" y="7239016"/>
            <a:chExt cx="766335" cy="1071570"/>
          </a:xfrm>
        </p:grpSpPr>
        <p:sp>
          <p:nvSpPr>
            <p:cNvPr id="84" name="圓角矩形 83"/>
            <p:cNvSpPr/>
            <p:nvPr/>
          </p:nvSpPr>
          <p:spPr>
            <a:xfrm>
              <a:off x="928670" y="7310454"/>
              <a:ext cx="500066" cy="100013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857232" y="7239016"/>
              <a:ext cx="766335" cy="4779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zh-TW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82" name="群組 34"/>
          <p:cNvGrpSpPr/>
          <p:nvPr/>
        </p:nvGrpSpPr>
        <p:grpSpPr>
          <a:xfrm>
            <a:off x="3143248" y="6024570"/>
            <a:ext cx="561979" cy="828031"/>
            <a:chOff x="857232" y="7239016"/>
            <a:chExt cx="766335" cy="1071570"/>
          </a:xfrm>
        </p:grpSpPr>
        <p:sp>
          <p:nvSpPr>
            <p:cNvPr id="183" name="圓角矩形 182"/>
            <p:cNvSpPr/>
            <p:nvPr/>
          </p:nvSpPr>
          <p:spPr>
            <a:xfrm>
              <a:off x="928670" y="7310454"/>
              <a:ext cx="500066" cy="100013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>
              <a:off x="857232" y="7239016"/>
              <a:ext cx="766335" cy="4779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+mj-ea"/>
                  <a:ea typeface="+mj-ea"/>
                </a:rPr>
                <a:t>6</a:t>
              </a:r>
              <a:endParaRPr lang="zh-TW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85" name="群組 34"/>
          <p:cNvGrpSpPr/>
          <p:nvPr/>
        </p:nvGrpSpPr>
        <p:grpSpPr>
          <a:xfrm>
            <a:off x="4429132" y="6738950"/>
            <a:ext cx="561979" cy="828031"/>
            <a:chOff x="857232" y="7239016"/>
            <a:chExt cx="766335" cy="1071570"/>
          </a:xfrm>
        </p:grpSpPr>
        <p:sp>
          <p:nvSpPr>
            <p:cNvPr id="186" name="圓角矩形 185"/>
            <p:cNvSpPr/>
            <p:nvPr/>
          </p:nvSpPr>
          <p:spPr>
            <a:xfrm>
              <a:off x="928670" y="7310454"/>
              <a:ext cx="500066" cy="100013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857232" y="7239016"/>
              <a:ext cx="766335" cy="4779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+mj-ea"/>
                  <a:ea typeface="+mj-ea"/>
                </a:rPr>
                <a:t>7</a:t>
              </a:r>
              <a:endParaRPr lang="zh-TW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88" name="群組 34"/>
          <p:cNvGrpSpPr/>
          <p:nvPr/>
        </p:nvGrpSpPr>
        <p:grpSpPr>
          <a:xfrm>
            <a:off x="1857364" y="6738950"/>
            <a:ext cx="561979" cy="828031"/>
            <a:chOff x="857232" y="7239016"/>
            <a:chExt cx="766335" cy="1071570"/>
          </a:xfrm>
        </p:grpSpPr>
        <p:sp>
          <p:nvSpPr>
            <p:cNvPr id="189" name="圓角矩形 188"/>
            <p:cNvSpPr/>
            <p:nvPr/>
          </p:nvSpPr>
          <p:spPr>
            <a:xfrm>
              <a:off x="928670" y="7310454"/>
              <a:ext cx="500066" cy="100013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0" name="矩形 189"/>
            <p:cNvSpPr/>
            <p:nvPr/>
          </p:nvSpPr>
          <p:spPr>
            <a:xfrm>
              <a:off x="857232" y="7239016"/>
              <a:ext cx="766335" cy="4779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+mj-ea"/>
                  <a:ea typeface="+mj-ea"/>
                </a:rPr>
                <a:t>8</a:t>
              </a:r>
              <a:endParaRPr lang="zh-TW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91" name="群組 34"/>
          <p:cNvGrpSpPr/>
          <p:nvPr/>
        </p:nvGrpSpPr>
        <p:grpSpPr>
          <a:xfrm>
            <a:off x="3143248" y="7310454"/>
            <a:ext cx="561979" cy="828031"/>
            <a:chOff x="857232" y="7239016"/>
            <a:chExt cx="766335" cy="1071570"/>
          </a:xfrm>
        </p:grpSpPr>
        <p:sp>
          <p:nvSpPr>
            <p:cNvPr id="192" name="圓角矩形 191"/>
            <p:cNvSpPr/>
            <p:nvPr/>
          </p:nvSpPr>
          <p:spPr>
            <a:xfrm>
              <a:off x="928670" y="7310454"/>
              <a:ext cx="500066" cy="100013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3" name="矩形 192"/>
            <p:cNvSpPr/>
            <p:nvPr/>
          </p:nvSpPr>
          <p:spPr>
            <a:xfrm>
              <a:off x="857232" y="7239016"/>
              <a:ext cx="766335" cy="4779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+mj-ea"/>
                  <a:ea typeface="+mj-ea"/>
                </a:rPr>
                <a:t>9</a:t>
              </a:r>
              <a:endParaRPr lang="zh-TW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標題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34145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276" name="內容版面配置區 158"/>
          <p:cNvSpPr>
            <a:spLocks noGrp="1"/>
          </p:cNvSpPr>
          <p:nvPr>
            <p:ph idx="1"/>
          </p:nvPr>
        </p:nvSpPr>
        <p:spPr>
          <a:xfrm>
            <a:off x="342900" y="738158"/>
            <a:ext cx="6172200" cy="8375362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FF99FF"/>
                </a:solidFill>
              </a:rPr>
              <a:t>Technology</a:t>
            </a:r>
            <a:r>
              <a:rPr lang="en-US" altLang="zh-TW" dirty="0" smtClean="0">
                <a:solidFill>
                  <a:srgbClr val="92D050"/>
                </a:solidFill>
              </a:rPr>
              <a:t> </a:t>
            </a:r>
            <a:r>
              <a:rPr lang="zh-TW" altLang="en-US" dirty="0" smtClean="0"/>
              <a:t>技能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塞爾特十字</a:t>
            </a:r>
            <a:r>
              <a:rPr lang="en-US" altLang="zh-TW" dirty="0" smtClean="0"/>
              <a:t> Celtic Cross (Tarot Spread) </a:t>
            </a:r>
          </a:p>
          <a:p>
            <a:pPr lvl="2"/>
            <a:r>
              <a:rPr lang="zh-TW" altLang="en-US" dirty="0" smtClean="0"/>
              <a:t>全方位的塔羅牌陣，同時強化我方隊伍的戰鬥能力和弱化敵方</a:t>
            </a:r>
          </a:p>
          <a:p>
            <a:pPr lvl="1"/>
            <a:endParaRPr lang="zh-TW" altLang="en-US" dirty="0"/>
          </a:p>
        </p:txBody>
      </p:sp>
      <p:sp>
        <p:nvSpPr>
          <p:cNvPr id="155" name="圓角矩形 154"/>
          <p:cNvSpPr/>
          <p:nvPr/>
        </p:nvSpPr>
        <p:spPr>
          <a:xfrm rot="19111614">
            <a:off x="3557973" y="3726998"/>
            <a:ext cx="366715" cy="772829"/>
          </a:xfrm>
          <a:prstGeom prst="roundRect">
            <a:avLst/>
          </a:prstGeom>
          <a:solidFill>
            <a:schemeClr val="tx1"/>
          </a:solidFill>
          <a:ln>
            <a:solidFill>
              <a:srgbClr val="321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3348037" y="3773891"/>
            <a:ext cx="5619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+mj-ea"/>
                <a:ea typeface="+mj-ea"/>
              </a:rPr>
              <a:t>9</a:t>
            </a:r>
            <a:endParaRPr lang="zh-TW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7" name="圓角矩形 176"/>
          <p:cNvSpPr/>
          <p:nvPr/>
        </p:nvSpPr>
        <p:spPr>
          <a:xfrm rot="19111614">
            <a:off x="3557973" y="4369940"/>
            <a:ext cx="366715" cy="772829"/>
          </a:xfrm>
          <a:prstGeom prst="roundRect">
            <a:avLst/>
          </a:prstGeom>
          <a:solidFill>
            <a:schemeClr val="tx1"/>
          </a:solidFill>
          <a:ln>
            <a:solidFill>
              <a:srgbClr val="321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3419475" y="4404691"/>
            <a:ext cx="5619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+mj-ea"/>
                <a:ea typeface="+mj-ea"/>
              </a:rPr>
              <a:t>8</a:t>
            </a:r>
            <a:endParaRPr lang="zh-TW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9" name="圓角矩形 188"/>
          <p:cNvSpPr/>
          <p:nvPr/>
        </p:nvSpPr>
        <p:spPr>
          <a:xfrm rot="19111614">
            <a:off x="3557973" y="5012883"/>
            <a:ext cx="366715" cy="772829"/>
          </a:xfrm>
          <a:prstGeom prst="roundRect">
            <a:avLst/>
          </a:prstGeom>
          <a:solidFill>
            <a:schemeClr val="tx1"/>
          </a:solidFill>
          <a:ln>
            <a:solidFill>
              <a:srgbClr val="321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3419475" y="5047633"/>
            <a:ext cx="5619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endParaRPr lang="zh-TW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5" name="圓角矩形 194"/>
          <p:cNvSpPr/>
          <p:nvPr/>
        </p:nvSpPr>
        <p:spPr>
          <a:xfrm rot="19111614">
            <a:off x="3557973" y="5655824"/>
            <a:ext cx="366715" cy="772829"/>
          </a:xfrm>
          <a:prstGeom prst="roundRect">
            <a:avLst/>
          </a:prstGeom>
          <a:solidFill>
            <a:schemeClr val="tx1"/>
          </a:solidFill>
          <a:ln>
            <a:solidFill>
              <a:srgbClr val="321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3429000" y="5690575"/>
            <a:ext cx="5619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lang="zh-TW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97" name="群組 34"/>
          <p:cNvGrpSpPr/>
          <p:nvPr/>
        </p:nvGrpSpPr>
        <p:grpSpPr>
          <a:xfrm>
            <a:off x="2705095" y="4559709"/>
            <a:ext cx="561979" cy="828031"/>
            <a:chOff x="857232" y="7239016"/>
            <a:chExt cx="766335" cy="1071570"/>
          </a:xfrm>
        </p:grpSpPr>
        <p:sp>
          <p:nvSpPr>
            <p:cNvPr id="199" name="圓角矩形 198"/>
            <p:cNvSpPr/>
            <p:nvPr/>
          </p:nvSpPr>
          <p:spPr>
            <a:xfrm>
              <a:off x="928670" y="7310454"/>
              <a:ext cx="500066" cy="100013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00" name="矩形 199"/>
            <p:cNvSpPr/>
            <p:nvPr/>
          </p:nvSpPr>
          <p:spPr>
            <a:xfrm>
              <a:off x="857232" y="7239016"/>
              <a:ext cx="766335" cy="4779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lang="zh-TW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02" name="群組 34"/>
          <p:cNvGrpSpPr/>
          <p:nvPr/>
        </p:nvGrpSpPr>
        <p:grpSpPr>
          <a:xfrm>
            <a:off x="1438261" y="4559709"/>
            <a:ext cx="561979" cy="828031"/>
            <a:chOff x="857232" y="7239016"/>
            <a:chExt cx="766335" cy="1071570"/>
          </a:xfrm>
        </p:grpSpPr>
        <p:sp>
          <p:nvSpPr>
            <p:cNvPr id="203" name="圓角矩形 202"/>
            <p:cNvSpPr/>
            <p:nvPr/>
          </p:nvSpPr>
          <p:spPr>
            <a:xfrm>
              <a:off x="928670" y="7310454"/>
              <a:ext cx="500066" cy="100013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04" name="矩形 203"/>
            <p:cNvSpPr/>
            <p:nvPr/>
          </p:nvSpPr>
          <p:spPr>
            <a:xfrm>
              <a:off x="857232" y="7239016"/>
              <a:ext cx="766335" cy="4779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zh-TW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08" name="群組 34"/>
          <p:cNvGrpSpPr/>
          <p:nvPr/>
        </p:nvGrpSpPr>
        <p:grpSpPr>
          <a:xfrm>
            <a:off x="2062153" y="3631015"/>
            <a:ext cx="561979" cy="828031"/>
            <a:chOff x="857232" y="7239016"/>
            <a:chExt cx="766335" cy="1071570"/>
          </a:xfrm>
        </p:grpSpPr>
        <p:sp>
          <p:nvSpPr>
            <p:cNvPr id="211" name="圓角矩形 210"/>
            <p:cNvSpPr/>
            <p:nvPr/>
          </p:nvSpPr>
          <p:spPr>
            <a:xfrm>
              <a:off x="928670" y="7310454"/>
              <a:ext cx="500066" cy="100013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14" name="矩形 213"/>
            <p:cNvSpPr/>
            <p:nvPr/>
          </p:nvSpPr>
          <p:spPr>
            <a:xfrm>
              <a:off x="857232" y="7239016"/>
              <a:ext cx="766335" cy="4779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TW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17" name="群組 34"/>
          <p:cNvGrpSpPr/>
          <p:nvPr/>
        </p:nvGrpSpPr>
        <p:grpSpPr>
          <a:xfrm>
            <a:off x="2062153" y="5416965"/>
            <a:ext cx="561979" cy="828031"/>
            <a:chOff x="857232" y="7239016"/>
            <a:chExt cx="766335" cy="1071570"/>
          </a:xfrm>
        </p:grpSpPr>
        <p:sp>
          <p:nvSpPr>
            <p:cNvPr id="218" name="圓角矩形 217"/>
            <p:cNvSpPr/>
            <p:nvPr/>
          </p:nvSpPr>
          <p:spPr>
            <a:xfrm>
              <a:off x="928670" y="7310454"/>
              <a:ext cx="500066" cy="100013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857232" y="7239016"/>
              <a:ext cx="766335" cy="4779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zh-TW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23" name="群組 34"/>
          <p:cNvGrpSpPr/>
          <p:nvPr/>
        </p:nvGrpSpPr>
        <p:grpSpPr>
          <a:xfrm rot="16200000">
            <a:off x="2081951" y="4620874"/>
            <a:ext cx="378857" cy="828031"/>
            <a:chOff x="928670" y="7239016"/>
            <a:chExt cx="516623" cy="1071570"/>
          </a:xfrm>
        </p:grpSpPr>
        <p:sp>
          <p:nvSpPr>
            <p:cNvPr id="244" name="圓角矩形 243"/>
            <p:cNvSpPr/>
            <p:nvPr/>
          </p:nvSpPr>
          <p:spPr>
            <a:xfrm>
              <a:off x="928670" y="7310454"/>
              <a:ext cx="500066" cy="100013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47" name="矩形 246"/>
            <p:cNvSpPr/>
            <p:nvPr/>
          </p:nvSpPr>
          <p:spPr>
            <a:xfrm rot="5400000">
              <a:off x="829842" y="7350833"/>
              <a:ext cx="727267" cy="5036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+mj-ea"/>
                  <a:ea typeface="+mj-ea"/>
                </a:rPr>
                <a:t>0</a:t>
              </a:r>
              <a:endParaRPr lang="zh-TW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51" name="群組 203"/>
          <p:cNvGrpSpPr/>
          <p:nvPr/>
        </p:nvGrpSpPr>
        <p:grpSpPr>
          <a:xfrm>
            <a:off x="571480" y="1328298"/>
            <a:ext cx="329023" cy="338554"/>
            <a:chOff x="5166828" y="3421056"/>
            <a:chExt cx="329023" cy="338554"/>
          </a:xfrm>
        </p:grpSpPr>
        <p:sp>
          <p:nvSpPr>
            <p:cNvPr id="254" name="橢圓 253"/>
            <p:cNvSpPr/>
            <p:nvPr/>
          </p:nvSpPr>
          <p:spPr>
            <a:xfrm>
              <a:off x="5214950" y="3452802"/>
              <a:ext cx="280901" cy="28090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57" name="文字方塊 256"/>
            <p:cNvSpPr txBox="1"/>
            <p:nvPr/>
          </p:nvSpPr>
          <p:spPr>
            <a:xfrm>
              <a:off x="5166828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秘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69" name="群組 190"/>
          <p:cNvGrpSpPr/>
          <p:nvPr/>
        </p:nvGrpSpPr>
        <p:grpSpPr>
          <a:xfrm>
            <a:off x="885399" y="1328298"/>
            <a:ext cx="329023" cy="338554"/>
            <a:chOff x="4781471" y="3421056"/>
            <a:chExt cx="329023" cy="338554"/>
          </a:xfrm>
        </p:grpSpPr>
        <p:sp>
          <p:nvSpPr>
            <p:cNvPr id="272" name="橢圓 271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77" name="文字方塊 276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20" name="群組 34"/>
          <p:cNvGrpSpPr/>
          <p:nvPr/>
        </p:nvGrpSpPr>
        <p:grpSpPr>
          <a:xfrm>
            <a:off x="2062153" y="4559709"/>
            <a:ext cx="561979" cy="828031"/>
            <a:chOff x="857232" y="7239016"/>
            <a:chExt cx="766335" cy="1071570"/>
          </a:xfrm>
        </p:grpSpPr>
        <p:sp>
          <p:nvSpPr>
            <p:cNvPr id="221" name="圓角矩形 220"/>
            <p:cNvSpPr/>
            <p:nvPr/>
          </p:nvSpPr>
          <p:spPr>
            <a:xfrm>
              <a:off x="928670" y="7310454"/>
              <a:ext cx="500066" cy="100013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857232" y="7239016"/>
              <a:ext cx="766335" cy="4779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zh-TW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標題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34145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276" name="內容版面配置區 158"/>
          <p:cNvSpPr>
            <a:spLocks noGrp="1"/>
          </p:cNvSpPr>
          <p:nvPr>
            <p:ph idx="1"/>
          </p:nvPr>
        </p:nvSpPr>
        <p:spPr>
          <a:xfrm>
            <a:off x="342900" y="738158"/>
            <a:ext cx="6172200" cy="8375362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FF99FF"/>
                </a:solidFill>
              </a:rPr>
              <a:t>Technology</a:t>
            </a:r>
            <a:r>
              <a:rPr lang="en-US" altLang="zh-TW" dirty="0" smtClean="0">
                <a:solidFill>
                  <a:srgbClr val="92D050"/>
                </a:solidFill>
              </a:rPr>
              <a:t> </a:t>
            </a:r>
            <a:r>
              <a:rPr lang="zh-TW" altLang="en-US" dirty="0" smtClean="0"/>
              <a:t>技能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八芒星 </a:t>
            </a:r>
            <a:r>
              <a:rPr lang="en-US" altLang="zh-TW" dirty="0" err="1" smtClean="0"/>
              <a:t>Octagram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可以一筆畫到底的多角星形通常是奇數，只有八芒星是偶數中可以一筆畫完的多角星形，八芒星是掌管生死的陣式，可以復活我方的一個隊友</a:t>
            </a:r>
            <a:endParaRPr lang="zh-TW" altLang="en-US" dirty="0"/>
          </a:p>
        </p:txBody>
      </p:sp>
      <p:grpSp>
        <p:nvGrpSpPr>
          <p:cNvPr id="8" name="群組 200"/>
          <p:cNvGrpSpPr/>
          <p:nvPr/>
        </p:nvGrpSpPr>
        <p:grpSpPr>
          <a:xfrm>
            <a:off x="885399" y="1238224"/>
            <a:ext cx="329023" cy="338554"/>
            <a:chOff x="4381010" y="3439692"/>
            <a:chExt cx="329023" cy="338554"/>
          </a:xfrm>
        </p:grpSpPr>
        <p:sp>
          <p:nvSpPr>
            <p:cNvPr id="249" name="橢圓 248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50" name="文字方塊 249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9" name="群組 203"/>
          <p:cNvGrpSpPr/>
          <p:nvPr/>
        </p:nvGrpSpPr>
        <p:grpSpPr>
          <a:xfrm>
            <a:off x="642918" y="1381100"/>
            <a:ext cx="329023" cy="338554"/>
            <a:chOff x="5166828" y="3421056"/>
            <a:chExt cx="329023" cy="338554"/>
          </a:xfrm>
        </p:grpSpPr>
        <p:sp>
          <p:nvSpPr>
            <p:cNvPr id="254" name="橢圓 253"/>
            <p:cNvSpPr/>
            <p:nvPr/>
          </p:nvSpPr>
          <p:spPr>
            <a:xfrm>
              <a:off x="5214950" y="3452802"/>
              <a:ext cx="280901" cy="28090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57" name="文字方塊 256"/>
            <p:cNvSpPr txBox="1"/>
            <p:nvPr/>
          </p:nvSpPr>
          <p:spPr>
            <a:xfrm>
              <a:off x="5166828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秘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0" name="群組 190"/>
          <p:cNvGrpSpPr/>
          <p:nvPr/>
        </p:nvGrpSpPr>
        <p:grpSpPr>
          <a:xfrm>
            <a:off x="885399" y="1523976"/>
            <a:ext cx="329023" cy="338554"/>
            <a:chOff x="4781471" y="3421056"/>
            <a:chExt cx="329023" cy="338554"/>
          </a:xfrm>
        </p:grpSpPr>
        <p:sp>
          <p:nvSpPr>
            <p:cNvPr id="272" name="橢圓 271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77" name="文字方塊 276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314874" y="3734470"/>
            <a:ext cx="4416498" cy="4431789"/>
            <a:chOff x="1314874" y="3734470"/>
            <a:chExt cx="4416498" cy="4431789"/>
          </a:xfrm>
        </p:grpSpPr>
        <p:cxnSp>
          <p:nvCxnSpPr>
            <p:cNvPr id="40" name="直線接點 39"/>
            <p:cNvCxnSpPr/>
            <p:nvPr/>
          </p:nvCxnSpPr>
          <p:spPr>
            <a:xfrm rot="1279947">
              <a:off x="1340808" y="6676756"/>
              <a:ext cx="3772573" cy="1675"/>
            </a:xfrm>
            <a:prstGeom prst="line">
              <a:avLst/>
            </a:prstGeom>
            <a:ln w="57150">
              <a:solidFill>
                <a:srgbClr val="FF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 rot="20179947">
              <a:off x="1314874" y="5237437"/>
              <a:ext cx="3797941" cy="1664"/>
            </a:xfrm>
            <a:prstGeom prst="line">
              <a:avLst/>
            </a:prstGeom>
            <a:ln w="57150">
              <a:solidFill>
                <a:srgbClr val="FF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 rot="17479947" flipH="1">
              <a:off x="2352316" y="6266127"/>
              <a:ext cx="3772573" cy="1675"/>
            </a:xfrm>
            <a:prstGeom prst="line">
              <a:avLst/>
            </a:prstGeom>
            <a:ln w="57150">
              <a:solidFill>
                <a:srgbClr val="FF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 rot="3979947" flipH="1">
              <a:off x="2354391" y="5619919"/>
              <a:ext cx="3772573" cy="1675"/>
            </a:xfrm>
            <a:prstGeom prst="line">
              <a:avLst/>
            </a:prstGeom>
            <a:ln w="57150">
              <a:solidFill>
                <a:srgbClr val="FF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 rot="20179947" flipH="1">
              <a:off x="1933431" y="6679795"/>
              <a:ext cx="3797941" cy="1664"/>
            </a:xfrm>
            <a:prstGeom prst="line">
              <a:avLst/>
            </a:prstGeom>
            <a:ln w="57150">
              <a:solidFill>
                <a:srgbClr val="FF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rot="1279947" flipH="1">
              <a:off x="1894863" y="5241046"/>
              <a:ext cx="3797941" cy="1664"/>
            </a:xfrm>
            <a:prstGeom prst="line">
              <a:avLst/>
            </a:prstGeom>
            <a:ln w="57150">
              <a:solidFill>
                <a:srgbClr val="FF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 rot="3979947">
              <a:off x="882212" y="6279135"/>
              <a:ext cx="3772573" cy="1675"/>
            </a:xfrm>
            <a:prstGeom prst="line">
              <a:avLst/>
            </a:prstGeom>
            <a:ln w="57150">
              <a:solidFill>
                <a:srgbClr val="FF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 rot="17479947">
              <a:off x="882638" y="5669912"/>
              <a:ext cx="3797941" cy="1664"/>
            </a:xfrm>
            <a:prstGeom prst="line">
              <a:avLst/>
            </a:prstGeom>
            <a:ln w="57150">
              <a:solidFill>
                <a:srgbClr val="FF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橢圓 63"/>
            <p:cNvSpPr/>
            <p:nvPr/>
          </p:nvSpPr>
          <p:spPr>
            <a:xfrm>
              <a:off x="1500174" y="3881430"/>
              <a:ext cx="4071966" cy="4071966"/>
            </a:xfrm>
            <a:prstGeom prst="ellipse">
              <a:avLst/>
            </a:prstGeom>
            <a:noFill/>
            <a:ln w="57150"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5" name="群組 34"/>
          <p:cNvGrpSpPr/>
          <p:nvPr/>
        </p:nvGrpSpPr>
        <p:grpSpPr>
          <a:xfrm>
            <a:off x="3286124" y="3381364"/>
            <a:ext cx="561979" cy="828031"/>
            <a:chOff x="857232" y="7239016"/>
            <a:chExt cx="766335" cy="1071570"/>
          </a:xfrm>
        </p:grpSpPr>
        <p:sp>
          <p:nvSpPr>
            <p:cNvPr id="76" name="圓角矩形 75"/>
            <p:cNvSpPr/>
            <p:nvPr/>
          </p:nvSpPr>
          <p:spPr>
            <a:xfrm>
              <a:off x="928670" y="7310454"/>
              <a:ext cx="500066" cy="100013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857232" y="7239016"/>
              <a:ext cx="766335" cy="4779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+mj-ea"/>
                  <a:ea typeface="+mj-ea"/>
                </a:rPr>
                <a:t>6</a:t>
              </a:r>
              <a:endParaRPr lang="zh-TW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8" name="群組 34"/>
          <p:cNvGrpSpPr/>
          <p:nvPr/>
        </p:nvGrpSpPr>
        <p:grpSpPr>
          <a:xfrm>
            <a:off x="1928802" y="7024702"/>
            <a:ext cx="561979" cy="828031"/>
            <a:chOff x="857232" y="7239016"/>
            <a:chExt cx="766335" cy="1071570"/>
          </a:xfrm>
        </p:grpSpPr>
        <p:sp>
          <p:nvSpPr>
            <p:cNvPr id="79" name="圓角矩形 78"/>
            <p:cNvSpPr/>
            <p:nvPr/>
          </p:nvSpPr>
          <p:spPr>
            <a:xfrm>
              <a:off x="928670" y="7310454"/>
              <a:ext cx="500066" cy="100013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857232" y="7239016"/>
              <a:ext cx="766335" cy="4779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lang="zh-TW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1" name="群組 34"/>
          <p:cNvGrpSpPr/>
          <p:nvPr/>
        </p:nvGrpSpPr>
        <p:grpSpPr>
          <a:xfrm>
            <a:off x="1785926" y="4024306"/>
            <a:ext cx="561979" cy="828031"/>
            <a:chOff x="857232" y="7239016"/>
            <a:chExt cx="766335" cy="1071570"/>
          </a:xfrm>
        </p:grpSpPr>
        <p:sp>
          <p:nvSpPr>
            <p:cNvPr id="82" name="圓角矩形 81"/>
            <p:cNvSpPr/>
            <p:nvPr/>
          </p:nvSpPr>
          <p:spPr>
            <a:xfrm>
              <a:off x="928670" y="7310454"/>
              <a:ext cx="500066" cy="100013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857232" y="7239016"/>
              <a:ext cx="766335" cy="4779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zh-TW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4" name="群組 34"/>
          <p:cNvGrpSpPr/>
          <p:nvPr/>
        </p:nvGrpSpPr>
        <p:grpSpPr>
          <a:xfrm>
            <a:off x="5357826" y="5453066"/>
            <a:ext cx="561979" cy="828031"/>
            <a:chOff x="857232" y="7239016"/>
            <a:chExt cx="766335" cy="1071570"/>
          </a:xfrm>
        </p:grpSpPr>
        <p:sp>
          <p:nvSpPr>
            <p:cNvPr id="85" name="圓角矩形 84"/>
            <p:cNvSpPr/>
            <p:nvPr/>
          </p:nvSpPr>
          <p:spPr>
            <a:xfrm>
              <a:off x="928670" y="7310454"/>
              <a:ext cx="500066" cy="100013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857232" y="7239016"/>
              <a:ext cx="766335" cy="4779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zh-TW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7" name="群組 34"/>
          <p:cNvGrpSpPr/>
          <p:nvPr/>
        </p:nvGrpSpPr>
        <p:grpSpPr>
          <a:xfrm>
            <a:off x="4786322" y="4024306"/>
            <a:ext cx="561979" cy="828031"/>
            <a:chOff x="857232" y="7239016"/>
            <a:chExt cx="766335" cy="1071570"/>
          </a:xfrm>
        </p:grpSpPr>
        <p:sp>
          <p:nvSpPr>
            <p:cNvPr id="88" name="圓角矩形 87"/>
            <p:cNvSpPr/>
            <p:nvPr/>
          </p:nvSpPr>
          <p:spPr>
            <a:xfrm>
              <a:off x="928670" y="7310454"/>
              <a:ext cx="500066" cy="100013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857232" y="7239016"/>
              <a:ext cx="766335" cy="4779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zh-TW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3" name="群組 34"/>
          <p:cNvGrpSpPr/>
          <p:nvPr/>
        </p:nvGrpSpPr>
        <p:grpSpPr>
          <a:xfrm>
            <a:off x="3286124" y="7524768"/>
            <a:ext cx="561979" cy="828031"/>
            <a:chOff x="857232" y="7239016"/>
            <a:chExt cx="766335" cy="1071570"/>
          </a:xfrm>
        </p:grpSpPr>
        <p:sp>
          <p:nvSpPr>
            <p:cNvPr id="94" name="圓角矩形 93"/>
            <p:cNvSpPr/>
            <p:nvPr/>
          </p:nvSpPr>
          <p:spPr>
            <a:xfrm>
              <a:off x="928670" y="7310454"/>
              <a:ext cx="500066" cy="100013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857232" y="7239016"/>
              <a:ext cx="766335" cy="4779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TW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6" name="群組 34"/>
          <p:cNvGrpSpPr/>
          <p:nvPr/>
        </p:nvGrpSpPr>
        <p:grpSpPr>
          <a:xfrm>
            <a:off x="4714884" y="6953264"/>
            <a:ext cx="561979" cy="828031"/>
            <a:chOff x="857232" y="7239016"/>
            <a:chExt cx="766335" cy="1071570"/>
          </a:xfrm>
        </p:grpSpPr>
        <p:sp>
          <p:nvSpPr>
            <p:cNvPr id="97" name="圓角矩形 96"/>
            <p:cNvSpPr/>
            <p:nvPr/>
          </p:nvSpPr>
          <p:spPr>
            <a:xfrm>
              <a:off x="928670" y="7310454"/>
              <a:ext cx="500066" cy="100013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857232" y="7239016"/>
              <a:ext cx="766335" cy="4779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+mj-ea"/>
                  <a:ea typeface="+mj-ea"/>
                </a:rPr>
                <a:t>7</a:t>
              </a:r>
              <a:endParaRPr lang="zh-TW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9" name="群組 34"/>
          <p:cNvGrpSpPr/>
          <p:nvPr/>
        </p:nvGrpSpPr>
        <p:grpSpPr>
          <a:xfrm>
            <a:off x="1285860" y="5667380"/>
            <a:ext cx="561979" cy="828031"/>
            <a:chOff x="857232" y="7239016"/>
            <a:chExt cx="766335" cy="1071570"/>
          </a:xfrm>
        </p:grpSpPr>
        <p:sp>
          <p:nvSpPr>
            <p:cNvPr id="100" name="圓角矩形 99"/>
            <p:cNvSpPr/>
            <p:nvPr/>
          </p:nvSpPr>
          <p:spPr>
            <a:xfrm>
              <a:off x="928670" y="7310454"/>
              <a:ext cx="500066" cy="100013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857232" y="7239016"/>
              <a:ext cx="766335" cy="4779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+mj-ea"/>
                  <a:ea typeface="+mj-ea"/>
                </a:rPr>
                <a:t>8</a:t>
              </a:r>
              <a:endParaRPr lang="zh-TW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5" name="群組 34"/>
          <p:cNvGrpSpPr/>
          <p:nvPr/>
        </p:nvGrpSpPr>
        <p:grpSpPr>
          <a:xfrm rot="16200000">
            <a:off x="3296397" y="5514231"/>
            <a:ext cx="378857" cy="828031"/>
            <a:chOff x="928670" y="7239016"/>
            <a:chExt cx="516623" cy="1071570"/>
          </a:xfrm>
        </p:grpSpPr>
        <p:sp>
          <p:nvSpPr>
            <p:cNvPr id="106" name="圓角矩形 105"/>
            <p:cNvSpPr/>
            <p:nvPr/>
          </p:nvSpPr>
          <p:spPr>
            <a:xfrm>
              <a:off x="928670" y="7310454"/>
              <a:ext cx="500066" cy="100013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 rot="5400000">
              <a:off x="829842" y="7350833"/>
              <a:ext cx="727267" cy="5036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+mj-ea"/>
                  <a:ea typeface="+mj-ea"/>
                </a:rPr>
                <a:t>0</a:t>
              </a:r>
              <a:endParaRPr lang="zh-TW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內容版面配置區 158"/>
          <p:cNvSpPr>
            <a:spLocks noGrp="1"/>
          </p:cNvSpPr>
          <p:nvPr>
            <p:ph idx="1"/>
          </p:nvPr>
        </p:nvSpPr>
        <p:spPr>
          <a:xfrm>
            <a:off x="342900" y="738158"/>
            <a:ext cx="6172200" cy="8375362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FF99FF"/>
                </a:solidFill>
              </a:rPr>
              <a:t>Technology</a:t>
            </a:r>
            <a:r>
              <a:rPr lang="en-US" altLang="zh-TW" dirty="0" smtClean="0">
                <a:solidFill>
                  <a:srgbClr val="92D050"/>
                </a:solidFill>
              </a:rPr>
              <a:t> </a:t>
            </a:r>
            <a:r>
              <a:rPr lang="zh-TW" altLang="en-US" dirty="0" smtClean="0"/>
              <a:t>技能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所羅門之星 </a:t>
            </a:r>
            <a:r>
              <a:rPr lang="en-US" altLang="zh-TW" dirty="0" smtClean="0"/>
              <a:t>Solomon Star(Tarot Spread) </a:t>
            </a:r>
          </a:p>
          <a:p>
            <a:pPr lvl="2"/>
            <a:r>
              <a:rPr lang="zh-TW" altLang="en-US" dirty="0" smtClean="0"/>
              <a:t>用上全部</a:t>
            </a:r>
            <a:r>
              <a:rPr lang="en-US" altLang="zh-TW" dirty="0" smtClean="0"/>
              <a:t>22</a:t>
            </a:r>
            <a:r>
              <a:rPr lang="zh-TW" altLang="en-US" dirty="0" smtClean="0"/>
              <a:t>張大阿爾克那 </a:t>
            </a:r>
            <a:r>
              <a:rPr lang="en-US" altLang="zh-TW" dirty="0" smtClean="0"/>
              <a:t>(Major </a:t>
            </a:r>
            <a:r>
              <a:rPr lang="en-US" altLang="zh-TW" dirty="0" err="1" smtClean="0"/>
              <a:t>Arcana</a:t>
            </a:r>
            <a:r>
              <a:rPr lang="en-US" altLang="zh-TW" dirty="0" smtClean="0"/>
              <a:t>)</a:t>
            </a:r>
            <a:r>
              <a:rPr lang="zh-TW" altLang="en-US" dirty="0" smtClean="0"/>
              <a:t> 的陣型，配合煉金和盧恩符文的技術啟用時空轉換的能力，召喚大規模土石流直接從上方落下，所以還需要機械領域的精準計算能力，是大規模的物理破壞魔法。</a:t>
            </a:r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grpSp>
        <p:nvGrpSpPr>
          <p:cNvPr id="2" name="群組 200"/>
          <p:cNvGrpSpPr/>
          <p:nvPr/>
        </p:nvGrpSpPr>
        <p:grpSpPr>
          <a:xfrm>
            <a:off x="885399" y="1328298"/>
            <a:ext cx="329023" cy="338554"/>
            <a:chOff x="4381010" y="3439692"/>
            <a:chExt cx="329023" cy="338554"/>
          </a:xfrm>
        </p:grpSpPr>
        <p:sp>
          <p:nvSpPr>
            <p:cNvPr id="162" name="橢圓 161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64" name="文字方塊 163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" name="群組 203"/>
          <p:cNvGrpSpPr/>
          <p:nvPr/>
        </p:nvGrpSpPr>
        <p:grpSpPr>
          <a:xfrm>
            <a:off x="599647" y="1614050"/>
            <a:ext cx="329023" cy="338554"/>
            <a:chOff x="5166828" y="3421056"/>
            <a:chExt cx="329023" cy="338554"/>
          </a:xfrm>
        </p:grpSpPr>
        <p:sp>
          <p:nvSpPr>
            <p:cNvPr id="205" name="橢圓 204"/>
            <p:cNvSpPr/>
            <p:nvPr/>
          </p:nvSpPr>
          <p:spPr>
            <a:xfrm>
              <a:off x="5214950" y="3452802"/>
              <a:ext cx="280901" cy="28090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07" name="文字方塊 206"/>
            <p:cNvSpPr txBox="1"/>
            <p:nvPr/>
          </p:nvSpPr>
          <p:spPr>
            <a:xfrm>
              <a:off x="5166828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秘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4" name="群組 197"/>
          <p:cNvGrpSpPr/>
          <p:nvPr/>
        </p:nvGrpSpPr>
        <p:grpSpPr>
          <a:xfrm>
            <a:off x="599647" y="1328298"/>
            <a:ext cx="329023" cy="338554"/>
            <a:chOff x="3995653" y="3439692"/>
            <a:chExt cx="329023" cy="338554"/>
          </a:xfrm>
        </p:grpSpPr>
        <p:sp>
          <p:nvSpPr>
            <p:cNvPr id="215" name="橢圓 214"/>
            <p:cNvSpPr/>
            <p:nvPr/>
          </p:nvSpPr>
          <p:spPr>
            <a:xfrm>
              <a:off x="4043775" y="3471437"/>
              <a:ext cx="280901" cy="2809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16" name="文字方塊 215"/>
            <p:cNvSpPr txBox="1"/>
            <p:nvPr/>
          </p:nvSpPr>
          <p:spPr>
            <a:xfrm>
              <a:off x="3995653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械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5" name="群組 190"/>
          <p:cNvGrpSpPr/>
          <p:nvPr/>
        </p:nvGrpSpPr>
        <p:grpSpPr>
          <a:xfrm>
            <a:off x="885399" y="1614050"/>
            <a:ext cx="329023" cy="338554"/>
            <a:chOff x="4781471" y="3421056"/>
            <a:chExt cx="329023" cy="338554"/>
          </a:xfrm>
        </p:grpSpPr>
        <p:sp>
          <p:nvSpPr>
            <p:cNvPr id="267" name="橢圓 266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68" name="文字方塊 267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75" name="標題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34145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grpSp>
        <p:nvGrpSpPr>
          <p:cNvPr id="6" name="群組 41"/>
          <p:cNvGrpSpPr/>
          <p:nvPr/>
        </p:nvGrpSpPr>
        <p:grpSpPr>
          <a:xfrm>
            <a:off x="3018284" y="5629069"/>
            <a:ext cx="1143008" cy="1214446"/>
            <a:chOff x="2928934" y="3952868"/>
            <a:chExt cx="1558647" cy="1571636"/>
          </a:xfrm>
        </p:grpSpPr>
        <p:grpSp>
          <p:nvGrpSpPr>
            <p:cNvPr id="7" name="群組 42"/>
            <p:cNvGrpSpPr/>
            <p:nvPr/>
          </p:nvGrpSpPr>
          <p:grpSpPr>
            <a:xfrm>
              <a:off x="2928934" y="3952868"/>
              <a:ext cx="571504" cy="1071570"/>
              <a:chOff x="857232" y="7239016"/>
              <a:chExt cx="571504" cy="1071570"/>
            </a:xfrm>
          </p:grpSpPr>
          <p:sp>
            <p:nvSpPr>
              <p:cNvPr id="50" name="圓角矩形 49"/>
              <p:cNvSpPr/>
              <p:nvPr/>
            </p:nvSpPr>
            <p:spPr>
              <a:xfrm>
                <a:off x="928670" y="7310454"/>
                <a:ext cx="500066" cy="100013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32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857232" y="7239016"/>
                <a:ext cx="571504" cy="4779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7</a:t>
                </a:r>
                <a:endParaRPr lang="zh-TW" altLang="en-US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8" name="群組 43"/>
            <p:cNvGrpSpPr/>
            <p:nvPr/>
          </p:nvGrpSpPr>
          <p:grpSpPr>
            <a:xfrm>
              <a:off x="3143248" y="4238620"/>
              <a:ext cx="857256" cy="1033673"/>
              <a:chOff x="857232" y="7239016"/>
              <a:chExt cx="857256" cy="1033673"/>
            </a:xfrm>
          </p:grpSpPr>
          <p:sp>
            <p:nvSpPr>
              <p:cNvPr id="48" name="圓角矩形 47"/>
              <p:cNvSpPr/>
              <p:nvPr/>
            </p:nvSpPr>
            <p:spPr>
              <a:xfrm>
                <a:off x="932494" y="7272557"/>
                <a:ext cx="500066" cy="100013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32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857232" y="7239016"/>
                <a:ext cx="857256" cy="4779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14</a:t>
                </a:r>
                <a:endParaRPr lang="zh-TW" altLang="en-US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9" name="群組 44"/>
            <p:cNvGrpSpPr/>
            <p:nvPr/>
          </p:nvGrpSpPr>
          <p:grpSpPr>
            <a:xfrm>
              <a:off x="3429000" y="4452934"/>
              <a:ext cx="1058581" cy="1071570"/>
              <a:chOff x="857232" y="7239016"/>
              <a:chExt cx="1058581" cy="1071570"/>
            </a:xfrm>
          </p:grpSpPr>
          <p:sp>
            <p:nvSpPr>
              <p:cNvPr id="46" name="圓角矩形 45"/>
              <p:cNvSpPr/>
              <p:nvPr/>
            </p:nvSpPr>
            <p:spPr>
              <a:xfrm>
                <a:off x="928670" y="7310454"/>
                <a:ext cx="500066" cy="100013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32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857232" y="7239016"/>
                <a:ext cx="1058581" cy="4779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21</a:t>
                </a:r>
                <a:endParaRPr lang="zh-TW" altLang="en-US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10" name="群組 94"/>
          <p:cNvGrpSpPr/>
          <p:nvPr/>
        </p:nvGrpSpPr>
        <p:grpSpPr>
          <a:xfrm>
            <a:off x="2071679" y="4881562"/>
            <a:ext cx="2714644" cy="2714644"/>
            <a:chOff x="1766875" y="4552947"/>
            <a:chExt cx="2714644" cy="2714644"/>
          </a:xfrm>
        </p:grpSpPr>
        <p:sp>
          <p:nvSpPr>
            <p:cNvPr id="96" name="橢圓 95"/>
            <p:cNvSpPr/>
            <p:nvPr/>
          </p:nvSpPr>
          <p:spPr>
            <a:xfrm>
              <a:off x="1766875" y="4552947"/>
              <a:ext cx="2714644" cy="2714644"/>
            </a:xfrm>
            <a:prstGeom prst="ellipse">
              <a:avLst/>
            </a:prstGeom>
            <a:noFill/>
            <a:ln w="38100"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+mj-ea"/>
                <a:ea typeface="+mj-ea"/>
              </a:endParaRPr>
            </a:p>
          </p:txBody>
        </p:sp>
        <p:sp>
          <p:nvSpPr>
            <p:cNvPr id="97" name="流程圖: 抽選 96"/>
            <p:cNvSpPr/>
            <p:nvPr/>
          </p:nvSpPr>
          <p:spPr>
            <a:xfrm rot="10800000">
              <a:off x="1895464" y="5293143"/>
              <a:ext cx="2443174" cy="1945874"/>
            </a:xfrm>
            <a:prstGeom prst="flowChartExtract">
              <a:avLst/>
            </a:prstGeom>
            <a:noFill/>
            <a:ln w="38100"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+mj-ea"/>
                <a:ea typeface="+mj-ea"/>
              </a:endParaRPr>
            </a:p>
          </p:txBody>
        </p:sp>
        <p:sp>
          <p:nvSpPr>
            <p:cNvPr id="98" name="流程圖: 抽選 97"/>
            <p:cNvSpPr/>
            <p:nvPr/>
          </p:nvSpPr>
          <p:spPr>
            <a:xfrm rot="10800000" flipV="1">
              <a:off x="1895464" y="4595810"/>
              <a:ext cx="2443174" cy="1945874"/>
            </a:xfrm>
            <a:prstGeom prst="flowChartExtract">
              <a:avLst/>
            </a:prstGeom>
            <a:noFill/>
            <a:ln w="38100"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+mj-ea"/>
                <a:ea typeface="+mj-ea"/>
              </a:endParaRPr>
            </a:p>
          </p:txBody>
        </p:sp>
      </p:grpSp>
      <p:grpSp>
        <p:nvGrpSpPr>
          <p:cNvPr id="11" name="群組 81"/>
          <p:cNvGrpSpPr/>
          <p:nvPr/>
        </p:nvGrpSpPr>
        <p:grpSpPr>
          <a:xfrm>
            <a:off x="4357695" y="6453198"/>
            <a:ext cx="857255" cy="1214446"/>
            <a:chOff x="2928934" y="3952868"/>
            <a:chExt cx="1168984" cy="1571636"/>
          </a:xfrm>
        </p:grpSpPr>
        <p:grpSp>
          <p:nvGrpSpPr>
            <p:cNvPr id="12" name="群組 82"/>
            <p:cNvGrpSpPr/>
            <p:nvPr/>
          </p:nvGrpSpPr>
          <p:grpSpPr>
            <a:xfrm>
              <a:off x="2928934" y="3952868"/>
              <a:ext cx="571504" cy="1071570"/>
              <a:chOff x="857232" y="7239016"/>
              <a:chExt cx="571504" cy="1071570"/>
            </a:xfrm>
          </p:grpSpPr>
          <p:sp>
            <p:nvSpPr>
              <p:cNvPr id="90" name="圓角矩形 89"/>
              <p:cNvSpPr/>
              <p:nvPr/>
            </p:nvSpPr>
            <p:spPr>
              <a:xfrm>
                <a:off x="928670" y="7310454"/>
                <a:ext cx="500066" cy="100013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32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857232" y="7239016"/>
                <a:ext cx="571504" cy="4779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4</a:t>
                </a:r>
                <a:endParaRPr lang="zh-TW" altLang="en-US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3" name="群組 83"/>
            <p:cNvGrpSpPr/>
            <p:nvPr/>
          </p:nvGrpSpPr>
          <p:grpSpPr>
            <a:xfrm>
              <a:off x="3143247" y="4238620"/>
              <a:ext cx="954671" cy="1033673"/>
              <a:chOff x="857231" y="7239016"/>
              <a:chExt cx="954671" cy="1033673"/>
            </a:xfrm>
          </p:grpSpPr>
          <p:sp>
            <p:nvSpPr>
              <p:cNvPr id="88" name="圓角矩形 87"/>
              <p:cNvSpPr/>
              <p:nvPr/>
            </p:nvSpPr>
            <p:spPr>
              <a:xfrm>
                <a:off x="932494" y="7272557"/>
                <a:ext cx="500066" cy="100013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32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857231" y="7239016"/>
                <a:ext cx="954671" cy="4779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11</a:t>
                </a:r>
                <a:endParaRPr lang="zh-TW" altLang="en-US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4" name="群組 84"/>
            <p:cNvGrpSpPr/>
            <p:nvPr/>
          </p:nvGrpSpPr>
          <p:grpSpPr>
            <a:xfrm>
              <a:off x="3428999" y="4452934"/>
              <a:ext cx="668919" cy="1071570"/>
              <a:chOff x="857231" y="7239016"/>
              <a:chExt cx="668919" cy="1071570"/>
            </a:xfrm>
          </p:grpSpPr>
          <p:sp>
            <p:nvSpPr>
              <p:cNvPr id="86" name="圓角矩形 85"/>
              <p:cNvSpPr/>
              <p:nvPr/>
            </p:nvSpPr>
            <p:spPr>
              <a:xfrm>
                <a:off x="928670" y="7310454"/>
                <a:ext cx="500066" cy="100013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32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857231" y="7239016"/>
                <a:ext cx="668919" cy="4779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18</a:t>
                </a:r>
                <a:endParaRPr lang="zh-TW" altLang="en-US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15" name="群組 71"/>
          <p:cNvGrpSpPr/>
          <p:nvPr/>
        </p:nvGrpSpPr>
        <p:grpSpPr>
          <a:xfrm>
            <a:off x="3214688" y="7239016"/>
            <a:ext cx="1000132" cy="1214446"/>
            <a:chOff x="2928934" y="3952868"/>
            <a:chExt cx="1363816" cy="1571636"/>
          </a:xfrm>
        </p:grpSpPr>
        <p:grpSp>
          <p:nvGrpSpPr>
            <p:cNvPr id="16" name="群組 72"/>
            <p:cNvGrpSpPr/>
            <p:nvPr/>
          </p:nvGrpSpPr>
          <p:grpSpPr>
            <a:xfrm>
              <a:off x="2928934" y="3952868"/>
              <a:ext cx="571504" cy="1071570"/>
              <a:chOff x="857232" y="7239016"/>
              <a:chExt cx="571504" cy="1071570"/>
            </a:xfrm>
          </p:grpSpPr>
          <p:sp>
            <p:nvSpPr>
              <p:cNvPr id="80" name="圓角矩形 79"/>
              <p:cNvSpPr/>
              <p:nvPr/>
            </p:nvSpPr>
            <p:spPr>
              <a:xfrm>
                <a:off x="928670" y="7310454"/>
                <a:ext cx="500066" cy="100013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32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857232" y="7239016"/>
                <a:ext cx="571504" cy="4779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2</a:t>
                </a:r>
                <a:endParaRPr lang="zh-TW" altLang="en-US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7" name="群組 73"/>
            <p:cNvGrpSpPr/>
            <p:nvPr/>
          </p:nvGrpSpPr>
          <p:grpSpPr>
            <a:xfrm>
              <a:off x="3143248" y="4238620"/>
              <a:ext cx="575328" cy="1033673"/>
              <a:chOff x="857232" y="7239016"/>
              <a:chExt cx="575328" cy="1033673"/>
            </a:xfrm>
          </p:grpSpPr>
          <p:sp>
            <p:nvSpPr>
              <p:cNvPr id="78" name="圓角矩形 77"/>
              <p:cNvSpPr/>
              <p:nvPr/>
            </p:nvSpPr>
            <p:spPr>
              <a:xfrm>
                <a:off x="932494" y="7272557"/>
                <a:ext cx="500066" cy="100013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32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857232" y="7239016"/>
                <a:ext cx="571504" cy="4779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9</a:t>
                </a:r>
                <a:endParaRPr lang="zh-TW" altLang="en-US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8" name="群組 74"/>
            <p:cNvGrpSpPr/>
            <p:nvPr/>
          </p:nvGrpSpPr>
          <p:grpSpPr>
            <a:xfrm>
              <a:off x="3429000" y="4452934"/>
              <a:ext cx="863750" cy="1071570"/>
              <a:chOff x="857232" y="7239016"/>
              <a:chExt cx="863750" cy="1071570"/>
            </a:xfrm>
          </p:grpSpPr>
          <p:sp>
            <p:nvSpPr>
              <p:cNvPr id="76" name="圓角矩形 75"/>
              <p:cNvSpPr/>
              <p:nvPr/>
            </p:nvSpPr>
            <p:spPr>
              <a:xfrm>
                <a:off x="928670" y="7310454"/>
                <a:ext cx="500066" cy="100013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32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857232" y="7239016"/>
                <a:ext cx="863750" cy="4779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16</a:t>
                </a:r>
                <a:endParaRPr lang="zh-TW" altLang="en-US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19" name="群組 30"/>
          <p:cNvGrpSpPr/>
          <p:nvPr/>
        </p:nvGrpSpPr>
        <p:grpSpPr>
          <a:xfrm>
            <a:off x="3143249" y="4167182"/>
            <a:ext cx="857255" cy="1214446"/>
            <a:chOff x="2928934" y="3952868"/>
            <a:chExt cx="1168984" cy="1571636"/>
          </a:xfrm>
        </p:grpSpPr>
        <p:grpSp>
          <p:nvGrpSpPr>
            <p:cNvPr id="20" name="群組 21"/>
            <p:cNvGrpSpPr/>
            <p:nvPr/>
          </p:nvGrpSpPr>
          <p:grpSpPr>
            <a:xfrm>
              <a:off x="2928934" y="3952868"/>
              <a:ext cx="571504" cy="1071570"/>
              <a:chOff x="857232" y="7239016"/>
              <a:chExt cx="571504" cy="1071570"/>
            </a:xfrm>
          </p:grpSpPr>
          <p:sp>
            <p:nvSpPr>
              <p:cNvPr id="23" name="圓角矩形 22"/>
              <p:cNvSpPr/>
              <p:nvPr/>
            </p:nvSpPr>
            <p:spPr>
              <a:xfrm>
                <a:off x="928670" y="7310454"/>
                <a:ext cx="500066" cy="100013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32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857232" y="7239016"/>
                <a:ext cx="571504" cy="4779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3</a:t>
                </a:r>
                <a:endParaRPr lang="zh-TW" altLang="en-US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21" name="群組 24"/>
            <p:cNvGrpSpPr/>
            <p:nvPr/>
          </p:nvGrpSpPr>
          <p:grpSpPr>
            <a:xfrm>
              <a:off x="3143248" y="4238620"/>
              <a:ext cx="662425" cy="1033673"/>
              <a:chOff x="857232" y="7239016"/>
              <a:chExt cx="662425" cy="1033673"/>
            </a:xfrm>
          </p:grpSpPr>
          <p:sp>
            <p:nvSpPr>
              <p:cNvPr id="26" name="圓角矩形 25"/>
              <p:cNvSpPr/>
              <p:nvPr/>
            </p:nvSpPr>
            <p:spPr>
              <a:xfrm>
                <a:off x="932494" y="7272557"/>
                <a:ext cx="500066" cy="100013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32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857232" y="7239016"/>
                <a:ext cx="662425" cy="4779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10</a:t>
                </a:r>
                <a:endParaRPr lang="zh-TW" altLang="en-US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22" name="群組 27"/>
            <p:cNvGrpSpPr/>
            <p:nvPr/>
          </p:nvGrpSpPr>
          <p:grpSpPr>
            <a:xfrm>
              <a:off x="3428999" y="4452933"/>
              <a:ext cx="668919" cy="1071571"/>
              <a:chOff x="857231" y="7239015"/>
              <a:chExt cx="668919" cy="1071571"/>
            </a:xfrm>
          </p:grpSpPr>
          <p:sp>
            <p:nvSpPr>
              <p:cNvPr id="29" name="圓角矩形 28"/>
              <p:cNvSpPr/>
              <p:nvPr/>
            </p:nvSpPr>
            <p:spPr>
              <a:xfrm>
                <a:off x="928670" y="7310454"/>
                <a:ext cx="500066" cy="100013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32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857231" y="7239015"/>
                <a:ext cx="668919" cy="4779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17</a:t>
                </a:r>
                <a:endParaRPr lang="zh-TW" altLang="en-US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25" name="群組 31"/>
          <p:cNvGrpSpPr/>
          <p:nvPr/>
        </p:nvGrpSpPr>
        <p:grpSpPr>
          <a:xfrm>
            <a:off x="4214819" y="4881562"/>
            <a:ext cx="928694" cy="1214446"/>
            <a:chOff x="2928934" y="3952868"/>
            <a:chExt cx="1266401" cy="1571636"/>
          </a:xfrm>
        </p:grpSpPr>
        <p:grpSp>
          <p:nvGrpSpPr>
            <p:cNvPr id="28" name="群組 32"/>
            <p:cNvGrpSpPr/>
            <p:nvPr/>
          </p:nvGrpSpPr>
          <p:grpSpPr>
            <a:xfrm>
              <a:off x="2928934" y="3952868"/>
              <a:ext cx="571504" cy="1071570"/>
              <a:chOff x="857232" y="7239016"/>
              <a:chExt cx="571504" cy="1071570"/>
            </a:xfrm>
          </p:grpSpPr>
          <p:sp>
            <p:nvSpPr>
              <p:cNvPr id="40" name="圓角矩形 39"/>
              <p:cNvSpPr/>
              <p:nvPr/>
            </p:nvSpPr>
            <p:spPr>
              <a:xfrm>
                <a:off x="928670" y="7310454"/>
                <a:ext cx="500066" cy="100013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32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857232" y="7239016"/>
                <a:ext cx="571504" cy="4779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1</a:t>
                </a:r>
                <a:endParaRPr lang="zh-TW" altLang="en-US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31" name="群組 33"/>
            <p:cNvGrpSpPr/>
            <p:nvPr/>
          </p:nvGrpSpPr>
          <p:grpSpPr>
            <a:xfrm>
              <a:off x="3143248" y="4238620"/>
              <a:ext cx="575328" cy="1033673"/>
              <a:chOff x="857232" y="7239016"/>
              <a:chExt cx="575328" cy="1033673"/>
            </a:xfrm>
          </p:grpSpPr>
          <p:sp>
            <p:nvSpPr>
              <p:cNvPr id="38" name="圓角矩形 37"/>
              <p:cNvSpPr/>
              <p:nvPr/>
            </p:nvSpPr>
            <p:spPr>
              <a:xfrm>
                <a:off x="932494" y="7272557"/>
                <a:ext cx="500066" cy="100013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32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857232" y="7239016"/>
                <a:ext cx="571504" cy="4779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8</a:t>
                </a:r>
                <a:endParaRPr lang="zh-TW" altLang="en-US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256" name="群組 34"/>
            <p:cNvGrpSpPr/>
            <p:nvPr/>
          </p:nvGrpSpPr>
          <p:grpSpPr>
            <a:xfrm>
              <a:off x="3429000" y="4452934"/>
              <a:ext cx="766335" cy="1071570"/>
              <a:chOff x="857232" y="7239016"/>
              <a:chExt cx="766335" cy="1071570"/>
            </a:xfrm>
          </p:grpSpPr>
          <p:sp>
            <p:nvSpPr>
              <p:cNvPr id="36" name="圓角矩形 35"/>
              <p:cNvSpPr/>
              <p:nvPr/>
            </p:nvSpPr>
            <p:spPr>
              <a:xfrm>
                <a:off x="928670" y="7310454"/>
                <a:ext cx="500066" cy="100013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32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857232" y="7239016"/>
                <a:ext cx="766335" cy="4779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15</a:t>
                </a:r>
                <a:endParaRPr lang="zh-TW" altLang="en-US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257" name="群組 51"/>
          <p:cNvGrpSpPr/>
          <p:nvPr/>
        </p:nvGrpSpPr>
        <p:grpSpPr>
          <a:xfrm>
            <a:off x="1571613" y="4738686"/>
            <a:ext cx="928694" cy="1214446"/>
            <a:chOff x="2928934" y="3952868"/>
            <a:chExt cx="1266401" cy="1571636"/>
          </a:xfrm>
        </p:grpSpPr>
        <p:grpSp>
          <p:nvGrpSpPr>
            <p:cNvPr id="258" name="群組 52"/>
            <p:cNvGrpSpPr/>
            <p:nvPr/>
          </p:nvGrpSpPr>
          <p:grpSpPr>
            <a:xfrm>
              <a:off x="2928934" y="3952868"/>
              <a:ext cx="571504" cy="1071570"/>
              <a:chOff x="857232" y="7239016"/>
              <a:chExt cx="571504" cy="1071570"/>
            </a:xfrm>
          </p:grpSpPr>
          <p:sp>
            <p:nvSpPr>
              <p:cNvPr id="60" name="圓角矩形 59"/>
              <p:cNvSpPr/>
              <p:nvPr/>
            </p:nvSpPr>
            <p:spPr>
              <a:xfrm>
                <a:off x="928670" y="7310454"/>
                <a:ext cx="500066" cy="100013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32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857232" y="7239016"/>
                <a:ext cx="571504" cy="4779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5</a:t>
                </a:r>
                <a:endParaRPr lang="zh-TW" altLang="en-US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259" name="群組 53"/>
            <p:cNvGrpSpPr/>
            <p:nvPr/>
          </p:nvGrpSpPr>
          <p:grpSpPr>
            <a:xfrm>
              <a:off x="3143248" y="4238620"/>
              <a:ext cx="759840" cy="1033673"/>
              <a:chOff x="857232" y="7239016"/>
              <a:chExt cx="759840" cy="1033673"/>
            </a:xfrm>
          </p:grpSpPr>
          <p:sp>
            <p:nvSpPr>
              <p:cNvPr id="58" name="圓角矩形 57"/>
              <p:cNvSpPr/>
              <p:nvPr/>
            </p:nvSpPr>
            <p:spPr>
              <a:xfrm>
                <a:off x="932494" y="7272557"/>
                <a:ext cx="500066" cy="100013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32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857232" y="7239016"/>
                <a:ext cx="759840" cy="4779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12</a:t>
                </a:r>
                <a:endParaRPr lang="zh-TW" altLang="en-US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260" name="群組 54"/>
            <p:cNvGrpSpPr/>
            <p:nvPr/>
          </p:nvGrpSpPr>
          <p:grpSpPr>
            <a:xfrm>
              <a:off x="3429000" y="4452933"/>
              <a:ext cx="766335" cy="1071571"/>
              <a:chOff x="857232" y="7239015"/>
              <a:chExt cx="766335" cy="1071571"/>
            </a:xfrm>
          </p:grpSpPr>
          <p:sp>
            <p:nvSpPr>
              <p:cNvPr id="56" name="圓角矩形 55"/>
              <p:cNvSpPr/>
              <p:nvPr/>
            </p:nvSpPr>
            <p:spPr>
              <a:xfrm>
                <a:off x="928670" y="7310454"/>
                <a:ext cx="500066" cy="100013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32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857232" y="7239015"/>
                <a:ext cx="766335" cy="4779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19</a:t>
                </a:r>
                <a:endParaRPr lang="zh-TW" altLang="en-US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261" name="群組 61"/>
          <p:cNvGrpSpPr/>
          <p:nvPr/>
        </p:nvGrpSpPr>
        <p:grpSpPr>
          <a:xfrm>
            <a:off x="1643051" y="6310322"/>
            <a:ext cx="1357321" cy="1214446"/>
            <a:chOff x="2928934" y="3952868"/>
            <a:chExt cx="1850892" cy="1571636"/>
          </a:xfrm>
        </p:grpSpPr>
        <p:grpSp>
          <p:nvGrpSpPr>
            <p:cNvPr id="262" name="群組 62"/>
            <p:cNvGrpSpPr/>
            <p:nvPr/>
          </p:nvGrpSpPr>
          <p:grpSpPr>
            <a:xfrm>
              <a:off x="2928934" y="3952868"/>
              <a:ext cx="571504" cy="1071570"/>
              <a:chOff x="857232" y="7239016"/>
              <a:chExt cx="571504" cy="1071570"/>
            </a:xfrm>
          </p:grpSpPr>
          <p:sp>
            <p:nvSpPr>
              <p:cNvPr id="70" name="圓角矩形 69"/>
              <p:cNvSpPr/>
              <p:nvPr/>
            </p:nvSpPr>
            <p:spPr>
              <a:xfrm>
                <a:off x="928670" y="7310454"/>
                <a:ext cx="500066" cy="100013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32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857232" y="7239016"/>
                <a:ext cx="571504" cy="4779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6</a:t>
                </a:r>
                <a:endParaRPr lang="zh-TW" altLang="en-US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263" name="群組 63"/>
            <p:cNvGrpSpPr/>
            <p:nvPr/>
          </p:nvGrpSpPr>
          <p:grpSpPr>
            <a:xfrm>
              <a:off x="3143248" y="4238620"/>
              <a:ext cx="1149502" cy="1033673"/>
              <a:chOff x="857232" y="7239016"/>
              <a:chExt cx="1149502" cy="1033673"/>
            </a:xfrm>
          </p:grpSpPr>
          <p:sp>
            <p:nvSpPr>
              <p:cNvPr id="68" name="圓角矩形 67"/>
              <p:cNvSpPr/>
              <p:nvPr/>
            </p:nvSpPr>
            <p:spPr>
              <a:xfrm>
                <a:off x="932494" y="7272557"/>
                <a:ext cx="500066" cy="100013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32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857232" y="7239016"/>
                <a:ext cx="1149502" cy="4779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13</a:t>
                </a:r>
                <a:endParaRPr lang="zh-TW" altLang="en-US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264" name="群組 64"/>
            <p:cNvGrpSpPr/>
            <p:nvPr/>
          </p:nvGrpSpPr>
          <p:grpSpPr>
            <a:xfrm>
              <a:off x="3428999" y="4452934"/>
              <a:ext cx="1350827" cy="1071570"/>
              <a:chOff x="857231" y="7239016"/>
              <a:chExt cx="1350827" cy="1071570"/>
            </a:xfrm>
          </p:grpSpPr>
          <p:sp>
            <p:nvSpPr>
              <p:cNvPr id="66" name="圓角矩形 65"/>
              <p:cNvSpPr/>
              <p:nvPr/>
            </p:nvSpPr>
            <p:spPr>
              <a:xfrm>
                <a:off x="928670" y="7310454"/>
                <a:ext cx="500066" cy="100013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32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857231" y="7239016"/>
                <a:ext cx="1350827" cy="4779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20</a:t>
                </a:r>
                <a:endParaRPr lang="zh-TW" altLang="en-US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265" name="群組 34"/>
          <p:cNvGrpSpPr/>
          <p:nvPr/>
        </p:nvGrpSpPr>
        <p:grpSpPr>
          <a:xfrm rot="16200000">
            <a:off x="1867638" y="7585933"/>
            <a:ext cx="378857" cy="828031"/>
            <a:chOff x="928670" y="7239016"/>
            <a:chExt cx="516623" cy="1071570"/>
          </a:xfrm>
        </p:grpSpPr>
        <p:sp>
          <p:nvSpPr>
            <p:cNvPr id="100" name="圓角矩形 99"/>
            <p:cNvSpPr/>
            <p:nvPr/>
          </p:nvSpPr>
          <p:spPr>
            <a:xfrm>
              <a:off x="928670" y="7310454"/>
              <a:ext cx="500066" cy="100013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 rot="5400000">
              <a:off x="829842" y="7350833"/>
              <a:ext cx="727267" cy="5036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+mj-ea"/>
                  <a:ea typeface="+mj-ea"/>
                </a:rPr>
                <a:t>0</a:t>
              </a:r>
              <a:endParaRPr lang="zh-TW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內容版面配置區 158"/>
          <p:cNvSpPr>
            <a:spLocks noGrp="1"/>
          </p:cNvSpPr>
          <p:nvPr>
            <p:ph idx="1"/>
          </p:nvPr>
        </p:nvSpPr>
        <p:spPr>
          <a:xfrm>
            <a:off x="342900" y="738158"/>
            <a:ext cx="6172200" cy="8375362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FF99FF"/>
                </a:solidFill>
              </a:rPr>
              <a:t>Technology</a:t>
            </a:r>
            <a:r>
              <a:rPr lang="en-US" altLang="zh-TW" dirty="0" smtClean="0">
                <a:solidFill>
                  <a:srgbClr val="92D050"/>
                </a:solidFill>
              </a:rPr>
              <a:t> </a:t>
            </a:r>
            <a:r>
              <a:rPr lang="zh-TW" altLang="en-US" dirty="0" smtClean="0"/>
              <a:t>技能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強化武器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使用盧恩符文中的</a:t>
            </a:r>
            <a:r>
              <a:rPr lang="en-US" altLang="zh-TW" dirty="0" smtClean="0"/>
              <a:t>k + a</a:t>
            </a:r>
            <a:r>
              <a:rPr lang="zh-TW" altLang="en-US" dirty="0" smtClean="0"/>
              <a:t>，其意涵為火炬</a:t>
            </a:r>
            <a:r>
              <a:rPr lang="en-US" altLang="zh-TW" dirty="0" smtClean="0"/>
              <a:t>+</a:t>
            </a:r>
            <a:r>
              <a:rPr lang="zh-TW" altLang="en-US" dirty="0" smtClean="0"/>
              <a:t>諸神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讓武器攻擊力上升</a:t>
            </a:r>
            <a:endParaRPr lang="en-US" altLang="zh-TW" dirty="0" smtClean="0"/>
          </a:p>
        </p:txBody>
      </p:sp>
      <p:grpSp>
        <p:nvGrpSpPr>
          <p:cNvPr id="5" name="群組 190"/>
          <p:cNvGrpSpPr/>
          <p:nvPr/>
        </p:nvGrpSpPr>
        <p:grpSpPr>
          <a:xfrm>
            <a:off x="928670" y="1309662"/>
            <a:ext cx="329023" cy="338554"/>
            <a:chOff x="4781471" y="3421056"/>
            <a:chExt cx="329023" cy="338554"/>
          </a:xfrm>
        </p:grpSpPr>
        <p:sp>
          <p:nvSpPr>
            <p:cNvPr id="267" name="橢圓 266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68" name="文字方塊 267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75" name="標題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34145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cxnSp>
        <p:nvCxnSpPr>
          <p:cNvPr id="102" name="直線接點 101"/>
          <p:cNvCxnSpPr/>
          <p:nvPr/>
        </p:nvCxnSpPr>
        <p:spPr>
          <a:xfrm rot="16200000" flipH="1">
            <a:off x="1547887" y="4543774"/>
            <a:ext cx="906776" cy="70007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/>
          <p:nvPr/>
        </p:nvCxnSpPr>
        <p:spPr>
          <a:xfrm rot="5400000">
            <a:off x="2822571" y="4487859"/>
            <a:ext cx="1928826" cy="158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/>
          <p:cNvCxnSpPr/>
          <p:nvPr/>
        </p:nvCxnSpPr>
        <p:spPr>
          <a:xfrm rot="16200000" flipH="1">
            <a:off x="3770534" y="3611333"/>
            <a:ext cx="503613" cy="47230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/>
          <p:nvPr/>
        </p:nvCxnSpPr>
        <p:spPr>
          <a:xfrm rot="16200000" flipH="1">
            <a:off x="3740054" y="4024990"/>
            <a:ext cx="503613" cy="47230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/>
          <p:nvPr/>
        </p:nvCxnSpPr>
        <p:spPr>
          <a:xfrm rot="5400000">
            <a:off x="1539701" y="3699027"/>
            <a:ext cx="906776" cy="70007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內容版面配置區 158"/>
          <p:cNvSpPr>
            <a:spLocks noGrp="1"/>
          </p:cNvSpPr>
          <p:nvPr>
            <p:ph idx="1"/>
          </p:nvPr>
        </p:nvSpPr>
        <p:spPr>
          <a:xfrm>
            <a:off x="342900" y="738158"/>
            <a:ext cx="6172200" cy="8375362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FF99FF"/>
                </a:solidFill>
              </a:rPr>
              <a:t>Technology</a:t>
            </a:r>
            <a:r>
              <a:rPr lang="en-US" altLang="zh-TW" dirty="0" smtClean="0">
                <a:solidFill>
                  <a:srgbClr val="92D050"/>
                </a:solidFill>
              </a:rPr>
              <a:t> </a:t>
            </a:r>
            <a:r>
              <a:rPr lang="zh-TW" altLang="en-US" dirty="0" smtClean="0"/>
              <a:t>技能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增幅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使用依序使用</a:t>
            </a:r>
            <a:r>
              <a:rPr lang="en-US" altLang="zh-TW" dirty="0" smtClean="0"/>
              <a:t>s + t + g</a:t>
            </a:r>
            <a:r>
              <a:rPr lang="zh-TW" altLang="en-US" dirty="0" smtClean="0"/>
              <a:t>，其意涵為太陽、戰神提爾、禮物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增強接下來使用的技能的效果狀態，無法疊加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強化對象也包含這個技能本身，所以常見先施展第一次增幅先強化增幅，再用來強化其他技能。</a:t>
            </a:r>
            <a:endParaRPr lang="en-US" altLang="zh-TW" dirty="0" smtClean="0"/>
          </a:p>
        </p:txBody>
      </p:sp>
      <p:grpSp>
        <p:nvGrpSpPr>
          <p:cNvPr id="3" name="群組 203"/>
          <p:cNvGrpSpPr/>
          <p:nvPr/>
        </p:nvGrpSpPr>
        <p:grpSpPr>
          <a:xfrm>
            <a:off x="885399" y="1309662"/>
            <a:ext cx="329023" cy="338554"/>
            <a:chOff x="5166828" y="3421056"/>
            <a:chExt cx="329023" cy="338554"/>
          </a:xfrm>
        </p:grpSpPr>
        <p:sp>
          <p:nvSpPr>
            <p:cNvPr id="205" name="橢圓 204"/>
            <p:cNvSpPr/>
            <p:nvPr/>
          </p:nvSpPr>
          <p:spPr>
            <a:xfrm>
              <a:off x="5214950" y="3452802"/>
              <a:ext cx="280901" cy="28090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07" name="文字方塊 206"/>
            <p:cNvSpPr txBox="1"/>
            <p:nvPr/>
          </p:nvSpPr>
          <p:spPr>
            <a:xfrm>
              <a:off x="5166828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秘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5" name="群組 190"/>
          <p:cNvGrpSpPr/>
          <p:nvPr/>
        </p:nvGrpSpPr>
        <p:grpSpPr>
          <a:xfrm>
            <a:off x="885399" y="1614050"/>
            <a:ext cx="329023" cy="338554"/>
            <a:chOff x="4781471" y="3421056"/>
            <a:chExt cx="329023" cy="338554"/>
          </a:xfrm>
        </p:grpSpPr>
        <p:sp>
          <p:nvSpPr>
            <p:cNvPr id="267" name="橢圓 266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68" name="文字方塊 267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75" name="標題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34145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cxnSp>
        <p:nvCxnSpPr>
          <p:cNvPr id="94" name="直線接點 93"/>
          <p:cNvCxnSpPr/>
          <p:nvPr/>
        </p:nvCxnSpPr>
        <p:spPr>
          <a:xfrm rot="16200000" flipH="1">
            <a:off x="2040260" y="6113556"/>
            <a:ext cx="232111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/>
          <p:nvPr/>
        </p:nvCxnSpPr>
        <p:spPr>
          <a:xfrm rot="16200000" flipH="1">
            <a:off x="3196635" y="4987842"/>
            <a:ext cx="503613" cy="47230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 rot="5400000">
            <a:off x="2731811" y="4974787"/>
            <a:ext cx="503613" cy="47230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群組 104"/>
          <p:cNvGrpSpPr/>
          <p:nvPr/>
        </p:nvGrpSpPr>
        <p:grpSpPr>
          <a:xfrm>
            <a:off x="1377759" y="5007014"/>
            <a:ext cx="719549" cy="2208715"/>
            <a:chOff x="1631765" y="3238488"/>
            <a:chExt cx="719549" cy="3494599"/>
          </a:xfrm>
        </p:grpSpPr>
        <p:cxnSp>
          <p:nvCxnSpPr>
            <p:cNvPr id="93" name="直線接點 92"/>
            <p:cNvCxnSpPr/>
            <p:nvPr/>
          </p:nvCxnSpPr>
          <p:spPr>
            <a:xfrm rot="16200000" flipH="1">
              <a:off x="1547887" y="4186584"/>
              <a:ext cx="906776" cy="70007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>
            <a:xfrm rot="5400000">
              <a:off x="1539701" y="3341837"/>
              <a:ext cx="906776" cy="70007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>
            <a:xfrm rot="16200000" flipH="1">
              <a:off x="1536602" y="5929660"/>
              <a:ext cx="906776" cy="70007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>
            <a:xfrm rot="5400000">
              <a:off x="1528416" y="5084913"/>
              <a:ext cx="906776" cy="70007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群組 107"/>
          <p:cNvGrpSpPr/>
          <p:nvPr/>
        </p:nvGrpSpPr>
        <p:grpSpPr>
          <a:xfrm>
            <a:off x="4229111" y="4963887"/>
            <a:ext cx="914401" cy="2325188"/>
            <a:chOff x="1445614" y="3029657"/>
            <a:chExt cx="914401" cy="3678879"/>
          </a:xfrm>
        </p:grpSpPr>
        <p:cxnSp>
          <p:nvCxnSpPr>
            <p:cNvPr id="109" name="直線接點 108"/>
            <p:cNvCxnSpPr/>
            <p:nvPr/>
          </p:nvCxnSpPr>
          <p:spPr>
            <a:xfrm rot="16200000" flipH="1">
              <a:off x="94376" y="4401559"/>
              <a:ext cx="3616878" cy="91440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/>
            <p:nvPr/>
          </p:nvCxnSpPr>
          <p:spPr>
            <a:xfrm rot="5400000">
              <a:off x="56846" y="4509869"/>
              <a:ext cx="3678879" cy="718455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內容版面配置區 158"/>
          <p:cNvSpPr>
            <a:spLocks noGrp="1"/>
          </p:cNvSpPr>
          <p:nvPr>
            <p:ph idx="1"/>
          </p:nvPr>
        </p:nvSpPr>
        <p:spPr>
          <a:xfrm>
            <a:off x="342900" y="738158"/>
            <a:ext cx="6172200" cy="8375362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FF99FF"/>
                </a:solidFill>
              </a:rPr>
              <a:t>Technology</a:t>
            </a:r>
            <a:r>
              <a:rPr lang="en-US" altLang="zh-TW" dirty="0" smtClean="0">
                <a:solidFill>
                  <a:srgbClr val="92D050"/>
                </a:solidFill>
              </a:rPr>
              <a:t> </a:t>
            </a:r>
            <a:r>
              <a:rPr lang="zh-TW" altLang="en-US" dirty="0" smtClean="0"/>
              <a:t>技能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結界力場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使用</a:t>
            </a:r>
            <a:r>
              <a:rPr lang="en-US" altLang="zh-TW" dirty="0" smtClean="0"/>
              <a:t>æ + b + j + n</a:t>
            </a:r>
            <a:r>
              <a:rPr lang="zh-TW" altLang="en-US" dirty="0" smtClean="0"/>
              <a:t>其意涵為紫杉樹、樺木、豐收、需求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原本是用來輔助採集打獵的陷阱，結合機械科技之後可用來困住敵人</a:t>
            </a:r>
            <a:endParaRPr lang="en-US" altLang="zh-TW" dirty="0" smtClean="0"/>
          </a:p>
        </p:txBody>
      </p:sp>
      <p:grpSp>
        <p:nvGrpSpPr>
          <p:cNvPr id="3" name="群組 203"/>
          <p:cNvGrpSpPr/>
          <p:nvPr/>
        </p:nvGrpSpPr>
        <p:grpSpPr>
          <a:xfrm>
            <a:off x="885399" y="1309662"/>
            <a:ext cx="329023" cy="338554"/>
            <a:chOff x="5166828" y="3421056"/>
            <a:chExt cx="329023" cy="338554"/>
          </a:xfrm>
        </p:grpSpPr>
        <p:sp>
          <p:nvSpPr>
            <p:cNvPr id="205" name="橢圓 204"/>
            <p:cNvSpPr/>
            <p:nvPr/>
          </p:nvSpPr>
          <p:spPr>
            <a:xfrm>
              <a:off x="5214950" y="3452802"/>
              <a:ext cx="280901" cy="28090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07" name="文字方塊 206"/>
            <p:cNvSpPr txBox="1"/>
            <p:nvPr/>
          </p:nvSpPr>
          <p:spPr>
            <a:xfrm>
              <a:off x="5166828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秘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4" name="群組 197"/>
          <p:cNvGrpSpPr/>
          <p:nvPr/>
        </p:nvGrpSpPr>
        <p:grpSpPr>
          <a:xfrm>
            <a:off x="642918" y="1452538"/>
            <a:ext cx="329023" cy="338554"/>
            <a:chOff x="3995653" y="3439692"/>
            <a:chExt cx="329023" cy="338554"/>
          </a:xfrm>
        </p:grpSpPr>
        <p:sp>
          <p:nvSpPr>
            <p:cNvPr id="215" name="橢圓 214"/>
            <p:cNvSpPr/>
            <p:nvPr/>
          </p:nvSpPr>
          <p:spPr>
            <a:xfrm>
              <a:off x="4043775" y="3471437"/>
              <a:ext cx="280901" cy="2809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16" name="文字方塊 215"/>
            <p:cNvSpPr txBox="1"/>
            <p:nvPr/>
          </p:nvSpPr>
          <p:spPr>
            <a:xfrm>
              <a:off x="3995653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械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5" name="群組 190"/>
          <p:cNvGrpSpPr/>
          <p:nvPr/>
        </p:nvGrpSpPr>
        <p:grpSpPr>
          <a:xfrm>
            <a:off x="885399" y="1614050"/>
            <a:ext cx="329023" cy="338554"/>
            <a:chOff x="4781471" y="3421056"/>
            <a:chExt cx="329023" cy="338554"/>
          </a:xfrm>
        </p:grpSpPr>
        <p:sp>
          <p:nvSpPr>
            <p:cNvPr id="267" name="橢圓 266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68" name="文字方塊 267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75" name="標題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34145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grpSp>
        <p:nvGrpSpPr>
          <p:cNvPr id="109" name="群組 108"/>
          <p:cNvGrpSpPr/>
          <p:nvPr/>
        </p:nvGrpSpPr>
        <p:grpSpPr>
          <a:xfrm>
            <a:off x="1071546" y="4881562"/>
            <a:ext cx="959166" cy="2321112"/>
            <a:chOff x="500042" y="4953000"/>
            <a:chExt cx="959166" cy="2321112"/>
          </a:xfrm>
        </p:grpSpPr>
        <p:cxnSp>
          <p:nvCxnSpPr>
            <p:cNvPr id="93" name="直線接點 92"/>
            <p:cNvCxnSpPr/>
            <p:nvPr/>
          </p:nvCxnSpPr>
          <p:spPr>
            <a:xfrm rot="16200000" flipH="1">
              <a:off x="-185124" y="6113556"/>
              <a:ext cx="2321112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/>
            <p:cNvCxnSpPr/>
            <p:nvPr/>
          </p:nvCxnSpPr>
          <p:spPr>
            <a:xfrm rot="16200000" flipH="1">
              <a:off x="971251" y="4987842"/>
              <a:ext cx="503613" cy="47230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 rot="16200000" flipH="1">
              <a:off x="484386" y="6763852"/>
              <a:ext cx="503613" cy="47230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群組 105"/>
          <p:cNvGrpSpPr/>
          <p:nvPr/>
        </p:nvGrpSpPr>
        <p:grpSpPr>
          <a:xfrm>
            <a:off x="5120639" y="4915711"/>
            <a:ext cx="822964" cy="2325188"/>
            <a:chOff x="1422741" y="3083687"/>
            <a:chExt cx="822964" cy="3678879"/>
          </a:xfrm>
        </p:grpSpPr>
        <p:cxnSp>
          <p:nvCxnSpPr>
            <p:cNvPr id="107" name="直線接點 106"/>
            <p:cNvCxnSpPr/>
            <p:nvPr/>
          </p:nvCxnSpPr>
          <p:spPr>
            <a:xfrm>
              <a:off x="1422741" y="4110630"/>
              <a:ext cx="822964" cy="1281412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>
            <a:xfrm rot="5400000">
              <a:off x="-26856" y="4923127"/>
              <a:ext cx="3678879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群組 110"/>
          <p:cNvGrpSpPr/>
          <p:nvPr/>
        </p:nvGrpSpPr>
        <p:grpSpPr>
          <a:xfrm>
            <a:off x="2500306" y="5015860"/>
            <a:ext cx="719549" cy="2321112"/>
            <a:chOff x="2928934" y="5015860"/>
            <a:chExt cx="719549" cy="2321112"/>
          </a:xfrm>
        </p:grpSpPr>
        <p:cxnSp>
          <p:nvCxnSpPr>
            <p:cNvPr id="102" name="直線接點 101"/>
            <p:cNvCxnSpPr/>
            <p:nvPr/>
          </p:nvCxnSpPr>
          <p:spPr>
            <a:xfrm rot="5400000">
              <a:off x="2992415" y="5494868"/>
              <a:ext cx="573116" cy="70007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>
            <a:xfrm rot="16200000" flipH="1">
              <a:off x="3000601" y="4960957"/>
              <a:ext cx="573116" cy="70007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>
            <a:xfrm rot="5400000">
              <a:off x="3003700" y="6596556"/>
              <a:ext cx="573116" cy="70007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/>
          </p:nvCxnSpPr>
          <p:spPr>
            <a:xfrm rot="16200000" flipH="1">
              <a:off x="3011886" y="6062645"/>
              <a:ext cx="573116" cy="70007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>
            <a:xfrm rot="16200000" flipH="1">
              <a:off x="1769559" y="6176416"/>
              <a:ext cx="2321112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群組 111"/>
          <p:cNvGrpSpPr/>
          <p:nvPr/>
        </p:nvGrpSpPr>
        <p:grpSpPr>
          <a:xfrm>
            <a:off x="3357562" y="5310190"/>
            <a:ext cx="1320410" cy="1698310"/>
            <a:chOff x="2558689" y="5024984"/>
            <a:chExt cx="1320410" cy="1698310"/>
          </a:xfrm>
        </p:grpSpPr>
        <p:cxnSp>
          <p:nvCxnSpPr>
            <p:cNvPr id="113" name="直線接點 112"/>
            <p:cNvCxnSpPr/>
            <p:nvPr/>
          </p:nvCxnSpPr>
          <p:spPr>
            <a:xfrm rot="5400000">
              <a:off x="2622170" y="4961503"/>
              <a:ext cx="573116" cy="70007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接點 113"/>
            <p:cNvCxnSpPr/>
            <p:nvPr/>
          </p:nvCxnSpPr>
          <p:spPr>
            <a:xfrm>
              <a:off x="2602778" y="5570128"/>
              <a:ext cx="691924" cy="6472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/>
            <p:nvPr/>
          </p:nvCxnSpPr>
          <p:spPr>
            <a:xfrm rot="10800000" flipV="1">
              <a:off x="3275915" y="6167992"/>
              <a:ext cx="603184" cy="555302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/>
            <p:cNvCxnSpPr/>
            <p:nvPr/>
          </p:nvCxnSpPr>
          <p:spPr>
            <a:xfrm rot="16200000" flipH="1">
              <a:off x="3136975" y="5445459"/>
              <a:ext cx="746380" cy="72811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內容版面配置區 158"/>
          <p:cNvSpPr>
            <a:spLocks noGrp="1"/>
          </p:cNvSpPr>
          <p:nvPr>
            <p:ph idx="1"/>
          </p:nvPr>
        </p:nvSpPr>
        <p:spPr>
          <a:xfrm>
            <a:off x="342900" y="738158"/>
            <a:ext cx="6172200" cy="8375362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FF99FF"/>
                </a:solidFill>
              </a:rPr>
              <a:t>Technology</a:t>
            </a:r>
            <a:r>
              <a:rPr lang="en-US" altLang="zh-TW" dirty="0" smtClean="0">
                <a:solidFill>
                  <a:srgbClr val="92D050"/>
                </a:solidFill>
              </a:rPr>
              <a:t> </a:t>
            </a:r>
            <a:r>
              <a:rPr lang="zh-TW" altLang="en-US" dirty="0" smtClean="0"/>
              <a:t>技能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魔法飾品製作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使用</a:t>
            </a:r>
            <a:r>
              <a:rPr lang="en-US" altLang="zh-TW" dirty="0" smtClean="0"/>
              <a:t>f +ŋ+ p + m + w </a:t>
            </a:r>
            <a:r>
              <a:rPr lang="zh-TW" altLang="en-US" dirty="0" smtClean="0"/>
              <a:t>其意涵為財富、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Ingwaz</a:t>
            </a:r>
            <a:r>
              <a:rPr lang="zh-TW" altLang="en-US" dirty="0" smtClean="0"/>
              <a:t>神、可能性 </a:t>
            </a:r>
            <a:r>
              <a:rPr lang="en-US" altLang="zh-TW" dirty="0" smtClean="0"/>
              <a:t>+ </a:t>
            </a:r>
            <a:r>
              <a:rPr lang="zh-TW" altLang="en-US" dirty="0" smtClean="0"/>
              <a:t>人 </a:t>
            </a:r>
            <a:r>
              <a:rPr lang="en-US" altLang="zh-TW" dirty="0" smtClean="0"/>
              <a:t>+ </a:t>
            </a:r>
            <a:r>
              <a:rPr lang="zh-TW" altLang="en-US" dirty="0" smtClean="0"/>
              <a:t>喜悅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因為加入了可能性，會隨機帶有些性質</a:t>
            </a:r>
            <a:endParaRPr lang="en-US" altLang="zh-TW" dirty="0" smtClean="0"/>
          </a:p>
        </p:txBody>
      </p:sp>
      <p:sp>
        <p:nvSpPr>
          <p:cNvPr id="275" name="標題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34145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grpSp>
        <p:nvGrpSpPr>
          <p:cNvPr id="5" name="群組 108"/>
          <p:cNvGrpSpPr/>
          <p:nvPr/>
        </p:nvGrpSpPr>
        <p:grpSpPr>
          <a:xfrm flipH="1">
            <a:off x="1054808" y="4953000"/>
            <a:ext cx="620913" cy="2321112"/>
            <a:chOff x="354967" y="4953000"/>
            <a:chExt cx="620913" cy="2321112"/>
          </a:xfrm>
        </p:grpSpPr>
        <p:cxnSp>
          <p:nvCxnSpPr>
            <p:cNvPr id="93" name="直線接點 92"/>
            <p:cNvCxnSpPr/>
            <p:nvPr/>
          </p:nvCxnSpPr>
          <p:spPr>
            <a:xfrm rot="16200000" flipH="1">
              <a:off x="-185124" y="6113556"/>
              <a:ext cx="2321112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/>
            <p:cNvCxnSpPr/>
            <p:nvPr/>
          </p:nvCxnSpPr>
          <p:spPr>
            <a:xfrm rot="16200000" flipH="1">
              <a:off x="306801" y="5081039"/>
              <a:ext cx="733981" cy="60417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 rot="16200000" flipH="1">
              <a:off x="290064" y="5803721"/>
              <a:ext cx="733981" cy="60417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群組 110"/>
          <p:cNvGrpSpPr/>
          <p:nvPr/>
        </p:nvGrpSpPr>
        <p:grpSpPr>
          <a:xfrm>
            <a:off x="2857496" y="4972455"/>
            <a:ext cx="982568" cy="2332272"/>
            <a:chOff x="2903406" y="4132199"/>
            <a:chExt cx="1397114" cy="3205457"/>
          </a:xfrm>
        </p:grpSpPr>
        <p:cxnSp>
          <p:nvCxnSpPr>
            <p:cNvPr id="102" name="直線接點 101"/>
            <p:cNvCxnSpPr/>
            <p:nvPr/>
          </p:nvCxnSpPr>
          <p:spPr>
            <a:xfrm rot="5400000">
              <a:off x="3663923" y="4068719"/>
              <a:ext cx="573116" cy="70007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>
            <a:xfrm rot="16200000" flipH="1">
              <a:off x="3000603" y="4074611"/>
              <a:ext cx="573116" cy="70007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>
            <a:xfrm rot="5400000">
              <a:off x="2977574" y="6701059"/>
              <a:ext cx="573116" cy="70007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/>
          </p:nvCxnSpPr>
          <p:spPr>
            <a:xfrm rot="16200000" flipH="1">
              <a:off x="3618078" y="6689515"/>
              <a:ext cx="573116" cy="70007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>
            <a:xfrm rot="16200000" flipH="1">
              <a:off x="1314379" y="5721226"/>
              <a:ext cx="3204764" cy="2670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200"/>
          <p:cNvGrpSpPr/>
          <p:nvPr/>
        </p:nvGrpSpPr>
        <p:grpSpPr>
          <a:xfrm>
            <a:off x="885399" y="1328298"/>
            <a:ext cx="329023" cy="338554"/>
            <a:chOff x="4381010" y="3439692"/>
            <a:chExt cx="329023" cy="338554"/>
          </a:xfrm>
        </p:grpSpPr>
        <p:sp>
          <p:nvSpPr>
            <p:cNvPr id="32" name="橢圓 31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4" name="群組 203"/>
          <p:cNvGrpSpPr/>
          <p:nvPr/>
        </p:nvGrpSpPr>
        <p:grpSpPr>
          <a:xfrm>
            <a:off x="599647" y="1614050"/>
            <a:ext cx="329023" cy="338554"/>
            <a:chOff x="5166828" y="3421056"/>
            <a:chExt cx="329023" cy="338554"/>
          </a:xfrm>
        </p:grpSpPr>
        <p:sp>
          <p:nvSpPr>
            <p:cNvPr id="35" name="橢圓 34"/>
            <p:cNvSpPr/>
            <p:nvPr/>
          </p:nvSpPr>
          <p:spPr>
            <a:xfrm>
              <a:off x="5214950" y="3452802"/>
              <a:ext cx="280901" cy="28090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5166828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秘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7" name="群組 197"/>
          <p:cNvGrpSpPr/>
          <p:nvPr/>
        </p:nvGrpSpPr>
        <p:grpSpPr>
          <a:xfrm>
            <a:off x="599647" y="1328298"/>
            <a:ext cx="329023" cy="338554"/>
            <a:chOff x="3995653" y="3439692"/>
            <a:chExt cx="329023" cy="338554"/>
          </a:xfrm>
        </p:grpSpPr>
        <p:sp>
          <p:nvSpPr>
            <p:cNvPr id="38" name="橢圓 37"/>
            <p:cNvSpPr/>
            <p:nvPr/>
          </p:nvSpPr>
          <p:spPr>
            <a:xfrm>
              <a:off x="4043775" y="3471437"/>
              <a:ext cx="280901" cy="2809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3995653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械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40" name="群組 190"/>
          <p:cNvGrpSpPr/>
          <p:nvPr/>
        </p:nvGrpSpPr>
        <p:grpSpPr>
          <a:xfrm>
            <a:off x="885399" y="1614050"/>
            <a:ext cx="329023" cy="338554"/>
            <a:chOff x="4781471" y="3421056"/>
            <a:chExt cx="329023" cy="338554"/>
          </a:xfrm>
        </p:grpSpPr>
        <p:sp>
          <p:nvSpPr>
            <p:cNvPr id="41" name="橢圓 40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1714488" y="5033815"/>
            <a:ext cx="989246" cy="2211968"/>
            <a:chOff x="3194138" y="5310190"/>
            <a:chExt cx="1411734" cy="1179308"/>
          </a:xfrm>
        </p:grpSpPr>
        <p:cxnSp>
          <p:nvCxnSpPr>
            <p:cNvPr id="43" name="直線接點 42"/>
            <p:cNvCxnSpPr/>
            <p:nvPr/>
          </p:nvCxnSpPr>
          <p:spPr>
            <a:xfrm rot="5400000">
              <a:off x="3278167" y="5246709"/>
              <a:ext cx="573116" cy="70007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rot="5400000">
              <a:off x="3941242" y="5852901"/>
              <a:ext cx="573116" cy="70007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 rot="16200000" flipH="1">
              <a:off x="3257619" y="5813851"/>
              <a:ext cx="573116" cy="70007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rot="16200000" flipH="1">
              <a:off x="3969275" y="5279228"/>
              <a:ext cx="573116" cy="70007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群組 110"/>
          <p:cNvGrpSpPr/>
          <p:nvPr/>
        </p:nvGrpSpPr>
        <p:grpSpPr>
          <a:xfrm>
            <a:off x="4000504" y="4999666"/>
            <a:ext cx="1114836" cy="2368601"/>
            <a:chOff x="2907301" y="4944422"/>
            <a:chExt cx="743352" cy="2392550"/>
          </a:xfrm>
        </p:grpSpPr>
        <p:cxnSp>
          <p:nvCxnSpPr>
            <p:cNvPr id="56" name="直線接點 55"/>
            <p:cNvCxnSpPr/>
            <p:nvPr/>
          </p:nvCxnSpPr>
          <p:spPr>
            <a:xfrm rot="5400000">
              <a:off x="3014056" y="4880941"/>
              <a:ext cx="573116" cy="70007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 rot="16200000" flipH="1">
              <a:off x="1769559" y="6176416"/>
              <a:ext cx="2321112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 rot="16200000" flipH="1">
              <a:off x="2482758" y="6104978"/>
              <a:ext cx="2321112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 rot="16200000" flipH="1">
              <a:off x="2970782" y="4880942"/>
              <a:ext cx="573116" cy="70007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群組 64"/>
          <p:cNvGrpSpPr/>
          <p:nvPr/>
        </p:nvGrpSpPr>
        <p:grpSpPr>
          <a:xfrm>
            <a:off x="5305966" y="4984703"/>
            <a:ext cx="837678" cy="2343560"/>
            <a:chOff x="2928934" y="5015860"/>
            <a:chExt cx="708264" cy="3385546"/>
          </a:xfrm>
        </p:grpSpPr>
        <p:cxnSp>
          <p:nvCxnSpPr>
            <p:cNvPr id="66" name="直線接點 65"/>
            <p:cNvCxnSpPr/>
            <p:nvPr/>
          </p:nvCxnSpPr>
          <p:spPr>
            <a:xfrm rot="5400000">
              <a:off x="2992415" y="5494868"/>
              <a:ext cx="573116" cy="70007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 rot="16200000" flipH="1">
              <a:off x="3000601" y="4960957"/>
              <a:ext cx="573116" cy="70007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 rot="16200000" flipH="1">
              <a:off x="1242060" y="6703915"/>
              <a:ext cx="3385546" cy="943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0: Universe Concept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那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有可能往減少方向進行嗎</a:t>
            </a:r>
            <a:r>
              <a:rPr lang="en-US" altLang="zh-TW" dirty="0" smtClean="0"/>
              <a:t>?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也不是不可能。我們需要先連結另一個概念：生活經驗上我們也認為時間是單向往最大值前進，只會增加不會減少，所以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可以用來當作時間的指標，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增加就是時間正在前進。如果要做時光旅行，就要做出讓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減少的方法。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反之也可能存在一個方式，讓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先過度的增加，等於我們先看到了未來的時間。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所謂的先知預言也是用某些方式強制過度增加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先看到了世界的未來，再將所看的到景象告訴世人，所以預言並不是打油詩那種晦澀的詩箴，而是先看到了一定會發生的未來。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內容版面配置區 158"/>
          <p:cNvSpPr>
            <a:spLocks noGrp="1"/>
          </p:cNvSpPr>
          <p:nvPr>
            <p:ph idx="1"/>
          </p:nvPr>
        </p:nvSpPr>
        <p:spPr>
          <a:xfrm>
            <a:off x="342900" y="738158"/>
            <a:ext cx="6172200" cy="8375362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FF99FF"/>
                </a:solidFill>
              </a:rPr>
              <a:t>Technology</a:t>
            </a:r>
            <a:r>
              <a:rPr lang="en-US" altLang="zh-TW" dirty="0" smtClean="0">
                <a:solidFill>
                  <a:srgbClr val="92D050"/>
                </a:solidFill>
              </a:rPr>
              <a:t> </a:t>
            </a:r>
            <a:r>
              <a:rPr lang="zh-TW" altLang="en-US" dirty="0" smtClean="0"/>
              <a:t>技能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分解合成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鍊金科技的基本能力，可以分解任何物質成基本型態，隨著等級，可以提高分解效率</a:t>
            </a:r>
            <a:endParaRPr lang="en-US" altLang="zh-TW" dirty="0" smtClean="0"/>
          </a:p>
        </p:txBody>
      </p:sp>
      <p:grpSp>
        <p:nvGrpSpPr>
          <p:cNvPr id="2" name="群組 200"/>
          <p:cNvGrpSpPr/>
          <p:nvPr/>
        </p:nvGrpSpPr>
        <p:grpSpPr>
          <a:xfrm>
            <a:off x="885399" y="1328298"/>
            <a:ext cx="329023" cy="338554"/>
            <a:chOff x="4381010" y="3439692"/>
            <a:chExt cx="329023" cy="338554"/>
          </a:xfrm>
        </p:grpSpPr>
        <p:sp>
          <p:nvSpPr>
            <p:cNvPr id="162" name="橢圓 161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64" name="文字方塊 163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75" name="標題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34145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pic>
        <p:nvPicPr>
          <p:cNvPr id="156676" name="Picture 4" descr="Pharmacy, Pharmacist, Chemical, Alchemy, Portion"/>
          <p:cNvPicPr>
            <a:picLocks noChangeAspect="1" noChangeArrowheads="1"/>
          </p:cNvPicPr>
          <p:nvPr/>
        </p:nvPicPr>
        <p:blipFill>
          <a:blip r:embed="rId2"/>
          <a:srcRect l="18750" t="23438" r="17968" b="7421"/>
          <a:stretch>
            <a:fillRect/>
          </a:stretch>
        </p:blipFill>
        <p:spPr bwMode="auto">
          <a:xfrm>
            <a:off x="1071546" y="4095744"/>
            <a:ext cx="4707643" cy="3429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內容版面配置區 158"/>
          <p:cNvSpPr>
            <a:spLocks noGrp="1"/>
          </p:cNvSpPr>
          <p:nvPr>
            <p:ph idx="1"/>
          </p:nvPr>
        </p:nvSpPr>
        <p:spPr>
          <a:xfrm>
            <a:off x="342900" y="738158"/>
            <a:ext cx="6172200" cy="8375362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FF99FF"/>
                </a:solidFill>
              </a:rPr>
              <a:t>Technology</a:t>
            </a:r>
            <a:r>
              <a:rPr lang="en-US" altLang="zh-TW" dirty="0" smtClean="0">
                <a:solidFill>
                  <a:srgbClr val="92D050"/>
                </a:solidFill>
              </a:rPr>
              <a:t> </a:t>
            </a:r>
            <a:r>
              <a:rPr lang="zh-TW" altLang="en-US" dirty="0" smtClean="0"/>
              <a:t>技能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藥水製作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基於鍊金科技的強化技能，製作出來的東西可以是治癒藥水、毒藥水、強化能力藥水</a:t>
            </a:r>
            <a:endParaRPr lang="en-US" altLang="zh-TW" dirty="0" smtClean="0"/>
          </a:p>
        </p:txBody>
      </p:sp>
      <p:grpSp>
        <p:nvGrpSpPr>
          <p:cNvPr id="2" name="群組 200"/>
          <p:cNvGrpSpPr/>
          <p:nvPr/>
        </p:nvGrpSpPr>
        <p:grpSpPr>
          <a:xfrm>
            <a:off x="885399" y="1328298"/>
            <a:ext cx="329023" cy="338554"/>
            <a:chOff x="4381010" y="3439692"/>
            <a:chExt cx="329023" cy="338554"/>
          </a:xfrm>
        </p:grpSpPr>
        <p:sp>
          <p:nvSpPr>
            <p:cNvPr id="162" name="橢圓 161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64" name="文字方塊 163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" name="群組 190"/>
          <p:cNvGrpSpPr/>
          <p:nvPr/>
        </p:nvGrpSpPr>
        <p:grpSpPr>
          <a:xfrm>
            <a:off x="885399" y="1614050"/>
            <a:ext cx="329023" cy="338554"/>
            <a:chOff x="4781471" y="3421056"/>
            <a:chExt cx="329023" cy="338554"/>
          </a:xfrm>
        </p:grpSpPr>
        <p:sp>
          <p:nvSpPr>
            <p:cNvPr id="267" name="橢圓 266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68" name="文字方塊 267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75" name="標題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34145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pic>
        <p:nvPicPr>
          <p:cNvPr id="156674" name="Picture 2" descr="Brew, Potion, Alchemy, Magic, Seller, Dealer, Sa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26" y="4524372"/>
            <a:ext cx="3108115" cy="37297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內容版面配置區 158"/>
          <p:cNvSpPr>
            <a:spLocks noGrp="1"/>
          </p:cNvSpPr>
          <p:nvPr>
            <p:ph idx="1"/>
          </p:nvPr>
        </p:nvSpPr>
        <p:spPr>
          <a:xfrm>
            <a:off x="342900" y="738158"/>
            <a:ext cx="6172200" cy="8375362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FF99FF"/>
                </a:solidFill>
              </a:rPr>
              <a:t>Technology</a:t>
            </a:r>
            <a:r>
              <a:rPr lang="en-US" altLang="zh-TW" dirty="0" smtClean="0">
                <a:solidFill>
                  <a:srgbClr val="92D050"/>
                </a:solidFill>
              </a:rPr>
              <a:t> </a:t>
            </a:r>
            <a:r>
              <a:rPr lang="zh-TW" altLang="en-US" dirty="0" smtClean="0"/>
              <a:t>技能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瘟疫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預先存放好擴散的術式，加上毒藥水製作技術，可大規模讓區域內的人中毒並傳染</a:t>
            </a:r>
            <a:endParaRPr lang="en-US" altLang="zh-TW" dirty="0" smtClean="0"/>
          </a:p>
        </p:txBody>
      </p:sp>
      <p:grpSp>
        <p:nvGrpSpPr>
          <p:cNvPr id="2" name="群組 200"/>
          <p:cNvGrpSpPr/>
          <p:nvPr/>
        </p:nvGrpSpPr>
        <p:grpSpPr>
          <a:xfrm>
            <a:off x="885399" y="1328298"/>
            <a:ext cx="329023" cy="338554"/>
            <a:chOff x="4381010" y="3439692"/>
            <a:chExt cx="329023" cy="338554"/>
          </a:xfrm>
        </p:grpSpPr>
        <p:sp>
          <p:nvSpPr>
            <p:cNvPr id="162" name="橢圓 161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64" name="文字方塊 163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" name="群組 203"/>
          <p:cNvGrpSpPr/>
          <p:nvPr/>
        </p:nvGrpSpPr>
        <p:grpSpPr>
          <a:xfrm>
            <a:off x="599647" y="1452538"/>
            <a:ext cx="329023" cy="338554"/>
            <a:chOff x="5166828" y="3421056"/>
            <a:chExt cx="329023" cy="338554"/>
          </a:xfrm>
        </p:grpSpPr>
        <p:sp>
          <p:nvSpPr>
            <p:cNvPr id="205" name="橢圓 204"/>
            <p:cNvSpPr/>
            <p:nvPr/>
          </p:nvSpPr>
          <p:spPr>
            <a:xfrm>
              <a:off x="5214950" y="3452802"/>
              <a:ext cx="280901" cy="28090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07" name="文字方塊 206"/>
            <p:cNvSpPr txBox="1"/>
            <p:nvPr/>
          </p:nvSpPr>
          <p:spPr>
            <a:xfrm>
              <a:off x="5166828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秘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5" name="群組 190"/>
          <p:cNvGrpSpPr/>
          <p:nvPr/>
        </p:nvGrpSpPr>
        <p:grpSpPr>
          <a:xfrm>
            <a:off x="885399" y="1614050"/>
            <a:ext cx="329023" cy="338554"/>
            <a:chOff x="4781471" y="3421056"/>
            <a:chExt cx="329023" cy="338554"/>
          </a:xfrm>
        </p:grpSpPr>
        <p:sp>
          <p:nvSpPr>
            <p:cNvPr id="267" name="橢圓 266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68" name="文字方塊 267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75" name="標題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34145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pic>
        <p:nvPicPr>
          <p:cNvPr id="147460" name="Picture 4" descr="Poison, Bottle, Toxic, Chemistry, Glass, Potion, Liqui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50" y="3452802"/>
            <a:ext cx="3079739" cy="45719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內容版面配置區 158"/>
          <p:cNvSpPr>
            <a:spLocks noGrp="1"/>
          </p:cNvSpPr>
          <p:nvPr>
            <p:ph idx="1"/>
          </p:nvPr>
        </p:nvSpPr>
        <p:spPr>
          <a:xfrm>
            <a:off x="342900" y="738158"/>
            <a:ext cx="6172200" cy="8375362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FF99FF"/>
                </a:solidFill>
              </a:rPr>
              <a:t>Technology</a:t>
            </a:r>
            <a:r>
              <a:rPr lang="en-US" altLang="zh-TW" dirty="0" smtClean="0">
                <a:solidFill>
                  <a:srgbClr val="92D050"/>
                </a:solidFill>
              </a:rPr>
              <a:t> </a:t>
            </a:r>
            <a:r>
              <a:rPr lang="zh-TW" altLang="en-US" dirty="0" smtClean="0"/>
              <a:t>技能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傳送卷軸製作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預先寫下傳送的術士，可在已經紀錄的兩點之間傳送，可用在傳送兩個不同的界，也因此造價昂貴</a:t>
            </a:r>
            <a:endParaRPr lang="en-US" altLang="zh-TW" dirty="0" smtClean="0"/>
          </a:p>
        </p:txBody>
      </p:sp>
      <p:grpSp>
        <p:nvGrpSpPr>
          <p:cNvPr id="2" name="群組 200"/>
          <p:cNvGrpSpPr/>
          <p:nvPr/>
        </p:nvGrpSpPr>
        <p:grpSpPr>
          <a:xfrm>
            <a:off x="885399" y="1328298"/>
            <a:ext cx="329023" cy="338554"/>
            <a:chOff x="4381010" y="3439692"/>
            <a:chExt cx="329023" cy="338554"/>
          </a:xfrm>
        </p:grpSpPr>
        <p:sp>
          <p:nvSpPr>
            <p:cNvPr id="162" name="橢圓 161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64" name="文字方塊 163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" name="群組 203"/>
          <p:cNvGrpSpPr/>
          <p:nvPr/>
        </p:nvGrpSpPr>
        <p:grpSpPr>
          <a:xfrm>
            <a:off x="599647" y="1614050"/>
            <a:ext cx="329023" cy="338554"/>
            <a:chOff x="5166828" y="3421056"/>
            <a:chExt cx="329023" cy="338554"/>
          </a:xfrm>
        </p:grpSpPr>
        <p:sp>
          <p:nvSpPr>
            <p:cNvPr id="205" name="橢圓 204"/>
            <p:cNvSpPr/>
            <p:nvPr/>
          </p:nvSpPr>
          <p:spPr>
            <a:xfrm>
              <a:off x="5214950" y="3452802"/>
              <a:ext cx="280901" cy="28090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07" name="文字方塊 206"/>
            <p:cNvSpPr txBox="1"/>
            <p:nvPr/>
          </p:nvSpPr>
          <p:spPr>
            <a:xfrm>
              <a:off x="5166828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秘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4" name="群組 197"/>
          <p:cNvGrpSpPr/>
          <p:nvPr/>
        </p:nvGrpSpPr>
        <p:grpSpPr>
          <a:xfrm>
            <a:off x="599647" y="1328298"/>
            <a:ext cx="329023" cy="338554"/>
            <a:chOff x="3995653" y="3439692"/>
            <a:chExt cx="329023" cy="338554"/>
          </a:xfrm>
        </p:grpSpPr>
        <p:sp>
          <p:nvSpPr>
            <p:cNvPr id="215" name="橢圓 214"/>
            <p:cNvSpPr/>
            <p:nvPr/>
          </p:nvSpPr>
          <p:spPr>
            <a:xfrm>
              <a:off x="4043775" y="3471437"/>
              <a:ext cx="280901" cy="2809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16" name="文字方塊 215"/>
            <p:cNvSpPr txBox="1"/>
            <p:nvPr/>
          </p:nvSpPr>
          <p:spPr>
            <a:xfrm>
              <a:off x="3995653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械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5" name="群組 190"/>
          <p:cNvGrpSpPr/>
          <p:nvPr/>
        </p:nvGrpSpPr>
        <p:grpSpPr>
          <a:xfrm>
            <a:off x="885399" y="1614050"/>
            <a:ext cx="329023" cy="338554"/>
            <a:chOff x="4781471" y="3421056"/>
            <a:chExt cx="329023" cy="338554"/>
          </a:xfrm>
        </p:grpSpPr>
        <p:sp>
          <p:nvSpPr>
            <p:cNvPr id="267" name="橢圓 266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68" name="文字方塊 267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75" name="標題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34145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pic>
        <p:nvPicPr>
          <p:cNvPr id="147458" name="Picture 2" descr="Certificate, Paper, Parchment, Roll, Scroll, Shee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40" y="3738554"/>
            <a:ext cx="2818961" cy="30384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內容版面配置區 158"/>
          <p:cNvSpPr>
            <a:spLocks noGrp="1"/>
          </p:cNvSpPr>
          <p:nvPr>
            <p:ph idx="1"/>
          </p:nvPr>
        </p:nvSpPr>
        <p:spPr>
          <a:xfrm>
            <a:off x="342900" y="738158"/>
            <a:ext cx="6172200" cy="8375362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FF99FF"/>
                </a:solidFill>
              </a:rPr>
              <a:t>Technology</a:t>
            </a:r>
            <a:r>
              <a:rPr lang="en-US" altLang="zh-TW" dirty="0" smtClean="0">
                <a:solidFill>
                  <a:srgbClr val="92D050"/>
                </a:solidFill>
              </a:rPr>
              <a:t> </a:t>
            </a:r>
            <a:r>
              <a:rPr lang="zh-TW" altLang="en-US" dirty="0" smtClean="0"/>
              <a:t>技能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砍劈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長期練習鍛造，此動作也可用來砍劈敵人，相當實用</a:t>
            </a:r>
            <a:endParaRPr lang="en-US" altLang="zh-TW" dirty="0" smtClean="0"/>
          </a:p>
        </p:txBody>
      </p:sp>
      <p:grpSp>
        <p:nvGrpSpPr>
          <p:cNvPr id="4" name="群組 197"/>
          <p:cNvGrpSpPr/>
          <p:nvPr/>
        </p:nvGrpSpPr>
        <p:grpSpPr>
          <a:xfrm>
            <a:off x="857232" y="1309662"/>
            <a:ext cx="329023" cy="338554"/>
            <a:chOff x="3995653" y="3439692"/>
            <a:chExt cx="329023" cy="338554"/>
          </a:xfrm>
        </p:grpSpPr>
        <p:sp>
          <p:nvSpPr>
            <p:cNvPr id="215" name="橢圓 214"/>
            <p:cNvSpPr/>
            <p:nvPr/>
          </p:nvSpPr>
          <p:spPr>
            <a:xfrm>
              <a:off x="4043775" y="3471437"/>
              <a:ext cx="280901" cy="2809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16" name="文字方塊 215"/>
            <p:cNvSpPr txBox="1"/>
            <p:nvPr/>
          </p:nvSpPr>
          <p:spPr>
            <a:xfrm>
              <a:off x="3995653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械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75" name="標題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34145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pic>
        <p:nvPicPr>
          <p:cNvPr id="148482" name="Picture 2" descr="Axe, Tool, Sharp, Implement, Chopping, Cutting, Shap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87569">
            <a:off x="1149727" y="3095919"/>
            <a:ext cx="4681580" cy="37647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內容版面配置區 158"/>
          <p:cNvSpPr>
            <a:spLocks noGrp="1"/>
          </p:cNvSpPr>
          <p:nvPr>
            <p:ph idx="1"/>
          </p:nvPr>
        </p:nvSpPr>
        <p:spPr>
          <a:xfrm>
            <a:off x="342900" y="738158"/>
            <a:ext cx="6172200" cy="8375362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FF99FF"/>
                </a:solidFill>
              </a:rPr>
              <a:t>Technology</a:t>
            </a:r>
            <a:r>
              <a:rPr lang="en-US" altLang="zh-TW" dirty="0" smtClean="0">
                <a:solidFill>
                  <a:srgbClr val="92D050"/>
                </a:solidFill>
              </a:rPr>
              <a:t> </a:t>
            </a:r>
            <a:r>
              <a:rPr lang="zh-TW" altLang="en-US" dirty="0" smtClean="0"/>
              <a:t>技能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盔甲製作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鍛造裝備融合了神祕學的技術，帶有一定的特殊效果</a:t>
            </a:r>
            <a:endParaRPr lang="en-US" altLang="zh-TW" dirty="0" smtClean="0"/>
          </a:p>
        </p:txBody>
      </p:sp>
      <p:grpSp>
        <p:nvGrpSpPr>
          <p:cNvPr id="3" name="群組 203"/>
          <p:cNvGrpSpPr/>
          <p:nvPr/>
        </p:nvGrpSpPr>
        <p:grpSpPr>
          <a:xfrm>
            <a:off x="857232" y="1614050"/>
            <a:ext cx="329023" cy="338554"/>
            <a:chOff x="5166828" y="3421056"/>
            <a:chExt cx="329023" cy="338554"/>
          </a:xfrm>
        </p:grpSpPr>
        <p:sp>
          <p:nvSpPr>
            <p:cNvPr id="205" name="橢圓 204"/>
            <p:cNvSpPr/>
            <p:nvPr/>
          </p:nvSpPr>
          <p:spPr>
            <a:xfrm>
              <a:off x="5214950" y="3452802"/>
              <a:ext cx="280901" cy="28090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07" name="文字方塊 206"/>
            <p:cNvSpPr txBox="1"/>
            <p:nvPr/>
          </p:nvSpPr>
          <p:spPr>
            <a:xfrm>
              <a:off x="5166828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秘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4" name="群組 197"/>
          <p:cNvGrpSpPr/>
          <p:nvPr/>
        </p:nvGrpSpPr>
        <p:grpSpPr>
          <a:xfrm>
            <a:off x="857232" y="1328298"/>
            <a:ext cx="329023" cy="338554"/>
            <a:chOff x="3995653" y="3439692"/>
            <a:chExt cx="329023" cy="338554"/>
          </a:xfrm>
        </p:grpSpPr>
        <p:sp>
          <p:nvSpPr>
            <p:cNvPr id="215" name="橢圓 214"/>
            <p:cNvSpPr/>
            <p:nvPr/>
          </p:nvSpPr>
          <p:spPr>
            <a:xfrm>
              <a:off x="4043775" y="3471437"/>
              <a:ext cx="280901" cy="2809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16" name="文字方塊 215"/>
            <p:cNvSpPr txBox="1"/>
            <p:nvPr/>
          </p:nvSpPr>
          <p:spPr>
            <a:xfrm>
              <a:off x="3995653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械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75" name="標題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34145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pic>
        <p:nvPicPr>
          <p:cNvPr id="158726" name="Picture 6" descr="https://cdn.pixabay.com/photo/2017/08/22/15/21/knight-2669345_960_720.png"/>
          <p:cNvPicPr>
            <a:picLocks noChangeAspect="1" noChangeArrowheads="1"/>
          </p:cNvPicPr>
          <p:nvPr/>
        </p:nvPicPr>
        <p:blipFill>
          <a:blip r:embed="rId2"/>
          <a:srcRect l="53907" r="29687"/>
          <a:stretch>
            <a:fillRect/>
          </a:stretch>
        </p:blipFill>
        <p:spPr bwMode="auto">
          <a:xfrm>
            <a:off x="2000240" y="2881298"/>
            <a:ext cx="2354268" cy="55007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內容版面配置區 158"/>
          <p:cNvSpPr>
            <a:spLocks noGrp="1"/>
          </p:cNvSpPr>
          <p:nvPr>
            <p:ph idx="1"/>
          </p:nvPr>
        </p:nvSpPr>
        <p:spPr>
          <a:xfrm>
            <a:off x="342900" y="738158"/>
            <a:ext cx="6172200" cy="8375362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FF99FF"/>
                </a:solidFill>
              </a:rPr>
              <a:t>Technology</a:t>
            </a:r>
            <a:r>
              <a:rPr lang="en-US" altLang="zh-TW" dirty="0" smtClean="0">
                <a:solidFill>
                  <a:srgbClr val="92D050"/>
                </a:solidFill>
              </a:rPr>
              <a:t> </a:t>
            </a:r>
            <a:r>
              <a:rPr lang="zh-TW" altLang="en-US" dirty="0" smtClean="0"/>
              <a:t>技能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魔法武器製作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結合神祕學和盧恩符文技術製作的武器，會帶有許多特殊素質。根據不同人使用也會有不同的效果。</a:t>
            </a:r>
            <a:endParaRPr lang="en-US" altLang="zh-TW" dirty="0" smtClean="0"/>
          </a:p>
        </p:txBody>
      </p:sp>
      <p:grpSp>
        <p:nvGrpSpPr>
          <p:cNvPr id="3" name="群組 203"/>
          <p:cNvGrpSpPr/>
          <p:nvPr/>
        </p:nvGrpSpPr>
        <p:grpSpPr>
          <a:xfrm>
            <a:off x="885399" y="1614050"/>
            <a:ext cx="329023" cy="338554"/>
            <a:chOff x="5166828" y="3421056"/>
            <a:chExt cx="329023" cy="338554"/>
          </a:xfrm>
        </p:grpSpPr>
        <p:sp>
          <p:nvSpPr>
            <p:cNvPr id="205" name="橢圓 204"/>
            <p:cNvSpPr/>
            <p:nvPr/>
          </p:nvSpPr>
          <p:spPr>
            <a:xfrm>
              <a:off x="5214950" y="3452802"/>
              <a:ext cx="280901" cy="28090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07" name="文字方塊 206"/>
            <p:cNvSpPr txBox="1"/>
            <p:nvPr/>
          </p:nvSpPr>
          <p:spPr>
            <a:xfrm>
              <a:off x="5166828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秘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4" name="群組 197"/>
          <p:cNvGrpSpPr/>
          <p:nvPr/>
        </p:nvGrpSpPr>
        <p:grpSpPr>
          <a:xfrm>
            <a:off x="885399" y="1328298"/>
            <a:ext cx="329023" cy="338554"/>
            <a:chOff x="3995653" y="3439692"/>
            <a:chExt cx="329023" cy="338554"/>
          </a:xfrm>
        </p:grpSpPr>
        <p:sp>
          <p:nvSpPr>
            <p:cNvPr id="215" name="橢圓 214"/>
            <p:cNvSpPr/>
            <p:nvPr/>
          </p:nvSpPr>
          <p:spPr>
            <a:xfrm>
              <a:off x="4043775" y="3471437"/>
              <a:ext cx="280901" cy="2809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16" name="文字方塊 215"/>
            <p:cNvSpPr txBox="1"/>
            <p:nvPr/>
          </p:nvSpPr>
          <p:spPr>
            <a:xfrm>
              <a:off x="3995653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械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5" name="群組 190"/>
          <p:cNvGrpSpPr/>
          <p:nvPr/>
        </p:nvGrpSpPr>
        <p:grpSpPr>
          <a:xfrm>
            <a:off x="642918" y="1452538"/>
            <a:ext cx="329023" cy="338554"/>
            <a:chOff x="4781471" y="3421056"/>
            <a:chExt cx="329023" cy="338554"/>
          </a:xfrm>
        </p:grpSpPr>
        <p:sp>
          <p:nvSpPr>
            <p:cNvPr id="267" name="橢圓 266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68" name="文字方塊 267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75" name="標題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34145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pic>
        <p:nvPicPr>
          <p:cNvPr id="160770" name="Picture 2" descr="Scepter, Light, Staff, Wand, Icon, Digital Artwor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36" y="4452934"/>
            <a:ext cx="3786214" cy="3855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內容版面配置區 158"/>
          <p:cNvSpPr>
            <a:spLocks noGrp="1"/>
          </p:cNvSpPr>
          <p:nvPr>
            <p:ph idx="1"/>
          </p:nvPr>
        </p:nvSpPr>
        <p:spPr>
          <a:xfrm>
            <a:off x="342900" y="738158"/>
            <a:ext cx="6172200" cy="8375362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FF99FF"/>
                </a:solidFill>
              </a:rPr>
              <a:t>Technology</a:t>
            </a:r>
            <a:r>
              <a:rPr lang="en-US" altLang="zh-TW" dirty="0" smtClean="0">
                <a:solidFill>
                  <a:srgbClr val="92D050"/>
                </a:solidFill>
              </a:rPr>
              <a:t> </a:t>
            </a:r>
            <a:r>
              <a:rPr lang="zh-TW" altLang="en-US" dirty="0" smtClean="0"/>
              <a:t>技能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魔法飾品製作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集結鍊金技術，可以做出比盔甲武器小的物件，又能帶有相當效果</a:t>
            </a:r>
            <a:endParaRPr lang="en-US" altLang="zh-TW" dirty="0" smtClean="0"/>
          </a:p>
        </p:txBody>
      </p:sp>
      <p:grpSp>
        <p:nvGrpSpPr>
          <p:cNvPr id="2" name="群組 200"/>
          <p:cNvGrpSpPr/>
          <p:nvPr/>
        </p:nvGrpSpPr>
        <p:grpSpPr>
          <a:xfrm>
            <a:off x="885399" y="1328298"/>
            <a:ext cx="329023" cy="338554"/>
            <a:chOff x="4381010" y="3439692"/>
            <a:chExt cx="329023" cy="338554"/>
          </a:xfrm>
        </p:grpSpPr>
        <p:sp>
          <p:nvSpPr>
            <p:cNvPr id="162" name="橢圓 161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64" name="文字方塊 163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" name="群組 203"/>
          <p:cNvGrpSpPr/>
          <p:nvPr/>
        </p:nvGrpSpPr>
        <p:grpSpPr>
          <a:xfrm>
            <a:off x="599647" y="1614050"/>
            <a:ext cx="329023" cy="338554"/>
            <a:chOff x="5166828" y="3421056"/>
            <a:chExt cx="329023" cy="338554"/>
          </a:xfrm>
        </p:grpSpPr>
        <p:sp>
          <p:nvSpPr>
            <p:cNvPr id="205" name="橢圓 204"/>
            <p:cNvSpPr/>
            <p:nvPr/>
          </p:nvSpPr>
          <p:spPr>
            <a:xfrm>
              <a:off x="5214950" y="3452802"/>
              <a:ext cx="280901" cy="28090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07" name="文字方塊 206"/>
            <p:cNvSpPr txBox="1"/>
            <p:nvPr/>
          </p:nvSpPr>
          <p:spPr>
            <a:xfrm>
              <a:off x="5166828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秘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4" name="群組 197"/>
          <p:cNvGrpSpPr/>
          <p:nvPr/>
        </p:nvGrpSpPr>
        <p:grpSpPr>
          <a:xfrm>
            <a:off x="599647" y="1328298"/>
            <a:ext cx="329023" cy="338554"/>
            <a:chOff x="3995653" y="3439692"/>
            <a:chExt cx="329023" cy="338554"/>
          </a:xfrm>
        </p:grpSpPr>
        <p:sp>
          <p:nvSpPr>
            <p:cNvPr id="215" name="橢圓 214"/>
            <p:cNvSpPr/>
            <p:nvPr/>
          </p:nvSpPr>
          <p:spPr>
            <a:xfrm>
              <a:off x="4043775" y="3471437"/>
              <a:ext cx="280901" cy="2809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16" name="文字方塊 215"/>
            <p:cNvSpPr txBox="1"/>
            <p:nvPr/>
          </p:nvSpPr>
          <p:spPr>
            <a:xfrm>
              <a:off x="3995653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械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5" name="群組 190"/>
          <p:cNvGrpSpPr/>
          <p:nvPr/>
        </p:nvGrpSpPr>
        <p:grpSpPr>
          <a:xfrm>
            <a:off x="885399" y="1614050"/>
            <a:ext cx="329023" cy="338554"/>
            <a:chOff x="4781471" y="3421056"/>
            <a:chExt cx="329023" cy="338554"/>
          </a:xfrm>
        </p:grpSpPr>
        <p:sp>
          <p:nvSpPr>
            <p:cNvPr id="267" name="橢圓 266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68" name="文字方塊 267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75" name="標題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34145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66CCFF"/>
                </a:solidFill>
              </a:rPr>
              <a:t>Element</a:t>
            </a:r>
            <a:r>
              <a:rPr lang="zh-TW" altLang="en-US" b="1" dirty="0" smtClean="0">
                <a:solidFill>
                  <a:srgbClr val="00B0F0"/>
                </a:solidFill>
              </a:rPr>
              <a:t> </a:t>
            </a:r>
            <a:r>
              <a:rPr lang="zh-TW" altLang="en-US" dirty="0" smtClean="0"/>
              <a:t>技能</a:t>
            </a:r>
            <a:endParaRPr lang="en-US" altLang="zh-TW" dirty="0" smtClean="0">
              <a:solidFill>
                <a:srgbClr val="FFC000"/>
              </a:solidFill>
            </a:endParaRPr>
          </a:p>
          <a:p>
            <a:pPr lvl="1"/>
            <a:r>
              <a:rPr lang="zh-TW" altLang="en-US" sz="2000" dirty="0" smtClean="0">
                <a:solidFill>
                  <a:srgbClr val="FFC000"/>
                </a:solidFill>
              </a:rPr>
              <a:t>風 </a:t>
            </a:r>
            <a:r>
              <a:rPr lang="en-US" altLang="zh-TW" sz="2000" dirty="0" smtClean="0"/>
              <a:t>Sylph</a:t>
            </a:r>
            <a:r>
              <a:rPr lang="zh-TW" altLang="en-US" sz="2000" dirty="0" smtClean="0"/>
              <a:t> 召喚 </a:t>
            </a:r>
            <a:r>
              <a:rPr lang="en-US" altLang="zh-TW" sz="2000" dirty="0" smtClean="0"/>
              <a:t>- </a:t>
            </a:r>
            <a:r>
              <a:rPr lang="zh-TW" altLang="en-US" sz="2000" dirty="0" smtClean="0"/>
              <a:t>通報地形</a:t>
            </a:r>
          </a:p>
          <a:p>
            <a:pPr lvl="1"/>
            <a:r>
              <a:rPr lang="zh-TW" altLang="en-US" sz="2000" dirty="0" smtClean="0">
                <a:solidFill>
                  <a:srgbClr val="FFC000"/>
                </a:solidFill>
              </a:rPr>
              <a:t>風 </a:t>
            </a:r>
            <a:r>
              <a:rPr lang="zh-TW" altLang="en-US" sz="2000" dirty="0" smtClean="0"/>
              <a:t>加速魔法 </a:t>
            </a:r>
            <a:r>
              <a:rPr lang="en-US" altLang="zh-TW" sz="2000" dirty="0" smtClean="0"/>
              <a:t>- </a:t>
            </a:r>
            <a:r>
              <a:rPr lang="zh-TW" altLang="en-US" sz="2000" dirty="0" smtClean="0"/>
              <a:t>增加速度</a:t>
            </a:r>
          </a:p>
          <a:p>
            <a:pPr lvl="1"/>
            <a:r>
              <a:rPr lang="zh-TW" altLang="en-US" sz="2000" dirty="0" smtClean="0">
                <a:solidFill>
                  <a:srgbClr val="FFC000"/>
                </a:solidFill>
              </a:rPr>
              <a:t>風</a:t>
            </a:r>
            <a:r>
              <a:rPr lang="zh-TW" altLang="en-US" sz="2000" dirty="0" smtClean="0"/>
              <a:t> 沙塵暴 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 降低敵人移動速度</a:t>
            </a:r>
          </a:p>
          <a:p>
            <a:pPr lvl="1"/>
            <a:r>
              <a:rPr lang="zh-TW" altLang="en-US" sz="2000" dirty="0" smtClean="0">
                <a:solidFill>
                  <a:srgbClr val="FFC000"/>
                </a:solidFill>
              </a:rPr>
              <a:t>風</a:t>
            </a:r>
            <a:r>
              <a:rPr lang="zh-TW" altLang="en-US" sz="2000" dirty="0" smtClean="0"/>
              <a:t> 傳送魔法 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 傳送至任意地點</a:t>
            </a:r>
          </a:p>
          <a:p>
            <a:pPr lvl="1"/>
            <a:r>
              <a:rPr lang="zh-TW" altLang="en-US" sz="2000" dirty="0" smtClean="0">
                <a:solidFill>
                  <a:srgbClr val="0070C0"/>
                </a:solidFill>
              </a:rPr>
              <a:t>水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Undine</a:t>
            </a:r>
            <a:r>
              <a:rPr lang="zh-TW" altLang="en-US" sz="2000" dirty="0" smtClean="0"/>
              <a:t>召喚 </a:t>
            </a:r>
            <a:r>
              <a:rPr lang="en-US" altLang="zh-TW" sz="2000" dirty="0" smtClean="0"/>
              <a:t>- </a:t>
            </a:r>
            <a:r>
              <a:rPr lang="zh-TW" altLang="en-US" sz="2000" dirty="0" smtClean="0"/>
              <a:t>幫隊友補血</a:t>
            </a:r>
          </a:p>
          <a:p>
            <a:pPr lvl="1"/>
            <a:r>
              <a:rPr lang="zh-TW" altLang="en-US" sz="2000" dirty="0" smtClean="0">
                <a:solidFill>
                  <a:srgbClr val="0070C0"/>
                </a:solidFill>
              </a:rPr>
              <a:t>水</a:t>
            </a:r>
            <a:r>
              <a:rPr lang="zh-TW" altLang="en-US" sz="2000" dirty="0" smtClean="0"/>
              <a:t> 恢復魔法 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 一段時間連續補血</a:t>
            </a:r>
            <a:endParaRPr lang="en-US" altLang="zh-TW" sz="2000" dirty="0" smtClean="0"/>
          </a:p>
          <a:p>
            <a:pPr lvl="1"/>
            <a:r>
              <a:rPr lang="zh-TW" altLang="en-US" sz="2000" dirty="0" smtClean="0">
                <a:solidFill>
                  <a:srgbClr val="0070C0"/>
                </a:solidFill>
              </a:rPr>
              <a:t>水</a:t>
            </a:r>
            <a:r>
              <a:rPr lang="zh-TW" altLang="en-US" sz="2000" dirty="0" smtClean="0"/>
              <a:t> 水球魔法 </a:t>
            </a:r>
            <a:r>
              <a:rPr lang="en-US" altLang="zh-TW" sz="2000" dirty="0" smtClean="0"/>
              <a:t>- </a:t>
            </a:r>
            <a:r>
              <a:rPr lang="zh-TW" altLang="en-US" sz="2000" dirty="0" smtClean="0"/>
              <a:t>低階遠距單體魔法攻擊</a:t>
            </a:r>
            <a:endParaRPr lang="en-US" altLang="zh-TW" sz="2000" dirty="0" smtClean="0"/>
          </a:p>
          <a:p>
            <a:pPr lvl="1"/>
            <a:r>
              <a:rPr lang="zh-TW" altLang="en-US" sz="2000" dirty="0" smtClean="0">
                <a:solidFill>
                  <a:srgbClr val="0070C0"/>
                </a:solidFill>
              </a:rPr>
              <a:t>水</a:t>
            </a:r>
            <a:r>
              <a:rPr lang="zh-TW" altLang="en-US" sz="2000" dirty="0" smtClean="0"/>
              <a:t> 冰箭魔法 </a:t>
            </a:r>
            <a:r>
              <a:rPr lang="en-US" altLang="zh-TW" sz="2000" dirty="0" smtClean="0"/>
              <a:t>- </a:t>
            </a:r>
            <a:r>
              <a:rPr lang="zh-TW" altLang="en-US" sz="2000" dirty="0" smtClean="0"/>
              <a:t>高階遠距單體魔法攻擊</a:t>
            </a:r>
            <a:endParaRPr lang="en-US" altLang="zh-TW" sz="2000" dirty="0" smtClean="0"/>
          </a:p>
          <a:p>
            <a:pPr lvl="1"/>
            <a:r>
              <a:rPr lang="zh-TW" altLang="en-US" sz="2000" dirty="0" smtClean="0">
                <a:solidFill>
                  <a:srgbClr val="00B050"/>
                </a:solidFill>
              </a:rPr>
              <a:t>地 </a:t>
            </a:r>
            <a:r>
              <a:rPr lang="zh-TW" altLang="en-US" sz="2000" dirty="0" smtClean="0"/>
              <a:t>土壁 </a:t>
            </a:r>
            <a:r>
              <a:rPr lang="en-US" altLang="zh-TW" sz="2000" dirty="0" smtClean="0"/>
              <a:t>- </a:t>
            </a:r>
            <a:r>
              <a:rPr lang="zh-TW" altLang="en-US" sz="2000" dirty="0" smtClean="0"/>
              <a:t>產生障礙物</a:t>
            </a:r>
          </a:p>
          <a:p>
            <a:pPr lvl="1"/>
            <a:r>
              <a:rPr lang="zh-TW" altLang="en-US" sz="2000" dirty="0" smtClean="0">
                <a:solidFill>
                  <a:srgbClr val="00B050"/>
                </a:solidFill>
              </a:rPr>
              <a:t>地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Gnome</a:t>
            </a:r>
            <a:r>
              <a:rPr lang="zh-TW" altLang="en-US" sz="2000" dirty="0" smtClean="0"/>
              <a:t> 召喚 </a:t>
            </a:r>
            <a:r>
              <a:rPr lang="en-US" altLang="zh-TW" sz="2000" dirty="0" smtClean="0"/>
              <a:t>- </a:t>
            </a:r>
            <a:r>
              <a:rPr lang="zh-TW" altLang="en-US" sz="2000" dirty="0" smtClean="0"/>
              <a:t>增加戰場物理隊友</a:t>
            </a:r>
            <a:endParaRPr lang="en-US" altLang="zh-TW" sz="2000" dirty="0" smtClean="0"/>
          </a:p>
          <a:p>
            <a:pPr lvl="1"/>
            <a:r>
              <a:rPr lang="zh-TW" altLang="en-US" sz="2000" dirty="0" smtClean="0">
                <a:solidFill>
                  <a:srgbClr val="00B050"/>
                </a:solidFill>
              </a:rPr>
              <a:t>地</a:t>
            </a:r>
            <a:r>
              <a:rPr lang="zh-TW" altLang="en-US" sz="2000" dirty="0" smtClean="0"/>
              <a:t> 隕石魔法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 超遠程小規模範圍魔法攻擊</a:t>
            </a:r>
            <a:endParaRPr lang="en-US" altLang="zh-TW" sz="2000" dirty="0" smtClean="0"/>
          </a:p>
          <a:p>
            <a:pPr lvl="1"/>
            <a:r>
              <a:rPr lang="zh-TW" altLang="en-US" sz="2000" dirty="0" smtClean="0">
                <a:solidFill>
                  <a:srgbClr val="00B050"/>
                </a:solidFill>
              </a:rPr>
              <a:t>地</a:t>
            </a:r>
            <a:r>
              <a:rPr lang="zh-TW" altLang="en-US" sz="2000" dirty="0" smtClean="0"/>
              <a:t> 流星雨 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超遠程大規模範圍魔法攻擊</a:t>
            </a:r>
            <a:endParaRPr lang="en-US" altLang="zh-TW" sz="2000" dirty="0" smtClean="0"/>
          </a:p>
          <a:p>
            <a:pPr lvl="1"/>
            <a:r>
              <a:rPr lang="zh-TW" altLang="en-US" sz="2000" dirty="0" smtClean="0">
                <a:solidFill>
                  <a:srgbClr val="FF0000"/>
                </a:solidFill>
              </a:rPr>
              <a:t>火</a:t>
            </a:r>
            <a:r>
              <a:rPr lang="zh-TW" altLang="en-US" sz="2000" dirty="0" smtClean="0"/>
              <a:t> 燃燒 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 減少對方速度</a:t>
            </a:r>
          </a:p>
          <a:p>
            <a:pPr lvl="1"/>
            <a:r>
              <a:rPr lang="zh-TW" altLang="en-US" sz="2000" dirty="0" smtClean="0">
                <a:solidFill>
                  <a:srgbClr val="FF0000"/>
                </a:solidFill>
              </a:rPr>
              <a:t>火</a:t>
            </a:r>
            <a:r>
              <a:rPr lang="zh-TW" altLang="en-US" sz="2000" dirty="0" smtClean="0"/>
              <a:t> 強化盔甲 </a:t>
            </a:r>
            <a:r>
              <a:rPr lang="en-US" altLang="zh-TW" sz="2000" dirty="0" smtClean="0"/>
              <a:t>- </a:t>
            </a:r>
            <a:r>
              <a:rPr lang="zh-TW" altLang="en-US" sz="2000" dirty="0" smtClean="0"/>
              <a:t>強化身上魔法防禦</a:t>
            </a:r>
            <a:endParaRPr lang="en-US" altLang="zh-TW" sz="2000" dirty="0" smtClean="0"/>
          </a:p>
          <a:p>
            <a:pPr lvl="1"/>
            <a:r>
              <a:rPr lang="zh-TW" altLang="en-US" sz="2000" dirty="0" smtClean="0">
                <a:solidFill>
                  <a:srgbClr val="FF0000"/>
                </a:solidFill>
              </a:rPr>
              <a:t>火</a:t>
            </a:r>
            <a:r>
              <a:rPr lang="zh-TW" altLang="en-US" sz="2000" dirty="0" smtClean="0"/>
              <a:t> 強化武器 </a:t>
            </a:r>
            <a:r>
              <a:rPr lang="en-US" altLang="zh-TW" sz="2000" dirty="0" smtClean="0"/>
              <a:t>- </a:t>
            </a:r>
            <a:r>
              <a:rPr lang="zh-TW" altLang="en-US" sz="2000" dirty="0" smtClean="0"/>
              <a:t>強化魔法攻擊力</a:t>
            </a:r>
          </a:p>
          <a:p>
            <a:pPr lvl="1"/>
            <a:r>
              <a:rPr lang="zh-TW" altLang="en-US" sz="2000" dirty="0" smtClean="0">
                <a:solidFill>
                  <a:srgbClr val="FF0000"/>
                </a:solidFill>
              </a:rPr>
              <a:t>火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Salamander</a:t>
            </a:r>
            <a:r>
              <a:rPr lang="zh-TW" altLang="en-US" sz="2000" dirty="0" smtClean="0"/>
              <a:t> 召喚 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 戰場增加魔法隊友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66CCFF"/>
                </a:solidFill>
              </a:rPr>
              <a:t>Element</a:t>
            </a:r>
            <a:r>
              <a:rPr lang="zh-TW" altLang="en-US" b="1" dirty="0" smtClean="0">
                <a:solidFill>
                  <a:srgbClr val="00B0F0"/>
                </a:solidFill>
              </a:rPr>
              <a:t> </a:t>
            </a:r>
            <a:r>
              <a:rPr lang="zh-TW" altLang="en-US" dirty="0" smtClean="0"/>
              <a:t>技能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土壁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讓土地隆起，形成阻礙，同時可以作為防止敵人逃跑的手段，也可以阻擋敵人接近，唯一的缺點是，要拆掉已經製作出來的土壁基本上也要相同的魔力量。</a:t>
            </a:r>
          </a:p>
        </p:txBody>
      </p:sp>
      <p:grpSp>
        <p:nvGrpSpPr>
          <p:cNvPr id="4" name="群組 245"/>
          <p:cNvGrpSpPr/>
          <p:nvPr/>
        </p:nvGrpSpPr>
        <p:grpSpPr>
          <a:xfrm>
            <a:off x="857232" y="1309662"/>
            <a:ext cx="329023" cy="338554"/>
            <a:chOff x="3995653" y="3738554"/>
            <a:chExt cx="329023" cy="338554"/>
          </a:xfrm>
        </p:grpSpPr>
        <p:sp>
          <p:nvSpPr>
            <p:cNvPr id="14" name="橢圓 13"/>
            <p:cNvSpPr/>
            <p:nvPr/>
          </p:nvSpPr>
          <p:spPr>
            <a:xfrm>
              <a:off x="4043775" y="3770299"/>
              <a:ext cx="280901" cy="28090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995653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地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74" y="4167182"/>
            <a:ext cx="40290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0: Universe Concept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有什麼情況可以讓光倒流</a:t>
            </a:r>
            <a:r>
              <a:rPr lang="en-US" altLang="zh-TW" dirty="0" smtClean="0"/>
              <a:t>?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接下來就要進入比較難的部分，在相對論之中所有速度的物體觀測光速度皆是相同的，也就是光子本身是時間。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如果光子靜止就相當於時光暫停，如果光會反著跑就表示時光倒流了。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比如巨大的重力會扭曲空間，在黑洞光是無法離開黑洞的，換句話說黑洞的時間可能是</a:t>
            </a:r>
            <a:r>
              <a:rPr lang="en-US" altLang="zh-TW" dirty="0" smtClean="0"/>
              <a:t>0</a:t>
            </a:r>
            <a:r>
              <a:rPr lang="zh-TW" altLang="en-US" dirty="0" smtClean="0"/>
              <a:t>甚至是倒轉，也連帶可能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也是往減少的方向運行。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 algn="r">
              <a:buNone/>
            </a:pPr>
            <a:r>
              <a:rPr lang="en-US" altLang="zh-TW" i="1" dirty="0" smtClean="0"/>
              <a:t>--</a:t>
            </a:r>
            <a:r>
              <a:rPr lang="zh-TW" altLang="en-US" i="1" dirty="0" smtClean="0"/>
              <a:t>海倫．沃特</a:t>
            </a:r>
            <a:r>
              <a:rPr lang="en-US" altLang="zh-TW" i="1" dirty="0" smtClean="0"/>
              <a:t>《</a:t>
            </a:r>
            <a:r>
              <a:rPr lang="zh-TW" altLang="en-US" i="1" dirty="0" smtClean="0"/>
              <a:t>魔法與科技</a:t>
            </a:r>
            <a:r>
              <a:rPr lang="en-US" altLang="zh-TW" i="1" dirty="0" smtClean="0"/>
              <a:t>》</a:t>
            </a:r>
          </a:p>
          <a:p>
            <a:pPr marL="87313" indent="627063" algn="r">
              <a:buNone/>
            </a:pPr>
            <a:r>
              <a:rPr lang="en-US" altLang="zh-TW" i="1" dirty="0" smtClean="0"/>
              <a:t>Ch4 </a:t>
            </a:r>
            <a:r>
              <a:rPr lang="zh-TW" altLang="en-US" i="1" dirty="0" smtClean="0"/>
              <a:t>大一統理論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66CCFF"/>
                </a:solidFill>
              </a:rPr>
              <a:t>Element</a:t>
            </a:r>
            <a:r>
              <a:rPr lang="zh-TW" altLang="en-US" b="1" dirty="0" smtClean="0">
                <a:solidFill>
                  <a:srgbClr val="00B0F0"/>
                </a:solidFill>
              </a:rPr>
              <a:t> </a:t>
            </a:r>
            <a:r>
              <a:rPr lang="zh-TW" altLang="en-US" dirty="0" smtClean="0"/>
              <a:t>技能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Golem</a:t>
            </a:r>
            <a:r>
              <a:rPr lang="zh-TW" altLang="en-US" dirty="0" smtClean="0"/>
              <a:t>召喚</a:t>
            </a:r>
          </a:p>
          <a:p>
            <a:pPr lvl="2"/>
            <a:r>
              <a:rPr lang="zh-TW" altLang="en-US" dirty="0" smtClean="0"/>
              <a:t>將土地中的金屬和石頭組成人形，其大小取決於師法者的能力，能力強的師法者可以製作出巨人般的石魔，在戰場上是相當有優勢的。</a:t>
            </a:r>
          </a:p>
        </p:txBody>
      </p:sp>
      <p:grpSp>
        <p:nvGrpSpPr>
          <p:cNvPr id="13" name="群組 209"/>
          <p:cNvGrpSpPr/>
          <p:nvPr/>
        </p:nvGrpSpPr>
        <p:grpSpPr>
          <a:xfrm>
            <a:off x="857232" y="1523976"/>
            <a:ext cx="329023" cy="338554"/>
            <a:chOff x="4781471" y="3738554"/>
            <a:chExt cx="329023" cy="338554"/>
          </a:xfrm>
        </p:grpSpPr>
        <p:sp>
          <p:nvSpPr>
            <p:cNvPr id="18" name="橢圓 17"/>
            <p:cNvSpPr/>
            <p:nvPr/>
          </p:nvSpPr>
          <p:spPr>
            <a:xfrm>
              <a:off x="4829593" y="3770300"/>
              <a:ext cx="280901" cy="28090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781471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火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0" name="群組 245"/>
          <p:cNvGrpSpPr/>
          <p:nvPr/>
        </p:nvGrpSpPr>
        <p:grpSpPr>
          <a:xfrm>
            <a:off x="857232" y="1238224"/>
            <a:ext cx="329023" cy="338554"/>
            <a:chOff x="3995653" y="3738554"/>
            <a:chExt cx="329023" cy="338554"/>
          </a:xfrm>
        </p:grpSpPr>
        <p:sp>
          <p:nvSpPr>
            <p:cNvPr id="21" name="橢圓 20"/>
            <p:cNvSpPr/>
            <p:nvPr/>
          </p:nvSpPr>
          <p:spPr>
            <a:xfrm>
              <a:off x="4043775" y="3770299"/>
              <a:ext cx="280901" cy="28090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3995653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地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pic>
        <p:nvPicPr>
          <p:cNvPr id="20482" name="Picture 2" descr="Rock, Golem, Online, Game, Clash, Of, Clans, Character"/>
          <p:cNvPicPr>
            <a:picLocks noChangeAspect="1" noChangeArrowheads="1"/>
          </p:cNvPicPr>
          <p:nvPr/>
        </p:nvPicPr>
        <p:blipFill>
          <a:blip r:embed="rId2"/>
          <a:srcRect l="17969" t="12557" r="19531" b="9817"/>
          <a:stretch>
            <a:fillRect/>
          </a:stretch>
        </p:blipFill>
        <p:spPr bwMode="auto">
          <a:xfrm>
            <a:off x="642918" y="3309926"/>
            <a:ext cx="5715040" cy="48577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66CCFF"/>
                </a:solidFill>
              </a:rPr>
              <a:t>Element</a:t>
            </a:r>
            <a:r>
              <a:rPr lang="zh-TW" altLang="en-US" b="1" dirty="0" smtClean="0">
                <a:solidFill>
                  <a:srgbClr val="00B0F0"/>
                </a:solidFill>
              </a:rPr>
              <a:t> </a:t>
            </a:r>
            <a:r>
              <a:rPr lang="zh-TW" altLang="en-US" dirty="0" smtClean="0"/>
              <a:t>技能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隕石魔法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從空中製作隕石落下，需要強大的魔力元素具現化能力，由於落石的製作是使用魔力製作，在攻擊完敵人之後就會消失，也因為是魔力具現化而不是真的落石，魔力防禦力才能減輕傷害。</a:t>
            </a:r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grpSp>
        <p:nvGrpSpPr>
          <p:cNvPr id="4" name="群組 209"/>
          <p:cNvGrpSpPr/>
          <p:nvPr/>
        </p:nvGrpSpPr>
        <p:grpSpPr>
          <a:xfrm>
            <a:off x="857232" y="1523976"/>
            <a:ext cx="329023" cy="338554"/>
            <a:chOff x="4781471" y="3738554"/>
            <a:chExt cx="329023" cy="338554"/>
          </a:xfrm>
        </p:grpSpPr>
        <p:sp>
          <p:nvSpPr>
            <p:cNvPr id="21" name="橢圓 20"/>
            <p:cNvSpPr/>
            <p:nvPr/>
          </p:nvSpPr>
          <p:spPr>
            <a:xfrm>
              <a:off x="4829593" y="3770300"/>
              <a:ext cx="280901" cy="28090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4781471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火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5" name="群組 245"/>
          <p:cNvGrpSpPr/>
          <p:nvPr/>
        </p:nvGrpSpPr>
        <p:grpSpPr>
          <a:xfrm>
            <a:off x="857232" y="1238224"/>
            <a:ext cx="329023" cy="338554"/>
            <a:chOff x="3995653" y="3738554"/>
            <a:chExt cx="329023" cy="338554"/>
          </a:xfrm>
        </p:grpSpPr>
        <p:sp>
          <p:nvSpPr>
            <p:cNvPr id="19" name="橢圓 18"/>
            <p:cNvSpPr/>
            <p:nvPr/>
          </p:nvSpPr>
          <p:spPr>
            <a:xfrm>
              <a:off x="4043775" y="3770299"/>
              <a:ext cx="280901" cy="28090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3995653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地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6" name="群組 276"/>
          <p:cNvGrpSpPr/>
          <p:nvPr/>
        </p:nvGrpSpPr>
        <p:grpSpPr>
          <a:xfrm>
            <a:off x="599647" y="1381100"/>
            <a:ext cx="329023" cy="338554"/>
            <a:chOff x="5166828" y="3738554"/>
            <a:chExt cx="329023" cy="338554"/>
          </a:xfrm>
        </p:grpSpPr>
        <p:sp>
          <p:nvSpPr>
            <p:cNvPr id="17" name="橢圓 16"/>
            <p:cNvSpPr/>
            <p:nvPr/>
          </p:nvSpPr>
          <p:spPr>
            <a:xfrm>
              <a:off x="5214950" y="3770300"/>
              <a:ext cx="280901" cy="28090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166828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風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pic>
        <p:nvPicPr>
          <p:cNvPr id="19458" name="Picture 2" descr="Meteor, Asteroid, Space, Disaster, Comet, Astronom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70" y="5095876"/>
            <a:ext cx="4357718" cy="28370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66CCFF"/>
                </a:solidFill>
              </a:rPr>
              <a:t>Element</a:t>
            </a:r>
            <a:r>
              <a:rPr lang="zh-TW" altLang="en-US" b="1" dirty="0" smtClean="0">
                <a:solidFill>
                  <a:srgbClr val="00B0F0"/>
                </a:solidFill>
              </a:rPr>
              <a:t> </a:t>
            </a:r>
            <a:r>
              <a:rPr lang="zh-TW" altLang="en-US" dirty="0" smtClean="0"/>
              <a:t>技能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流星雨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從空中製作大量的燃燒中的液化的大型落石，猶豫落石稍微軟化過，降落過程又會因為空氣阻力分裂成多塊。是最強大的也是範圍最大的魔法攻擊技能，所到之處滿目瘡痍。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如此強大的技能本身就是雙面刃，範圍內敵我不分都會受到魔法傷害。</a:t>
            </a:r>
            <a:endParaRPr lang="en-US" altLang="zh-TW" dirty="0" smtClean="0"/>
          </a:p>
        </p:txBody>
      </p:sp>
      <p:grpSp>
        <p:nvGrpSpPr>
          <p:cNvPr id="4" name="群組 209"/>
          <p:cNvGrpSpPr/>
          <p:nvPr/>
        </p:nvGrpSpPr>
        <p:grpSpPr>
          <a:xfrm>
            <a:off x="857232" y="1523976"/>
            <a:ext cx="329023" cy="338554"/>
            <a:chOff x="4781471" y="3738554"/>
            <a:chExt cx="329023" cy="338554"/>
          </a:xfrm>
        </p:grpSpPr>
        <p:sp>
          <p:nvSpPr>
            <p:cNvPr id="21" name="橢圓 20"/>
            <p:cNvSpPr/>
            <p:nvPr/>
          </p:nvSpPr>
          <p:spPr>
            <a:xfrm>
              <a:off x="4829593" y="3770300"/>
              <a:ext cx="280901" cy="28090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4781471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火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5" name="群組 245"/>
          <p:cNvGrpSpPr/>
          <p:nvPr/>
        </p:nvGrpSpPr>
        <p:grpSpPr>
          <a:xfrm>
            <a:off x="857232" y="1238224"/>
            <a:ext cx="329023" cy="338554"/>
            <a:chOff x="3995653" y="3738554"/>
            <a:chExt cx="329023" cy="338554"/>
          </a:xfrm>
        </p:grpSpPr>
        <p:sp>
          <p:nvSpPr>
            <p:cNvPr id="19" name="橢圓 18"/>
            <p:cNvSpPr/>
            <p:nvPr/>
          </p:nvSpPr>
          <p:spPr>
            <a:xfrm>
              <a:off x="4043775" y="3770299"/>
              <a:ext cx="280901" cy="28090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3995653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地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6" name="群組 276"/>
          <p:cNvGrpSpPr/>
          <p:nvPr/>
        </p:nvGrpSpPr>
        <p:grpSpPr>
          <a:xfrm>
            <a:off x="571480" y="1523976"/>
            <a:ext cx="329023" cy="338554"/>
            <a:chOff x="5166828" y="3738554"/>
            <a:chExt cx="329023" cy="338554"/>
          </a:xfrm>
        </p:grpSpPr>
        <p:sp>
          <p:nvSpPr>
            <p:cNvPr id="17" name="橢圓 16"/>
            <p:cNvSpPr/>
            <p:nvPr/>
          </p:nvSpPr>
          <p:spPr>
            <a:xfrm>
              <a:off x="5214950" y="3770300"/>
              <a:ext cx="280901" cy="28090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166828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風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7" name="群組 309"/>
          <p:cNvGrpSpPr/>
          <p:nvPr/>
        </p:nvGrpSpPr>
        <p:grpSpPr>
          <a:xfrm>
            <a:off x="571480" y="1238224"/>
            <a:ext cx="329023" cy="338554"/>
            <a:chOff x="4381010" y="3738554"/>
            <a:chExt cx="329023" cy="338554"/>
          </a:xfrm>
        </p:grpSpPr>
        <p:sp>
          <p:nvSpPr>
            <p:cNvPr id="13" name="橢圓 12"/>
            <p:cNvSpPr/>
            <p:nvPr/>
          </p:nvSpPr>
          <p:spPr>
            <a:xfrm>
              <a:off x="4429132" y="3770299"/>
              <a:ext cx="280901" cy="280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4381010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水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pic>
        <p:nvPicPr>
          <p:cNvPr id="18434" name="Picture 2" descr="Apocalyptic, War, Danger, Apocalypse, Disas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42" y="4595810"/>
            <a:ext cx="5874422" cy="30718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66CCFF"/>
                </a:solidFill>
              </a:rPr>
              <a:t>Element</a:t>
            </a:r>
            <a:r>
              <a:rPr lang="zh-TW" altLang="en-US" b="1" dirty="0" smtClean="0">
                <a:solidFill>
                  <a:srgbClr val="00B0F0"/>
                </a:solidFill>
              </a:rPr>
              <a:t> </a:t>
            </a:r>
            <a:r>
              <a:rPr lang="zh-TW" altLang="en-US" dirty="0" smtClean="0"/>
              <a:t>技能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Undine</a:t>
            </a:r>
            <a:r>
              <a:rPr lang="zh-TW" altLang="en-US" dirty="0" smtClean="0"/>
              <a:t> 召喚</a:t>
            </a:r>
          </a:p>
          <a:p>
            <a:pPr lvl="2"/>
            <a:r>
              <a:rPr lang="en-US" altLang="zh-TW" dirty="0" smtClean="0"/>
              <a:t>Undine</a:t>
            </a:r>
            <a:r>
              <a:rPr lang="zh-TW" altLang="en-US" dirty="0" smtClean="0"/>
              <a:t> 乃四元素中水妖，是水元素的掌管者，通常會出現在瀑布或湖泊。如果你哪天斧頭掉到水裡，有人問你掉的是金斧頭還是銀斧頭，八成就是</a:t>
            </a:r>
            <a:r>
              <a:rPr lang="en-US" altLang="zh-TW" dirty="0" smtClean="0"/>
              <a:t>Undine</a:t>
            </a:r>
            <a:r>
              <a:rPr lang="zh-TW" altLang="en-US" dirty="0" smtClean="0"/>
              <a:t>，不過她只會把斧頭撿起來還你，並沒有真的金斧或銀斧，畢竟水元素怎麼可能產生金屬。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Undine </a:t>
            </a:r>
            <a:r>
              <a:rPr lang="zh-TW" altLang="en-US" dirty="0" smtClean="0"/>
              <a:t>可以幫助來訪的人恢復體力</a:t>
            </a:r>
            <a:endParaRPr lang="zh-TW" altLang="en-US" dirty="0"/>
          </a:p>
        </p:txBody>
      </p:sp>
      <p:grpSp>
        <p:nvGrpSpPr>
          <p:cNvPr id="7" name="群組 309"/>
          <p:cNvGrpSpPr/>
          <p:nvPr/>
        </p:nvGrpSpPr>
        <p:grpSpPr>
          <a:xfrm>
            <a:off x="857232" y="1309662"/>
            <a:ext cx="329023" cy="338554"/>
            <a:chOff x="4381010" y="3738554"/>
            <a:chExt cx="329023" cy="338554"/>
          </a:xfrm>
        </p:grpSpPr>
        <p:sp>
          <p:nvSpPr>
            <p:cNvPr id="10" name="橢圓 9"/>
            <p:cNvSpPr/>
            <p:nvPr/>
          </p:nvSpPr>
          <p:spPr>
            <a:xfrm>
              <a:off x="4429132" y="3770299"/>
              <a:ext cx="280901" cy="280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4381010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水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66CCFF"/>
                </a:solidFill>
              </a:rPr>
              <a:t>Element</a:t>
            </a:r>
            <a:r>
              <a:rPr lang="zh-TW" altLang="en-US" b="1" dirty="0" smtClean="0">
                <a:solidFill>
                  <a:srgbClr val="00B0F0"/>
                </a:solidFill>
              </a:rPr>
              <a:t> </a:t>
            </a:r>
            <a:r>
              <a:rPr lang="zh-TW" altLang="en-US" dirty="0" smtClean="0"/>
              <a:t>技能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恢復魔法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利用水神召喚的治療能力，加上高溫消毒，可以快速修復傷口。</a:t>
            </a:r>
            <a:endParaRPr lang="en-US" altLang="zh-TW" dirty="0" smtClean="0"/>
          </a:p>
        </p:txBody>
      </p:sp>
      <p:grpSp>
        <p:nvGrpSpPr>
          <p:cNvPr id="4" name="群組 309"/>
          <p:cNvGrpSpPr/>
          <p:nvPr/>
        </p:nvGrpSpPr>
        <p:grpSpPr>
          <a:xfrm>
            <a:off x="857232" y="1309662"/>
            <a:ext cx="329023" cy="338554"/>
            <a:chOff x="4381010" y="3738554"/>
            <a:chExt cx="329023" cy="338554"/>
          </a:xfrm>
        </p:grpSpPr>
        <p:sp>
          <p:nvSpPr>
            <p:cNvPr id="10" name="橢圓 9"/>
            <p:cNvSpPr/>
            <p:nvPr/>
          </p:nvSpPr>
          <p:spPr>
            <a:xfrm>
              <a:off x="4429132" y="3770299"/>
              <a:ext cx="280901" cy="280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4381010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水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7" name="群組 209"/>
          <p:cNvGrpSpPr/>
          <p:nvPr/>
        </p:nvGrpSpPr>
        <p:grpSpPr>
          <a:xfrm>
            <a:off x="857232" y="1595414"/>
            <a:ext cx="329023" cy="338554"/>
            <a:chOff x="4781471" y="3738554"/>
            <a:chExt cx="329023" cy="338554"/>
          </a:xfrm>
        </p:grpSpPr>
        <p:sp>
          <p:nvSpPr>
            <p:cNvPr id="8" name="橢圓 7"/>
            <p:cNvSpPr/>
            <p:nvPr/>
          </p:nvSpPr>
          <p:spPr>
            <a:xfrm>
              <a:off x="4829593" y="3770300"/>
              <a:ext cx="280901" cy="28090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781471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火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66CCFF"/>
                </a:solidFill>
              </a:rPr>
              <a:t>Element</a:t>
            </a:r>
            <a:r>
              <a:rPr lang="zh-TW" altLang="en-US" b="1" dirty="0" smtClean="0">
                <a:solidFill>
                  <a:srgbClr val="00B0F0"/>
                </a:solidFill>
              </a:rPr>
              <a:t> </a:t>
            </a:r>
            <a:r>
              <a:rPr lang="zh-TW" altLang="en-US" dirty="0" smtClean="0"/>
              <a:t>技能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水球魔法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將一團水球加熱後，使用風力加速射出去，是相當好用的遠距魔法。</a:t>
            </a:r>
            <a:endParaRPr lang="en-US" altLang="zh-TW" dirty="0" smtClean="0"/>
          </a:p>
        </p:txBody>
      </p:sp>
      <p:grpSp>
        <p:nvGrpSpPr>
          <p:cNvPr id="4" name="群組 309"/>
          <p:cNvGrpSpPr/>
          <p:nvPr/>
        </p:nvGrpSpPr>
        <p:grpSpPr>
          <a:xfrm>
            <a:off x="857232" y="1309662"/>
            <a:ext cx="329023" cy="338554"/>
            <a:chOff x="4381010" y="3738554"/>
            <a:chExt cx="329023" cy="338554"/>
          </a:xfrm>
        </p:grpSpPr>
        <p:sp>
          <p:nvSpPr>
            <p:cNvPr id="10" name="橢圓 9"/>
            <p:cNvSpPr/>
            <p:nvPr/>
          </p:nvSpPr>
          <p:spPr>
            <a:xfrm>
              <a:off x="4429132" y="3770299"/>
              <a:ext cx="280901" cy="280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4381010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水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1" name="群組 276"/>
          <p:cNvGrpSpPr/>
          <p:nvPr/>
        </p:nvGrpSpPr>
        <p:grpSpPr>
          <a:xfrm>
            <a:off x="571480" y="1452538"/>
            <a:ext cx="329023" cy="338554"/>
            <a:chOff x="5166828" y="3738554"/>
            <a:chExt cx="329023" cy="338554"/>
          </a:xfrm>
        </p:grpSpPr>
        <p:sp>
          <p:nvSpPr>
            <p:cNvPr id="22" name="橢圓 21"/>
            <p:cNvSpPr/>
            <p:nvPr/>
          </p:nvSpPr>
          <p:spPr>
            <a:xfrm>
              <a:off x="5214950" y="3770300"/>
              <a:ext cx="280901" cy="28090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5166828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風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7" name="群組 209"/>
          <p:cNvGrpSpPr/>
          <p:nvPr/>
        </p:nvGrpSpPr>
        <p:grpSpPr>
          <a:xfrm>
            <a:off x="857232" y="1595414"/>
            <a:ext cx="329023" cy="338554"/>
            <a:chOff x="4781471" y="3738554"/>
            <a:chExt cx="329023" cy="338554"/>
          </a:xfrm>
        </p:grpSpPr>
        <p:sp>
          <p:nvSpPr>
            <p:cNvPr id="28" name="橢圓 27"/>
            <p:cNvSpPr/>
            <p:nvPr/>
          </p:nvSpPr>
          <p:spPr>
            <a:xfrm>
              <a:off x="4829593" y="3770300"/>
              <a:ext cx="280901" cy="28090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4781471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火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66CCFF"/>
                </a:solidFill>
              </a:rPr>
              <a:t>Element</a:t>
            </a:r>
            <a:r>
              <a:rPr lang="zh-TW" altLang="en-US" b="1" dirty="0" smtClean="0">
                <a:solidFill>
                  <a:srgbClr val="00B0F0"/>
                </a:solidFill>
              </a:rPr>
              <a:t> </a:t>
            </a:r>
            <a:r>
              <a:rPr lang="zh-TW" altLang="en-US" dirty="0" smtClean="0"/>
              <a:t>技能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冰箭魔法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將一團水球快速冷卻，變成冰的形態，再用風之力射出，會有比水球更強的傷害和穿透力，連厚重盔甲都能射穿。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由於結冰是需要抽出熱量，只有精通四屬性的魔法師可以做到如此精巧的操作。</a:t>
            </a:r>
            <a:endParaRPr lang="en-US" altLang="zh-TW" dirty="0" smtClean="0"/>
          </a:p>
        </p:txBody>
      </p:sp>
      <p:grpSp>
        <p:nvGrpSpPr>
          <p:cNvPr id="21" name="群組 209"/>
          <p:cNvGrpSpPr/>
          <p:nvPr/>
        </p:nvGrpSpPr>
        <p:grpSpPr>
          <a:xfrm>
            <a:off x="857232" y="1523976"/>
            <a:ext cx="329023" cy="338554"/>
            <a:chOff x="4781471" y="3738554"/>
            <a:chExt cx="329023" cy="338554"/>
          </a:xfrm>
        </p:grpSpPr>
        <p:sp>
          <p:nvSpPr>
            <p:cNvPr id="24" name="橢圓 23"/>
            <p:cNvSpPr/>
            <p:nvPr/>
          </p:nvSpPr>
          <p:spPr>
            <a:xfrm>
              <a:off x="4829593" y="3770300"/>
              <a:ext cx="280901" cy="28090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781471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火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0" name="群組 245"/>
          <p:cNvGrpSpPr/>
          <p:nvPr/>
        </p:nvGrpSpPr>
        <p:grpSpPr>
          <a:xfrm>
            <a:off x="857232" y="1238224"/>
            <a:ext cx="329023" cy="338554"/>
            <a:chOff x="3995653" y="3738554"/>
            <a:chExt cx="329023" cy="338554"/>
          </a:xfrm>
        </p:grpSpPr>
        <p:sp>
          <p:nvSpPr>
            <p:cNvPr id="31" name="橢圓 30"/>
            <p:cNvSpPr/>
            <p:nvPr/>
          </p:nvSpPr>
          <p:spPr>
            <a:xfrm>
              <a:off x="4043775" y="3770299"/>
              <a:ext cx="280901" cy="28090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3995653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地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3" name="群組 276"/>
          <p:cNvGrpSpPr/>
          <p:nvPr/>
        </p:nvGrpSpPr>
        <p:grpSpPr>
          <a:xfrm>
            <a:off x="571480" y="1523976"/>
            <a:ext cx="329023" cy="338554"/>
            <a:chOff x="5166828" y="3738554"/>
            <a:chExt cx="329023" cy="338554"/>
          </a:xfrm>
        </p:grpSpPr>
        <p:sp>
          <p:nvSpPr>
            <p:cNvPr id="34" name="橢圓 33"/>
            <p:cNvSpPr/>
            <p:nvPr/>
          </p:nvSpPr>
          <p:spPr>
            <a:xfrm>
              <a:off x="5214950" y="3770300"/>
              <a:ext cx="280901" cy="28090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166828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風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6" name="群組 309"/>
          <p:cNvGrpSpPr/>
          <p:nvPr/>
        </p:nvGrpSpPr>
        <p:grpSpPr>
          <a:xfrm>
            <a:off x="571480" y="1238224"/>
            <a:ext cx="329023" cy="338554"/>
            <a:chOff x="4381010" y="3738554"/>
            <a:chExt cx="329023" cy="338554"/>
          </a:xfrm>
        </p:grpSpPr>
        <p:sp>
          <p:nvSpPr>
            <p:cNvPr id="37" name="橢圓 36"/>
            <p:cNvSpPr/>
            <p:nvPr/>
          </p:nvSpPr>
          <p:spPr>
            <a:xfrm>
              <a:off x="4429132" y="3770299"/>
              <a:ext cx="280901" cy="280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4381010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水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66CCFF"/>
                </a:solidFill>
              </a:rPr>
              <a:t>Element</a:t>
            </a:r>
            <a:r>
              <a:rPr lang="zh-TW" altLang="en-US" b="1" dirty="0" smtClean="0">
                <a:solidFill>
                  <a:srgbClr val="00B0F0"/>
                </a:solidFill>
              </a:rPr>
              <a:t> </a:t>
            </a:r>
            <a:r>
              <a:rPr lang="zh-TW" altLang="en-US" dirty="0" smtClean="0"/>
              <a:t>技能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Salamanders</a:t>
            </a:r>
            <a:r>
              <a:rPr lang="zh-TW" altLang="en-US" dirty="0" smtClean="0"/>
              <a:t> 召喚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Sylph</a:t>
            </a:r>
            <a:r>
              <a:rPr lang="zh-TW" altLang="en-US" dirty="0" smtClean="0"/>
              <a:t> 乃四元素妖精中的火靈，外型為巨大的蜥蜴，背上有火堆，尾巴末端也有一團火，嘴巴可吐出火。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有很強的魔法抗性和魔法攻擊力，是相當可靠的隊友。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  <p:grpSp>
        <p:nvGrpSpPr>
          <p:cNvPr id="6" name="群組 209"/>
          <p:cNvGrpSpPr/>
          <p:nvPr/>
        </p:nvGrpSpPr>
        <p:grpSpPr>
          <a:xfrm>
            <a:off x="857232" y="1309662"/>
            <a:ext cx="329023" cy="338554"/>
            <a:chOff x="4781471" y="3738554"/>
            <a:chExt cx="329023" cy="338554"/>
          </a:xfrm>
        </p:grpSpPr>
        <p:sp>
          <p:nvSpPr>
            <p:cNvPr id="16" name="橢圓 15"/>
            <p:cNvSpPr/>
            <p:nvPr/>
          </p:nvSpPr>
          <p:spPr>
            <a:xfrm>
              <a:off x="4829593" y="3770300"/>
              <a:ext cx="280901" cy="28090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781471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火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66CCFF"/>
                </a:solidFill>
              </a:rPr>
              <a:t>Element</a:t>
            </a:r>
            <a:r>
              <a:rPr lang="zh-TW" altLang="en-US" b="1" dirty="0" smtClean="0">
                <a:solidFill>
                  <a:srgbClr val="00B0F0"/>
                </a:solidFill>
              </a:rPr>
              <a:t> </a:t>
            </a:r>
            <a:r>
              <a:rPr lang="zh-TW" altLang="en-US" dirty="0" smtClean="0"/>
              <a:t>技能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Sylph</a:t>
            </a:r>
            <a:r>
              <a:rPr lang="zh-TW" altLang="en-US" dirty="0" smtClean="0"/>
              <a:t> 召喚</a:t>
            </a:r>
          </a:p>
          <a:p>
            <a:pPr lvl="2"/>
            <a:r>
              <a:rPr lang="en-US" altLang="zh-TW" dirty="0" smtClean="0"/>
              <a:t>Sylph</a:t>
            </a:r>
            <a:r>
              <a:rPr lang="zh-TW" altLang="en-US" dirty="0" smtClean="0"/>
              <a:t> 乃四元素妖精中的風之妖精，據說微風就是妖精的低語，外貌嬌小有翅膀，也被稱為仙子。可以穿過戰場了解每個戰場細節，對於查看為探索區域非常有幫助。</a:t>
            </a:r>
            <a:endParaRPr lang="zh-TW" altLang="en-US" dirty="0"/>
          </a:p>
        </p:txBody>
      </p:sp>
      <p:grpSp>
        <p:nvGrpSpPr>
          <p:cNvPr id="6" name="群組 276"/>
          <p:cNvGrpSpPr/>
          <p:nvPr/>
        </p:nvGrpSpPr>
        <p:grpSpPr>
          <a:xfrm>
            <a:off x="857232" y="1309662"/>
            <a:ext cx="329023" cy="338554"/>
            <a:chOff x="5166828" y="3738554"/>
            <a:chExt cx="329023" cy="338554"/>
          </a:xfrm>
        </p:grpSpPr>
        <p:sp>
          <p:nvSpPr>
            <p:cNvPr id="12" name="橢圓 11"/>
            <p:cNvSpPr/>
            <p:nvPr/>
          </p:nvSpPr>
          <p:spPr>
            <a:xfrm>
              <a:off x="5214950" y="3770300"/>
              <a:ext cx="280901" cy="28090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5166828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風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b="1" dirty="0" smtClean="0">
                <a:solidFill>
                  <a:srgbClr val="92D050"/>
                </a:solidFill>
              </a:rPr>
              <a:t>Faith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zh-TW" altLang="en-US" dirty="0" smtClean="0"/>
              <a:t>技能</a:t>
            </a:r>
          </a:p>
          <a:p>
            <a:pPr lvl="1"/>
            <a:r>
              <a:rPr lang="zh-TW" altLang="en-US" sz="2000" dirty="0" smtClean="0">
                <a:solidFill>
                  <a:schemeClr val="tx1">
                    <a:lumMod val="85000"/>
                  </a:schemeClr>
                </a:solidFill>
              </a:rPr>
              <a:t>祝</a:t>
            </a:r>
            <a:r>
              <a:rPr lang="zh-TW" altLang="en-US" sz="2000" dirty="0" smtClean="0"/>
              <a:t> 祈禱強化 </a:t>
            </a:r>
            <a:r>
              <a:rPr lang="en-US" altLang="zh-TW" sz="2000" dirty="0" smtClean="0"/>
              <a:t>- </a:t>
            </a:r>
            <a:r>
              <a:rPr lang="zh-TW" altLang="en-US" sz="2000" dirty="0" smtClean="0"/>
              <a:t>小幅增加一個隊友全方面能力</a:t>
            </a:r>
          </a:p>
          <a:p>
            <a:pPr lvl="1"/>
            <a:r>
              <a:rPr lang="zh-TW" altLang="en-US" sz="2000" dirty="0" smtClean="0">
                <a:solidFill>
                  <a:schemeClr val="tx1">
                    <a:lumMod val="85000"/>
                  </a:schemeClr>
                </a:solidFill>
              </a:rPr>
              <a:t>祝</a:t>
            </a:r>
            <a:r>
              <a:rPr lang="zh-TW" altLang="en-US" sz="2000" dirty="0" smtClean="0"/>
              <a:t> 祈禱治療 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 隊友回復</a:t>
            </a:r>
            <a:r>
              <a:rPr lang="en-US" altLang="zh-TW" sz="2000" dirty="0" smtClean="0"/>
              <a:t>HP</a:t>
            </a:r>
            <a:r>
              <a:rPr lang="zh-TW" altLang="en-US" sz="2000" dirty="0" smtClean="0"/>
              <a:t>和</a:t>
            </a:r>
            <a:r>
              <a:rPr lang="en-US" altLang="zh-TW" sz="2000" dirty="0" smtClean="0"/>
              <a:t>MP</a:t>
            </a:r>
          </a:p>
          <a:p>
            <a:pPr lvl="1"/>
            <a:r>
              <a:rPr lang="zh-TW" altLang="en-US" sz="2000" dirty="0" smtClean="0">
                <a:solidFill>
                  <a:schemeClr val="tx1">
                    <a:lumMod val="85000"/>
                  </a:schemeClr>
                </a:solidFill>
              </a:rPr>
              <a:t>祝</a:t>
            </a:r>
            <a:r>
              <a:rPr lang="zh-TW" altLang="en-US" sz="2000" dirty="0" smtClean="0"/>
              <a:t> 影子模仿 </a:t>
            </a:r>
            <a:r>
              <a:rPr lang="en-US" altLang="zh-TW" sz="2000" dirty="0" smtClean="0"/>
              <a:t>- </a:t>
            </a:r>
            <a:r>
              <a:rPr lang="zh-TW" altLang="en-US" sz="2000" dirty="0" smtClean="0"/>
              <a:t>分出兩個</a:t>
            </a:r>
            <a:r>
              <a:rPr lang="en-US" altLang="zh-TW" sz="2000" dirty="0" smtClean="0"/>
              <a:t>1/10</a:t>
            </a:r>
            <a:r>
              <a:rPr lang="zh-TW" altLang="en-US" sz="2000" dirty="0" smtClean="0"/>
              <a:t>施術者能力的分身</a:t>
            </a:r>
            <a:endParaRPr lang="en-US" altLang="zh-TW" sz="2000" dirty="0" smtClean="0"/>
          </a:p>
          <a:p>
            <a:pPr lvl="1"/>
            <a:r>
              <a:rPr lang="zh-TW" altLang="en-US" sz="2000" dirty="0" smtClean="0">
                <a:solidFill>
                  <a:schemeClr val="tx1">
                    <a:lumMod val="85000"/>
                  </a:schemeClr>
                </a:solidFill>
              </a:rPr>
              <a:t>祝</a:t>
            </a:r>
            <a:r>
              <a:rPr lang="zh-TW" altLang="en-US" sz="2000" dirty="0" smtClean="0"/>
              <a:t> 精神錯亂 </a:t>
            </a:r>
            <a:r>
              <a:rPr lang="en-US" altLang="zh-TW" sz="2000" dirty="0" smtClean="0"/>
              <a:t>- </a:t>
            </a:r>
            <a:r>
              <a:rPr lang="zh-TW" altLang="en-US" sz="2000" dirty="0" smtClean="0"/>
              <a:t>減低敵方</a:t>
            </a:r>
            <a:r>
              <a:rPr lang="en-US" altLang="zh-TW" sz="2000" dirty="0" smtClean="0"/>
              <a:t>sp</a:t>
            </a:r>
            <a:endParaRPr lang="zh-TW" altLang="en-US" sz="2000" dirty="0" smtClean="0"/>
          </a:p>
          <a:p>
            <a:pPr lvl="1"/>
            <a:r>
              <a:rPr lang="zh-TW" altLang="en-US" sz="2000" dirty="0" smtClean="0">
                <a:solidFill>
                  <a:schemeClr val="bg1"/>
                </a:solidFill>
              </a:rPr>
              <a:t>咒</a:t>
            </a:r>
            <a:r>
              <a:rPr lang="zh-TW" altLang="en-US" sz="2000" dirty="0" smtClean="0"/>
              <a:t> 詛咒 </a:t>
            </a:r>
            <a:r>
              <a:rPr lang="en-US" altLang="zh-TW" sz="2000" dirty="0" smtClean="0"/>
              <a:t>- </a:t>
            </a:r>
            <a:r>
              <a:rPr lang="zh-TW" altLang="en-US" sz="2000" dirty="0" smtClean="0"/>
              <a:t>敵方</a:t>
            </a:r>
            <a:r>
              <a:rPr lang="en-US" altLang="zh-TW" sz="2000" dirty="0" err="1" smtClean="0"/>
              <a:t>debuff</a:t>
            </a:r>
            <a:endParaRPr lang="en-US" altLang="zh-TW" sz="2000" dirty="0" smtClean="0"/>
          </a:p>
          <a:p>
            <a:pPr lvl="1"/>
            <a:r>
              <a:rPr lang="zh-TW" altLang="en-US" sz="2000" dirty="0" smtClean="0">
                <a:solidFill>
                  <a:schemeClr val="bg1"/>
                </a:solidFill>
              </a:rPr>
              <a:t>咒 </a:t>
            </a:r>
            <a:r>
              <a:rPr lang="zh-TW" altLang="en-US" sz="2000" dirty="0" smtClean="0"/>
              <a:t>布都御魂</a:t>
            </a:r>
            <a:r>
              <a:rPr lang="en-US" altLang="zh-TW" sz="2000" dirty="0" smtClean="0"/>
              <a:t>- </a:t>
            </a:r>
            <a:r>
              <a:rPr lang="zh-TW" altLang="en-US" sz="2000" dirty="0" smtClean="0"/>
              <a:t>鎖住一名敵人，施術者無法移動</a:t>
            </a:r>
          </a:p>
          <a:p>
            <a:pPr lvl="1"/>
            <a:r>
              <a:rPr lang="zh-TW" altLang="en-US" sz="2000" dirty="0" smtClean="0">
                <a:solidFill>
                  <a:schemeClr val="bg1"/>
                </a:solidFill>
              </a:rPr>
              <a:t>咒</a:t>
            </a:r>
            <a:r>
              <a:rPr lang="zh-TW" altLang="en-US" sz="2000" dirty="0" smtClean="0"/>
              <a:t> 咒殺術 </a:t>
            </a:r>
            <a:r>
              <a:rPr lang="en-US" altLang="zh-TW" sz="2000" dirty="0" smtClean="0"/>
              <a:t>- </a:t>
            </a:r>
            <a:r>
              <a:rPr lang="zh-TW" altLang="en-US" sz="2000" dirty="0" smtClean="0"/>
              <a:t>直接讓一名等級比施術者低的敵人死亡</a:t>
            </a:r>
          </a:p>
          <a:p>
            <a:pPr lvl="1"/>
            <a:r>
              <a:rPr lang="zh-TW" altLang="en-US" sz="2000" dirty="0" smtClean="0">
                <a:solidFill>
                  <a:schemeClr val="bg1"/>
                </a:solidFill>
              </a:rPr>
              <a:t>咒</a:t>
            </a:r>
            <a:r>
              <a:rPr lang="zh-TW" altLang="en-US" sz="2000" dirty="0" smtClean="0"/>
              <a:t> 連鎖屍爆 在有死亡的地方引爆屍體，讓附近的人受無視防禦傷害</a:t>
            </a:r>
          </a:p>
          <a:p>
            <a:pPr lvl="1"/>
            <a:r>
              <a:rPr lang="zh-TW" altLang="en-US" sz="2000" dirty="0" smtClean="0">
                <a:solidFill>
                  <a:srgbClr val="92D050"/>
                </a:solidFill>
              </a:rPr>
              <a:t>靈</a:t>
            </a:r>
            <a:r>
              <a:rPr lang="zh-TW" altLang="en-US" sz="2000" dirty="0" smtClean="0"/>
              <a:t> 靈修 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 一段時間內施術者不動作快速恢復 </a:t>
            </a:r>
            <a:r>
              <a:rPr lang="en-US" altLang="zh-TW" sz="2000" dirty="0" smtClean="0"/>
              <a:t>mp/hp/sp</a:t>
            </a:r>
          </a:p>
          <a:p>
            <a:pPr lvl="1"/>
            <a:r>
              <a:rPr lang="zh-TW" altLang="en-US" sz="2000" dirty="0" smtClean="0">
                <a:solidFill>
                  <a:srgbClr val="92D050"/>
                </a:solidFill>
              </a:rPr>
              <a:t>靈</a:t>
            </a:r>
            <a:r>
              <a:rPr lang="zh-TW" altLang="en-US" sz="2000" dirty="0" smtClean="0"/>
              <a:t> 隱身術 </a:t>
            </a:r>
            <a:r>
              <a:rPr lang="en-US" altLang="zh-TW" sz="2000" dirty="0" smtClean="0"/>
              <a:t>- </a:t>
            </a:r>
            <a:r>
              <a:rPr lang="zh-TW" altLang="en-US" sz="2000" dirty="0" smtClean="0"/>
              <a:t>一段時間對方無法攻擊，施術者也無法攻擊</a:t>
            </a:r>
            <a:endParaRPr lang="en-US" altLang="zh-TW" sz="2000" dirty="0" smtClean="0"/>
          </a:p>
          <a:p>
            <a:pPr lvl="1"/>
            <a:r>
              <a:rPr lang="zh-TW" altLang="en-US" sz="2000" dirty="0" smtClean="0">
                <a:solidFill>
                  <a:srgbClr val="92D050"/>
                </a:solidFill>
              </a:rPr>
              <a:t>靈</a:t>
            </a:r>
            <a:r>
              <a:rPr lang="zh-TW" altLang="en-US" sz="2000" dirty="0" smtClean="0"/>
              <a:t> 念力 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 消耗</a:t>
            </a:r>
            <a:r>
              <a:rPr lang="en-US" altLang="zh-TW" sz="2000" dirty="0" smtClean="0"/>
              <a:t>hp/mp</a:t>
            </a:r>
            <a:r>
              <a:rPr lang="zh-TW" altLang="en-US" sz="2000" dirty="0" smtClean="0"/>
              <a:t>做遠距攻擊</a:t>
            </a:r>
          </a:p>
          <a:p>
            <a:pPr lvl="1"/>
            <a:r>
              <a:rPr lang="zh-TW" altLang="en-US" sz="2000" dirty="0" smtClean="0">
                <a:solidFill>
                  <a:srgbClr val="92D050"/>
                </a:solidFill>
              </a:rPr>
              <a:t>靈 </a:t>
            </a:r>
            <a:r>
              <a:rPr lang="zh-TW" altLang="en-US" sz="2000" dirty="0" smtClean="0"/>
              <a:t>瞬間移動 </a:t>
            </a:r>
            <a:r>
              <a:rPr lang="en-US" altLang="zh-TW" sz="2000" dirty="0" smtClean="0"/>
              <a:t>- </a:t>
            </a:r>
            <a:r>
              <a:rPr lang="zh-TW" altLang="en-US" sz="2000" dirty="0" smtClean="0"/>
              <a:t>可以到戰場上任意一點</a:t>
            </a:r>
            <a:endParaRPr lang="en-US" altLang="zh-TW" sz="2000" dirty="0" smtClean="0">
              <a:solidFill>
                <a:srgbClr val="FF00FF"/>
              </a:solidFill>
            </a:endParaRPr>
          </a:p>
          <a:p>
            <a:pPr lvl="1"/>
            <a:r>
              <a:rPr lang="zh-TW" altLang="en-US" sz="2000" dirty="0" smtClean="0">
                <a:solidFill>
                  <a:srgbClr val="FF00FF"/>
                </a:solidFill>
              </a:rPr>
              <a:t>仙</a:t>
            </a:r>
            <a:r>
              <a:rPr lang="zh-TW" altLang="en-US" sz="2000" dirty="0" smtClean="0"/>
              <a:t> 穿雲眼 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看到戰場敵人能力</a:t>
            </a:r>
          </a:p>
          <a:p>
            <a:pPr lvl="1"/>
            <a:r>
              <a:rPr lang="zh-TW" altLang="en-US" sz="2000" dirty="0" smtClean="0">
                <a:solidFill>
                  <a:srgbClr val="FF00FF"/>
                </a:solidFill>
              </a:rPr>
              <a:t>仙</a:t>
            </a:r>
            <a:r>
              <a:rPr lang="zh-TW" altLang="en-US" sz="2000" dirty="0" smtClean="0"/>
              <a:t> 金剛橫練 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 增加施術者魔法</a:t>
            </a:r>
            <a:r>
              <a:rPr lang="en-US" altLang="zh-TW" sz="2000" dirty="0" smtClean="0"/>
              <a:t>/</a:t>
            </a:r>
            <a:r>
              <a:rPr lang="zh-TW" altLang="en-US" sz="2000" dirty="0" smtClean="0"/>
              <a:t>物理防禦力</a:t>
            </a:r>
            <a:r>
              <a:rPr lang="en-US" altLang="zh-TW" sz="2000" dirty="0" smtClean="0"/>
              <a:t>/max hp/mp/sp</a:t>
            </a:r>
            <a:endParaRPr lang="zh-TW" altLang="en-US" sz="2000" dirty="0" smtClean="0"/>
          </a:p>
          <a:p>
            <a:pPr lvl="1"/>
            <a:r>
              <a:rPr lang="zh-TW" altLang="en-US" sz="2000" dirty="0" smtClean="0">
                <a:solidFill>
                  <a:srgbClr val="FF00FF"/>
                </a:solidFill>
              </a:rPr>
              <a:t>仙</a:t>
            </a:r>
            <a:r>
              <a:rPr lang="zh-TW" altLang="en-US" sz="2000" dirty="0" smtClean="0"/>
              <a:t> 蜉蝣術 </a:t>
            </a:r>
            <a:r>
              <a:rPr lang="en-US" altLang="zh-TW" sz="2000" dirty="0" smtClean="0"/>
              <a:t>- </a:t>
            </a:r>
            <a:r>
              <a:rPr lang="zh-TW" altLang="en-US" sz="2000" dirty="0" smtClean="0"/>
              <a:t>增加速度，可在水上行走</a:t>
            </a:r>
          </a:p>
          <a:p>
            <a:pPr lvl="1"/>
            <a:r>
              <a:rPr lang="zh-TW" altLang="en-US" sz="2000" dirty="0" smtClean="0">
                <a:solidFill>
                  <a:srgbClr val="FF00FF"/>
                </a:solidFill>
              </a:rPr>
              <a:t>仙 </a:t>
            </a:r>
            <a:r>
              <a:rPr lang="zh-TW" altLang="en-US" sz="2000" dirty="0" smtClean="0"/>
              <a:t>阿修羅六合拳</a:t>
            </a:r>
            <a:r>
              <a:rPr lang="en-US" altLang="zh-TW" sz="2000" dirty="0" smtClean="0"/>
              <a:t>- </a:t>
            </a:r>
            <a:r>
              <a:rPr lang="zh-TW" altLang="en-US" sz="2000" dirty="0" smtClean="0"/>
              <a:t>消耗</a:t>
            </a:r>
            <a:r>
              <a:rPr lang="en-US" altLang="zh-TW" sz="2000" dirty="0" smtClean="0"/>
              <a:t>hp/mp</a:t>
            </a:r>
            <a:r>
              <a:rPr lang="zh-TW" altLang="en-US" sz="2000" dirty="0" smtClean="0"/>
              <a:t>做遠距攻擊</a:t>
            </a:r>
            <a:endParaRPr lang="en-US" altLang="zh-TW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endParaRPr lang="zh-TW" altLang="en-US" i="1" dirty="0" smtClean="0"/>
          </a:p>
        </p:txBody>
      </p:sp>
      <p:sp>
        <p:nvSpPr>
          <p:cNvPr id="4" name="矩形 3"/>
          <p:cNvSpPr/>
          <p:nvPr/>
        </p:nvSpPr>
        <p:spPr>
          <a:xfrm>
            <a:off x="571480" y="4095744"/>
            <a:ext cx="57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欺騙世界這小事，不值一提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--《</a:t>
            </a:r>
            <a:r>
              <a:rPr lang="zh-TW" altLang="en-US" i="1" dirty="0" smtClean="0">
                <a:latin typeface="+mj-ea"/>
                <a:ea typeface="+mj-ea"/>
              </a:rPr>
              <a:t>命運石之門</a:t>
            </a:r>
            <a:r>
              <a:rPr lang="en-US" altLang="zh-TW" i="1" dirty="0" smtClean="0">
                <a:latin typeface="+mj-ea"/>
                <a:ea typeface="+mj-ea"/>
              </a:rPr>
              <a:t>》</a:t>
            </a:r>
            <a:endParaRPr lang="zh-TW" altLang="en-US" i="1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1480" y="5021049"/>
            <a:ext cx="57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命運，全部都是必然的嗎？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</a:t>
            </a:r>
            <a:r>
              <a:rPr lang="zh-TW" altLang="en-US" i="1" dirty="0" smtClean="0">
                <a:latin typeface="+mj-ea"/>
                <a:ea typeface="+mj-ea"/>
              </a:rPr>
              <a:t>時崎狂三</a:t>
            </a:r>
            <a:r>
              <a:rPr lang="en-US" altLang="zh-TW" i="1" dirty="0" smtClean="0">
                <a:latin typeface="+mj-ea"/>
                <a:ea typeface="+mj-ea"/>
              </a:rPr>
              <a:t>《</a:t>
            </a:r>
            <a:r>
              <a:rPr lang="zh-TW" altLang="en-US" i="1" dirty="0" smtClean="0">
                <a:latin typeface="+mj-ea"/>
                <a:ea typeface="+mj-ea"/>
              </a:rPr>
              <a:t>約會大作戰</a:t>
            </a:r>
            <a:r>
              <a:rPr lang="en-US" altLang="zh-TW" i="1" dirty="0" smtClean="0">
                <a:latin typeface="+mj-ea"/>
                <a:ea typeface="+mj-ea"/>
              </a:rPr>
              <a:t>》</a:t>
            </a:r>
            <a:endParaRPr lang="zh-TW" altLang="en-US" i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92D050"/>
                </a:solidFill>
              </a:rPr>
              <a:t>Faith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zh-TW" altLang="en-US" dirty="0" smtClean="0"/>
              <a:t>技能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穿雲眼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強化脈輪 </a:t>
            </a:r>
            <a:r>
              <a:rPr lang="en-US" altLang="zh-TW" dirty="0" err="1" smtClean="0"/>
              <a:t>Cakra</a:t>
            </a:r>
            <a:r>
              <a:rPr lang="zh-TW" altLang="en-US" dirty="0" smtClean="0"/>
              <a:t>中的眉心輪 </a:t>
            </a:r>
            <a:r>
              <a:rPr lang="en-US" altLang="zh-TW" dirty="0" err="1" smtClean="0"/>
              <a:t>Ajna</a:t>
            </a:r>
            <a:r>
              <a:rPr lang="zh-TW" altLang="en-US" dirty="0" smtClean="0"/>
              <a:t>，就能開啟第三隻眼，感知戰場中敵人的技能。</a:t>
            </a:r>
            <a:endParaRPr lang="zh-TW" altLang="en-US" dirty="0"/>
          </a:p>
        </p:txBody>
      </p:sp>
      <p:grpSp>
        <p:nvGrpSpPr>
          <p:cNvPr id="4" name="群組 418"/>
          <p:cNvGrpSpPr/>
          <p:nvPr/>
        </p:nvGrpSpPr>
        <p:grpSpPr>
          <a:xfrm>
            <a:off x="857232" y="1309662"/>
            <a:ext cx="329023" cy="338554"/>
            <a:chOff x="5171679" y="4135436"/>
            <a:chExt cx="329023" cy="338554"/>
          </a:xfrm>
        </p:grpSpPr>
        <p:sp>
          <p:nvSpPr>
            <p:cNvPr id="420" name="橢圓 419"/>
            <p:cNvSpPr/>
            <p:nvPr/>
          </p:nvSpPr>
          <p:spPr>
            <a:xfrm>
              <a:off x="5219801" y="4167182"/>
              <a:ext cx="280901" cy="280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421" name="文字方塊 420"/>
            <p:cNvSpPr txBox="1"/>
            <p:nvPr/>
          </p:nvSpPr>
          <p:spPr>
            <a:xfrm>
              <a:off x="5171679" y="413543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rPr>
                <a:t>仙</a:t>
              </a:r>
              <a:endParaRPr lang="zh-TW" altLang="en-US" sz="16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pic>
        <p:nvPicPr>
          <p:cNvPr id="21" name="Picture 2" descr="上帝, 人, 伸展 的 免費圖庫相片"/>
          <p:cNvPicPr>
            <a:picLocks noChangeAspect="1" noChangeArrowheads="1"/>
          </p:cNvPicPr>
          <p:nvPr/>
        </p:nvPicPr>
        <p:blipFill>
          <a:blip r:embed="rId2"/>
          <a:srcRect l="27000" t="10011" r="18999" b="47011"/>
          <a:stretch>
            <a:fillRect/>
          </a:stretch>
        </p:blipFill>
        <p:spPr bwMode="auto">
          <a:xfrm>
            <a:off x="914382" y="2881298"/>
            <a:ext cx="5086386" cy="6072230"/>
          </a:xfrm>
          <a:prstGeom prst="rect">
            <a:avLst/>
          </a:prstGeom>
          <a:noFill/>
        </p:spPr>
      </p:pic>
      <p:grpSp>
        <p:nvGrpSpPr>
          <p:cNvPr id="22" name="群組 21"/>
          <p:cNvGrpSpPr/>
          <p:nvPr/>
        </p:nvGrpSpPr>
        <p:grpSpPr>
          <a:xfrm>
            <a:off x="2500306" y="3167050"/>
            <a:ext cx="1643074" cy="6000792"/>
            <a:chOff x="2357430" y="2809860"/>
            <a:chExt cx="1643074" cy="6000792"/>
          </a:xfrm>
        </p:grpSpPr>
        <p:sp>
          <p:nvSpPr>
            <p:cNvPr id="23" name="橢圓 22"/>
            <p:cNvSpPr/>
            <p:nvPr/>
          </p:nvSpPr>
          <p:spPr>
            <a:xfrm>
              <a:off x="2772069" y="6238884"/>
              <a:ext cx="857256" cy="85725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latin typeface="+mj-ea"/>
                <a:ea typeface="+mj-e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624336" y="6403606"/>
              <a:ext cx="1149290" cy="5232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臍輪</a:t>
              </a:r>
              <a:r>
                <a:rPr lang="en-US" altLang="zh-TW" sz="1400" b="1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Manipura</a:t>
              </a:r>
              <a:endParaRPr lang="en-US" altLang="zh-TW" sz="14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5" name="橢圓 24"/>
            <p:cNvSpPr/>
            <p:nvPr/>
          </p:nvSpPr>
          <p:spPr>
            <a:xfrm>
              <a:off x="2778351" y="7096140"/>
              <a:ext cx="857256" cy="85725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latin typeface="+mj-ea"/>
                <a:ea typeface="+mj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357430" y="7260862"/>
              <a:ext cx="1643074" cy="5232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生殖輪</a:t>
              </a:r>
              <a:endParaRPr lang="en-US" altLang="zh-TW" sz="14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TW" sz="1400" b="1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Svadhishthana</a:t>
              </a:r>
              <a:endParaRPr lang="en-US" altLang="zh-TW" sz="14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橢圓 26"/>
            <p:cNvSpPr/>
            <p:nvPr/>
          </p:nvSpPr>
          <p:spPr>
            <a:xfrm>
              <a:off x="2778351" y="4524372"/>
              <a:ext cx="857256" cy="857256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latin typeface="+mj-ea"/>
                <a:ea typeface="+mj-ea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630618" y="4689094"/>
              <a:ext cx="1149290" cy="5232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喉輪</a:t>
              </a:r>
              <a:endParaRPr lang="en-US" altLang="zh-TW" sz="14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TW" sz="1400" b="1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Vishuddha</a:t>
              </a:r>
              <a:endParaRPr lang="en-US" altLang="zh-TW" sz="14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橢圓 28"/>
            <p:cNvSpPr/>
            <p:nvPr/>
          </p:nvSpPr>
          <p:spPr>
            <a:xfrm>
              <a:off x="2784633" y="5381628"/>
              <a:ext cx="857256" cy="8572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latin typeface="+mj-ea"/>
                <a:ea typeface="+mj-ea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636900" y="5546350"/>
              <a:ext cx="1149290" cy="5232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心輪</a:t>
              </a:r>
              <a:endParaRPr lang="en-US" altLang="zh-TW" sz="14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TW" sz="1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BINAH</a:t>
              </a:r>
            </a:p>
          </p:txBody>
        </p:sp>
        <p:sp>
          <p:nvSpPr>
            <p:cNvPr id="31" name="橢圓 30"/>
            <p:cNvSpPr/>
            <p:nvPr/>
          </p:nvSpPr>
          <p:spPr>
            <a:xfrm>
              <a:off x="2778351" y="2809860"/>
              <a:ext cx="857256" cy="857256"/>
            </a:xfrm>
            <a:prstGeom prst="ellipse">
              <a:avLst/>
            </a:prstGeom>
            <a:solidFill>
              <a:srgbClr val="99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latin typeface="+mj-ea"/>
                <a:ea typeface="+mj-ea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630618" y="2974582"/>
              <a:ext cx="1149290" cy="5232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頂輪</a:t>
              </a:r>
              <a:r>
                <a:rPr lang="en-US" altLang="zh-TW" sz="1400" b="1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Sahasrara</a:t>
              </a:r>
              <a:endParaRPr lang="en-US" altLang="zh-TW" sz="14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橢圓 32"/>
            <p:cNvSpPr/>
            <p:nvPr/>
          </p:nvSpPr>
          <p:spPr>
            <a:xfrm>
              <a:off x="2784633" y="3667116"/>
              <a:ext cx="857256" cy="85725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latin typeface="+mj-ea"/>
                <a:ea typeface="+mj-ea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636900" y="3831838"/>
              <a:ext cx="1149290" cy="5232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眉心輪</a:t>
              </a:r>
              <a:endParaRPr lang="en-US" altLang="zh-TW" sz="14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TW" sz="1400" b="1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Ajna</a:t>
              </a:r>
              <a:endParaRPr lang="en-US" altLang="zh-TW" sz="14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5" name="橢圓 34"/>
            <p:cNvSpPr/>
            <p:nvPr/>
          </p:nvSpPr>
          <p:spPr>
            <a:xfrm>
              <a:off x="2773494" y="7953396"/>
              <a:ext cx="857256" cy="857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latin typeface="+mj-ea"/>
                <a:ea typeface="+mj-ea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625761" y="8118118"/>
              <a:ext cx="1149290" cy="5232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海底輪</a:t>
              </a:r>
              <a:endParaRPr lang="en-US" altLang="zh-TW" sz="14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TW" sz="1400" b="1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Muladhara</a:t>
              </a:r>
              <a:endParaRPr lang="en-US" altLang="zh-TW" sz="14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92D050"/>
                </a:solidFill>
              </a:rPr>
              <a:t>Faith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zh-TW" altLang="en-US" dirty="0" smtClean="0"/>
              <a:t>技能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蜉蝣術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強化脈輪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Cakra</a:t>
            </a:r>
            <a:r>
              <a:rPr lang="en-US" altLang="zh-TW" dirty="0" smtClean="0"/>
              <a:t>) </a:t>
            </a:r>
            <a:r>
              <a:rPr lang="zh-TW" altLang="en-US" dirty="0" smtClean="0"/>
              <a:t>中的臍輪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Manipura</a:t>
            </a:r>
            <a:r>
              <a:rPr lang="en-US" altLang="zh-TW" dirty="0" smtClean="0"/>
              <a:t>) </a:t>
            </a:r>
            <a:r>
              <a:rPr lang="zh-TW" altLang="en-US" dirty="0" smtClean="0"/>
              <a:t>，獲得肉體超越普通人的能力，以至於可以在水上或水下行走。</a:t>
            </a:r>
            <a:endParaRPr lang="zh-TW" altLang="en-US" dirty="0"/>
          </a:p>
        </p:txBody>
      </p:sp>
      <p:grpSp>
        <p:nvGrpSpPr>
          <p:cNvPr id="4" name="群組 418"/>
          <p:cNvGrpSpPr/>
          <p:nvPr/>
        </p:nvGrpSpPr>
        <p:grpSpPr>
          <a:xfrm>
            <a:off x="857232" y="1309662"/>
            <a:ext cx="329023" cy="338554"/>
            <a:chOff x="5171679" y="4135436"/>
            <a:chExt cx="329023" cy="338554"/>
          </a:xfrm>
        </p:grpSpPr>
        <p:sp>
          <p:nvSpPr>
            <p:cNvPr id="420" name="橢圓 419"/>
            <p:cNvSpPr/>
            <p:nvPr/>
          </p:nvSpPr>
          <p:spPr>
            <a:xfrm>
              <a:off x="5219801" y="4167182"/>
              <a:ext cx="280901" cy="280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421" name="文字方塊 420"/>
            <p:cNvSpPr txBox="1"/>
            <p:nvPr/>
          </p:nvSpPr>
          <p:spPr>
            <a:xfrm>
              <a:off x="5171679" y="413543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rPr>
                <a:t>仙</a:t>
              </a:r>
              <a:endParaRPr lang="zh-TW" altLang="en-US" sz="16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1" name="群組 357"/>
          <p:cNvGrpSpPr/>
          <p:nvPr/>
        </p:nvGrpSpPr>
        <p:grpSpPr>
          <a:xfrm>
            <a:off x="571480" y="1309662"/>
            <a:ext cx="329023" cy="338554"/>
            <a:chOff x="4000504" y="4154072"/>
            <a:chExt cx="329023" cy="338554"/>
          </a:xfrm>
        </p:grpSpPr>
        <p:sp>
          <p:nvSpPr>
            <p:cNvPr id="22" name="橢圓 21"/>
            <p:cNvSpPr/>
            <p:nvPr/>
          </p:nvSpPr>
          <p:spPr>
            <a:xfrm>
              <a:off x="4048626" y="4185817"/>
              <a:ext cx="280901" cy="28090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4000504" y="415407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祝</a:t>
              </a:r>
              <a:endPara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pic>
        <p:nvPicPr>
          <p:cNvPr id="8194" name="Picture 2" descr="上帝, 人, 伸展 的 免費圖庫相片"/>
          <p:cNvPicPr>
            <a:picLocks noChangeAspect="1" noChangeArrowheads="1"/>
          </p:cNvPicPr>
          <p:nvPr/>
        </p:nvPicPr>
        <p:blipFill>
          <a:blip r:embed="rId2"/>
          <a:srcRect l="27000" t="10011" r="18999" b="47011"/>
          <a:stretch>
            <a:fillRect/>
          </a:stretch>
        </p:blipFill>
        <p:spPr bwMode="auto">
          <a:xfrm>
            <a:off x="914382" y="2881298"/>
            <a:ext cx="5086386" cy="6072230"/>
          </a:xfrm>
          <a:prstGeom prst="rect">
            <a:avLst/>
          </a:prstGeom>
          <a:noFill/>
        </p:spPr>
      </p:pic>
      <p:grpSp>
        <p:nvGrpSpPr>
          <p:cNvPr id="25" name="群組 24"/>
          <p:cNvGrpSpPr/>
          <p:nvPr/>
        </p:nvGrpSpPr>
        <p:grpSpPr>
          <a:xfrm>
            <a:off x="2500306" y="3167050"/>
            <a:ext cx="1643074" cy="6000792"/>
            <a:chOff x="2357430" y="2809860"/>
            <a:chExt cx="1643074" cy="6000792"/>
          </a:xfrm>
        </p:grpSpPr>
        <p:sp>
          <p:nvSpPr>
            <p:cNvPr id="178" name="橢圓 177"/>
            <p:cNvSpPr/>
            <p:nvPr/>
          </p:nvSpPr>
          <p:spPr>
            <a:xfrm>
              <a:off x="2772069" y="6238884"/>
              <a:ext cx="857256" cy="85725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latin typeface="+mj-ea"/>
                <a:ea typeface="+mj-ea"/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2624336" y="6403606"/>
              <a:ext cx="1149290" cy="5232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臍輪</a:t>
              </a:r>
              <a:r>
                <a:rPr lang="en-US" altLang="zh-TW" sz="1400" b="1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Manipura</a:t>
              </a:r>
              <a:endParaRPr lang="en-US" altLang="zh-TW" sz="14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59" name="橢圓 58"/>
            <p:cNvSpPr/>
            <p:nvPr/>
          </p:nvSpPr>
          <p:spPr>
            <a:xfrm>
              <a:off x="2778351" y="7096140"/>
              <a:ext cx="857256" cy="85725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latin typeface="+mj-ea"/>
                <a:ea typeface="+mj-ea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357430" y="7260862"/>
              <a:ext cx="1643074" cy="5232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生殖輪</a:t>
              </a:r>
              <a:endParaRPr lang="en-US" altLang="zh-TW" sz="14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TW" sz="1400" b="1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Svadhishthana</a:t>
              </a:r>
              <a:endParaRPr lang="en-US" altLang="zh-TW" sz="14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2" name="橢圓 61"/>
            <p:cNvSpPr/>
            <p:nvPr/>
          </p:nvSpPr>
          <p:spPr>
            <a:xfrm>
              <a:off x="2778351" y="4524372"/>
              <a:ext cx="857256" cy="857256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latin typeface="+mj-ea"/>
                <a:ea typeface="+mj-ea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2630618" y="4689094"/>
              <a:ext cx="1149290" cy="5232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喉輪</a:t>
              </a:r>
              <a:endParaRPr lang="en-US" altLang="zh-TW" sz="14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TW" sz="1400" b="1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Vishuddha</a:t>
              </a:r>
              <a:endParaRPr lang="en-US" altLang="zh-TW" sz="14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5" name="橢圓 64"/>
            <p:cNvSpPr/>
            <p:nvPr/>
          </p:nvSpPr>
          <p:spPr>
            <a:xfrm>
              <a:off x="2784633" y="5381628"/>
              <a:ext cx="857256" cy="8572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latin typeface="+mj-ea"/>
                <a:ea typeface="+mj-ea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2636900" y="5546350"/>
              <a:ext cx="1149290" cy="5232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心輪</a:t>
              </a:r>
              <a:endParaRPr lang="en-US" altLang="zh-TW" sz="14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TW" sz="1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BINAH</a:t>
              </a:r>
            </a:p>
          </p:txBody>
        </p:sp>
        <p:sp>
          <p:nvSpPr>
            <p:cNvPr id="68" name="橢圓 67"/>
            <p:cNvSpPr/>
            <p:nvPr/>
          </p:nvSpPr>
          <p:spPr>
            <a:xfrm>
              <a:off x="2778351" y="2809860"/>
              <a:ext cx="857256" cy="857256"/>
            </a:xfrm>
            <a:prstGeom prst="ellipse">
              <a:avLst/>
            </a:prstGeom>
            <a:solidFill>
              <a:srgbClr val="99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latin typeface="+mj-ea"/>
                <a:ea typeface="+mj-ea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2630618" y="2974582"/>
              <a:ext cx="1149290" cy="5232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頂輪</a:t>
              </a:r>
              <a:r>
                <a:rPr lang="en-US" altLang="zh-TW" sz="1400" b="1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Sahasrara</a:t>
              </a:r>
              <a:endParaRPr lang="en-US" altLang="zh-TW" sz="14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1" name="橢圓 70"/>
            <p:cNvSpPr/>
            <p:nvPr/>
          </p:nvSpPr>
          <p:spPr>
            <a:xfrm>
              <a:off x="2784633" y="3667116"/>
              <a:ext cx="857256" cy="85725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latin typeface="+mj-ea"/>
                <a:ea typeface="+mj-ea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2636900" y="3831838"/>
              <a:ext cx="1149290" cy="5232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眉心輪</a:t>
              </a:r>
              <a:endParaRPr lang="en-US" altLang="zh-TW" sz="14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TW" sz="1400" b="1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Ajna</a:t>
              </a:r>
              <a:endParaRPr lang="en-US" altLang="zh-TW" sz="14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4" name="橢圓 73"/>
            <p:cNvSpPr/>
            <p:nvPr/>
          </p:nvSpPr>
          <p:spPr>
            <a:xfrm>
              <a:off x="2773494" y="7953396"/>
              <a:ext cx="857256" cy="8572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latin typeface="+mj-ea"/>
                <a:ea typeface="+mj-ea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625761" y="8118118"/>
              <a:ext cx="1149290" cy="5232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海底輪</a:t>
              </a:r>
              <a:endParaRPr lang="en-US" altLang="zh-TW" sz="14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TW" sz="1400" b="1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Muladhara</a:t>
              </a:r>
              <a:endParaRPr lang="en-US" altLang="zh-TW" sz="14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92D050"/>
                </a:solidFill>
              </a:rPr>
              <a:t>Faith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zh-TW" altLang="en-US" dirty="0" smtClean="0"/>
              <a:t>技能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金剛橫練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打通任督二脈形成一個小周天，讓氣在小周天之間循環形成一個屏障，用此來強化自身。</a:t>
            </a:r>
            <a:endParaRPr lang="zh-TW" altLang="en-US" dirty="0"/>
          </a:p>
        </p:txBody>
      </p:sp>
      <p:grpSp>
        <p:nvGrpSpPr>
          <p:cNvPr id="4" name="群組 418"/>
          <p:cNvGrpSpPr/>
          <p:nvPr/>
        </p:nvGrpSpPr>
        <p:grpSpPr>
          <a:xfrm>
            <a:off x="857232" y="1309662"/>
            <a:ext cx="329023" cy="338554"/>
            <a:chOff x="5171679" y="4135436"/>
            <a:chExt cx="329023" cy="338554"/>
          </a:xfrm>
        </p:grpSpPr>
        <p:sp>
          <p:nvSpPr>
            <p:cNvPr id="420" name="橢圓 419"/>
            <p:cNvSpPr/>
            <p:nvPr/>
          </p:nvSpPr>
          <p:spPr>
            <a:xfrm>
              <a:off x="5219801" y="4167182"/>
              <a:ext cx="280901" cy="280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421" name="文字方塊 420"/>
            <p:cNvSpPr txBox="1"/>
            <p:nvPr/>
          </p:nvSpPr>
          <p:spPr>
            <a:xfrm>
              <a:off x="5171679" y="413543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rPr>
                <a:t>仙</a:t>
              </a:r>
              <a:endParaRPr lang="zh-TW" altLang="en-US" sz="16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5" name="群組 399"/>
          <p:cNvGrpSpPr/>
          <p:nvPr/>
        </p:nvGrpSpPr>
        <p:grpSpPr>
          <a:xfrm>
            <a:off x="857232" y="1595414"/>
            <a:ext cx="329023" cy="338554"/>
            <a:chOff x="4786322" y="4135436"/>
            <a:chExt cx="329023" cy="338554"/>
          </a:xfrm>
        </p:grpSpPr>
        <p:sp>
          <p:nvSpPr>
            <p:cNvPr id="36" name="橢圓 35"/>
            <p:cNvSpPr/>
            <p:nvPr/>
          </p:nvSpPr>
          <p:spPr>
            <a:xfrm>
              <a:off x="4834444" y="4167180"/>
              <a:ext cx="280901" cy="280901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4786322" y="413543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rPr>
                <a:t>靈</a:t>
              </a:r>
              <a:endParaRPr lang="zh-TW" altLang="en-US" sz="16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8" name="群組 357"/>
          <p:cNvGrpSpPr/>
          <p:nvPr/>
        </p:nvGrpSpPr>
        <p:grpSpPr>
          <a:xfrm>
            <a:off x="599647" y="1452538"/>
            <a:ext cx="329023" cy="338554"/>
            <a:chOff x="4000504" y="4154072"/>
            <a:chExt cx="329023" cy="338554"/>
          </a:xfrm>
        </p:grpSpPr>
        <p:sp>
          <p:nvSpPr>
            <p:cNvPr id="39" name="橢圓 38"/>
            <p:cNvSpPr/>
            <p:nvPr/>
          </p:nvSpPr>
          <p:spPr>
            <a:xfrm>
              <a:off x="4048626" y="4185817"/>
              <a:ext cx="280901" cy="28090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4000504" y="415407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祝</a:t>
              </a:r>
              <a:endPara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pic>
        <p:nvPicPr>
          <p:cNvPr id="13" name="Picture 2" descr="女人穿著白色karati G在藍藍的天空下"/>
          <p:cNvPicPr>
            <a:picLocks noChangeAspect="1" noChangeArrowheads="1"/>
          </p:cNvPicPr>
          <p:nvPr/>
        </p:nvPicPr>
        <p:blipFill>
          <a:blip r:embed="rId2"/>
          <a:srcRect l="48548" t="28333" r="24785" b="32667"/>
          <a:stretch>
            <a:fillRect/>
          </a:stretch>
        </p:blipFill>
        <p:spPr bwMode="auto">
          <a:xfrm>
            <a:off x="500042" y="2881298"/>
            <a:ext cx="5715040" cy="5572164"/>
          </a:xfrm>
          <a:prstGeom prst="rect">
            <a:avLst/>
          </a:prstGeom>
          <a:noFill/>
        </p:spPr>
      </p:pic>
      <p:cxnSp>
        <p:nvCxnSpPr>
          <p:cNvPr id="17" name="直線單箭頭接點 16"/>
          <p:cNvCxnSpPr/>
          <p:nvPr/>
        </p:nvCxnSpPr>
        <p:spPr>
          <a:xfrm rot="16200000" flipV="1">
            <a:off x="4552949" y="4191000"/>
            <a:ext cx="214314" cy="714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rot="16200000" flipV="1">
            <a:off x="4483886" y="3983839"/>
            <a:ext cx="247656" cy="1427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5400000" flipH="1" flipV="1">
            <a:off x="4533893" y="3652845"/>
            <a:ext cx="247646" cy="13335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4743432" y="3600450"/>
            <a:ext cx="242909" cy="6192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rot="16200000" flipH="1">
            <a:off x="4972058" y="3686183"/>
            <a:ext cx="190494" cy="13333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16200000" flipH="1">
            <a:off x="5064928" y="3936215"/>
            <a:ext cx="214308" cy="857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16200000" flipH="1">
            <a:off x="5107785" y="4202909"/>
            <a:ext cx="257181" cy="428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16200000" flipH="1">
            <a:off x="5131599" y="4460085"/>
            <a:ext cx="257181" cy="428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7351517" flipV="1">
            <a:off x="4828094" y="5717573"/>
            <a:ext cx="214314" cy="714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rot="7351517" flipV="1">
            <a:off x="4728847" y="5973089"/>
            <a:ext cx="247656" cy="1427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rot="18151517" flipH="1" flipV="1">
            <a:off x="4540737" y="6115548"/>
            <a:ext cx="247646" cy="13335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rot="12751517" flipV="1">
            <a:off x="4321056" y="6114158"/>
            <a:ext cx="242909" cy="6192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rot="7351517" flipH="1">
            <a:off x="4241888" y="5867226"/>
            <a:ext cx="190494" cy="13333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rot="7351517" flipH="1">
            <a:off x="4263271" y="5643961"/>
            <a:ext cx="214308" cy="857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rot="7351517" flipH="1">
            <a:off x="4319494" y="5424034"/>
            <a:ext cx="257181" cy="428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7351517" flipH="1">
            <a:off x="4437692" y="5194391"/>
            <a:ext cx="257181" cy="428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rot="5400000" flipH="1" flipV="1">
            <a:off x="4504361" y="4949435"/>
            <a:ext cx="222302" cy="401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5400000" flipH="1" flipV="1">
            <a:off x="4570636" y="4684400"/>
            <a:ext cx="224120" cy="1063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rot="16200000" flipV="1">
            <a:off x="4617629" y="4478751"/>
            <a:ext cx="218554" cy="2404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rot="5400000">
            <a:off x="5115176" y="4693592"/>
            <a:ext cx="268995" cy="7343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rot="5400000">
            <a:off x="5068948" y="4984171"/>
            <a:ext cx="229152" cy="276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rot="5400000">
            <a:off x="4999119" y="5201100"/>
            <a:ext cx="246189" cy="8584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rot="5400000">
            <a:off x="4896577" y="5438148"/>
            <a:ext cx="246189" cy="8584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92D050"/>
                </a:solidFill>
              </a:rPr>
              <a:t>Faith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zh-TW" altLang="en-US" dirty="0" smtClean="0"/>
              <a:t>技能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阿修羅六合拳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六合是東南西北上下六方，結合對運氣的修為，壓縮來自六方的氣合而為一，可以從人體釋放出氣功，進行隔一段距離的攻擊，也被稱為百步神拳。</a:t>
            </a:r>
            <a:endParaRPr lang="zh-TW" altLang="en-US" dirty="0"/>
          </a:p>
        </p:txBody>
      </p:sp>
      <p:grpSp>
        <p:nvGrpSpPr>
          <p:cNvPr id="21" name="群組 357"/>
          <p:cNvGrpSpPr/>
          <p:nvPr/>
        </p:nvGrpSpPr>
        <p:grpSpPr>
          <a:xfrm>
            <a:off x="571480" y="1309662"/>
            <a:ext cx="329023" cy="338554"/>
            <a:chOff x="4000504" y="4154072"/>
            <a:chExt cx="329023" cy="338554"/>
          </a:xfrm>
        </p:grpSpPr>
        <p:sp>
          <p:nvSpPr>
            <p:cNvPr id="22" name="橢圓 21"/>
            <p:cNvSpPr/>
            <p:nvPr/>
          </p:nvSpPr>
          <p:spPr>
            <a:xfrm>
              <a:off x="4048626" y="4185817"/>
              <a:ext cx="280901" cy="28090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4000504" y="415407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祝</a:t>
              </a:r>
              <a:endPara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4" name="群組 378"/>
          <p:cNvGrpSpPr/>
          <p:nvPr/>
        </p:nvGrpSpPr>
        <p:grpSpPr>
          <a:xfrm>
            <a:off x="571480" y="1595414"/>
            <a:ext cx="329023" cy="338554"/>
            <a:chOff x="4385861" y="4154072"/>
            <a:chExt cx="329023" cy="338554"/>
          </a:xfrm>
        </p:grpSpPr>
        <p:sp>
          <p:nvSpPr>
            <p:cNvPr id="25" name="橢圓 24"/>
            <p:cNvSpPr/>
            <p:nvPr/>
          </p:nvSpPr>
          <p:spPr>
            <a:xfrm>
              <a:off x="4433983" y="4185817"/>
              <a:ext cx="280901" cy="28090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385861" y="415407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咒</a:t>
              </a:r>
              <a:endPara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7" name="群組 399"/>
          <p:cNvGrpSpPr/>
          <p:nvPr/>
        </p:nvGrpSpPr>
        <p:grpSpPr>
          <a:xfrm>
            <a:off x="857232" y="1595414"/>
            <a:ext cx="329023" cy="338554"/>
            <a:chOff x="4786322" y="4135436"/>
            <a:chExt cx="329023" cy="338554"/>
          </a:xfrm>
        </p:grpSpPr>
        <p:sp>
          <p:nvSpPr>
            <p:cNvPr id="28" name="橢圓 27"/>
            <p:cNvSpPr/>
            <p:nvPr/>
          </p:nvSpPr>
          <p:spPr>
            <a:xfrm>
              <a:off x="4834444" y="4167180"/>
              <a:ext cx="280901" cy="280901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4786322" y="413543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rPr>
                <a:t>靈</a:t>
              </a:r>
              <a:endParaRPr lang="zh-TW" altLang="en-US" sz="16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0" name="群組 436"/>
          <p:cNvGrpSpPr/>
          <p:nvPr/>
        </p:nvGrpSpPr>
        <p:grpSpPr>
          <a:xfrm>
            <a:off x="857232" y="1309662"/>
            <a:ext cx="329023" cy="338554"/>
            <a:chOff x="5171679" y="4135436"/>
            <a:chExt cx="329023" cy="338554"/>
          </a:xfrm>
        </p:grpSpPr>
        <p:sp>
          <p:nvSpPr>
            <p:cNvPr id="31" name="橢圓 30"/>
            <p:cNvSpPr/>
            <p:nvPr/>
          </p:nvSpPr>
          <p:spPr>
            <a:xfrm>
              <a:off x="5219801" y="4167182"/>
              <a:ext cx="280901" cy="280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5171679" y="413543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rPr>
                <a:t>仙</a:t>
              </a:r>
              <a:endParaRPr lang="zh-TW" altLang="en-US" sz="16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pic>
        <p:nvPicPr>
          <p:cNvPr id="6146" name="Picture 2" descr="Karate, Sunset, Fight, Sports, Silhouette, Resistance"/>
          <p:cNvPicPr>
            <a:picLocks noChangeAspect="1" noChangeArrowheads="1"/>
          </p:cNvPicPr>
          <p:nvPr/>
        </p:nvPicPr>
        <p:blipFill>
          <a:blip r:embed="rId2"/>
          <a:srcRect l="14954" t="9524" r="18823"/>
          <a:stretch>
            <a:fillRect/>
          </a:stretch>
        </p:blipFill>
        <p:spPr bwMode="auto">
          <a:xfrm>
            <a:off x="3734805" y="4953000"/>
            <a:ext cx="2408839" cy="2214578"/>
          </a:xfrm>
          <a:prstGeom prst="rect">
            <a:avLst/>
          </a:prstGeom>
          <a:noFill/>
        </p:spPr>
      </p:pic>
      <p:sp>
        <p:nvSpPr>
          <p:cNvPr id="17" name="向左箭號 16"/>
          <p:cNvSpPr/>
          <p:nvPr/>
        </p:nvSpPr>
        <p:spPr>
          <a:xfrm>
            <a:off x="520095" y="5407506"/>
            <a:ext cx="3175369" cy="571504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1480" y="4095744"/>
            <a:ext cx="57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和我簽訂契約，成為魔法少女吧 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--《</a:t>
            </a:r>
            <a:r>
              <a:rPr lang="zh-TW" altLang="en-US" i="1" dirty="0" smtClean="0">
                <a:latin typeface="+mj-ea"/>
                <a:ea typeface="+mj-ea"/>
              </a:rPr>
              <a:t>魔法少女小圓</a:t>
            </a:r>
            <a:r>
              <a:rPr lang="en-US" altLang="zh-TW" i="1" dirty="0" smtClean="0">
                <a:latin typeface="+mj-ea"/>
                <a:ea typeface="+mj-ea"/>
              </a:rPr>
              <a:t>》</a:t>
            </a:r>
            <a:endParaRPr lang="zh-TW" altLang="en-US" i="1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1481" y="5024438"/>
            <a:ext cx="57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觀賞用 收藏用 佈教用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</a:t>
            </a:r>
            <a:r>
              <a:rPr lang="zh-TW" altLang="en-US" i="1" dirty="0" smtClean="0">
                <a:latin typeface="+mj-ea"/>
                <a:ea typeface="+mj-ea"/>
              </a:rPr>
              <a:t>泉此方</a:t>
            </a:r>
            <a:r>
              <a:rPr lang="en-US" altLang="zh-TW" i="1" dirty="0" smtClean="0">
                <a:latin typeface="+mj-ea"/>
                <a:ea typeface="+mj-ea"/>
              </a:rPr>
              <a:t>《 </a:t>
            </a:r>
            <a:r>
              <a:rPr lang="zh-TW" altLang="en-US" i="1" dirty="0" smtClean="0">
                <a:latin typeface="+mj-ea"/>
                <a:ea typeface="+mj-ea"/>
              </a:rPr>
              <a:t>幸運星</a:t>
            </a:r>
            <a:r>
              <a:rPr lang="en-US" altLang="zh-TW" i="1" dirty="0" smtClean="0">
                <a:latin typeface="+mj-ea"/>
                <a:ea typeface="+mj-ea"/>
              </a:rPr>
              <a:t>》</a:t>
            </a:r>
            <a:endParaRPr lang="zh-TW" altLang="en-US" i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內容版面配置區 158"/>
          <p:cNvSpPr>
            <a:spLocks noGrp="1"/>
          </p:cNvSpPr>
          <p:nvPr>
            <p:ph idx="1"/>
          </p:nvPr>
        </p:nvSpPr>
        <p:spPr>
          <a:xfrm>
            <a:off x="342900" y="738158"/>
            <a:ext cx="6172200" cy="8375362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FF99FF"/>
                </a:solidFill>
              </a:rPr>
              <a:t>Technology</a:t>
            </a:r>
            <a:r>
              <a:rPr lang="en-US" altLang="zh-TW" dirty="0" smtClean="0">
                <a:solidFill>
                  <a:srgbClr val="92D050"/>
                </a:solidFill>
              </a:rPr>
              <a:t> </a:t>
            </a:r>
            <a:r>
              <a:rPr lang="zh-TW" altLang="en-US" dirty="0" smtClean="0"/>
              <a:t>技能樹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92244" y="9024966"/>
            <a:ext cx="1107996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分解合成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92442" y="9024966"/>
            <a:ext cx="1107996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製作鎧甲</a:t>
            </a:r>
            <a:endParaRPr lang="en-US" altLang="zh-TW" dirty="0"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76694" y="9027619"/>
            <a:ext cx="1107996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prstClr val="white"/>
                </a:solidFill>
                <a:latin typeface="+mj-ea"/>
                <a:ea typeface="+mj-ea"/>
              </a:rPr>
              <a:t>強化鎧甲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92640" y="5521115"/>
            <a:ext cx="1107996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>
                <a:solidFill>
                  <a:prstClr val="white"/>
                </a:solidFill>
                <a:latin typeface="+mj-ea"/>
                <a:ea typeface="+mj-ea"/>
              </a:rPr>
              <a:t>魔法武器</a:t>
            </a:r>
            <a:endParaRPr lang="en-US" altLang="zh-TW" dirty="0" smtClean="0">
              <a:solidFill>
                <a:prstClr val="white"/>
              </a:solidFill>
              <a:latin typeface="+mj-ea"/>
              <a:ea typeface="+mj-ea"/>
            </a:endParaRPr>
          </a:p>
          <a:p>
            <a:pPr algn="ctr"/>
            <a:r>
              <a:rPr lang="zh-TW" altLang="en-US" dirty="0" smtClean="0">
                <a:solidFill>
                  <a:prstClr val="white"/>
                </a:solidFill>
                <a:latin typeface="+mj-ea"/>
                <a:ea typeface="+mj-ea"/>
              </a:rPr>
              <a:t>鍛造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57232" y="8024834"/>
            <a:ext cx="1107996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毒藥製作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354437" y="9024966"/>
            <a:ext cx="877163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卡巴拉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532061" y="2809860"/>
            <a:ext cx="1107996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傳送卷軸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29264" y="2881298"/>
            <a:ext cx="133882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所羅門之星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429132" y="8096272"/>
            <a:ext cx="64633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增幅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068289" y="3024174"/>
            <a:ext cx="877163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赤火炮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857232" y="6926370"/>
            <a:ext cx="1107996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prstClr val="white"/>
                </a:solidFill>
                <a:latin typeface="+mj-ea"/>
                <a:ea typeface="+mj-ea"/>
              </a:rPr>
              <a:t>魔法藥水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378156" y="5678494"/>
            <a:ext cx="1107996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>
                <a:latin typeface="+mj-ea"/>
                <a:ea typeface="+mj-ea"/>
              </a:rPr>
              <a:t>魔法飾品</a:t>
            </a:r>
            <a:endParaRPr lang="en-US" altLang="zh-TW" dirty="0" smtClean="0">
              <a:latin typeface="+mj-ea"/>
              <a:ea typeface="+mj-ea"/>
            </a:endParaRPr>
          </a:p>
          <a:p>
            <a:pPr algn="ctr"/>
            <a:r>
              <a:rPr lang="zh-TW" altLang="en-US" dirty="0" smtClean="0">
                <a:latin typeface="+mj-ea"/>
                <a:ea typeface="+mj-ea"/>
              </a:rPr>
              <a:t>製造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929330" y="6265778"/>
            <a:ext cx="64633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預言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000636" y="6265778"/>
            <a:ext cx="64633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瘟疫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478334" y="7096140"/>
            <a:ext cx="64633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力場</a:t>
            </a:r>
            <a:endParaRPr lang="zh-TW" altLang="en-US" dirty="0">
              <a:latin typeface="+mj-ea"/>
              <a:ea typeface="+mj-ea"/>
            </a:endParaRPr>
          </a:p>
        </p:txBody>
      </p:sp>
      <p:cxnSp>
        <p:nvCxnSpPr>
          <p:cNvPr id="135" name="直線單箭頭接點 134"/>
          <p:cNvCxnSpPr/>
          <p:nvPr/>
        </p:nvCxnSpPr>
        <p:spPr>
          <a:xfrm rot="16200000" flipV="1">
            <a:off x="970460" y="8697423"/>
            <a:ext cx="630800" cy="1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/>
          <p:cNvCxnSpPr/>
          <p:nvPr/>
        </p:nvCxnSpPr>
        <p:spPr>
          <a:xfrm rot="16200000" flipV="1">
            <a:off x="1530056" y="7613945"/>
            <a:ext cx="2637425" cy="160335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/>
          <p:nvPr/>
        </p:nvCxnSpPr>
        <p:spPr>
          <a:xfrm rot="5400000" flipH="1" flipV="1">
            <a:off x="2648451" y="7376623"/>
            <a:ext cx="2891425" cy="473071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/>
          <p:nvPr/>
        </p:nvCxnSpPr>
        <p:spPr>
          <a:xfrm rot="10800000">
            <a:off x="1701800" y="7302502"/>
            <a:ext cx="2476500" cy="901698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/>
          <p:nvPr/>
        </p:nvCxnSpPr>
        <p:spPr>
          <a:xfrm rot="5400000" flipH="1" flipV="1">
            <a:off x="869950" y="7677150"/>
            <a:ext cx="825500" cy="1588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/>
          <p:nvPr/>
        </p:nvCxnSpPr>
        <p:spPr>
          <a:xfrm rot="16200000" flipV="1">
            <a:off x="2249206" y="7148794"/>
            <a:ext cx="2678678" cy="1055689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/>
          <p:nvPr/>
        </p:nvCxnSpPr>
        <p:spPr>
          <a:xfrm rot="5400000" flipH="1" flipV="1">
            <a:off x="668039" y="7167851"/>
            <a:ext cx="2618358" cy="1189052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/>
          <p:nvPr/>
        </p:nvCxnSpPr>
        <p:spPr>
          <a:xfrm rot="5400000" flipH="1" flipV="1">
            <a:off x="2078054" y="7072310"/>
            <a:ext cx="2936856" cy="1035036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/>
          <p:nvPr/>
        </p:nvCxnSpPr>
        <p:spPr>
          <a:xfrm rot="16200000" flipV="1">
            <a:off x="4399484" y="7768730"/>
            <a:ext cx="630800" cy="1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/>
          <p:nvPr/>
        </p:nvCxnSpPr>
        <p:spPr>
          <a:xfrm rot="5400000" flipH="1" flipV="1">
            <a:off x="4686025" y="7664741"/>
            <a:ext cx="2165915" cy="400035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/>
          <p:cNvCxnSpPr/>
          <p:nvPr/>
        </p:nvCxnSpPr>
        <p:spPr>
          <a:xfrm rot="5400000" flipH="1" flipV="1">
            <a:off x="5041623" y="6837651"/>
            <a:ext cx="462528" cy="401626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/>
          <p:cNvCxnSpPr/>
          <p:nvPr/>
        </p:nvCxnSpPr>
        <p:spPr>
          <a:xfrm rot="10800000">
            <a:off x="1442434" y="4378818"/>
            <a:ext cx="2177066" cy="1234583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/>
          <p:cNvCxnSpPr/>
          <p:nvPr/>
        </p:nvCxnSpPr>
        <p:spPr>
          <a:xfrm rot="5400000" flipH="1" flipV="1">
            <a:off x="3846580" y="3909722"/>
            <a:ext cx="2162399" cy="1168758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/>
          <p:cNvCxnSpPr/>
          <p:nvPr/>
        </p:nvCxnSpPr>
        <p:spPr>
          <a:xfrm rot="5400000" flipH="1" flipV="1">
            <a:off x="123601" y="4611353"/>
            <a:ext cx="3393046" cy="1176449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單箭頭接點 170"/>
          <p:cNvCxnSpPr/>
          <p:nvPr/>
        </p:nvCxnSpPr>
        <p:spPr>
          <a:xfrm rot="16200000" flipV="1">
            <a:off x="-30855" y="5646044"/>
            <a:ext cx="2440189" cy="34523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rot="5400000" flipH="1" flipV="1">
            <a:off x="4219285" y="8525172"/>
            <a:ext cx="483186" cy="349243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/>
          <p:cNvCxnSpPr/>
          <p:nvPr/>
        </p:nvCxnSpPr>
        <p:spPr>
          <a:xfrm rot="5400000" flipH="1" flipV="1">
            <a:off x="2080128" y="3907218"/>
            <a:ext cx="2458155" cy="1057398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單箭頭接點 177"/>
          <p:cNvCxnSpPr/>
          <p:nvPr/>
        </p:nvCxnSpPr>
        <p:spPr>
          <a:xfrm rot="16200000" flipV="1">
            <a:off x="3434456" y="3751956"/>
            <a:ext cx="2825303" cy="1786586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/>
          <p:cNvCxnSpPr/>
          <p:nvPr/>
        </p:nvCxnSpPr>
        <p:spPr>
          <a:xfrm rot="16200000" flipV="1">
            <a:off x="2352542" y="3571741"/>
            <a:ext cx="2047383" cy="1832735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996719" y="3952868"/>
            <a:ext cx="1107997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>
                <a:latin typeface="+mj-ea"/>
                <a:ea typeface="+mj-ea"/>
              </a:rPr>
              <a:t>自動人形</a:t>
            </a:r>
            <a:endParaRPr lang="zh-TW" altLang="en-US" dirty="0">
              <a:latin typeface="+mj-ea"/>
              <a:ea typeface="+mj-ea"/>
            </a:endParaRPr>
          </a:p>
        </p:txBody>
      </p:sp>
      <p:cxnSp>
        <p:nvCxnSpPr>
          <p:cNvPr id="187" name="直線單箭頭接點 186"/>
          <p:cNvCxnSpPr/>
          <p:nvPr/>
        </p:nvCxnSpPr>
        <p:spPr>
          <a:xfrm rot="5400000" flipH="1" flipV="1">
            <a:off x="4119574" y="4548178"/>
            <a:ext cx="2762256" cy="571504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單箭頭接點 191"/>
          <p:cNvCxnSpPr/>
          <p:nvPr/>
        </p:nvCxnSpPr>
        <p:spPr>
          <a:xfrm rot="16200000" flipV="1">
            <a:off x="4135949" y="7611551"/>
            <a:ext cx="2334204" cy="395302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單箭頭接點 205"/>
          <p:cNvCxnSpPr/>
          <p:nvPr/>
        </p:nvCxnSpPr>
        <p:spPr>
          <a:xfrm flipV="1">
            <a:off x="1905000" y="6654800"/>
            <a:ext cx="2603500" cy="431800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200"/>
          <p:cNvGrpSpPr/>
          <p:nvPr/>
        </p:nvGrpSpPr>
        <p:grpSpPr>
          <a:xfrm>
            <a:off x="5143512" y="2738422"/>
            <a:ext cx="329023" cy="338554"/>
            <a:chOff x="4381010" y="3439692"/>
            <a:chExt cx="329023" cy="338554"/>
          </a:xfrm>
        </p:grpSpPr>
        <p:sp>
          <p:nvSpPr>
            <p:cNvPr id="162" name="橢圓 161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164" name="文字方塊 163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群組 200"/>
          <p:cNvGrpSpPr/>
          <p:nvPr/>
        </p:nvGrpSpPr>
        <p:grpSpPr>
          <a:xfrm>
            <a:off x="3282735" y="2666984"/>
            <a:ext cx="329023" cy="338554"/>
            <a:chOff x="4381010" y="3439692"/>
            <a:chExt cx="329023" cy="338554"/>
          </a:xfrm>
        </p:grpSpPr>
        <p:sp>
          <p:nvSpPr>
            <p:cNvPr id="166" name="橢圓 165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167" name="文字方塊 166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" name="群組 200"/>
          <p:cNvGrpSpPr/>
          <p:nvPr/>
        </p:nvGrpSpPr>
        <p:grpSpPr>
          <a:xfrm>
            <a:off x="1853975" y="2952736"/>
            <a:ext cx="329023" cy="338554"/>
            <a:chOff x="4381010" y="3439692"/>
            <a:chExt cx="329023" cy="338554"/>
          </a:xfrm>
        </p:grpSpPr>
        <p:sp>
          <p:nvSpPr>
            <p:cNvPr id="169" name="橢圓 168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170" name="文字方塊 169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" name="群組 200"/>
          <p:cNvGrpSpPr/>
          <p:nvPr/>
        </p:nvGrpSpPr>
        <p:grpSpPr>
          <a:xfrm>
            <a:off x="496677" y="3952868"/>
            <a:ext cx="329023" cy="338554"/>
            <a:chOff x="4381010" y="3439692"/>
            <a:chExt cx="329023" cy="338554"/>
          </a:xfrm>
        </p:grpSpPr>
        <p:sp>
          <p:nvSpPr>
            <p:cNvPr id="173" name="橢圓 172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175" name="文字方塊 174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群組 200"/>
          <p:cNvGrpSpPr/>
          <p:nvPr/>
        </p:nvGrpSpPr>
        <p:grpSpPr>
          <a:xfrm>
            <a:off x="4714884" y="6096008"/>
            <a:ext cx="329023" cy="338554"/>
            <a:chOff x="4381010" y="3439692"/>
            <a:chExt cx="329023" cy="338554"/>
          </a:xfrm>
        </p:grpSpPr>
        <p:sp>
          <p:nvSpPr>
            <p:cNvPr id="179" name="橢圓 178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180" name="文字方塊 179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" name="群組 200"/>
          <p:cNvGrpSpPr/>
          <p:nvPr/>
        </p:nvGrpSpPr>
        <p:grpSpPr>
          <a:xfrm>
            <a:off x="571480" y="6810388"/>
            <a:ext cx="329023" cy="338554"/>
            <a:chOff x="4381010" y="3439692"/>
            <a:chExt cx="329023" cy="338554"/>
          </a:xfrm>
        </p:grpSpPr>
        <p:sp>
          <p:nvSpPr>
            <p:cNvPr id="182" name="橢圓 181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184" name="文字方塊 183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" name="群組 200"/>
          <p:cNvGrpSpPr/>
          <p:nvPr/>
        </p:nvGrpSpPr>
        <p:grpSpPr>
          <a:xfrm>
            <a:off x="571480" y="8024834"/>
            <a:ext cx="329023" cy="338554"/>
            <a:chOff x="4381010" y="3439692"/>
            <a:chExt cx="329023" cy="338554"/>
          </a:xfrm>
        </p:grpSpPr>
        <p:sp>
          <p:nvSpPr>
            <p:cNvPr id="186" name="橢圓 185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188" name="文字方塊 187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群組 200"/>
          <p:cNvGrpSpPr/>
          <p:nvPr/>
        </p:nvGrpSpPr>
        <p:grpSpPr>
          <a:xfrm>
            <a:off x="571480" y="9024966"/>
            <a:ext cx="329023" cy="338554"/>
            <a:chOff x="4381010" y="3439692"/>
            <a:chExt cx="329023" cy="338554"/>
          </a:xfrm>
        </p:grpSpPr>
        <p:sp>
          <p:nvSpPr>
            <p:cNvPr id="190" name="橢圓 189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191" name="文字方塊 190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群組 194"/>
          <p:cNvGrpSpPr/>
          <p:nvPr/>
        </p:nvGrpSpPr>
        <p:grpSpPr>
          <a:xfrm>
            <a:off x="3282735" y="2952736"/>
            <a:ext cx="329023" cy="338554"/>
            <a:chOff x="5166828" y="3421056"/>
            <a:chExt cx="329023" cy="338554"/>
          </a:xfrm>
        </p:grpSpPr>
        <p:sp>
          <p:nvSpPr>
            <p:cNvPr id="198" name="橢圓 197"/>
            <p:cNvSpPr/>
            <p:nvPr/>
          </p:nvSpPr>
          <p:spPr>
            <a:xfrm>
              <a:off x="5214950" y="3452802"/>
              <a:ext cx="280901" cy="28090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201" name="文字方塊 200"/>
            <p:cNvSpPr txBox="1"/>
            <p:nvPr/>
          </p:nvSpPr>
          <p:spPr>
            <a:xfrm>
              <a:off x="5166828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秘</a:t>
              </a:r>
              <a:endParaRPr lang="zh-TW" altLang="en-US" sz="1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" name="群組 203"/>
          <p:cNvGrpSpPr/>
          <p:nvPr/>
        </p:nvGrpSpPr>
        <p:grpSpPr>
          <a:xfrm>
            <a:off x="4857760" y="3024174"/>
            <a:ext cx="329023" cy="338554"/>
            <a:chOff x="5166828" y="3421056"/>
            <a:chExt cx="329023" cy="338554"/>
          </a:xfrm>
        </p:grpSpPr>
        <p:sp>
          <p:nvSpPr>
            <p:cNvPr id="205" name="橢圓 204"/>
            <p:cNvSpPr/>
            <p:nvPr/>
          </p:nvSpPr>
          <p:spPr>
            <a:xfrm>
              <a:off x="5214950" y="3452802"/>
              <a:ext cx="280901" cy="28090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207" name="文字方塊 206"/>
            <p:cNvSpPr txBox="1"/>
            <p:nvPr/>
          </p:nvSpPr>
          <p:spPr>
            <a:xfrm>
              <a:off x="5166828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秘</a:t>
              </a:r>
              <a:endParaRPr lang="zh-TW" altLang="en-US" sz="1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2" name="群組 207"/>
          <p:cNvGrpSpPr/>
          <p:nvPr/>
        </p:nvGrpSpPr>
        <p:grpSpPr>
          <a:xfrm>
            <a:off x="4714884" y="6400396"/>
            <a:ext cx="329023" cy="338554"/>
            <a:chOff x="5166828" y="3421056"/>
            <a:chExt cx="329023" cy="338554"/>
          </a:xfrm>
        </p:grpSpPr>
        <p:sp>
          <p:nvSpPr>
            <p:cNvPr id="209" name="橢圓 208"/>
            <p:cNvSpPr/>
            <p:nvPr/>
          </p:nvSpPr>
          <p:spPr>
            <a:xfrm>
              <a:off x="5214950" y="3452802"/>
              <a:ext cx="280901" cy="28090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210" name="文字方塊 209"/>
            <p:cNvSpPr txBox="1"/>
            <p:nvPr/>
          </p:nvSpPr>
          <p:spPr>
            <a:xfrm>
              <a:off x="5166828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秘</a:t>
              </a:r>
              <a:endParaRPr lang="zh-TW" altLang="en-US" sz="1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7" name="群組 210"/>
          <p:cNvGrpSpPr/>
          <p:nvPr/>
        </p:nvGrpSpPr>
        <p:grpSpPr>
          <a:xfrm>
            <a:off x="5072074" y="9024966"/>
            <a:ext cx="329023" cy="338554"/>
            <a:chOff x="5166828" y="3421056"/>
            <a:chExt cx="329023" cy="338554"/>
          </a:xfrm>
        </p:grpSpPr>
        <p:sp>
          <p:nvSpPr>
            <p:cNvPr id="212" name="橢圓 211"/>
            <p:cNvSpPr/>
            <p:nvPr/>
          </p:nvSpPr>
          <p:spPr>
            <a:xfrm>
              <a:off x="5214950" y="3452802"/>
              <a:ext cx="280901" cy="28090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213" name="文字方塊 212"/>
            <p:cNvSpPr txBox="1"/>
            <p:nvPr/>
          </p:nvSpPr>
          <p:spPr>
            <a:xfrm>
              <a:off x="5166828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秘</a:t>
              </a:r>
              <a:endParaRPr lang="zh-TW" altLang="en-US" sz="1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8" name="群組 197"/>
          <p:cNvGrpSpPr/>
          <p:nvPr/>
        </p:nvGrpSpPr>
        <p:grpSpPr>
          <a:xfrm>
            <a:off x="4857760" y="2738422"/>
            <a:ext cx="329023" cy="338554"/>
            <a:chOff x="3995653" y="3439692"/>
            <a:chExt cx="329023" cy="338554"/>
          </a:xfrm>
        </p:grpSpPr>
        <p:sp>
          <p:nvSpPr>
            <p:cNvPr id="215" name="橢圓 214"/>
            <p:cNvSpPr/>
            <p:nvPr/>
          </p:nvSpPr>
          <p:spPr>
            <a:xfrm>
              <a:off x="4043775" y="3471437"/>
              <a:ext cx="280901" cy="2809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216" name="文字方塊 215"/>
            <p:cNvSpPr txBox="1"/>
            <p:nvPr/>
          </p:nvSpPr>
          <p:spPr>
            <a:xfrm>
              <a:off x="3995653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械</a:t>
              </a:r>
              <a:endParaRPr lang="zh-TW" altLang="en-US" sz="1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9" name="群組 197"/>
          <p:cNvGrpSpPr/>
          <p:nvPr/>
        </p:nvGrpSpPr>
        <p:grpSpPr>
          <a:xfrm>
            <a:off x="2996983" y="2666984"/>
            <a:ext cx="329023" cy="338554"/>
            <a:chOff x="3995653" y="3439692"/>
            <a:chExt cx="329023" cy="338554"/>
          </a:xfrm>
        </p:grpSpPr>
        <p:sp>
          <p:nvSpPr>
            <p:cNvPr id="224" name="橢圓 223"/>
            <p:cNvSpPr/>
            <p:nvPr/>
          </p:nvSpPr>
          <p:spPr>
            <a:xfrm>
              <a:off x="4043775" y="3471437"/>
              <a:ext cx="280901" cy="2809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225" name="文字方塊 224"/>
            <p:cNvSpPr txBox="1"/>
            <p:nvPr/>
          </p:nvSpPr>
          <p:spPr>
            <a:xfrm>
              <a:off x="3995653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械</a:t>
              </a:r>
              <a:endParaRPr lang="zh-TW" altLang="en-US" sz="1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1" name="群組 197"/>
          <p:cNvGrpSpPr/>
          <p:nvPr/>
        </p:nvGrpSpPr>
        <p:grpSpPr>
          <a:xfrm>
            <a:off x="1596390" y="3095612"/>
            <a:ext cx="329023" cy="338554"/>
            <a:chOff x="3995653" y="3439692"/>
            <a:chExt cx="329023" cy="338554"/>
          </a:xfrm>
        </p:grpSpPr>
        <p:sp>
          <p:nvSpPr>
            <p:cNvPr id="227" name="橢圓 226"/>
            <p:cNvSpPr/>
            <p:nvPr/>
          </p:nvSpPr>
          <p:spPr>
            <a:xfrm>
              <a:off x="4043775" y="3471437"/>
              <a:ext cx="280901" cy="2809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228" name="文字方塊 227"/>
            <p:cNvSpPr txBox="1"/>
            <p:nvPr/>
          </p:nvSpPr>
          <p:spPr>
            <a:xfrm>
              <a:off x="3995653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械</a:t>
              </a:r>
              <a:endParaRPr lang="zh-TW" altLang="en-US" sz="1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2" name="群組 197"/>
          <p:cNvGrpSpPr/>
          <p:nvPr/>
        </p:nvGrpSpPr>
        <p:grpSpPr>
          <a:xfrm>
            <a:off x="739134" y="3809992"/>
            <a:ext cx="329023" cy="338554"/>
            <a:chOff x="3995653" y="3439692"/>
            <a:chExt cx="329023" cy="338554"/>
          </a:xfrm>
        </p:grpSpPr>
        <p:sp>
          <p:nvSpPr>
            <p:cNvPr id="230" name="橢圓 229"/>
            <p:cNvSpPr/>
            <p:nvPr/>
          </p:nvSpPr>
          <p:spPr>
            <a:xfrm>
              <a:off x="4043775" y="3471437"/>
              <a:ext cx="280901" cy="2809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231" name="文字方塊 230"/>
            <p:cNvSpPr txBox="1"/>
            <p:nvPr/>
          </p:nvSpPr>
          <p:spPr>
            <a:xfrm>
              <a:off x="3995653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械</a:t>
              </a:r>
              <a:endParaRPr lang="zh-TW" altLang="en-US" sz="1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3" name="群組 197"/>
          <p:cNvGrpSpPr/>
          <p:nvPr/>
        </p:nvGrpSpPr>
        <p:grpSpPr>
          <a:xfrm>
            <a:off x="3643314" y="5453066"/>
            <a:ext cx="329023" cy="338554"/>
            <a:chOff x="3995653" y="3439692"/>
            <a:chExt cx="329023" cy="338554"/>
          </a:xfrm>
        </p:grpSpPr>
        <p:sp>
          <p:nvSpPr>
            <p:cNvPr id="233" name="橢圓 232"/>
            <p:cNvSpPr/>
            <p:nvPr/>
          </p:nvSpPr>
          <p:spPr>
            <a:xfrm>
              <a:off x="4043775" y="3471437"/>
              <a:ext cx="280901" cy="2809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234" name="文字方塊 233"/>
            <p:cNvSpPr txBox="1"/>
            <p:nvPr/>
          </p:nvSpPr>
          <p:spPr>
            <a:xfrm>
              <a:off x="3995653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械</a:t>
              </a:r>
              <a:endParaRPr lang="zh-TW" altLang="en-US" sz="1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4" name="群組 197"/>
          <p:cNvGrpSpPr/>
          <p:nvPr/>
        </p:nvGrpSpPr>
        <p:grpSpPr>
          <a:xfrm>
            <a:off x="2071678" y="5667380"/>
            <a:ext cx="329023" cy="338554"/>
            <a:chOff x="3995653" y="3439692"/>
            <a:chExt cx="329023" cy="338554"/>
          </a:xfrm>
        </p:grpSpPr>
        <p:sp>
          <p:nvSpPr>
            <p:cNvPr id="236" name="橢圓 235"/>
            <p:cNvSpPr/>
            <p:nvPr/>
          </p:nvSpPr>
          <p:spPr>
            <a:xfrm>
              <a:off x="4043775" y="3471437"/>
              <a:ext cx="280901" cy="2809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237" name="文字方塊 236"/>
            <p:cNvSpPr txBox="1"/>
            <p:nvPr/>
          </p:nvSpPr>
          <p:spPr>
            <a:xfrm>
              <a:off x="3995653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械</a:t>
              </a:r>
              <a:endParaRPr lang="zh-TW" altLang="en-US" sz="1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5" name="群組 197"/>
          <p:cNvGrpSpPr/>
          <p:nvPr/>
        </p:nvGrpSpPr>
        <p:grpSpPr>
          <a:xfrm>
            <a:off x="2071678" y="9024966"/>
            <a:ext cx="329023" cy="338554"/>
            <a:chOff x="3995653" y="3439692"/>
            <a:chExt cx="329023" cy="338554"/>
          </a:xfrm>
        </p:grpSpPr>
        <p:sp>
          <p:nvSpPr>
            <p:cNvPr id="239" name="橢圓 238"/>
            <p:cNvSpPr/>
            <p:nvPr/>
          </p:nvSpPr>
          <p:spPr>
            <a:xfrm>
              <a:off x="4043775" y="3471437"/>
              <a:ext cx="280901" cy="2809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240" name="文字方塊 239"/>
            <p:cNvSpPr txBox="1"/>
            <p:nvPr/>
          </p:nvSpPr>
          <p:spPr>
            <a:xfrm>
              <a:off x="3995653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械</a:t>
              </a:r>
              <a:endParaRPr lang="zh-TW" altLang="en-US" sz="1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6" name="群組 200"/>
          <p:cNvGrpSpPr/>
          <p:nvPr/>
        </p:nvGrpSpPr>
        <p:grpSpPr>
          <a:xfrm>
            <a:off x="1814093" y="5810256"/>
            <a:ext cx="329023" cy="338554"/>
            <a:chOff x="4381010" y="3439692"/>
            <a:chExt cx="329023" cy="338554"/>
          </a:xfrm>
        </p:grpSpPr>
        <p:sp>
          <p:nvSpPr>
            <p:cNvPr id="242" name="橢圓 241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243" name="文字方塊 242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8" name="群組 190"/>
          <p:cNvGrpSpPr/>
          <p:nvPr/>
        </p:nvGrpSpPr>
        <p:grpSpPr>
          <a:xfrm>
            <a:off x="3500438" y="9024966"/>
            <a:ext cx="329023" cy="338554"/>
            <a:chOff x="4781471" y="3421056"/>
            <a:chExt cx="329023" cy="338554"/>
          </a:xfrm>
        </p:grpSpPr>
        <p:sp>
          <p:nvSpPr>
            <p:cNvPr id="245" name="橢圓 244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246" name="文字方塊 245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9" name="群組 190"/>
          <p:cNvGrpSpPr/>
          <p:nvPr/>
        </p:nvGrpSpPr>
        <p:grpSpPr>
          <a:xfrm>
            <a:off x="4429132" y="6238884"/>
            <a:ext cx="329023" cy="338554"/>
            <a:chOff x="4781471" y="3421056"/>
            <a:chExt cx="329023" cy="338554"/>
          </a:xfrm>
        </p:grpSpPr>
        <p:sp>
          <p:nvSpPr>
            <p:cNvPr id="252" name="橢圓 251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253" name="文字方塊 252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0" name="群組 190"/>
          <p:cNvGrpSpPr/>
          <p:nvPr/>
        </p:nvGrpSpPr>
        <p:grpSpPr>
          <a:xfrm>
            <a:off x="2071678" y="5953132"/>
            <a:ext cx="329023" cy="338554"/>
            <a:chOff x="4781471" y="3421056"/>
            <a:chExt cx="329023" cy="338554"/>
          </a:xfrm>
        </p:grpSpPr>
        <p:sp>
          <p:nvSpPr>
            <p:cNvPr id="255" name="橢圓 254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256" name="文字方塊 255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26" name="群組 190"/>
          <p:cNvGrpSpPr/>
          <p:nvPr/>
        </p:nvGrpSpPr>
        <p:grpSpPr>
          <a:xfrm>
            <a:off x="739134" y="4095744"/>
            <a:ext cx="329023" cy="338554"/>
            <a:chOff x="4781471" y="3421056"/>
            <a:chExt cx="329023" cy="338554"/>
          </a:xfrm>
        </p:grpSpPr>
        <p:sp>
          <p:nvSpPr>
            <p:cNvPr id="258" name="橢圓 257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259" name="文字方塊 258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29" name="群組 190"/>
          <p:cNvGrpSpPr/>
          <p:nvPr/>
        </p:nvGrpSpPr>
        <p:grpSpPr>
          <a:xfrm>
            <a:off x="1853975" y="3238488"/>
            <a:ext cx="329023" cy="338554"/>
            <a:chOff x="4781471" y="3421056"/>
            <a:chExt cx="329023" cy="338554"/>
          </a:xfrm>
        </p:grpSpPr>
        <p:sp>
          <p:nvSpPr>
            <p:cNvPr id="261" name="橢圓 260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262" name="文字方塊 261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32" name="群組 190"/>
          <p:cNvGrpSpPr/>
          <p:nvPr/>
        </p:nvGrpSpPr>
        <p:grpSpPr>
          <a:xfrm>
            <a:off x="2996983" y="2952736"/>
            <a:ext cx="329023" cy="338554"/>
            <a:chOff x="4781471" y="3421056"/>
            <a:chExt cx="329023" cy="338554"/>
          </a:xfrm>
        </p:grpSpPr>
        <p:sp>
          <p:nvSpPr>
            <p:cNvPr id="264" name="橢圓 263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265" name="文字方塊 264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35" name="群組 190"/>
          <p:cNvGrpSpPr/>
          <p:nvPr/>
        </p:nvGrpSpPr>
        <p:grpSpPr>
          <a:xfrm>
            <a:off x="5143512" y="3024174"/>
            <a:ext cx="329023" cy="338554"/>
            <a:chOff x="4781471" y="3421056"/>
            <a:chExt cx="329023" cy="338554"/>
          </a:xfrm>
        </p:grpSpPr>
        <p:sp>
          <p:nvSpPr>
            <p:cNvPr id="267" name="橢圓 266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268" name="文字方塊 267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38" name="群組 190"/>
          <p:cNvGrpSpPr/>
          <p:nvPr/>
        </p:nvGrpSpPr>
        <p:grpSpPr>
          <a:xfrm>
            <a:off x="3643314" y="5738818"/>
            <a:ext cx="329023" cy="338554"/>
            <a:chOff x="4781471" y="3421056"/>
            <a:chExt cx="329023" cy="338554"/>
          </a:xfrm>
        </p:grpSpPr>
        <p:sp>
          <p:nvSpPr>
            <p:cNvPr id="270" name="橢圓 269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271" name="文字方塊 270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41" name="群組 271"/>
          <p:cNvGrpSpPr/>
          <p:nvPr/>
        </p:nvGrpSpPr>
        <p:grpSpPr>
          <a:xfrm>
            <a:off x="5643578" y="6238884"/>
            <a:ext cx="329023" cy="338554"/>
            <a:chOff x="5166828" y="3421056"/>
            <a:chExt cx="329023" cy="338554"/>
          </a:xfrm>
        </p:grpSpPr>
        <p:sp>
          <p:nvSpPr>
            <p:cNvPr id="273" name="橢圓 272"/>
            <p:cNvSpPr/>
            <p:nvPr/>
          </p:nvSpPr>
          <p:spPr>
            <a:xfrm>
              <a:off x="5214950" y="3452802"/>
              <a:ext cx="280901" cy="28090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274" name="文字方塊 273"/>
            <p:cNvSpPr txBox="1"/>
            <p:nvPr/>
          </p:nvSpPr>
          <p:spPr>
            <a:xfrm>
              <a:off x="5166828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秘</a:t>
              </a:r>
              <a:endParaRPr lang="zh-TW" altLang="en-US" sz="1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75" name="標題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34145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內容版面配置區 29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66CCFF"/>
                </a:solidFill>
              </a:rPr>
              <a:t>Element</a:t>
            </a:r>
            <a:r>
              <a:rPr lang="zh-TW" altLang="en-US" b="1" dirty="0" smtClean="0">
                <a:solidFill>
                  <a:srgbClr val="00B0F0"/>
                </a:solidFill>
              </a:rPr>
              <a:t> </a:t>
            </a:r>
            <a:r>
              <a:rPr lang="zh-TW" altLang="en-US" dirty="0" smtClean="0"/>
              <a:t>技能樹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857232" y="8878701"/>
            <a:ext cx="7569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atin typeface="+mj-ea"/>
              </a:rPr>
              <a:t>sylph</a:t>
            </a:r>
          </a:p>
          <a:p>
            <a:pPr algn="ctr"/>
            <a:r>
              <a:rPr lang="zh-TW" altLang="en-US" dirty="0" smtClean="0">
                <a:latin typeface="+mj-ea"/>
              </a:rPr>
              <a:t>召喚</a:t>
            </a:r>
            <a:endParaRPr lang="zh-TW" altLang="en-US" dirty="0">
              <a:latin typeface="+mj-ea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787033" y="63288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加速術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2428868" y="902157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恢復術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857628" y="902157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強化盔甲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572140" y="900943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燃燒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2414675" y="7735693"/>
            <a:ext cx="9428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atin typeface="+mj-ea"/>
              </a:rPr>
              <a:t>undine</a:t>
            </a:r>
          </a:p>
          <a:p>
            <a:pPr algn="ctr"/>
            <a:r>
              <a:rPr lang="zh-TW" altLang="en-US" dirty="0" smtClean="0">
                <a:latin typeface="+mj-ea"/>
              </a:rPr>
              <a:t>召喚</a:t>
            </a:r>
            <a:endParaRPr lang="zh-TW" altLang="en-US" dirty="0">
              <a:latin typeface="+mj-ea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3857628" y="787856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土壁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3857628" y="6521247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atin typeface="+mj-ea"/>
                <a:ea typeface="+mj-ea"/>
              </a:rPr>
              <a:t>gnome</a:t>
            </a:r>
          </a:p>
          <a:p>
            <a:pPr algn="ctr"/>
            <a:r>
              <a:rPr lang="zh-TW" altLang="en-US" dirty="0">
                <a:latin typeface="+mj-ea"/>
                <a:ea typeface="+mj-ea"/>
              </a:rPr>
              <a:t>召喚</a:t>
            </a:r>
          </a:p>
        </p:txBody>
      </p:sp>
      <p:sp>
        <p:nvSpPr>
          <p:cNvPr id="135" name="矩形 134"/>
          <p:cNvSpPr/>
          <p:nvPr/>
        </p:nvSpPr>
        <p:spPr>
          <a:xfrm>
            <a:off x="5197480" y="6306933"/>
            <a:ext cx="14462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atin typeface="+mj-ea"/>
                <a:ea typeface="+mj-ea"/>
              </a:rPr>
              <a:t>salamander</a:t>
            </a:r>
          </a:p>
          <a:p>
            <a:pPr algn="ctr"/>
            <a:r>
              <a:rPr lang="zh-TW" altLang="en-US" dirty="0">
                <a:latin typeface="+mj-ea"/>
                <a:ea typeface="+mj-ea"/>
              </a:rPr>
              <a:t>召喚</a:t>
            </a:r>
          </a:p>
        </p:txBody>
      </p:sp>
      <p:sp>
        <p:nvSpPr>
          <p:cNvPr id="209" name="矩形 208"/>
          <p:cNvSpPr/>
          <p:nvPr/>
        </p:nvSpPr>
        <p:spPr>
          <a:xfrm>
            <a:off x="5500702" y="780713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強化武器</a:t>
            </a:r>
            <a:endParaRPr lang="zh-TW" altLang="en-US" dirty="0">
              <a:latin typeface="+mj-ea"/>
              <a:ea typeface="+mj-ea"/>
            </a:endParaRPr>
          </a:p>
        </p:txBody>
      </p:sp>
      <p:cxnSp>
        <p:nvCxnSpPr>
          <p:cNvPr id="241" name="直線單箭頭接點 240"/>
          <p:cNvCxnSpPr/>
          <p:nvPr/>
        </p:nvCxnSpPr>
        <p:spPr>
          <a:xfrm rot="16200000" flipV="1">
            <a:off x="2876224" y="5175574"/>
            <a:ext cx="2060591" cy="599444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單箭頭接點 250"/>
          <p:cNvCxnSpPr/>
          <p:nvPr/>
        </p:nvCxnSpPr>
        <p:spPr>
          <a:xfrm rot="16200000" flipV="1">
            <a:off x="2399220" y="8694034"/>
            <a:ext cx="630800" cy="1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單箭頭接點 252"/>
          <p:cNvCxnSpPr/>
          <p:nvPr/>
        </p:nvCxnSpPr>
        <p:spPr>
          <a:xfrm rot="16200000" flipV="1">
            <a:off x="-7891" y="7793640"/>
            <a:ext cx="2288714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單箭頭接點 253"/>
          <p:cNvCxnSpPr/>
          <p:nvPr/>
        </p:nvCxnSpPr>
        <p:spPr>
          <a:xfrm rot="16200000" flipV="1">
            <a:off x="3899418" y="8694035"/>
            <a:ext cx="630800" cy="1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單箭頭接點 254"/>
          <p:cNvCxnSpPr/>
          <p:nvPr/>
        </p:nvCxnSpPr>
        <p:spPr>
          <a:xfrm rot="16200000" flipV="1">
            <a:off x="5542492" y="8694035"/>
            <a:ext cx="630800" cy="1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單箭頭接點 255"/>
          <p:cNvCxnSpPr/>
          <p:nvPr/>
        </p:nvCxnSpPr>
        <p:spPr>
          <a:xfrm rot="16200000" flipV="1">
            <a:off x="3970856" y="7408151"/>
            <a:ext cx="630800" cy="1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單箭頭接點 256"/>
          <p:cNvCxnSpPr/>
          <p:nvPr/>
        </p:nvCxnSpPr>
        <p:spPr>
          <a:xfrm rot="5400000" flipH="1" flipV="1">
            <a:off x="1434065" y="5808280"/>
            <a:ext cx="3231218" cy="65705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單箭頭接點 259"/>
          <p:cNvCxnSpPr/>
          <p:nvPr/>
        </p:nvCxnSpPr>
        <p:spPr>
          <a:xfrm rot="16200000" flipV="1">
            <a:off x="1388947" y="6492985"/>
            <a:ext cx="1698982" cy="90502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單箭頭接點 267"/>
          <p:cNvCxnSpPr/>
          <p:nvPr/>
        </p:nvCxnSpPr>
        <p:spPr>
          <a:xfrm rot="16200000" flipV="1">
            <a:off x="4296789" y="4728151"/>
            <a:ext cx="3012786" cy="176336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單箭頭接點 272"/>
          <p:cNvCxnSpPr/>
          <p:nvPr/>
        </p:nvCxnSpPr>
        <p:spPr>
          <a:xfrm flipV="1">
            <a:off x="1306283" y="3090930"/>
            <a:ext cx="1424038" cy="958846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單箭頭接點 274"/>
          <p:cNvCxnSpPr/>
          <p:nvPr/>
        </p:nvCxnSpPr>
        <p:spPr>
          <a:xfrm rot="5400000" flipH="1" flipV="1">
            <a:off x="392885" y="5485396"/>
            <a:ext cx="1500198" cy="158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單箭頭接點 281"/>
          <p:cNvCxnSpPr/>
          <p:nvPr/>
        </p:nvCxnSpPr>
        <p:spPr>
          <a:xfrm rot="5400000" flipH="1" flipV="1">
            <a:off x="3231993" y="4261743"/>
            <a:ext cx="3220528" cy="1316894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單箭頭接點 283"/>
          <p:cNvCxnSpPr/>
          <p:nvPr/>
        </p:nvCxnSpPr>
        <p:spPr>
          <a:xfrm rot="5400000" flipH="1" flipV="1">
            <a:off x="1813008" y="4357684"/>
            <a:ext cx="4449700" cy="2354184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單箭頭接點 285"/>
          <p:cNvCxnSpPr/>
          <p:nvPr/>
        </p:nvCxnSpPr>
        <p:spPr>
          <a:xfrm rot="5400000" flipH="1" flipV="1">
            <a:off x="404756" y="4262469"/>
            <a:ext cx="5476986" cy="3571901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單箭頭接點 291"/>
          <p:cNvCxnSpPr/>
          <p:nvPr/>
        </p:nvCxnSpPr>
        <p:spPr>
          <a:xfrm rot="16200000" flipV="1">
            <a:off x="5613930" y="7336712"/>
            <a:ext cx="630800" cy="1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單箭頭接點 294"/>
          <p:cNvCxnSpPr/>
          <p:nvPr/>
        </p:nvCxnSpPr>
        <p:spPr>
          <a:xfrm rot="5400000" flipH="1" flipV="1">
            <a:off x="1249251" y="4031087"/>
            <a:ext cx="2305318" cy="114622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/>
          <p:nvPr/>
        </p:nvCxnSpPr>
        <p:spPr>
          <a:xfrm rot="16200000" flipV="1">
            <a:off x="3773624" y="4615631"/>
            <a:ext cx="1915897" cy="1451264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/>
          <p:nvPr/>
        </p:nvCxnSpPr>
        <p:spPr>
          <a:xfrm rot="16200000" flipV="1">
            <a:off x="2001222" y="6086711"/>
            <a:ext cx="1664319" cy="1648554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14"/>
          <p:cNvGrpSpPr/>
          <p:nvPr/>
        </p:nvGrpSpPr>
        <p:grpSpPr>
          <a:xfrm>
            <a:off x="4929198" y="6310322"/>
            <a:ext cx="329023" cy="338554"/>
            <a:chOff x="4781471" y="3738554"/>
            <a:chExt cx="329023" cy="338554"/>
          </a:xfrm>
        </p:grpSpPr>
        <p:sp>
          <p:nvSpPr>
            <p:cNvPr id="216" name="橢圓 215"/>
            <p:cNvSpPr/>
            <p:nvPr/>
          </p:nvSpPr>
          <p:spPr>
            <a:xfrm>
              <a:off x="4829593" y="3770300"/>
              <a:ext cx="280901" cy="28090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217" name="文字方塊 216"/>
            <p:cNvSpPr txBox="1"/>
            <p:nvPr/>
          </p:nvSpPr>
          <p:spPr>
            <a:xfrm>
              <a:off x="4781471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火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4" name="群組 218"/>
          <p:cNvGrpSpPr/>
          <p:nvPr/>
        </p:nvGrpSpPr>
        <p:grpSpPr>
          <a:xfrm>
            <a:off x="5214950" y="7810520"/>
            <a:ext cx="329023" cy="338554"/>
            <a:chOff x="4781471" y="3738554"/>
            <a:chExt cx="329023" cy="338554"/>
          </a:xfrm>
        </p:grpSpPr>
        <p:sp>
          <p:nvSpPr>
            <p:cNvPr id="222" name="橢圓 221"/>
            <p:cNvSpPr/>
            <p:nvPr/>
          </p:nvSpPr>
          <p:spPr>
            <a:xfrm>
              <a:off x="4829593" y="3770300"/>
              <a:ext cx="280901" cy="28090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242" name="文字方塊 241"/>
            <p:cNvSpPr txBox="1"/>
            <p:nvPr/>
          </p:nvSpPr>
          <p:spPr>
            <a:xfrm>
              <a:off x="4781471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火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5" name="群組 242"/>
          <p:cNvGrpSpPr/>
          <p:nvPr/>
        </p:nvGrpSpPr>
        <p:grpSpPr>
          <a:xfrm>
            <a:off x="5286388" y="9024966"/>
            <a:ext cx="329023" cy="338554"/>
            <a:chOff x="4781471" y="3738554"/>
            <a:chExt cx="329023" cy="338554"/>
          </a:xfrm>
        </p:grpSpPr>
        <p:sp>
          <p:nvSpPr>
            <p:cNvPr id="244" name="橢圓 243"/>
            <p:cNvSpPr/>
            <p:nvPr/>
          </p:nvSpPr>
          <p:spPr>
            <a:xfrm>
              <a:off x="4829593" y="3770300"/>
              <a:ext cx="280901" cy="28090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245" name="文字方塊 244"/>
            <p:cNvSpPr txBox="1"/>
            <p:nvPr/>
          </p:nvSpPr>
          <p:spPr>
            <a:xfrm>
              <a:off x="4781471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火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6" name="群組 264"/>
          <p:cNvGrpSpPr/>
          <p:nvPr/>
        </p:nvGrpSpPr>
        <p:grpSpPr>
          <a:xfrm>
            <a:off x="3571876" y="6524636"/>
            <a:ext cx="329023" cy="338554"/>
            <a:chOff x="3995653" y="3738554"/>
            <a:chExt cx="329023" cy="338554"/>
          </a:xfrm>
        </p:grpSpPr>
        <p:sp>
          <p:nvSpPr>
            <p:cNvPr id="266" name="橢圓 265"/>
            <p:cNvSpPr/>
            <p:nvPr/>
          </p:nvSpPr>
          <p:spPr>
            <a:xfrm>
              <a:off x="4043775" y="3770299"/>
              <a:ext cx="280901" cy="28090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267" name="文字方塊 266"/>
            <p:cNvSpPr txBox="1"/>
            <p:nvPr/>
          </p:nvSpPr>
          <p:spPr>
            <a:xfrm>
              <a:off x="3995653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地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7" name="群組 268"/>
          <p:cNvGrpSpPr/>
          <p:nvPr/>
        </p:nvGrpSpPr>
        <p:grpSpPr>
          <a:xfrm>
            <a:off x="3571876" y="7881958"/>
            <a:ext cx="329023" cy="338554"/>
            <a:chOff x="3995653" y="3738554"/>
            <a:chExt cx="329023" cy="338554"/>
          </a:xfrm>
        </p:grpSpPr>
        <p:sp>
          <p:nvSpPr>
            <p:cNvPr id="270" name="橢圓 269"/>
            <p:cNvSpPr/>
            <p:nvPr/>
          </p:nvSpPr>
          <p:spPr>
            <a:xfrm>
              <a:off x="4043775" y="3770299"/>
              <a:ext cx="280901" cy="28090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271" name="文字方塊 270"/>
            <p:cNvSpPr txBox="1"/>
            <p:nvPr/>
          </p:nvSpPr>
          <p:spPr>
            <a:xfrm>
              <a:off x="3995653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地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8" name="群組 271"/>
          <p:cNvGrpSpPr/>
          <p:nvPr/>
        </p:nvGrpSpPr>
        <p:grpSpPr>
          <a:xfrm>
            <a:off x="3571876" y="9024966"/>
            <a:ext cx="329023" cy="338554"/>
            <a:chOff x="3995653" y="3738554"/>
            <a:chExt cx="329023" cy="338554"/>
          </a:xfrm>
        </p:grpSpPr>
        <p:sp>
          <p:nvSpPr>
            <p:cNvPr id="274" name="橢圓 273"/>
            <p:cNvSpPr/>
            <p:nvPr/>
          </p:nvSpPr>
          <p:spPr>
            <a:xfrm>
              <a:off x="4043775" y="3770299"/>
              <a:ext cx="280901" cy="28090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276" name="文字方塊 275"/>
            <p:cNvSpPr txBox="1"/>
            <p:nvPr/>
          </p:nvSpPr>
          <p:spPr>
            <a:xfrm>
              <a:off x="3995653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地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9" name="群組 284"/>
          <p:cNvGrpSpPr/>
          <p:nvPr/>
        </p:nvGrpSpPr>
        <p:grpSpPr>
          <a:xfrm>
            <a:off x="500042" y="6310322"/>
            <a:ext cx="329023" cy="338554"/>
            <a:chOff x="5166828" y="3738554"/>
            <a:chExt cx="329023" cy="338554"/>
          </a:xfrm>
        </p:grpSpPr>
        <p:sp>
          <p:nvSpPr>
            <p:cNvPr id="287" name="橢圓 286"/>
            <p:cNvSpPr/>
            <p:nvPr/>
          </p:nvSpPr>
          <p:spPr>
            <a:xfrm>
              <a:off x="5214950" y="3770300"/>
              <a:ext cx="280901" cy="28090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288" name="文字方塊 287"/>
            <p:cNvSpPr txBox="1"/>
            <p:nvPr/>
          </p:nvSpPr>
          <p:spPr>
            <a:xfrm>
              <a:off x="5166828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風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0" name="群組 288"/>
          <p:cNvGrpSpPr/>
          <p:nvPr/>
        </p:nvGrpSpPr>
        <p:grpSpPr>
          <a:xfrm>
            <a:off x="571480" y="8900726"/>
            <a:ext cx="329023" cy="338554"/>
            <a:chOff x="5166828" y="3738554"/>
            <a:chExt cx="329023" cy="338554"/>
          </a:xfrm>
        </p:grpSpPr>
        <p:sp>
          <p:nvSpPr>
            <p:cNvPr id="290" name="橢圓 289"/>
            <p:cNvSpPr/>
            <p:nvPr/>
          </p:nvSpPr>
          <p:spPr>
            <a:xfrm>
              <a:off x="5214950" y="3770300"/>
              <a:ext cx="280901" cy="28090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291" name="文字方塊 290"/>
            <p:cNvSpPr txBox="1"/>
            <p:nvPr/>
          </p:nvSpPr>
          <p:spPr>
            <a:xfrm>
              <a:off x="5166828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風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1" name="群組 332"/>
          <p:cNvGrpSpPr/>
          <p:nvPr/>
        </p:nvGrpSpPr>
        <p:grpSpPr>
          <a:xfrm>
            <a:off x="528209" y="4024306"/>
            <a:ext cx="1420500" cy="624306"/>
            <a:chOff x="528209" y="4024306"/>
            <a:chExt cx="1420500" cy="624306"/>
          </a:xfrm>
        </p:grpSpPr>
        <p:sp>
          <p:nvSpPr>
            <p:cNvPr id="107" name="矩形 106"/>
            <p:cNvSpPr/>
            <p:nvPr/>
          </p:nvSpPr>
          <p:spPr>
            <a:xfrm>
              <a:off x="1071546" y="4163793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>
                  <a:latin typeface="+mj-ea"/>
                  <a:ea typeface="+mj-ea"/>
                </a:rPr>
                <a:t>隕石術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grpSp>
          <p:nvGrpSpPr>
            <p:cNvPr id="12" name="群組 189"/>
            <p:cNvGrpSpPr/>
            <p:nvPr/>
          </p:nvGrpSpPr>
          <p:grpSpPr>
            <a:xfrm>
              <a:off x="785794" y="4310058"/>
              <a:ext cx="329023" cy="338554"/>
              <a:chOff x="4781471" y="3738554"/>
              <a:chExt cx="329023" cy="338554"/>
            </a:xfrm>
          </p:grpSpPr>
          <p:sp>
            <p:nvSpPr>
              <p:cNvPr id="193" name="橢圓 192"/>
              <p:cNvSpPr/>
              <p:nvPr/>
            </p:nvSpPr>
            <p:spPr>
              <a:xfrm>
                <a:off x="4829593" y="3770300"/>
                <a:ext cx="280901" cy="28090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196" name="文字方塊 195"/>
              <p:cNvSpPr txBox="1"/>
              <p:nvPr/>
            </p:nvSpPr>
            <p:spPr>
              <a:xfrm>
                <a:off x="4781471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火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13" name="群組 257"/>
            <p:cNvGrpSpPr/>
            <p:nvPr/>
          </p:nvGrpSpPr>
          <p:grpSpPr>
            <a:xfrm>
              <a:off x="785794" y="4024306"/>
              <a:ext cx="329023" cy="338554"/>
              <a:chOff x="3995653" y="3738554"/>
              <a:chExt cx="329023" cy="338554"/>
            </a:xfrm>
          </p:grpSpPr>
          <p:sp>
            <p:nvSpPr>
              <p:cNvPr id="259" name="橢圓 258"/>
              <p:cNvSpPr/>
              <p:nvPr/>
            </p:nvSpPr>
            <p:spPr>
              <a:xfrm>
                <a:off x="4043775" y="3770299"/>
                <a:ext cx="280901" cy="280901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261" name="文字方塊 260"/>
              <p:cNvSpPr txBox="1"/>
              <p:nvPr/>
            </p:nvSpPr>
            <p:spPr>
              <a:xfrm>
                <a:off x="3995653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地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14" name="群組 293"/>
            <p:cNvGrpSpPr/>
            <p:nvPr/>
          </p:nvGrpSpPr>
          <p:grpSpPr>
            <a:xfrm>
              <a:off x="528209" y="4167182"/>
              <a:ext cx="329023" cy="338554"/>
              <a:chOff x="5166828" y="3738554"/>
              <a:chExt cx="329023" cy="338554"/>
            </a:xfrm>
          </p:grpSpPr>
          <p:sp>
            <p:nvSpPr>
              <p:cNvPr id="296" name="橢圓 295"/>
              <p:cNvSpPr/>
              <p:nvPr/>
            </p:nvSpPr>
            <p:spPr>
              <a:xfrm>
                <a:off x="5214950" y="3770300"/>
                <a:ext cx="280901" cy="28090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297" name="文字方塊 296"/>
              <p:cNvSpPr txBox="1"/>
              <p:nvPr/>
            </p:nvSpPr>
            <p:spPr>
              <a:xfrm>
                <a:off x="5166828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風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</p:grpSp>
      <p:grpSp>
        <p:nvGrpSpPr>
          <p:cNvPr id="15" name="群組 297"/>
          <p:cNvGrpSpPr/>
          <p:nvPr/>
        </p:nvGrpSpPr>
        <p:grpSpPr>
          <a:xfrm>
            <a:off x="2143116" y="7739082"/>
            <a:ext cx="329023" cy="338554"/>
            <a:chOff x="4381010" y="3738554"/>
            <a:chExt cx="329023" cy="338554"/>
          </a:xfrm>
        </p:grpSpPr>
        <p:sp>
          <p:nvSpPr>
            <p:cNvPr id="299" name="橢圓 298"/>
            <p:cNvSpPr/>
            <p:nvPr/>
          </p:nvSpPr>
          <p:spPr>
            <a:xfrm>
              <a:off x="4429132" y="3770299"/>
              <a:ext cx="280901" cy="280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300" name="文字方塊 299"/>
            <p:cNvSpPr txBox="1"/>
            <p:nvPr/>
          </p:nvSpPr>
          <p:spPr>
            <a:xfrm>
              <a:off x="4381010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水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6" name="群組 300"/>
          <p:cNvGrpSpPr/>
          <p:nvPr/>
        </p:nvGrpSpPr>
        <p:grpSpPr>
          <a:xfrm>
            <a:off x="2143116" y="9024966"/>
            <a:ext cx="329023" cy="338554"/>
            <a:chOff x="4381010" y="3738554"/>
            <a:chExt cx="329023" cy="338554"/>
          </a:xfrm>
        </p:grpSpPr>
        <p:sp>
          <p:nvSpPr>
            <p:cNvPr id="302" name="橢圓 301"/>
            <p:cNvSpPr/>
            <p:nvPr/>
          </p:nvSpPr>
          <p:spPr>
            <a:xfrm>
              <a:off x="4429132" y="3770299"/>
              <a:ext cx="280901" cy="280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303" name="文字方塊 302"/>
            <p:cNvSpPr txBox="1"/>
            <p:nvPr/>
          </p:nvSpPr>
          <p:spPr>
            <a:xfrm>
              <a:off x="4381010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水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7" name="群組 315"/>
          <p:cNvGrpSpPr/>
          <p:nvPr/>
        </p:nvGrpSpPr>
        <p:grpSpPr>
          <a:xfrm>
            <a:off x="1285860" y="5543140"/>
            <a:ext cx="1143008" cy="624306"/>
            <a:chOff x="1428736" y="5238752"/>
            <a:chExt cx="1143008" cy="624306"/>
          </a:xfrm>
        </p:grpSpPr>
        <p:sp>
          <p:nvSpPr>
            <p:cNvPr id="153" name="矩形 152"/>
            <p:cNvSpPr/>
            <p:nvPr/>
          </p:nvSpPr>
          <p:spPr>
            <a:xfrm>
              <a:off x="1694581" y="5378239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>
                  <a:latin typeface="+mj-ea"/>
                  <a:ea typeface="+mj-ea"/>
                </a:rPr>
                <a:t>土石流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grpSp>
          <p:nvGrpSpPr>
            <p:cNvPr id="18" name="群組 261"/>
            <p:cNvGrpSpPr/>
            <p:nvPr/>
          </p:nvGrpSpPr>
          <p:grpSpPr>
            <a:xfrm>
              <a:off x="1428736" y="5524504"/>
              <a:ext cx="329023" cy="338554"/>
              <a:chOff x="3995653" y="3738554"/>
              <a:chExt cx="329023" cy="338554"/>
            </a:xfrm>
          </p:grpSpPr>
          <p:sp>
            <p:nvSpPr>
              <p:cNvPr id="263" name="橢圓 262"/>
              <p:cNvSpPr/>
              <p:nvPr/>
            </p:nvSpPr>
            <p:spPr>
              <a:xfrm>
                <a:off x="4043775" y="3770299"/>
                <a:ext cx="280901" cy="280901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264" name="文字方塊 263"/>
              <p:cNvSpPr txBox="1"/>
              <p:nvPr/>
            </p:nvSpPr>
            <p:spPr>
              <a:xfrm>
                <a:off x="3995653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地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19" name="群組 303"/>
            <p:cNvGrpSpPr/>
            <p:nvPr/>
          </p:nvGrpSpPr>
          <p:grpSpPr>
            <a:xfrm>
              <a:off x="1428736" y="5238752"/>
              <a:ext cx="329023" cy="338554"/>
              <a:chOff x="4381010" y="3738554"/>
              <a:chExt cx="329023" cy="338554"/>
            </a:xfrm>
          </p:grpSpPr>
          <p:sp>
            <p:nvSpPr>
              <p:cNvPr id="305" name="橢圓 304"/>
              <p:cNvSpPr/>
              <p:nvPr/>
            </p:nvSpPr>
            <p:spPr>
              <a:xfrm>
                <a:off x="4429132" y="3770299"/>
                <a:ext cx="280901" cy="28090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306" name="文字方塊 305"/>
              <p:cNvSpPr txBox="1"/>
              <p:nvPr/>
            </p:nvSpPr>
            <p:spPr>
              <a:xfrm>
                <a:off x="4381010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水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</p:grpSp>
      <p:grpSp>
        <p:nvGrpSpPr>
          <p:cNvPr id="20" name="群組 321"/>
          <p:cNvGrpSpPr/>
          <p:nvPr/>
        </p:nvGrpSpPr>
        <p:grpSpPr>
          <a:xfrm>
            <a:off x="2786058" y="2738422"/>
            <a:ext cx="1440725" cy="624306"/>
            <a:chOff x="2857496" y="3095612"/>
            <a:chExt cx="1440725" cy="624306"/>
          </a:xfrm>
        </p:grpSpPr>
        <p:sp>
          <p:nvSpPr>
            <p:cNvPr id="186" name="矩形 185"/>
            <p:cNvSpPr/>
            <p:nvPr/>
          </p:nvSpPr>
          <p:spPr>
            <a:xfrm>
              <a:off x="3421058" y="3222407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>
                  <a:latin typeface="+mj-ea"/>
                  <a:ea typeface="+mj-ea"/>
                </a:rPr>
                <a:t>流星雨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grpSp>
          <p:nvGrpSpPr>
            <p:cNvPr id="21" name="群組 199"/>
            <p:cNvGrpSpPr/>
            <p:nvPr/>
          </p:nvGrpSpPr>
          <p:grpSpPr>
            <a:xfrm>
              <a:off x="3143248" y="3381364"/>
              <a:ext cx="329023" cy="338554"/>
              <a:chOff x="4781471" y="3738554"/>
              <a:chExt cx="329023" cy="338554"/>
            </a:xfrm>
          </p:grpSpPr>
          <p:sp>
            <p:nvSpPr>
              <p:cNvPr id="203" name="橢圓 202"/>
              <p:cNvSpPr/>
              <p:nvPr/>
            </p:nvSpPr>
            <p:spPr>
              <a:xfrm>
                <a:off x="4829593" y="3770300"/>
                <a:ext cx="280901" cy="28090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206" name="文字方塊 205"/>
              <p:cNvSpPr txBox="1"/>
              <p:nvPr/>
            </p:nvSpPr>
            <p:spPr>
              <a:xfrm>
                <a:off x="4781471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火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22" name="群組 248"/>
            <p:cNvGrpSpPr/>
            <p:nvPr/>
          </p:nvGrpSpPr>
          <p:grpSpPr>
            <a:xfrm>
              <a:off x="3143248" y="3095612"/>
              <a:ext cx="329023" cy="338554"/>
              <a:chOff x="3995653" y="3738554"/>
              <a:chExt cx="329023" cy="338554"/>
            </a:xfrm>
          </p:grpSpPr>
          <p:sp>
            <p:nvSpPr>
              <p:cNvPr id="250" name="橢圓 249"/>
              <p:cNvSpPr/>
              <p:nvPr/>
            </p:nvSpPr>
            <p:spPr>
              <a:xfrm>
                <a:off x="4043775" y="3770299"/>
                <a:ext cx="280901" cy="280901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252" name="文字方塊 251"/>
              <p:cNvSpPr txBox="1"/>
              <p:nvPr/>
            </p:nvSpPr>
            <p:spPr>
              <a:xfrm>
                <a:off x="3995653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地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23" name="群組 279"/>
            <p:cNvGrpSpPr/>
            <p:nvPr/>
          </p:nvGrpSpPr>
          <p:grpSpPr>
            <a:xfrm>
              <a:off x="2857496" y="3381364"/>
              <a:ext cx="329023" cy="338554"/>
              <a:chOff x="5166828" y="3738554"/>
              <a:chExt cx="329023" cy="338554"/>
            </a:xfrm>
          </p:grpSpPr>
          <p:sp>
            <p:nvSpPr>
              <p:cNvPr id="281" name="橢圓 280"/>
              <p:cNvSpPr/>
              <p:nvPr/>
            </p:nvSpPr>
            <p:spPr>
              <a:xfrm>
                <a:off x="5214950" y="3770300"/>
                <a:ext cx="280901" cy="28090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283" name="文字方塊 282"/>
              <p:cNvSpPr txBox="1"/>
              <p:nvPr/>
            </p:nvSpPr>
            <p:spPr>
              <a:xfrm>
                <a:off x="5166828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風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24" name="群組 306"/>
            <p:cNvGrpSpPr/>
            <p:nvPr/>
          </p:nvGrpSpPr>
          <p:grpSpPr>
            <a:xfrm>
              <a:off x="2857496" y="3095612"/>
              <a:ext cx="329023" cy="338554"/>
              <a:chOff x="4381010" y="3738554"/>
              <a:chExt cx="329023" cy="338554"/>
            </a:xfrm>
          </p:grpSpPr>
          <p:sp>
            <p:nvSpPr>
              <p:cNvPr id="308" name="橢圓 307"/>
              <p:cNvSpPr/>
              <p:nvPr/>
            </p:nvSpPr>
            <p:spPr>
              <a:xfrm>
                <a:off x="4429132" y="3770299"/>
                <a:ext cx="280901" cy="28090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309" name="文字方塊 308"/>
              <p:cNvSpPr txBox="1"/>
              <p:nvPr/>
            </p:nvSpPr>
            <p:spPr>
              <a:xfrm>
                <a:off x="4381010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水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</p:grpSp>
      <p:grpSp>
        <p:nvGrpSpPr>
          <p:cNvPr id="25" name="群組 320"/>
          <p:cNvGrpSpPr/>
          <p:nvPr/>
        </p:nvGrpSpPr>
        <p:grpSpPr>
          <a:xfrm>
            <a:off x="4929198" y="2666984"/>
            <a:ext cx="1428760" cy="624306"/>
            <a:chOff x="4929198" y="2666984"/>
            <a:chExt cx="1428760" cy="624306"/>
          </a:xfrm>
        </p:grpSpPr>
        <p:sp>
          <p:nvSpPr>
            <p:cNvPr id="218" name="矩形 217"/>
            <p:cNvSpPr/>
            <p:nvPr/>
          </p:nvSpPr>
          <p:spPr>
            <a:xfrm>
              <a:off x="5480795" y="2806471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>
                  <a:latin typeface="+mj-ea"/>
                  <a:ea typeface="+mj-ea"/>
                </a:rPr>
                <a:t>傳送術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grpSp>
          <p:nvGrpSpPr>
            <p:cNvPr id="26" name="群組 209"/>
            <p:cNvGrpSpPr/>
            <p:nvPr/>
          </p:nvGrpSpPr>
          <p:grpSpPr>
            <a:xfrm>
              <a:off x="5214950" y="2952736"/>
              <a:ext cx="329023" cy="338554"/>
              <a:chOff x="4781471" y="3738554"/>
              <a:chExt cx="329023" cy="338554"/>
            </a:xfrm>
          </p:grpSpPr>
          <p:sp>
            <p:nvSpPr>
              <p:cNvPr id="213" name="橢圓 212"/>
              <p:cNvSpPr/>
              <p:nvPr/>
            </p:nvSpPr>
            <p:spPr>
              <a:xfrm>
                <a:off x="4829593" y="3770300"/>
                <a:ext cx="280901" cy="28090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214" name="文字方塊 213"/>
              <p:cNvSpPr txBox="1"/>
              <p:nvPr/>
            </p:nvSpPr>
            <p:spPr>
              <a:xfrm>
                <a:off x="4781471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火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27" name="群組 245"/>
            <p:cNvGrpSpPr/>
            <p:nvPr/>
          </p:nvGrpSpPr>
          <p:grpSpPr>
            <a:xfrm>
              <a:off x="5214950" y="2666984"/>
              <a:ext cx="329023" cy="338554"/>
              <a:chOff x="3995653" y="3738554"/>
              <a:chExt cx="329023" cy="338554"/>
            </a:xfrm>
          </p:grpSpPr>
          <p:sp>
            <p:nvSpPr>
              <p:cNvPr id="247" name="橢圓 246"/>
              <p:cNvSpPr/>
              <p:nvPr/>
            </p:nvSpPr>
            <p:spPr>
              <a:xfrm>
                <a:off x="4043775" y="3770299"/>
                <a:ext cx="280901" cy="280901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248" name="文字方塊 247"/>
              <p:cNvSpPr txBox="1"/>
              <p:nvPr/>
            </p:nvSpPr>
            <p:spPr>
              <a:xfrm>
                <a:off x="3995653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地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28" name="群組 276"/>
            <p:cNvGrpSpPr/>
            <p:nvPr/>
          </p:nvGrpSpPr>
          <p:grpSpPr>
            <a:xfrm>
              <a:off x="4929198" y="2952736"/>
              <a:ext cx="329023" cy="338554"/>
              <a:chOff x="5166828" y="3738554"/>
              <a:chExt cx="329023" cy="338554"/>
            </a:xfrm>
          </p:grpSpPr>
          <p:sp>
            <p:nvSpPr>
              <p:cNvPr id="278" name="橢圓 277"/>
              <p:cNvSpPr/>
              <p:nvPr/>
            </p:nvSpPr>
            <p:spPr>
              <a:xfrm>
                <a:off x="5214950" y="3770300"/>
                <a:ext cx="280901" cy="28090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279" name="文字方塊 278"/>
              <p:cNvSpPr txBox="1"/>
              <p:nvPr/>
            </p:nvSpPr>
            <p:spPr>
              <a:xfrm>
                <a:off x="5166828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風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29" name="群組 309"/>
            <p:cNvGrpSpPr/>
            <p:nvPr/>
          </p:nvGrpSpPr>
          <p:grpSpPr>
            <a:xfrm>
              <a:off x="4929198" y="2666984"/>
              <a:ext cx="329023" cy="338554"/>
              <a:chOff x="4381010" y="3738554"/>
              <a:chExt cx="329023" cy="338554"/>
            </a:xfrm>
          </p:grpSpPr>
          <p:sp>
            <p:nvSpPr>
              <p:cNvPr id="311" name="橢圓 310"/>
              <p:cNvSpPr/>
              <p:nvPr/>
            </p:nvSpPr>
            <p:spPr>
              <a:xfrm>
                <a:off x="4429132" y="3770299"/>
                <a:ext cx="280901" cy="28090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312" name="文字方塊 311"/>
              <p:cNvSpPr txBox="1"/>
              <p:nvPr/>
            </p:nvSpPr>
            <p:spPr>
              <a:xfrm>
                <a:off x="4381010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水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</p:grpSp>
      <p:cxnSp>
        <p:nvCxnSpPr>
          <p:cNvPr id="313" name="直線單箭頭接點 312"/>
          <p:cNvCxnSpPr/>
          <p:nvPr/>
        </p:nvCxnSpPr>
        <p:spPr>
          <a:xfrm rot="10800000">
            <a:off x="1571611" y="4595811"/>
            <a:ext cx="3380093" cy="1773021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單箭頭接點 314"/>
          <p:cNvCxnSpPr/>
          <p:nvPr/>
        </p:nvCxnSpPr>
        <p:spPr>
          <a:xfrm rot="16200000" flipV="1">
            <a:off x="1089263" y="4792406"/>
            <a:ext cx="3130343" cy="2594275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群組 331"/>
          <p:cNvGrpSpPr/>
          <p:nvPr/>
        </p:nvGrpSpPr>
        <p:grpSpPr>
          <a:xfrm>
            <a:off x="2824162" y="3900066"/>
            <a:ext cx="1390656" cy="624306"/>
            <a:chOff x="2786058" y="3809992"/>
            <a:chExt cx="1390656" cy="624306"/>
          </a:xfrm>
        </p:grpSpPr>
        <p:sp>
          <p:nvSpPr>
            <p:cNvPr id="199" name="矩形 198"/>
            <p:cNvSpPr/>
            <p:nvPr/>
          </p:nvSpPr>
          <p:spPr>
            <a:xfrm>
              <a:off x="3299551" y="3940726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>
                  <a:latin typeface="+mj-ea"/>
                  <a:ea typeface="+mj-ea"/>
                </a:rPr>
                <a:t>分身術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grpSp>
          <p:nvGrpSpPr>
            <p:cNvPr id="31" name="群組 322"/>
            <p:cNvGrpSpPr/>
            <p:nvPr/>
          </p:nvGrpSpPr>
          <p:grpSpPr>
            <a:xfrm>
              <a:off x="2786058" y="3952868"/>
              <a:ext cx="329023" cy="338554"/>
              <a:chOff x="4781471" y="3738554"/>
              <a:chExt cx="329023" cy="338554"/>
            </a:xfrm>
          </p:grpSpPr>
          <p:sp>
            <p:nvSpPr>
              <p:cNvPr id="324" name="橢圓 323"/>
              <p:cNvSpPr/>
              <p:nvPr/>
            </p:nvSpPr>
            <p:spPr>
              <a:xfrm>
                <a:off x="4829593" y="3770300"/>
                <a:ext cx="280901" cy="28090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325" name="文字方塊 324"/>
              <p:cNvSpPr txBox="1"/>
              <p:nvPr/>
            </p:nvSpPr>
            <p:spPr>
              <a:xfrm>
                <a:off x="4781471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火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224" name="群組 325"/>
            <p:cNvGrpSpPr/>
            <p:nvPr/>
          </p:nvGrpSpPr>
          <p:grpSpPr>
            <a:xfrm>
              <a:off x="3071810" y="3809992"/>
              <a:ext cx="329023" cy="338554"/>
              <a:chOff x="3995653" y="3738554"/>
              <a:chExt cx="329023" cy="338554"/>
            </a:xfrm>
          </p:grpSpPr>
          <p:sp>
            <p:nvSpPr>
              <p:cNvPr id="327" name="橢圓 326"/>
              <p:cNvSpPr/>
              <p:nvPr/>
            </p:nvSpPr>
            <p:spPr>
              <a:xfrm>
                <a:off x="4043775" y="3770299"/>
                <a:ext cx="280901" cy="280901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328" name="文字方塊 327"/>
              <p:cNvSpPr txBox="1"/>
              <p:nvPr/>
            </p:nvSpPr>
            <p:spPr>
              <a:xfrm>
                <a:off x="3995653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地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225" name="群組 328"/>
            <p:cNvGrpSpPr/>
            <p:nvPr/>
          </p:nvGrpSpPr>
          <p:grpSpPr>
            <a:xfrm>
              <a:off x="3071810" y="4095744"/>
              <a:ext cx="329023" cy="338554"/>
              <a:chOff x="4381010" y="3738554"/>
              <a:chExt cx="329023" cy="338554"/>
            </a:xfrm>
          </p:grpSpPr>
          <p:sp>
            <p:nvSpPr>
              <p:cNvPr id="330" name="橢圓 329"/>
              <p:cNvSpPr/>
              <p:nvPr/>
            </p:nvSpPr>
            <p:spPr>
              <a:xfrm>
                <a:off x="4429132" y="3770299"/>
                <a:ext cx="280901" cy="28090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331" name="文字方塊 330"/>
              <p:cNvSpPr txBox="1"/>
              <p:nvPr/>
            </p:nvSpPr>
            <p:spPr>
              <a:xfrm>
                <a:off x="4381010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水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92D050"/>
                </a:solidFill>
              </a:rPr>
              <a:t>Faith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zh-TW" altLang="en-US" dirty="0" smtClean="0"/>
              <a:t>技能樹</a:t>
            </a:r>
            <a:endParaRPr lang="zh-TW" altLang="en-US" dirty="0"/>
          </a:p>
        </p:txBody>
      </p:sp>
      <p:sp>
        <p:nvSpPr>
          <p:cNvPr id="159" name="矩形 158"/>
          <p:cNvSpPr/>
          <p:nvPr/>
        </p:nvSpPr>
        <p:spPr>
          <a:xfrm>
            <a:off x="5500702" y="902496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穿雲眼</a:t>
            </a:r>
            <a:endParaRPr lang="zh-TW" altLang="en-US" dirty="0"/>
          </a:p>
        </p:txBody>
      </p:sp>
      <p:sp>
        <p:nvSpPr>
          <p:cNvPr id="201" name="矩形 3"/>
          <p:cNvSpPr/>
          <p:nvPr/>
        </p:nvSpPr>
        <p:spPr>
          <a:xfrm>
            <a:off x="785794" y="788195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祈禱強化</a:t>
            </a:r>
            <a:endParaRPr lang="zh-TW" altLang="en-US" dirty="0"/>
          </a:p>
        </p:txBody>
      </p:sp>
      <p:sp>
        <p:nvSpPr>
          <p:cNvPr id="207" name="矩形 206"/>
          <p:cNvSpPr/>
          <p:nvPr/>
        </p:nvSpPr>
        <p:spPr>
          <a:xfrm>
            <a:off x="785794" y="638176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祈禱治療</a:t>
            </a:r>
            <a:endParaRPr lang="zh-TW" altLang="en-US" dirty="0"/>
          </a:p>
        </p:txBody>
      </p:sp>
      <p:sp>
        <p:nvSpPr>
          <p:cNvPr id="214" name="矩形 213"/>
          <p:cNvSpPr/>
          <p:nvPr/>
        </p:nvSpPr>
        <p:spPr>
          <a:xfrm>
            <a:off x="2714620" y="731045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咒殺術</a:t>
            </a:r>
            <a:endParaRPr lang="zh-TW" altLang="en-US" dirty="0"/>
          </a:p>
        </p:txBody>
      </p:sp>
      <p:sp>
        <p:nvSpPr>
          <p:cNvPr id="221" name="矩形 220"/>
          <p:cNvSpPr/>
          <p:nvPr/>
        </p:nvSpPr>
        <p:spPr>
          <a:xfrm>
            <a:off x="2357430" y="902496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詛咒</a:t>
            </a:r>
            <a:endParaRPr lang="zh-TW" altLang="en-US" dirty="0"/>
          </a:p>
        </p:txBody>
      </p:sp>
      <p:sp>
        <p:nvSpPr>
          <p:cNvPr id="226" name="矩形 225"/>
          <p:cNvSpPr/>
          <p:nvPr/>
        </p:nvSpPr>
        <p:spPr>
          <a:xfrm>
            <a:off x="3857628" y="902496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金剛橫練</a:t>
            </a:r>
            <a:endParaRPr lang="zh-TW" altLang="en-US" dirty="0"/>
          </a:p>
        </p:txBody>
      </p:sp>
      <p:sp>
        <p:nvSpPr>
          <p:cNvPr id="236" name="文字方塊 58"/>
          <p:cNvSpPr txBox="1"/>
          <p:nvPr/>
        </p:nvSpPr>
        <p:spPr>
          <a:xfrm>
            <a:off x="5143512" y="5738818"/>
            <a:ext cx="240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6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5500702" y="559594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影子模仿</a:t>
            </a:r>
            <a:endParaRPr lang="zh-TW" altLang="en-US" dirty="0"/>
          </a:p>
        </p:txBody>
      </p:sp>
      <p:sp>
        <p:nvSpPr>
          <p:cNvPr id="249" name="矩形 248"/>
          <p:cNvSpPr/>
          <p:nvPr/>
        </p:nvSpPr>
        <p:spPr>
          <a:xfrm>
            <a:off x="857232" y="902496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信念</a:t>
            </a:r>
            <a:endParaRPr lang="zh-TW" altLang="en-US" dirty="0"/>
          </a:p>
        </p:txBody>
      </p:sp>
      <p:sp>
        <p:nvSpPr>
          <p:cNvPr id="266" name="矩形 90"/>
          <p:cNvSpPr/>
          <p:nvPr/>
        </p:nvSpPr>
        <p:spPr>
          <a:xfrm>
            <a:off x="3484558" y="774223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蜉蝣術</a:t>
            </a:r>
            <a:endParaRPr lang="zh-TW" altLang="en-US" dirty="0"/>
          </a:p>
        </p:txBody>
      </p:sp>
      <p:sp>
        <p:nvSpPr>
          <p:cNvPr id="282" name="矩形 104"/>
          <p:cNvSpPr/>
          <p:nvPr/>
        </p:nvSpPr>
        <p:spPr>
          <a:xfrm>
            <a:off x="785794" y="516731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精神錯亂</a:t>
            </a:r>
            <a:endParaRPr lang="zh-TW" altLang="en-US" dirty="0"/>
          </a:p>
        </p:txBody>
      </p:sp>
      <p:cxnSp>
        <p:nvCxnSpPr>
          <p:cNvPr id="288" name="直線單箭頭接點 287"/>
          <p:cNvCxnSpPr/>
          <p:nvPr/>
        </p:nvCxnSpPr>
        <p:spPr>
          <a:xfrm rot="16200000" flipV="1">
            <a:off x="3645689" y="8432011"/>
            <a:ext cx="858850" cy="327028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單箭頭接點 289"/>
          <p:cNvCxnSpPr/>
          <p:nvPr/>
        </p:nvCxnSpPr>
        <p:spPr>
          <a:xfrm flipV="1">
            <a:off x="1214422" y="6731000"/>
            <a:ext cx="2100278" cy="1058854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單箭頭接點 292"/>
          <p:cNvCxnSpPr/>
          <p:nvPr/>
        </p:nvCxnSpPr>
        <p:spPr>
          <a:xfrm rot="5400000" flipH="1" flipV="1">
            <a:off x="3332956" y="7829550"/>
            <a:ext cx="2134394" cy="140494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單箭頭接點 294"/>
          <p:cNvCxnSpPr/>
          <p:nvPr/>
        </p:nvCxnSpPr>
        <p:spPr>
          <a:xfrm rot="16200000" flipV="1">
            <a:off x="542121" y="7268379"/>
            <a:ext cx="1054104" cy="4746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單箭頭接點 296"/>
          <p:cNvCxnSpPr/>
          <p:nvPr/>
        </p:nvCxnSpPr>
        <p:spPr>
          <a:xfrm rot="5400000" flipH="1" flipV="1">
            <a:off x="785800" y="8624900"/>
            <a:ext cx="765200" cy="0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單箭頭接點 299"/>
          <p:cNvCxnSpPr/>
          <p:nvPr/>
        </p:nvCxnSpPr>
        <p:spPr>
          <a:xfrm rot="5400000" flipH="1" flipV="1">
            <a:off x="2134383" y="8070093"/>
            <a:ext cx="1249410" cy="476224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單箭頭接點 300"/>
          <p:cNvCxnSpPr/>
          <p:nvPr/>
        </p:nvCxnSpPr>
        <p:spPr>
          <a:xfrm rot="16200000" flipV="1">
            <a:off x="4102100" y="7467600"/>
            <a:ext cx="2019300" cy="901700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單箭頭接點 301"/>
          <p:cNvCxnSpPr/>
          <p:nvPr/>
        </p:nvCxnSpPr>
        <p:spPr>
          <a:xfrm rot="5400000" flipH="1" flipV="1">
            <a:off x="4366403" y="7541451"/>
            <a:ext cx="2882948" cy="42846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單箭頭接點 309"/>
          <p:cNvCxnSpPr/>
          <p:nvPr/>
        </p:nvCxnSpPr>
        <p:spPr>
          <a:xfrm rot="5400000" flipH="1" flipV="1">
            <a:off x="3536950" y="6965950"/>
            <a:ext cx="2984500" cy="1193800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單箭頭接點 314"/>
          <p:cNvCxnSpPr/>
          <p:nvPr/>
        </p:nvCxnSpPr>
        <p:spPr>
          <a:xfrm rot="10800000">
            <a:off x="4214818" y="5453066"/>
            <a:ext cx="903282" cy="439734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單箭頭接點 317"/>
          <p:cNvCxnSpPr/>
          <p:nvPr/>
        </p:nvCxnSpPr>
        <p:spPr>
          <a:xfrm rot="16200000" flipV="1">
            <a:off x="290502" y="6808798"/>
            <a:ext cx="3443294" cy="849298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單箭頭接點 320"/>
          <p:cNvCxnSpPr/>
          <p:nvPr/>
        </p:nvCxnSpPr>
        <p:spPr>
          <a:xfrm rot="10800000">
            <a:off x="3530600" y="7442200"/>
            <a:ext cx="355600" cy="317500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單箭頭接點 322"/>
          <p:cNvCxnSpPr/>
          <p:nvPr/>
        </p:nvCxnSpPr>
        <p:spPr>
          <a:xfrm rot="5400000" flipH="1" flipV="1">
            <a:off x="806450" y="5911850"/>
            <a:ext cx="838200" cy="88900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單箭頭接點 325"/>
          <p:cNvCxnSpPr/>
          <p:nvPr/>
        </p:nvCxnSpPr>
        <p:spPr>
          <a:xfrm rot="16200000" flipV="1">
            <a:off x="2078831" y="4512469"/>
            <a:ext cx="1316034" cy="241296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單箭頭接點 327"/>
          <p:cNvCxnSpPr/>
          <p:nvPr/>
        </p:nvCxnSpPr>
        <p:spPr>
          <a:xfrm flipV="1">
            <a:off x="1098528" y="3962400"/>
            <a:ext cx="1416072" cy="1235064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單箭頭接點 329"/>
          <p:cNvCxnSpPr/>
          <p:nvPr/>
        </p:nvCxnSpPr>
        <p:spPr>
          <a:xfrm rot="5400000" flipH="1" flipV="1">
            <a:off x="3009900" y="3492500"/>
            <a:ext cx="1866900" cy="1866900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單箭頭接點 332"/>
          <p:cNvCxnSpPr/>
          <p:nvPr/>
        </p:nvCxnSpPr>
        <p:spPr>
          <a:xfrm rot="5400000" flipH="1" flipV="1">
            <a:off x="3482976" y="4638664"/>
            <a:ext cx="2774960" cy="546112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單箭頭接點 336"/>
          <p:cNvCxnSpPr/>
          <p:nvPr/>
        </p:nvCxnSpPr>
        <p:spPr>
          <a:xfrm flipV="1">
            <a:off x="1189010" y="5626100"/>
            <a:ext cx="2684490" cy="2124088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單箭頭接點 338"/>
          <p:cNvCxnSpPr/>
          <p:nvPr/>
        </p:nvCxnSpPr>
        <p:spPr>
          <a:xfrm rot="16200000" flipV="1">
            <a:off x="2178050" y="6419850"/>
            <a:ext cx="1536700" cy="203200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單箭頭接點 342"/>
          <p:cNvCxnSpPr/>
          <p:nvPr/>
        </p:nvCxnSpPr>
        <p:spPr>
          <a:xfrm rot="16200000" flipV="1">
            <a:off x="2517712" y="6315012"/>
            <a:ext cx="1983340" cy="855236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63"/>
          <p:cNvGrpSpPr/>
          <p:nvPr/>
        </p:nvGrpSpPr>
        <p:grpSpPr>
          <a:xfrm>
            <a:off x="500042" y="5024438"/>
            <a:ext cx="329023" cy="338554"/>
            <a:chOff x="4000504" y="4154072"/>
            <a:chExt cx="329023" cy="338554"/>
          </a:xfrm>
        </p:grpSpPr>
        <p:sp>
          <p:nvSpPr>
            <p:cNvPr id="365" name="橢圓 364"/>
            <p:cNvSpPr/>
            <p:nvPr/>
          </p:nvSpPr>
          <p:spPr>
            <a:xfrm>
              <a:off x="4048626" y="4185817"/>
              <a:ext cx="280901" cy="28090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366" name="文字方塊 365"/>
            <p:cNvSpPr txBox="1"/>
            <p:nvPr/>
          </p:nvSpPr>
          <p:spPr>
            <a:xfrm>
              <a:off x="4000504" y="415407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祝</a:t>
              </a:r>
              <a:endPara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5" name="群組 366"/>
          <p:cNvGrpSpPr/>
          <p:nvPr/>
        </p:nvGrpSpPr>
        <p:grpSpPr>
          <a:xfrm>
            <a:off x="500042" y="6381760"/>
            <a:ext cx="329023" cy="338554"/>
            <a:chOff x="4000504" y="4154072"/>
            <a:chExt cx="329023" cy="338554"/>
          </a:xfrm>
        </p:grpSpPr>
        <p:sp>
          <p:nvSpPr>
            <p:cNvPr id="368" name="橢圓 367"/>
            <p:cNvSpPr/>
            <p:nvPr/>
          </p:nvSpPr>
          <p:spPr>
            <a:xfrm>
              <a:off x="4048626" y="4185817"/>
              <a:ext cx="280901" cy="28090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369" name="文字方塊 368"/>
            <p:cNvSpPr txBox="1"/>
            <p:nvPr/>
          </p:nvSpPr>
          <p:spPr>
            <a:xfrm>
              <a:off x="4000504" y="415407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祝</a:t>
              </a:r>
              <a:endPara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6" name="群組 372"/>
          <p:cNvGrpSpPr/>
          <p:nvPr/>
        </p:nvGrpSpPr>
        <p:grpSpPr>
          <a:xfrm>
            <a:off x="571480" y="9024966"/>
            <a:ext cx="329023" cy="338554"/>
            <a:chOff x="4000504" y="4154072"/>
            <a:chExt cx="329023" cy="338554"/>
          </a:xfrm>
        </p:grpSpPr>
        <p:sp>
          <p:nvSpPr>
            <p:cNvPr id="374" name="橢圓 373"/>
            <p:cNvSpPr/>
            <p:nvPr/>
          </p:nvSpPr>
          <p:spPr>
            <a:xfrm>
              <a:off x="4048626" y="4185817"/>
              <a:ext cx="280901" cy="28090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375" name="文字方塊 374"/>
            <p:cNvSpPr txBox="1"/>
            <p:nvPr/>
          </p:nvSpPr>
          <p:spPr>
            <a:xfrm>
              <a:off x="4000504" y="415407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祝</a:t>
              </a:r>
              <a:endPara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7" name="群組 375"/>
          <p:cNvGrpSpPr/>
          <p:nvPr/>
        </p:nvGrpSpPr>
        <p:grpSpPr>
          <a:xfrm>
            <a:off x="571480" y="7881958"/>
            <a:ext cx="329023" cy="338554"/>
            <a:chOff x="4000504" y="4154072"/>
            <a:chExt cx="329023" cy="338554"/>
          </a:xfrm>
        </p:grpSpPr>
        <p:sp>
          <p:nvSpPr>
            <p:cNvPr id="377" name="橢圓 376"/>
            <p:cNvSpPr/>
            <p:nvPr/>
          </p:nvSpPr>
          <p:spPr>
            <a:xfrm>
              <a:off x="4048626" y="4185817"/>
              <a:ext cx="280901" cy="28090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378" name="文字方塊 377"/>
            <p:cNvSpPr txBox="1"/>
            <p:nvPr/>
          </p:nvSpPr>
          <p:spPr>
            <a:xfrm>
              <a:off x="4000504" y="415407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祝</a:t>
              </a:r>
              <a:endPara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8" name="群組 387"/>
          <p:cNvGrpSpPr/>
          <p:nvPr/>
        </p:nvGrpSpPr>
        <p:grpSpPr>
          <a:xfrm>
            <a:off x="500042" y="5310190"/>
            <a:ext cx="329023" cy="338554"/>
            <a:chOff x="4385861" y="4154072"/>
            <a:chExt cx="329023" cy="338554"/>
          </a:xfrm>
        </p:grpSpPr>
        <p:sp>
          <p:nvSpPr>
            <p:cNvPr id="389" name="橢圓 388"/>
            <p:cNvSpPr/>
            <p:nvPr/>
          </p:nvSpPr>
          <p:spPr>
            <a:xfrm>
              <a:off x="4433983" y="4185817"/>
              <a:ext cx="280901" cy="28090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390" name="文字方塊 389"/>
            <p:cNvSpPr txBox="1"/>
            <p:nvPr/>
          </p:nvSpPr>
          <p:spPr>
            <a:xfrm>
              <a:off x="4385861" y="415407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咒</a:t>
              </a:r>
              <a:endPara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9" name="群組 390"/>
          <p:cNvGrpSpPr/>
          <p:nvPr/>
        </p:nvGrpSpPr>
        <p:grpSpPr>
          <a:xfrm>
            <a:off x="2500306" y="7167578"/>
            <a:ext cx="329023" cy="338554"/>
            <a:chOff x="4385861" y="4154072"/>
            <a:chExt cx="329023" cy="338554"/>
          </a:xfrm>
        </p:grpSpPr>
        <p:sp>
          <p:nvSpPr>
            <p:cNvPr id="392" name="橢圓 391"/>
            <p:cNvSpPr/>
            <p:nvPr/>
          </p:nvSpPr>
          <p:spPr>
            <a:xfrm>
              <a:off x="4433983" y="4185817"/>
              <a:ext cx="280901" cy="28090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393" name="文字方塊 392"/>
            <p:cNvSpPr txBox="1"/>
            <p:nvPr/>
          </p:nvSpPr>
          <p:spPr>
            <a:xfrm>
              <a:off x="4385861" y="415407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咒</a:t>
              </a:r>
              <a:endPara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0" name="群組 393"/>
          <p:cNvGrpSpPr/>
          <p:nvPr/>
        </p:nvGrpSpPr>
        <p:grpSpPr>
          <a:xfrm>
            <a:off x="2071678" y="9024966"/>
            <a:ext cx="329023" cy="338554"/>
            <a:chOff x="4385861" y="4154072"/>
            <a:chExt cx="329023" cy="338554"/>
          </a:xfrm>
        </p:grpSpPr>
        <p:sp>
          <p:nvSpPr>
            <p:cNvPr id="395" name="橢圓 394"/>
            <p:cNvSpPr/>
            <p:nvPr/>
          </p:nvSpPr>
          <p:spPr>
            <a:xfrm>
              <a:off x="4433983" y="4185817"/>
              <a:ext cx="280901" cy="28090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396" name="文字方塊 395"/>
            <p:cNvSpPr txBox="1"/>
            <p:nvPr/>
          </p:nvSpPr>
          <p:spPr>
            <a:xfrm>
              <a:off x="4385861" y="415407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咒</a:t>
              </a:r>
              <a:endPara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1" name="群組 408"/>
          <p:cNvGrpSpPr/>
          <p:nvPr/>
        </p:nvGrpSpPr>
        <p:grpSpPr>
          <a:xfrm>
            <a:off x="3214686" y="7739082"/>
            <a:ext cx="329023" cy="338554"/>
            <a:chOff x="4786322" y="4135436"/>
            <a:chExt cx="329023" cy="338554"/>
          </a:xfrm>
        </p:grpSpPr>
        <p:sp>
          <p:nvSpPr>
            <p:cNvPr id="410" name="橢圓 409"/>
            <p:cNvSpPr/>
            <p:nvPr/>
          </p:nvSpPr>
          <p:spPr>
            <a:xfrm>
              <a:off x="4834444" y="4167180"/>
              <a:ext cx="280901" cy="280901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411" name="文字方塊 410"/>
            <p:cNvSpPr txBox="1"/>
            <p:nvPr/>
          </p:nvSpPr>
          <p:spPr>
            <a:xfrm>
              <a:off x="4786322" y="413543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rPr>
                <a:t>靈</a:t>
              </a:r>
              <a:endParaRPr lang="zh-TW" altLang="en-US" sz="16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2" name="群組 411"/>
          <p:cNvGrpSpPr/>
          <p:nvPr/>
        </p:nvGrpSpPr>
        <p:grpSpPr>
          <a:xfrm>
            <a:off x="3571876" y="9024966"/>
            <a:ext cx="329023" cy="338554"/>
            <a:chOff x="4786322" y="4135436"/>
            <a:chExt cx="329023" cy="338554"/>
          </a:xfrm>
        </p:grpSpPr>
        <p:sp>
          <p:nvSpPr>
            <p:cNvPr id="413" name="橢圓 412"/>
            <p:cNvSpPr/>
            <p:nvPr/>
          </p:nvSpPr>
          <p:spPr>
            <a:xfrm>
              <a:off x="4834444" y="4167180"/>
              <a:ext cx="280901" cy="280901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414" name="文字方塊 413"/>
            <p:cNvSpPr txBox="1"/>
            <p:nvPr/>
          </p:nvSpPr>
          <p:spPr>
            <a:xfrm>
              <a:off x="4786322" y="413543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rPr>
                <a:t>靈</a:t>
              </a:r>
              <a:endParaRPr lang="zh-TW" altLang="en-US" sz="16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3" name="群組 440"/>
          <p:cNvGrpSpPr/>
          <p:nvPr/>
        </p:nvGrpSpPr>
        <p:grpSpPr>
          <a:xfrm>
            <a:off x="1785926" y="3309926"/>
            <a:ext cx="1217835" cy="646331"/>
            <a:chOff x="1785926" y="3309926"/>
            <a:chExt cx="1217835" cy="646331"/>
          </a:xfrm>
        </p:grpSpPr>
        <p:sp>
          <p:nvSpPr>
            <p:cNvPr id="185" name="矩形 184"/>
            <p:cNvSpPr/>
            <p:nvPr/>
          </p:nvSpPr>
          <p:spPr>
            <a:xfrm>
              <a:off x="2357430" y="3309926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>
                  <a:latin typeface="+mj-ea"/>
                  <a:ea typeface="+mj-ea"/>
                </a:rPr>
                <a:t>連鎖</a:t>
              </a:r>
              <a:r>
                <a:rPr lang="en-US" altLang="zh-TW" dirty="0" smtClean="0">
                  <a:latin typeface="+mj-ea"/>
                  <a:ea typeface="+mj-ea"/>
                </a:rPr>
                <a:t/>
              </a:r>
              <a:br>
                <a:rPr lang="en-US" altLang="zh-TW" dirty="0" smtClean="0">
                  <a:latin typeface="+mj-ea"/>
                  <a:ea typeface="+mj-ea"/>
                </a:rPr>
              </a:br>
              <a:r>
                <a:rPr lang="zh-TW" altLang="en-US" dirty="0" smtClean="0">
                  <a:latin typeface="+mj-ea"/>
                  <a:ea typeface="+mj-ea"/>
                </a:rPr>
                <a:t>屍爆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356" name="橢圓 355"/>
            <p:cNvSpPr/>
            <p:nvPr/>
          </p:nvSpPr>
          <p:spPr>
            <a:xfrm>
              <a:off x="1834048" y="3341671"/>
              <a:ext cx="280901" cy="28090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357" name="文字方塊 356"/>
            <p:cNvSpPr txBox="1"/>
            <p:nvPr/>
          </p:nvSpPr>
          <p:spPr>
            <a:xfrm>
              <a:off x="1785926" y="330992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祝</a:t>
              </a:r>
              <a:endPara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grpSp>
          <p:nvGrpSpPr>
            <p:cNvPr id="14" name="群組 381"/>
            <p:cNvGrpSpPr/>
            <p:nvPr/>
          </p:nvGrpSpPr>
          <p:grpSpPr>
            <a:xfrm>
              <a:off x="1785926" y="3595678"/>
              <a:ext cx="329023" cy="338554"/>
              <a:chOff x="4385861" y="4154072"/>
              <a:chExt cx="329023" cy="338554"/>
            </a:xfrm>
          </p:grpSpPr>
          <p:sp>
            <p:nvSpPr>
              <p:cNvPr id="383" name="橢圓 382"/>
              <p:cNvSpPr/>
              <p:nvPr/>
            </p:nvSpPr>
            <p:spPr>
              <a:xfrm>
                <a:off x="4433983" y="4185817"/>
                <a:ext cx="280901" cy="2809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384" name="文字方塊 383"/>
              <p:cNvSpPr txBox="1"/>
              <p:nvPr/>
            </p:nvSpPr>
            <p:spPr>
              <a:xfrm>
                <a:off x="4385861" y="4154072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92D050"/>
                    </a:solidFill>
                    <a:latin typeface="微軟正黑體" pitchFamily="34" charset="-120"/>
                    <a:ea typeface="微軟正黑體" pitchFamily="34" charset="-120"/>
                  </a:rPr>
                  <a:t>咒</a:t>
                </a:r>
                <a:endPara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15" name="群組 396"/>
            <p:cNvGrpSpPr/>
            <p:nvPr/>
          </p:nvGrpSpPr>
          <p:grpSpPr>
            <a:xfrm>
              <a:off x="2071678" y="3595678"/>
              <a:ext cx="329023" cy="338554"/>
              <a:chOff x="4786322" y="4135436"/>
              <a:chExt cx="329023" cy="338554"/>
            </a:xfrm>
          </p:grpSpPr>
          <p:sp>
            <p:nvSpPr>
              <p:cNvPr id="398" name="橢圓 397"/>
              <p:cNvSpPr/>
              <p:nvPr/>
            </p:nvSpPr>
            <p:spPr>
              <a:xfrm>
                <a:off x="4834444" y="4167180"/>
                <a:ext cx="280901" cy="280901"/>
              </a:xfrm>
              <a:prstGeom prst="ellipse">
                <a:avLst/>
              </a:prstGeom>
              <a:solidFill>
                <a:srgbClr val="FF99FF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399" name="文字方塊 398"/>
              <p:cNvSpPr txBox="1"/>
              <p:nvPr/>
            </p:nvSpPr>
            <p:spPr>
              <a:xfrm>
                <a:off x="4786322" y="4135436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B050"/>
                    </a:solidFill>
                    <a:latin typeface="微軟正黑體" pitchFamily="34" charset="-120"/>
                    <a:ea typeface="微軟正黑體" pitchFamily="34" charset="-120"/>
                  </a:rPr>
                  <a:t>靈</a:t>
                </a:r>
                <a:endParaRPr lang="zh-TW" altLang="en-US" sz="1600" b="1" dirty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16" name="群組 418"/>
            <p:cNvGrpSpPr/>
            <p:nvPr/>
          </p:nvGrpSpPr>
          <p:grpSpPr>
            <a:xfrm>
              <a:off x="2071678" y="3309926"/>
              <a:ext cx="329023" cy="338554"/>
              <a:chOff x="5171679" y="4135436"/>
              <a:chExt cx="329023" cy="338554"/>
            </a:xfrm>
          </p:grpSpPr>
          <p:sp>
            <p:nvSpPr>
              <p:cNvPr id="420" name="橢圓 419"/>
              <p:cNvSpPr/>
              <p:nvPr/>
            </p:nvSpPr>
            <p:spPr>
              <a:xfrm>
                <a:off x="5219801" y="4167182"/>
                <a:ext cx="280901" cy="28090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421" name="文字方塊 420"/>
              <p:cNvSpPr txBox="1"/>
              <p:nvPr/>
            </p:nvSpPr>
            <p:spPr>
              <a:xfrm>
                <a:off x="5171679" y="4135436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B050"/>
                    </a:solidFill>
                    <a:latin typeface="微軟正黑體" pitchFamily="34" charset="-120"/>
                    <a:ea typeface="微軟正黑體" pitchFamily="34" charset="-120"/>
                  </a:rPr>
                  <a:t>仙</a:t>
                </a:r>
                <a:endParaRPr lang="zh-TW" altLang="en-US" sz="1600" b="1" dirty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</p:grpSp>
      <p:grpSp>
        <p:nvGrpSpPr>
          <p:cNvPr id="17" name="群組 442"/>
          <p:cNvGrpSpPr/>
          <p:nvPr/>
        </p:nvGrpSpPr>
        <p:grpSpPr>
          <a:xfrm>
            <a:off x="2099845" y="5238752"/>
            <a:ext cx="1420500" cy="624306"/>
            <a:chOff x="2099845" y="5238752"/>
            <a:chExt cx="1420500" cy="624306"/>
          </a:xfrm>
        </p:grpSpPr>
        <p:grpSp>
          <p:nvGrpSpPr>
            <p:cNvPr id="18" name="群組 384"/>
            <p:cNvGrpSpPr/>
            <p:nvPr/>
          </p:nvGrpSpPr>
          <p:grpSpPr>
            <a:xfrm>
              <a:off x="2357430" y="5238752"/>
              <a:ext cx="329023" cy="338554"/>
              <a:chOff x="4385861" y="4154072"/>
              <a:chExt cx="329023" cy="338554"/>
            </a:xfrm>
          </p:grpSpPr>
          <p:sp>
            <p:nvSpPr>
              <p:cNvPr id="386" name="橢圓 385"/>
              <p:cNvSpPr/>
              <p:nvPr/>
            </p:nvSpPr>
            <p:spPr>
              <a:xfrm>
                <a:off x="4433983" y="4185817"/>
                <a:ext cx="280901" cy="2809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387" name="文字方塊 386"/>
              <p:cNvSpPr txBox="1"/>
              <p:nvPr/>
            </p:nvSpPr>
            <p:spPr>
              <a:xfrm>
                <a:off x="4385861" y="4154072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92D050"/>
                    </a:solidFill>
                    <a:latin typeface="微軟正黑體" pitchFamily="34" charset="-120"/>
                    <a:ea typeface="微軟正黑體" pitchFamily="34" charset="-120"/>
                  </a:rPr>
                  <a:t>咒</a:t>
                </a:r>
                <a:endPara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19" name="群組 414"/>
            <p:cNvGrpSpPr/>
            <p:nvPr/>
          </p:nvGrpSpPr>
          <p:grpSpPr>
            <a:xfrm>
              <a:off x="2357430" y="5524504"/>
              <a:ext cx="329023" cy="338554"/>
              <a:chOff x="4786322" y="4135436"/>
              <a:chExt cx="329023" cy="338554"/>
            </a:xfrm>
          </p:grpSpPr>
          <p:sp>
            <p:nvSpPr>
              <p:cNvPr id="416" name="橢圓 415"/>
              <p:cNvSpPr/>
              <p:nvPr/>
            </p:nvSpPr>
            <p:spPr>
              <a:xfrm>
                <a:off x="4834444" y="4167180"/>
                <a:ext cx="280901" cy="280901"/>
              </a:xfrm>
              <a:prstGeom prst="ellipse">
                <a:avLst/>
              </a:prstGeom>
              <a:solidFill>
                <a:srgbClr val="FF99FF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417" name="文字方塊 416"/>
              <p:cNvSpPr txBox="1"/>
              <p:nvPr/>
            </p:nvSpPr>
            <p:spPr>
              <a:xfrm>
                <a:off x="4786322" y="4135436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B050"/>
                    </a:solidFill>
                    <a:latin typeface="微軟正黑體" pitchFamily="34" charset="-120"/>
                    <a:ea typeface="微軟正黑體" pitchFamily="34" charset="-120"/>
                  </a:rPr>
                  <a:t>靈</a:t>
                </a:r>
                <a:endParaRPr lang="zh-TW" altLang="en-US" sz="1600" b="1" dirty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418" name="矩形 417"/>
            <p:cNvSpPr/>
            <p:nvPr/>
          </p:nvSpPr>
          <p:spPr>
            <a:xfrm>
              <a:off x="2643182" y="5381628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/>
                <a:t>結界術</a:t>
              </a:r>
              <a:endParaRPr lang="zh-TW" altLang="en-US" dirty="0"/>
            </a:p>
          </p:txBody>
        </p:sp>
        <p:grpSp>
          <p:nvGrpSpPr>
            <p:cNvPr id="20" name="群組 421"/>
            <p:cNvGrpSpPr/>
            <p:nvPr/>
          </p:nvGrpSpPr>
          <p:grpSpPr>
            <a:xfrm>
              <a:off x="2099845" y="5381628"/>
              <a:ext cx="329023" cy="338554"/>
              <a:chOff x="5171679" y="4135436"/>
              <a:chExt cx="329023" cy="338554"/>
            </a:xfrm>
          </p:grpSpPr>
          <p:sp>
            <p:nvSpPr>
              <p:cNvPr id="423" name="橢圓 422"/>
              <p:cNvSpPr/>
              <p:nvPr/>
            </p:nvSpPr>
            <p:spPr>
              <a:xfrm>
                <a:off x="5219801" y="4167182"/>
                <a:ext cx="280901" cy="28090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424" name="文字方塊 423"/>
              <p:cNvSpPr txBox="1"/>
              <p:nvPr/>
            </p:nvSpPr>
            <p:spPr>
              <a:xfrm>
                <a:off x="5171679" y="4135436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B050"/>
                    </a:solidFill>
                    <a:latin typeface="微軟正黑體" pitchFamily="34" charset="-120"/>
                    <a:ea typeface="微軟正黑體" pitchFamily="34" charset="-120"/>
                  </a:rPr>
                  <a:t>仙</a:t>
                </a:r>
                <a:endParaRPr lang="zh-TW" altLang="en-US" sz="1600" b="1" dirty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</p:grpSp>
      <p:grpSp>
        <p:nvGrpSpPr>
          <p:cNvPr id="21" name="群組 443"/>
          <p:cNvGrpSpPr/>
          <p:nvPr/>
        </p:nvGrpSpPr>
        <p:grpSpPr>
          <a:xfrm>
            <a:off x="3671481" y="6238884"/>
            <a:ext cx="1614907" cy="624306"/>
            <a:chOff x="3671481" y="6238884"/>
            <a:chExt cx="1614907" cy="624306"/>
          </a:xfrm>
        </p:grpSpPr>
        <p:sp>
          <p:nvSpPr>
            <p:cNvPr id="256" name="矩形 83"/>
            <p:cNvSpPr/>
            <p:nvPr/>
          </p:nvSpPr>
          <p:spPr>
            <a:xfrm>
              <a:off x="4178392" y="6381760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/>
                <a:t>神功附體</a:t>
              </a:r>
              <a:endParaRPr lang="zh-TW" altLang="en-US" dirty="0"/>
            </a:p>
          </p:txBody>
        </p:sp>
        <p:grpSp>
          <p:nvGrpSpPr>
            <p:cNvPr id="22" name="群組 369"/>
            <p:cNvGrpSpPr/>
            <p:nvPr/>
          </p:nvGrpSpPr>
          <p:grpSpPr>
            <a:xfrm>
              <a:off x="3929066" y="6238884"/>
              <a:ext cx="329023" cy="338554"/>
              <a:chOff x="4000504" y="4154072"/>
              <a:chExt cx="329023" cy="338554"/>
            </a:xfrm>
          </p:grpSpPr>
          <p:sp>
            <p:nvSpPr>
              <p:cNvPr id="371" name="橢圓 370"/>
              <p:cNvSpPr/>
              <p:nvPr/>
            </p:nvSpPr>
            <p:spPr>
              <a:xfrm>
                <a:off x="4048626" y="4185817"/>
                <a:ext cx="280901" cy="28090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372" name="文字方塊 371"/>
              <p:cNvSpPr txBox="1"/>
              <p:nvPr/>
            </p:nvSpPr>
            <p:spPr>
              <a:xfrm>
                <a:off x="4000504" y="4154072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92D050"/>
                    </a:solidFill>
                    <a:latin typeface="微軟正黑體" pitchFamily="34" charset="-120"/>
                    <a:ea typeface="微軟正黑體" pitchFamily="34" charset="-120"/>
                  </a:rPr>
                  <a:t>祝</a:t>
                </a:r>
                <a:endPara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23" name="群組 405"/>
            <p:cNvGrpSpPr/>
            <p:nvPr/>
          </p:nvGrpSpPr>
          <p:grpSpPr>
            <a:xfrm>
              <a:off x="3671481" y="6381760"/>
              <a:ext cx="329023" cy="338554"/>
              <a:chOff x="4786322" y="4135436"/>
              <a:chExt cx="329023" cy="338554"/>
            </a:xfrm>
          </p:grpSpPr>
          <p:sp>
            <p:nvSpPr>
              <p:cNvPr id="407" name="橢圓 406"/>
              <p:cNvSpPr/>
              <p:nvPr/>
            </p:nvSpPr>
            <p:spPr>
              <a:xfrm>
                <a:off x="4834444" y="4167180"/>
                <a:ext cx="280901" cy="280901"/>
              </a:xfrm>
              <a:prstGeom prst="ellipse">
                <a:avLst/>
              </a:prstGeom>
              <a:solidFill>
                <a:srgbClr val="FF99FF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408" name="文字方塊 407"/>
              <p:cNvSpPr txBox="1"/>
              <p:nvPr/>
            </p:nvSpPr>
            <p:spPr>
              <a:xfrm>
                <a:off x="4786322" y="4135436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B050"/>
                    </a:solidFill>
                    <a:latin typeface="微軟正黑體" pitchFamily="34" charset="-120"/>
                    <a:ea typeface="微軟正黑體" pitchFamily="34" charset="-120"/>
                  </a:rPr>
                  <a:t>靈</a:t>
                </a:r>
                <a:endParaRPr lang="zh-TW" altLang="en-US" sz="1600" b="1" dirty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24" name="群組 424"/>
            <p:cNvGrpSpPr/>
            <p:nvPr/>
          </p:nvGrpSpPr>
          <p:grpSpPr>
            <a:xfrm>
              <a:off x="3929066" y="6524636"/>
              <a:ext cx="329023" cy="338554"/>
              <a:chOff x="5171679" y="4135436"/>
              <a:chExt cx="329023" cy="338554"/>
            </a:xfrm>
          </p:grpSpPr>
          <p:sp>
            <p:nvSpPr>
              <p:cNvPr id="426" name="橢圓 425"/>
              <p:cNvSpPr/>
              <p:nvPr/>
            </p:nvSpPr>
            <p:spPr>
              <a:xfrm>
                <a:off x="5219801" y="4167182"/>
                <a:ext cx="280901" cy="28090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427" name="文字方塊 426"/>
              <p:cNvSpPr txBox="1"/>
              <p:nvPr/>
            </p:nvSpPr>
            <p:spPr>
              <a:xfrm>
                <a:off x="5171679" y="4135436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B050"/>
                    </a:solidFill>
                    <a:latin typeface="微軟正黑體" pitchFamily="34" charset="-120"/>
                    <a:ea typeface="微軟正黑體" pitchFamily="34" charset="-120"/>
                  </a:rPr>
                  <a:t>仙</a:t>
                </a:r>
                <a:endParaRPr lang="zh-TW" altLang="en-US" sz="1600" b="1" dirty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</p:grpSp>
      <p:grpSp>
        <p:nvGrpSpPr>
          <p:cNvPr id="25" name="群組 427"/>
          <p:cNvGrpSpPr/>
          <p:nvPr/>
        </p:nvGrpSpPr>
        <p:grpSpPr>
          <a:xfrm>
            <a:off x="5214950" y="9024966"/>
            <a:ext cx="329023" cy="338554"/>
            <a:chOff x="5171679" y="4135436"/>
            <a:chExt cx="329023" cy="338554"/>
          </a:xfrm>
        </p:grpSpPr>
        <p:sp>
          <p:nvSpPr>
            <p:cNvPr id="429" name="橢圓 428"/>
            <p:cNvSpPr/>
            <p:nvPr/>
          </p:nvSpPr>
          <p:spPr>
            <a:xfrm>
              <a:off x="5219801" y="4167182"/>
              <a:ext cx="280901" cy="280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430" name="文字方塊 429"/>
            <p:cNvSpPr txBox="1"/>
            <p:nvPr/>
          </p:nvSpPr>
          <p:spPr>
            <a:xfrm>
              <a:off x="5171679" y="413543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rPr>
                <a:t>仙</a:t>
              </a:r>
              <a:endParaRPr lang="zh-TW" altLang="en-US" sz="16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6" name="群組 430"/>
          <p:cNvGrpSpPr/>
          <p:nvPr/>
        </p:nvGrpSpPr>
        <p:grpSpPr>
          <a:xfrm>
            <a:off x="5214950" y="5595942"/>
            <a:ext cx="329023" cy="338554"/>
            <a:chOff x="5171679" y="4135436"/>
            <a:chExt cx="329023" cy="338554"/>
          </a:xfrm>
        </p:grpSpPr>
        <p:sp>
          <p:nvSpPr>
            <p:cNvPr id="432" name="橢圓 431"/>
            <p:cNvSpPr/>
            <p:nvPr/>
          </p:nvSpPr>
          <p:spPr>
            <a:xfrm>
              <a:off x="5219801" y="4167182"/>
              <a:ext cx="280901" cy="280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433" name="文字方塊 432"/>
            <p:cNvSpPr txBox="1"/>
            <p:nvPr/>
          </p:nvSpPr>
          <p:spPr>
            <a:xfrm>
              <a:off x="5171679" y="413543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rPr>
                <a:t>仙</a:t>
              </a:r>
              <a:endParaRPr lang="zh-TW" altLang="en-US" sz="16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7" name="群組 441"/>
          <p:cNvGrpSpPr/>
          <p:nvPr/>
        </p:nvGrpSpPr>
        <p:grpSpPr>
          <a:xfrm>
            <a:off x="3457167" y="4953000"/>
            <a:ext cx="1349062" cy="624306"/>
            <a:chOff x="3457167" y="4953000"/>
            <a:chExt cx="1349062" cy="624306"/>
          </a:xfrm>
        </p:grpSpPr>
        <p:sp>
          <p:nvSpPr>
            <p:cNvPr id="240" name="矩形 239"/>
            <p:cNvSpPr/>
            <p:nvPr/>
          </p:nvSpPr>
          <p:spPr>
            <a:xfrm>
              <a:off x="3929066" y="5095876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/>
                <a:t>隱身術</a:t>
              </a:r>
              <a:endParaRPr lang="zh-TW" altLang="en-US" dirty="0"/>
            </a:p>
          </p:txBody>
        </p:sp>
        <p:grpSp>
          <p:nvGrpSpPr>
            <p:cNvPr id="28" name="群組 360"/>
            <p:cNvGrpSpPr/>
            <p:nvPr/>
          </p:nvGrpSpPr>
          <p:grpSpPr>
            <a:xfrm>
              <a:off x="3714752" y="4953000"/>
              <a:ext cx="329023" cy="338554"/>
              <a:chOff x="4000504" y="4154072"/>
              <a:chExt cx="329023" cy="338554"/>
            </a:xfrm>
          </p:grpSpPr>
          <p:sp>
            <p:nvSpPr>
              <p:cNvPr id="362" name="橢圓 361"/>
              <p:cNvSpPr/>
              <p:nvPr/>
            </p:nvSpPr>
            <p:spPr>
              <a:xfrm>
                <a:off x="4048626" y="4185817"/>
                <a:ext cx="280901" cy="28090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363" name="文字方塊 362"/>
              <p:cNvSpPr txBox="1"/>
              <p:nvPr/>
            </p:nvSpPr>
            <p:spPr>
              <a:xfrm>
                <a:off x="4000504" y="4154072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92D050"/>
                    </a:solidFill>
                    <a:latin typeface="微軟正黑體" pitchFamily="34" charset="-120"/>
                    <a:ea typeface="微軟正黑體" pitchFamily="34" charset="-120"/>
                  </a:rPr>
                  <a:t>祝</a:t>
                </a:r>
                <a:endPara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29" name="群組 402"/>
            <p:cNvGrpSpPr/>
            <p:nvPr/>
          </p:nvGrpSpPr>
          <p:grpSpPr>
            <a:xfrm>
              <a:off x="3457167" y="5095876"/>
              <a:ext cx="329023" cy="338554"/>
              <a:chOff x="4786322" y="4135436"/>
              <a:chExt cx="329023" cy="338554"/>
            </a:xfrm>
          </p:grpSpPr>
          <p:sp>
            <p:nvSpPr>
              <p:cNvPr id="404" name="橢圓 403"/>
              <p:cNvSpPr/>
              <p:nvPr/>
            </p:nvSpPr>
            <p:spPr>
              <a:xfrm>
                <a:off x="4834444" y="4167180"/>
                <a:ext cx="280901" cy="280901"/>
              </a:xfrm>
              <a:prstGeom prst="ellipse">
                <a:avLst/>
              </a:prstGeom>
              <a:solidFill>
                <a:srgbClr val="FF99FF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405" name="文字方塊 404"/>
              <p:cNvSpPr txBox="1"/>
              <p:nvPr/>
            </p:nvSpPr>
            <p:spPr>
              <a:xfrm>
                <a:off x="4786322" y="4135436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B050"/>
                    </a:solidFill>
                    <a:latin typeface="微軟正黑體" pitchFamily="34" charset="-120"/>
                    <a:ea typeface="微軟正黑體" pitchFamily="34" charset="-120"/>
                  </a:rPr>
                  <a:t>靈</a:t>
                </a:r>
                <a:endParaRPr lang="zh-TW" altLang="en-US" sz="1600" b="1" dirty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30" name="群組 433"/>
            <p:cNvGrpSpPr/>
            <p:nvPr/>
          </p:nvGrpSpPr>
          <p:grpSpPr>
            <a:xfrm>
              <a:off x="3714752" y="5238752"/>
              <a:ext cx="329023" cy="338554"/>
              <a:chOff x="5171679" y="4135436"/>
              <a:chExt cx="329023" cy="338554"/>
            </a:xfrm>
          </p:grpSpPr>
          <p:sp>
            <p:nvSpPr>
              <p:cNvPr id="435" name="橢圓 434"/>
              <p:cNvSpPr/>
              <p:nvPr/>
            </p:nvSpPr>
            <p:spPr>
              <a:xfrm>
                <a:off x="5219801" y="4167182"/>
                <a:ext cx="280901" cy="28090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436" name="文字方塊 435"/>
              <p:cNvSpPr txBox="1"/>
              <p:nvPr/>
            </p:nvSpPr>
            <p:spPr>
              <a:xfrm>
                <a:off x="5171679" y="4135436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B050"/>
                    </a:solidFill>
                    <a:latin typeface="微軟正黑體" pitchFamily="34" charset="-120"/>
                    <a:ea typeface="微軟正黑體" pitchFamily="34" charset="-120"/>
                  </a:rPr>
                  <a:t>仙</a:t>
                </a:r>
                <a:endParaRPr lang="zh-TW" altLang="en-US" sz="1600" b="1" dirty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</p:grpSp>
      <p:grpSp>
        <p:nvGrpSpPr>
          <p:cNvPr id="31" name="群組 439"/>
          <p:cNvGrpSpPr/>
          <p:nvPr/>
        </p:nvGrpSpPr>
        <p:grpSpPr>
          <a:xfrm>
            <a:off x="4643446" y="2809860"/>
            <a:ext cx="1873906" cy="624306"/>
            <a:chOff x="4643446" y="2809860"/>
            <a:chExt cx="1873906" cy="624306"/>
          </a:xfrm>
        </p:grpSpPr>
        <p:sp>
          <p:nvSpPr>
            <p:cNvPr id="166" name="矩形 165"/>
            <p:cNvSpPr/>
            <p:nvPr/>
          </p:nvSpPr>
          <p:spPr>
            <a:xfrm>
              <a:off x="5178524" y="2952736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/>
                <a:t>飛天遁地術</a:t>
              </a:r>
              <a:endParaRPr lang="zh-TW" altLang="en-US" dirty="0"/>
            </a:p>
          </p:txBody>
        </p:sp>
        <p:grpSp>
          <p:nvGrpSpPr>
            <p:cNvPr id="128" name="群組 357"/>
            <p:cNvGrpSpPr/>
            <p:nvPr/>
          </p:nvGrpSpPr>
          <p:grpSpPr>
            <a:xfrm>
              <a:off x="4643446" y="2809860"/>
              <a:ext cx="329023" cy="338554"/>
              <a:chOff x="4000504" y="4154072"/>
              <a:chExt cx="329023" cy="338554"/>
            </a:xfrm>
          </p:grpSpPr>
          <p:sp>
            <p:nvSpPr>
              <p:cNvPr id="359" name="橢圓 358"/>
              <p:cNvSpPr/>
              <p:nvPr/>
            </p:nvSpPr>
            <p:spPr>
              <a:xfrm>
                <a:off x="4048626" y="4185817"/>
                <a:ext cx="280901" cy="28090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360" name="文字方塊 359"/>
              <p:cNvSpPr txBox="1"/>
              <p:nvPr/>
            </p:nvSpPr>
            <p:spPr>
              <a:xfrm>
                <a:off x="4000504" y="4154072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92D050"/>
                    </a:solidFill>
                    <a:latin typeface="微軟正黑體" pitchFamily="34" charset="-120"/>
                    <a:ea typeface="微軟正黑體" pitchFamily="34" charset="-120"/>
                  </a:rPr>
                  <a:t>祝</a:t>
                </a:r>
                <a:endPara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129" name="群組 378"/>
            <p:cNvGrpSpPr/>
            <p:nvPr/>
          </p:nvGrpSpPr>
          <p:grpSpPr>
            <a:xfrm>
              <a:off x="4643446" y="3095612"/>
              <a:ext cx="329023" cy="338554"/>
              <a:chOff x="4385861" y="4154072"/>
              <a:chExt cx="329023" cy="338554"/>
            </a:xfrm>
          </p:grpSpPr>
          <p:sp>
            <p:nvSpPr>
              <p:cNvPr id="380" name="橢圓 379"/>
              <p:cNvSpPr/>
              <p:nvPr/>
            </p:nvSpPr>
            <p:spPr>
              <a:xfrm>
                <a:off x="4433983" y="4185817"/>
                <a:ext cx="280901" cy="2809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381" name="文字方塊 380"/>
              <p:cNvSpPr txBox="1"/>
              <p:nvPr/>
            </p:nvSpPr>
            <p:spPr>
              <a:xfrm>
                <a:off x="4385861" y="4154072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92D050"/>
                    </a:solidFill>
                    <a:latin typeface="微軟正黑體" pitchFamily="34" charset="-120"/>
                    <a:ea typeface="微軟正黑體" pitchFamily="34" charset="-120"/>
                  </a:rPr>
                  <a:t>咒</a:t>
                </a:r>
                <a:endPara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130" name="群組 399"/>
            <p:cNvGrpSpPr/>
            <p:nvPr/>
          </p:nvGrpSpPr>
          <p:grpSpPr>
            <a:xfrm>
              <a:off x="4929198" y="3095612"/>
              <a:ext cx="329023" cy="338554"/>
              <a:chOff x="4786322" y="4135436"/>
              <a:chExt cx="329023" cy="338554"/>
            </a:xfrm>
          </p:grpSpPr>
          <p:sp>
            <p:nvSpPr>
              <p:cNvPr id="401" name="橢圓 400"/>
              <p:cNvSpPr/>
              <p:nvPr/>
            </p:nvSpPr>
            <p:spPr>
              <a:xfrm>
                <a:off x="4834444" y="4167180"/>
                <a:ext cx="280901" cy="280901"/>
              </a:xfrm>
              <a:prstGeom prst="ellipse">
                <a:avLst/>
              </a:prstGeom>
              <a:solidFill>
                <a:srgbClr val="FF99FF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402" name="文字方塊 401"/>
              <p:cNvSpPr txBox="1"/>
              <p:nvPr/>
            </p:nvSpPr>
            <p:spPr>
              <a:xfrm>
                <a:off x="4786322" y="4135436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B050"/>
                    </a:solidFill>
                    <a:latin typeface="微軟正黑體" pitchFamily="34" charset="-120"/>
                    <a:ea typeface="微軟正黑體" pitchFamily="34" charset="-120"/>
                  </a:rPr>
                  <a:t>靈</a:t>
                </a:r>
                <a:endParaRPr lang="zh-TW" altLang="en-US" sz="1600" b="1" dirty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131" name="群組 436"/>
            <p:cNvGrpSpPr/>
            <p:nvPr/>
          </p:nvGrpSpPr>
          <p:grpSpPr>
            <a:xfrm>
              <a:off x="4929198" y="2809860"/>
              <a:ext cx="329023" cy="338554"/>
              <a:chOff x="5171679" y="4135436"/>
              <a:chExt cx="329023" cy="338554"/>
            </a:xfrm>
          </p:grpSpPr>
          <p:sp>
            <p:nvSpPr>
              <p:cNvPr id="438" name="橢圓 437"/>
              <p:cNvSpPr/>
              <p:nvPr/>
            </p:nvSpPr>
            <p:spPr>
              <a:xfrm>
                <a:off x="5219801" y="4167182"/>
                <a:ext cx="280901" cy="28090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439" name="文字方塊 438"/>
              <p:cNvSpPr txBox="1"/>
              <p:nvPr/>
            </p:nvSpPr>
            <p:spPr>
              <a:xfrm>
                <a:off x="5171679" y="4135436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B050"/>
                    </a:solidFill>
                    <a:latin typeface="微軟正黑體" pitchFamily="34" charset="-120"/>
                    <a:ea typeface="微軟正黑體" pitchFamily="34" charset="-120"/>
                  </a:rPr>
                  <a:t>仙</a:t>
                </a:r>
                <a:endParaRPr lang="zh-TW" altLang="en-US" sz="1600" b="1" dirty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1480" y="4095744"/>
            <a:ext cx="57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癢 ，好吃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--《</a:t>
            </a:r>
            <a:r>
              <a:rPr lang="zh-TW" altLang="en-US" i="1" dirty="0" smtClean="0">
                <a:latin typeface="+mj-ea"/>
                <a:ea typeface="+mj-ea"/>
              </a:rPr>
              <a:t>惡靈古堡</a:t>
            </a:r>
            <a:r>
              <a:rPr lang="en-US" altLang="zh-TW" i="1" dirty="0" smtClean="0">
                <a:latin typeface="+mj-ea"/>
                <a:ea typeface="+mj-ea"/>
              </a:rPr>
              <a:t>》</a:t>
            </a:r>
            <a:endParaRPr lang="zh-TW" altLang="en-US" i="1" dirty="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1481" y="5066228"/>
            <a:ext cx="57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你覺得舒服多了。 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--《</a:t>
            </a:r>
            <a:r>
              <a:rPr lang="zh-TW" altLang="en-US" i="1" dirty="0" smtClean="0">
                <a:latin typeface="+mj-ea"/>
                <a:ea typeface="+mj-ea"/>
              </a:rPr>
              <a:t>天堂</a:t>
            </a:r>
            <a:r>
              <a:rPr lang="en-US" altLang="zh-TW" i="1" dirty="0" smtClean="0">
                <a:latin typeface="+mj-ea"/>
                <a:ea typeface="+mj-ea"/>
              </a:rPr>
              <a:t>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Appendix: TODO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TW" altLang="en-US" dirty="0" smtClean="0"/>
              <a:t>技能樹需要重畫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圖書館有些文件不該在圖書館出現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將數學文件拉到圖書館文件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增寫</a:t>
            </a:r>
            <a:r>
              <a:rPr lang="en-US" altLang="zh-TW" dirty="0" smtClean="0"/>
              <a:t>partially  ordered set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Chapter 1: World </a:t>
            </a:r>
            <a:br>
              <a:rPr lang="en-US" altLang="zh-TW" dirty="0" smtClean="0"/>
            </a:br>
            <a:r>
              <a:rPr lang="en-US" altLang="zh-TW" dirty="0" smtClean="0"/>
              <a:t>Setting</a:t>
            </a: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Appendix: update log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1"/>
            <a:r>
              <a:rPr lang="en-US" altLang="zh-TW" dirty="0" smtClean="0"/>
              <a:t>v1.11.1</a:t>
            </a:r>
          </a:p>
          <a:p>
            <a:pPr lvl="2"/>
            <a:r>
              <a:rPr lang="zh-TW" altLang="en-US" dirty="0" smtClean="0"/>
              <a:t>加入</a:t>
            </a:r>
            <a:r>
              <a:rPr lang="en-US" altLang="zh-TW" dirty="0" smtClean="0"/>
              <a:t>TODO list</a:t>
            </a:r>
          </a:p>
          <a:p>
            <a:pPr lvl="2"/>
            <a:r>
              <a:rPr lang="zh-TW" altLang="en-US" dirty="0" smtClean="0"/>
              <a:t>技能體季寫完了科技體系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v1.10.3</a:t>
            </a:r>
          </a:p>
          <a:p>
            <a:pPr lvl="2"/>
            <a:r>
              <a:rPr lang="zh-TW" altLang="en-US" dirty="0" smtClean="0"/>
              <a:t>卡巴拉轉為文件，神祕學體系全為塔羅牌陣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v1.10.2</a:t>
            </a:r>
          </a:p>
          <a:p>
            <a:pPr lvl="2"/>
            <a:r>
              <a:rPr lang="zh-TW" altLang="en-US" dirty="0" smtClean="0"/>
              <a:t>修正部分文字、增加候選格言列表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增加地系水系魔法技能解釋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v.1.10.1</a:t>
            </a:r>
          </a:p>
          <a:p>
            <a:pPr lvl="2"/>
            <a:r>
              <a:rPr lang="zh-TW" altLang="en-US" dirty="0" smtClean="0"/>
              <a:t>增加塔羅牌占卜小說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v.1.9.2</a:t>
            </a:r>
          </a:p>
          <a:p>
            <a:pPr lvl="2"/>
            <a:r>
              <a:rPr lang="zh-TW" altLang="en-US" dirty="0" smtClean="0"/>
              <a:t>統一技能邏輯是基於主技能，加上副技能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增加仙術系技能解釋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v.1.9.1</a:t>
            </a:r>
          </a:p>
          <a:p>
            <a:pPr lvl="2"/>
            <a:r>
              <a:rPr lang="en-US" altLang="zh-TW" dirty="0" smtClean="0"/>
              <a:t>Update log</a:t>
            </a:r>
            <a:r>
              <a:rPr lang="zh-TW" altLang="en-US" dirty="0" smtClean="0"/>
              <a:t>拉至末端、校正錯誤、開始編寫技能內容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增加神祕學系技能解釋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v1.8</a:t>
            </a:r>
          </a:p>
          <a:p>
            <a:pPr lvl="2"/>
            <a:r>
              <a:rPr lang="zh-TW" altLang="en-US" dirty="0" smtClean="0"/>
              <a:t>增加虛空層、終界層、特殊層的內容、增加</a:t>
            </a:r>
            <a:r>
              <a:rPr lang="en-US" altLang="zh-TW" dirty="0" smtClean="0"/>
              <a:t>ACG</a:t>
            </a:r>
            <a:r>
              <a:rPr lang="zh-TW" altLang="en-US" dirty="0" smtClean="0"/>
              <a:t>格言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刪除遊戲模式，拉至企劃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v1.7</a:t>
            </a:r>
          </a:p>
          <a:p>
            <a:pPr lvl="2"/>
            <a:r>
              <a:rPr lang="zh-TW" altLang="en-US" dirty="0" smtClean="0"/>
              <a:t>增加</a:t>
            </a:r>
            <a:r>
              <a:rPr lang="en-US" altLang="zh-TW" dirty="0" smtClean="0"/>
              <a:t>update log</a:t>
            </a:r>
          </a:p>
          <a:p>
            <a:pPr lvl="2"/>
            <a:r>
              <a:rPr lang="zh-TW" altLang="en-US" dirty="0" smtClean="0"/>
              <a:t>更正錯誤、將</a:t>
            </a:r>
            <a:r>
              <a:rPr lang="en-US" altLang="zh-TW" dirty="0" smtClean="0"/>
              <a:t>UI</a:t>
            </a:r>
            <a:r>
              <a:rPr lang="zh-TW" altLang="en-US" dirty="0" smtClean="0"/>
              <a:t>介面拉至企劃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v1.6</a:t>
            </a:r>
          </a:p>
          <a:p>
            <a:pPr lvl="2"/>
            <a:r>
              <a:rPr lang="zh-TW" altLang="en-US" dirty="0" smtClean="0"/>
              <a:t>增加外圍世界、四大素質、更改技能色系、聯繫四大素質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地理文件中的歷史事件拉到編年史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商人日記從課文語氣改為散搞形式，多於的資料轉去地理介紹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圖書館規章拆解為公告與非公告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v.1.5</a:t>
            </a:r>
          </a:p>
          <a:p>
            <a:pPr lvl="2"/>
            <a:r>
              <a:rPr lang="zh-TW" altLang="en-US" dirty="0" smtClean="0"/>
              <a:t>更正圖片錯誤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v1.4</a:t>
            </a:r>
          </a:p>
          <a:p>
            <a:pPr lvl="2"/>
            <a:r>
              <a:rPr lang="zh-TW" altLang="en-US" dirty="0" smtClean="0"/>
              <a:t>將原本設定集轉成小說形式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v1.3</a:t>
            </a:r>
          </a:p>
          <a:p>
            <a:pPr lvl="2"/>
            <a:r>
              <a:rPr lang="zh-TW" altLang="en-US" dirty="0" smtClean="0"/>
              <a:t>加上第</a:t>
            </a:r>
            <a:r>
              <a:rPr lang="en-US" altLang="zh-TW" dirty="0" smtClean="0"/>
              <a:t>0</a:t>
            </a:r>
            <a:r>
              <a:rPr lang="zh-TW" altLang="en-US" dirty="0" smtClean="0"/>
              <a:t>章 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解釋、重新編排章節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v1.2</a:t>
            </a:r>
          </a:p>
          <a:p>
            <a:pPr lvl="2"/>
            <a:r>
              <a:rPr lang="zh-TW" altLang="en-US" dirty="0" smtClean="0"/>
              <a:t>將企劃拆解成設定集和企劃，設定集改為直式書本版面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新增三元相性、種族加成、編年史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 1.1</a:t>
            </a:r>
          </a:p>
          <a:p>
            <a:pPr lvl="2"/>
            <a:r>
              <a:rPr lang="zh-TW" altLang="en-US" dirty="0" smtClean="0"/>
              <a:t>將純文字設定轉為橫式投影片企劃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 1.0</a:t>
            </a:r>
          </a:p>
          <a:p>
            <a:pPr lvl="2"/>
            <a:r>
              <a:rPr lang="zh-TW" altLang="en-US" dirty="0" smtClean="0"/>
              <a:t>純文字版本設定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v0.1</a:t>
            </a:r>
          </a:p>
          <a:p>
            <a:pPr lvl="2"/>
            <a:r>
              <a:rPr lang="zh-TW" altLang="en-US" dirty="0" smtClean="0"/>
              <a:t>架構世界觀、創造三種族為主的技能體系並加入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的概念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未入選格言列表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1481" y="4371329"/>
            <a:ext cx="57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今天的我沒有極限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--《 </a:t>
            </a:r>
            <a:r>
              <a:rPr lang="zh-TW" altLang="en-US" i="1" dirty="0" smtClean="0">
                <a:latin typeface="+mj-ea"/>
                <a:ea typeface="+mj-ea"/>
              </a:rPr>
              <a:t>閃電霹靂車</a:t>
            </a:r>
            <a:r>
              <a:rPr lang="en-US" altLang="zh-TW" i="1" dirty="0" smtClean="0">
                <a:latin typeface="+mj-ea"/>
                <a:ea typeface="+mj-ea"/>
              </a:rPr>
              <a:t> 》</a:t>
            </a:r>
            <a:endParaRPr lang="zh-TW" altLang="en-US" i="1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1481" y="3619535"/>
            <a:ext cx="57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 smtClean="0">
                <a:latin typeface="+mj-ea"/>
                <a:ea typeface="+mj-ea"/>
              </a:rPr>
              <a:t> Panzer </a:t>
            </a:r>
            <a:r>
              <a:rPr lang="en-US" altLang="zh-TW" i="1" dirty="0" err="1" smtClean="0">
                <a:latin typeface="+mj-ea"/>
                <a:ea typeface="+mj-ea"/>
              </a:rPr>
              <a:t>vor</a:t>
            </a:r>
            <a:r>
              <a:rPr lang="zh-TW" altLang="en-US" i="1" dirty="0" smtClean="0">
                <a:latin typeface="+mj-ea"/>
                <a:ea typeface="+mj-ea"/>
              </a:rPr>
              <a:t>！ 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--《</a:t>
            </a:r>
            <a:r>
              <a:rPr lang="zh-TW" altLang="en-US" i="1" dirty="0" smtClean="0">
                <a:latin typeface="+mj-ea"/>
                <a:ea typeface="+mj-ea"/>
              </a:rPr>
              <a:t>少女與戰車</a:t>
            </a:r>
            <a:r>
              <a:rPr lang="en-US" altLang="zh-TW" i="1" dirty="0" smtClean="0">
                <a:latin typeface="+mj-ea"/>
                <a:ea typeface="+mj-ea"/>
              </a:rPr>
              <a:t>》</a:t>
            </a:r>
            <a:endParaRPr lang="zh-TW" altLang="en-US" i="1" dirty="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1481" y="2877909"/>
            <a:ext cx="57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惡、即、斬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</a:t>
            </a:r>
            <a:r>
              <a:rPr lang="zh-TW" altLang="en-US" i="1" dirty="0" smtClean="0">
                <a:latin typeface="+mj-ea"/>
                <a:ea typeface="+mj-ea"/>
              </a:rPr>
              <a:t>齋藤一</a:t>
            </a:r>
            <a:r>
              <a:rPr lang="en-US" altLang="zh-TW" i="1" dirty="0" smtClean="0">
                <a:latin typeface="+mj-ea"/>
                <a:ea typeface="+mj-ea"/>
              </a:rPr>
              <a:t>《</a:t>
            </a:r>
            <a:r>
              <a:rPr lang="zh-TW" altLang="en-US" i="1" dirty="0" smtClean="0">
                <a:latin typeface="+mj-ea"/>
                <a:ea typeface="+mj-ea"/>
              </a:rPr>
              <a:t>神劍闖江湖</a:t>
            </a:r>
            <a:r>
              <a:rPr lang="en-US" altLang="zh-TW" i="1" dirty="0" smtClean="0">
                <a:latin typeface="+mj-ea"/>
                <a:ea typeface="+mj-ea"/>
              </a:rPr>
              <a:t>》</a:t>
            </a:r>
            <a:endParaRPr lang="zh-TW" altLang="en-US" i="1" dirty="0"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1481" y="5160536"/>
            <a:ext cx="57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 smtClean="0">
                <a:latin typeface="+mj-ea"/>
                <a:ea typeface="+mj-ea"/>
              </a:rPr>
              <a:t>El </a:t>
            </a:r>
            <a:r>
              <a:rPr lang="en-US" altLang="zh-TW" i="1" dirty="0" err="1" smtClean="0">
                <a:latin typeface="+mj-ea"/>
                <a:ea typeface="+mj-ea"/>
              </a:rPr>
              <a:t>Psy</a:t>
            </a:r>
            <a:r>
              <a:rPr lang="en-US" altLang="zh-TW" i="1" dirty="0" smtClean="0">
                <a:latin typeface="+mj-ea"/>
                <a:ea typeface="+mj-ea"/>
              </a:rPr>
              <a:t> </a:t>
            </a:r>
            <a:r>
              <a:rPr lang="en-US" altLang="zh-TW" i="1" dirty="0" err="1" smtClean="0">
                <a:latin typeface="+mj-ea"/>
                <a:ea typeface="+mj-ea"/>
              </a:rPr>
              <a:t>Kongroo</a:t>
            </a:r>
            <a:r>
              <a:rPr lang="en-US" altLang="zh-TW" i="1" dirty="0" smtClean="0">
                <a:latin typeface="+mj-ea"/>
                <a:ea typeface="+mj-ea"/>
              </a:rPr>
              <a:t> </a:t>
            </a: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</a:t>
            </a:r>
            <a:r>
              <a:rPr lang="zh-TW" altLang="en-US" i="1" dirty="0" smtClean="0">
                <a:latin typeface="+mj-ea"/>
                <a:ea typeface="+mj-ea"/>
              </a:rPr>
              <a:t>岡部倫太郎</a:t>
            </a:r>
            <a:r>
              <a:rPr lang="en-US" altLang="zh-TW" i="1" dirty="0" smtClean="0">
                <a:latin typeface="+mj-ea"/>
                <a:ea typeface="+mj-ea"/>
              </a:rPr>
              <a:t>《 </a:t>
            </a:r>
            <a:r>
              <a:rPr lang="zh-TW" altLang="en-US" i="1" dirty="0" smtClean="0">
                <a:latin typeface="+mj-ea"/>
                <a:ea typeface="+mj-ea"/>
              </a:rPr>
              <a:t>命運石之門</a:t>
            </a:r>
            <a:r>
              <a:rPr lang="en-US" altLang="zh-TW" i="1" dirty="0" smtClean="0">
                <a:latin typeface="+mj-ea"/>
                <a:ea typeface="+mj-ea"/>
              </a:rPr>
              <a:t>》</a:t>
            </a:r>
            <a:endParaRPr lang="zh-TW" altLang="en-US" i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1480" y="4095744"/>
            <a:ext cx="57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既不回頭，何必不忘；既然無緣，何需誓言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--《</a:t>
            </a:r>
            <a:r>
              <a:rPr lang="zh-TW" altLang="en-US" i="1" dirty="0" smtClean="0">
                <a:latin typeface="+mj-ea"/>
                <a:ea typeface="+mj-ea"/>
              </a:rPr>
              <a:t>仙劍奇俠傳</a:t>
            </a:r>
            <a:r>
              <a:rPr lang="en-US" altLang="zh-TW" i="1" dirty="0" smtClean="0">
                <a:latin typeface="+mj-ea"/>
                <a:ea typeface="+mj-ea"/>
              </a:rPr>
              <a:t>1》</a:t>
            </a:r>
          </a:p>
        </p:txBody>
      </p:sp>
      <p:sp>
        <p:nvSpPr>
          <p:cNvPr id="5" name="矩形 4"/>
          <p:cNvSpPr/>
          <p:nvPr/>
        </p:nvSpPr>
        <p:spPr>
          <a:xfrm>
            <a:off x="500042" y="4953000"/>
            <a:ext cx="576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「為何回頭，有什麼東西忘了帶走嗎？」</a:t>
            </a:r>
            <a:endParaRPr lang="en-US" altLang="zh-TW" i="1" dirty="0" smtClean="0">
              <a:latin typeface="+mj-ea"/>
              <a:ea typeface="+mj-ea"/>
            </a:endParaRPr>
          </a:p>
          <a:p>
            <a:r>
              <a:rPr lang="zh-TW" altLang="en-US" i="1" dirty="0" smtClean="0">
                <a:latin typeface="+mj-ea"/>
                <a:ea typeface="+mj-ea"/>
              </a:rPr>
              <a:t>「你」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</a:t>
            </a:r>
            <a:r>
              <a:rPr lang="zh-TW" altLang="en-US" i="1" dirty="0" smtClean="0">
                <a:latin typeface="+mj-ea"/>
                <a:ea typeface="+mj-ea"/>
              </a:rPr>
              <a:t>司空宇、沐月</a:t>
            </a:r>
            <a:r>
              <a:rPr lang="en-US" altLang="zh-TW" i="1" dirty="0" smtClean="0">
                <a:latin typeface="+mj-ea"/>
                <a:ea typeface="+mj-ea"/>
              </a:rPr>
              <a:t>《</a:t>
            </a:r>
            <a:r>
              <a:rPr lang="zh-TW" altLang="en-US" i="1" dirty="0" smtClean="0">
                <a:latin typeface="+mj-ea"/>
                <a:ea typeface="+mj-ea"/>
              </a:rPr>
              <a:t>穹之扉</a:t>
            </a:r>
            <a:r>
              <a:rPr lang="en-US" altLang="zh-TW" i="1" dirty="0" smtClean="0">
                <a:latin typeface="+mj-ea"/>
                <a:ea typeface="+mj-ea"/>
              </a:rPr>
              <a:t>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7938">
              <a:buNone/>
            </a:pPr>
            <a:r>
              <a:rPr lang="en-US" altLang="zh-TW" dirty="0" smtClean="0"/>
              <a:t>****************************</a:t>
            </a:r>
            <a:r>
              <a:rPr lang="zh-TW" altLang="en-US" dirty="0" smtClean="0"/>
              <a:t>********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陰暗的房間裡，有一張蠻大的桌子，桌上擺著骷髏頭，點著三盞蠟燭，桌上用絨布覆蓋著，似乎是相當平滑的絨布，絨布上面似乎有一些盧恩文字，應該是用在強化預言的能力。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桌子的兩側坐著兩個面對面的人，一邊是帶著斗篷，看不是很清楚臉。另一邊則是普通的商人，身穿方便活動的大衣。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占卜師：「今天想要占卜什麼事情</a:t>
            </a:r>
            <a:r>
              <a:rPr lang="en-US" altLang="zh-TW" dirty="0" smtClean="0"/>
              <a:t>?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客人：「有三件事情想占卜，第一件事情是工作上的，詢問最近感覺生意不是很順利，未來要往什麼方向努力。 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占卜師：「另外兩件事情呢</a:t>
            </a:r>
            <a:r>
              <a:rPr lang="en-US" altLang="zh-TW" dirty="0" smtClean="0"/>
              <a:t>?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客人：「第二件事是想問我女兒去年開始成為了冒險者，但似乎對於隊友不是很滿意，有不少抱怨，但是隊友似乎又很可靠，目前為止接任物都有解決，對於要不要換隊友相當猶豫。」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客人：「第三件事是想問上個月寵物死亡了，想考慮養一個新的寵物，但是之前的寵物算是蠻容易嫉妒我跟其他動物接觸，現在養新的寵物會被接受嗎</a:t>
            </a:r>
            <a:r>
              <a:rPr lang="en-US" altLang="zh-TW" dirty="0" smtClean="0"/>
              <a:t>?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占卜師： 「這三件事情你是要單純占卜還是發動預言來看未來</a:t>
            </a:r>
            <a:r>
              <a:rPr lang="en-US" altLang="zh-TW" dirty="0" smtClean="0"/>
              <a:t>?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客人：「商業的事情只是心裡過不去想找個啟發，寵物的事情算是希望讓心中有一個踏實的答案，這兩件事情占卜就好。」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>
              <a:buNone/>
            </a:pP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客人：「女兒的事情由於比較複雜，我也無法介入，這件事我想啟用預言。」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占卜師：「看來工作事情你心中算是有底，我們就用時間之流牌陣。寵物的事情是跟亡者對話，我們就用八芒星牌陣。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預言牽涉比較複雜，要使用所羅門之星牌陣處理。加上要發動預言，還需要用上盧恩文字的和鍊金物品，加上女兒的事情因為不是你本人，我還需要動用到自動人形來輔助，所以費用大概是這樣，接受嗎</a:t>
            </a:r>
            <a:r>
              <a:rPr lang="en-US" altLang="zh-TW" dirty="0" smtClean="0"/>
              <a:t>?</a:t>
            </a:r>
            <a:br>
              <a:rPr lang="en-US" altLang="zh-TW" dirty="0" smtClean="0"/>
            </a:br>
            <a:r>
              <a:rPr lang="zh-TW" altLang="en-US" dirty="0" smtClean="0"/>
              <a:t>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占卜師在小板子上用粉筆寫下收費總額。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客人：「當然可以，就麻煩你了。」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>
              <a:buNone/>
            </a:pP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占卜師：「再問一個牽涉到個資的問題，因為屬於消費者隱私的部分，你可以選擇拒絕回答或者直接拒絕或者用沉默表示否定。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因為預言啟用本身要使用增加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的方式，如果你本身會元素魔法或者無屬魔法之類的，或者有信仰之力的話，都能幫助增加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來強化預言效果，你想在預言加入你本身的力量嗎</a:t>
            </a:r>
            <a:r>
              <a:rPr lang="en-US" altLang="zh-TW" dirty="0" smtClean="0"/>
              <a:t>?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客人：「我本身會一點氣功用以防身，這樣可以嗎</a:t>
            </a:r>
            <a:r>
              <a:rPr lang="en-US" altLang="zh-TW" dirty="0" smtClean="0"/>
              <a:t>?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占卜師：「可以的，到時候再請你發動加入增加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。」</a:t>
            </a:r>
          </a:p>
          <a:p>
            <a:pPr marL="87313" indent="627063">
              <a:buNone/>
            </a:pP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9330" y="4024306"/>
            <a:ext cx="57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並非是我選擇了這樣的一生，而是一生選了我。 </a:t>
            </a: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</a:t>
            </a:r>
            <a:r>
              <a:rPr lang="zh-TW" altLang="en-US" i="1" dirty="0" smtClean="0">
                <a:latin typeface="+mj-ea"/>
                <a:ea typeface="+mj-ea"/>
              </a:rPr>
              <a:t>埃奇歐</a:t>
            </a:r>
            <a:r>
              <a:rPr lang="en-US" altLang="zh-TW" i="1" dirty="0" smtClean="0">
                <a:latin typeface="+mj-ea"/>
                <a:ea typeface="+mj-ea"/>
              </a:rPr>
              <a:t>《</a:t>
            </a:r>
            <a:r>
              <a:rPr lang="zh-TW" altLang="en-US" i="1" dirty="0" smtClean="0">
                <a:latin typeface="+mj-ea"/>
                <a:ea typeface="+mj-ea"/>
              </a:rPr>
              <a:t>刺客教條</a:t>
            </a:r>
            <a:r>
              <a:rPr lang="en-US" altLang="zh-TW" i="1" dirty="0" smtClean="0">
                <a:latin typeface="+mj-ea"/>
                <a:ea typeface="+mj-ea"/>
              </a:rPr>
              <a:t>2》</a:t>
            </a:r>
          </a:p>
        </p:txBody>
      </p:sp>
      <p:sp>
        <p:nvSpPr>
          <p:cNvPr id="5" name="矩形 4"/>
          <p:cNvSpPr/>
          <p:nvPr/>
        </p:nvSpPr>
        <p:spPr>
          <a:xfrm>
            <a:off x="500042" y="5095876"/>
            <a:ext cx="576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奇跡不是免費的，如果你祈求了希望，也會散播出同等的絕望。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</a:t>
            </a:r>
            <a:r>
              <a:rPr lang="zh-TW" altLang="en-US" i="1" dirty="0" smtClean="0">
                <a:latin typeface="+mj-ea"/>
                <a:ea typeface="+mj-ea"/>
              </a:rPr>
              <a:t>佐倉杏子</a:t>
            </a:r>
            <a:r>
              <a:rPr lang="en-US" altLang="zh-TW" i="1" dirty="0" smtClean="0">
                <a:latin typeface="+mj-ea"/>
                <a:ea typeface="+mj-ea"/>
              </a:rPr>
              <a:t>《</a:t>
            </a:r>
            <a:r>
              <a:rPr lang="zh-TW" altLang="en-US" i="1" dirty="0" smtClean="0">
                <a:latin typeface="+mj-ea"/>
                <a:ea typeface="+mj-ea"/>
              </a:rPr>
              <a:t>魔法少女小圓</a:t>
            </a:r>
            <a:r>
              <a:rPr lang="en-US" altLang="zh-TW" i="1" dirty="0" smtClean="0">
                <a:latin typeface="+mj-ea"/>
                <a:ea typeface="+mj-ea"/>
              </a:rPr>
              <a:t>》</a:t>
            </a:r>
            <a:endParaRPr lang="zh-TW" altLang="en-US" i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占卜師：「你以前有試過任何占卜或預言嗎</a:t>
            </a:r>
            <a:r>
              <a:rPr lang="en-US" altLang="zh-TW" dirty="0" smtClean="0"/>
              <a:t>?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客人：「沒有，我是第一次來到這種地方，其實主要也是因為女兒的事情才來的，另外兩件事情只是順帶問問。」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占卜師：「那我來解說一下流程，塔羅牌是有所謂正位逆位的概念，卡片正向和倒向的意義是不同的。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整個牌陣占卜抽卡須全程由你執行，先洗牌，抽出一張陣眼並且翻開，再洗牌，接著抽出剩下牌陣需要的牌不翻開。直到所有牌陣需要的牌抽完之後，才一次翻開。</a:t>
            </a:r>
          </a:p>
          <a:p>
            <a:pPr marL="87313" indent="627063">
              <a:buNone/>
            </a:pPr>
            <a:r>
              <a:rPr lang="zh-TW" altLang="en-US" dirty="0" smtClean="0"/>
              <a:t>陣眼並沒有正逆位之分，所以是橫擺的。 」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>
              <a:buNone/>
            </a:pP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占卜師：「我先示範一次，洗牌方式是順時針方向以圓形方式將排搓散開，手隨意的在順時針方向上繞打亂牌的方向和順序，一直洗到你覺得夠亂，再把牌疊整齊，打開最上面的一張當陣眼。」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占卜師邊說明邊將牌組打散，看得出來是很熟練的動作，單手從逆時針方向推回卡牌幾乎就快疊好了，再稍微調整就把牌整理回一疊。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>
              <a:buNone/>
            </a:pPr>
            <a:endParaRPr lang="en-US" altLang="zh-TW" dirty="0" smtClean="0"/>
          </a:p>
        </p:txBody>
      </p:sp>
      <p:sp>
        <p:nvSpPr>
          <p:cNvPr id="59" name="圓角矩形 58"/>
          <p:cNvSpPr/>
          <p:nvPr/>
        </p:nvSpPr>
        <p:spPr>
          <a:xfrm rot="16530225">
            <a:off x="4068457" y="7524768"/>
            <a:ext cx="366715" cy="772829"/>
          </a:xfrm>
          <a:prstGeom prst="roundRect">
            <a:avLst/>
          </a:prstGeom>
          <a:solidFill>
            <a:schemeClr val="tx1"/>
          </a:solidFill>
          <a:ln>
            <a:solidFill>
              <a:srgbClr val="321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2" name="圓角矩形 91"/>
          <p:cNvSpPr/>
          <p:nvPr/>
        </p:nvSpPr>
        <p:spPr>
          <a:xfrm rot="16200000">
            <a:off x="3417946" y="7717296"/>
            <a:ext cx="366715" cy="772829"/>
          </a:xfrm>
          <a:prstGeom prst="roundRect">
            <a:avLst/>
          </a:prstGeom>
          <a:solidFill>
            <a:schemeClr val="tx1"/>
          </a:solidFill>
          <a:ln>
            <a:solidFill>
              <a:srgbClr val="321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4" name="圓角矩形 93"/>
          <p:cNvSpPr/>
          <p:nvPr/>
        </p:nvSpPr>
        <p:spPr>
          <a:xfrm rot="1163125">
            <a:off x="2761250" y="7959306"/>
            <a:ext cx="366715" cy="772829"/>
          </a:xfrm>
          <a:prstGeom prst="roundRect">
            <a:avLst/>
          </a:prstGeom>
          <a:solidFill>
            <a:schemeClr val="tx1"/>
          </a:solidFill>
          <a:ln>
            <a:solidFill>
              <a:srgbClr val="321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5" name="圓角矩形 94"/>
          <p:cNvSpPr/>
          <p:nvPr/>
        </p:nvSpPr>
        <p:spPr>
          <a:xfrm rot="17363125">
            <a:off x="3433355" y="8224945"/>
            <a:ext cx="366715" cy="772829"/>
          </a:xfrm>
          <a:prstGeom prst="roundRect">
            <a:avLst/>
          </a:prstGeom>
          <a:solidFill>
            <a:schemeClr val="tx1"/>
          </a:solidFill>
          <a:ln>
            <a:solidFill>
              <a:srgbClr val="321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9" name="圓角矩形 98"/>
          <p:cNvSpPr/>
          <p:nvPr/>
        </p:nvSpPr>
        <p:spPr>
          <a:xfrm rot="18698298">
            <a:off x="2366890" y="8175072"/>
            <a:ext cx="366715" cy="772829"/>
          </a:xfrm>
          <a:prstGeom prst="roundRect">
            <a:avLst/>
          </a:prstGeom>
          <a:solidFill>
            <a:schemeClr val="tx1"/>
          </a:solidFill>
          <a:ln>
            <a:solidFill>
              <a:srgbClr val="321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0" name="圓角矩形 99"/>
          <p:cNvSpPr/>
          <p:nvPr/>
        </p:nvSpPr>
        <p:spPr>
          <a:xfrm rot="13298298">
            <a:off x="2921554" y="6477400"/>
            <a:ext cx="366715" cy="772829"/>
          </a:xfrm>
          <a:prstGeom prst="roundRect">
            <a:avLst/>
          </a:prstGeom>
          <a:solidFill>
            <a:schemeClr val="tx1"/>
          </a:solidFill>
          <a:ln>
            <a:solidFill>
              <a:srgbClr val="321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1" name="圓角矩形 100"/>
          <p:cNvSpPr/>
          <p:nvPr/>
        </p:nvSpPr>
        <p:spPr>
          <a:xfrm rot="19861423">
            <a:off x="3126826" y="8379548"/>
            <a:ext cx="366715" cy="772829"/>
          </a:xfrm>
          <a:prstGeom prst="roundRect">
            <a:avLst/>
          </a:prstGeom>
          <a:solidFill>
            <a:schemeClr val="tx1"/>
          </a:solidFill>
          <a:ln>
            <a:solidFill>
              <a:srgbClr val="321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2" name="圓角矩形 101"/>
          <p:cNvSpPr/>
          <p:nvPr/>
        </p:nvSpPr>
        <p:spPr>
          <a:xfrm rot="14461423">
            <a:off x="1737845" y="7484577"/>
            <a:ext cx="366715" cy="772829"/>
          </a:xfrm>
          <a:prstGeom prst="roundRect">
            <a:avLst/>
          </a:prstGeom>
          <a:solidFill>
            <a:schemeClr val="tx1"/>
          </a:solidFill>
          <a:ln>
            <a:solidFill>
              <a:srgbClr val="321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0" name="圓角矩形 109"/>
          <p:cNvSpPr/>
          <p:nvPr/>
        </p:nvSpPr>
        <p:spPr>
          <a:xfrm rot="4443724">
            <a:off x="3024612" y="7206456"/>
            <a:ext cx="366715" cy="772829"/>
          </a:xfrm>
          <a:prstGeom prst="roundRect">
            <a:avLst/>
          </a:prstGeom>
          <a:solidFill>
            <a:schemeClr val="tx1"/>
          </a:solidFill>
          <a:ln>
            <a:solidFill>
              <a:srgbClr val="321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1" name="圓角矩形 110"/>
          <p:cNvSpPr/>
          <p:nvPr/>
        </p:nvSpPr>
        <p:spPr>
          <a:xfrm rot="20643724">
            <a:off x="1456358" y="6560130"/>
            <a:ext cx="366715" cy="772829"/>
          </a:xfrm>
          <a:prstGeom prst="roundRect">
            <a:avLst/>
          </a:prstGeom>
          <a:solidFill>
            <a:schemeClr val="tx1"/>
          </a:solidFill>
          <a:ln>
            <a:solidFill>
              <a:srgbClr val="321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2" name="圓角矩形 111"/>
          <p:cNvSpPr/>
          <p:nvPr/>
        </p:nvSpPr>
        <p:spPr>
          <a:xfrm rot="5606849">
            <a:off x="1852949" y="6987426"/>
            <a:ext cx="366715" cy="772829"/>
          </a:xfrm>
          <a:prstGeom prst="roundRect">
            <a:avLst/>
          </a:prstGeom>
          <a:solidFill>
            <a:schemeClr val="tx1"/>
          </a:solidFill>
          <a:ln>
            <a:solidFill>
              <a:srgbClr val="321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3" name="圓角矩形 112"/>
          <p:cNvSpPr/>
          <p:nvPr/>
        </p:nvSpPr>
        <p:spPr>
          <a:xfrm rot="206849">
            <a:off x="2705404" y="5809661"/>
            <a:ext cx="366715" cy="772829"/>
          </a:xfrm>
          <a:prstGeom prst="roundRect">
            <a:avLst/>
          </a:prstGeom>
          <a:solidFill>
            <a:schemeClr val="tx1"/>
          </a:solidFill>
          <a:ln>
            <a:solidFill>
              <a:srgbClr val="321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6" name="圓角矩形 105"/>
          <p:cNvSpPr/>
          <p:nvPr/>
        </p:nvSpPr>
        <p:spPr>
          <a:xfrm rot="1542022">
            <a:off x="2003315" y="8137562"/>
            <a:ext cx="366715" cy="772829"/>
          </a:xfrm>
          <a:prstGeom prst="roundRect">
            <a:avLst/>
          </a:prstGeom>
          <a:solidFill>
            <a:schemeClr val="tx1"/>
          </a:solidFill>
          <a:ln>
            <a:solidFill>
              <a:srgbClr val="321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7" name="圓角矩形 106"/>
          <p:cNvSpPr/>
          <p:nvPr/>
        </p:nvSpPr>
        <p:spPr>
          <a:xfrm rot="17742022">
            <a:off x="2812606" y="8471280"/>
            <a:ext cx="366715" cy="772829"/>
          </a:xfrm>
          <a:prstGeom prst="roundRect">
            <a:avLst/>
          </a:prstGeom>
          <a:solidFill>
            <a:schemeClr val="tx1"/>
          </a:solidFill>
          <a:ln>
            <a:solidFill>
              <a:srgbClr val="321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8" name="圓角矩形 107"/>
          <p:cNvSpPr/>
          <p:nvPr/>
        </p:nvSpPr>
        <p:spPr>
          <a:xfrm rot="2705147">
            <a:off x="2137976" y="6727627"/>
            <a:ext cx="366715" cy="772829"/>
          </a:xfrm>
          <a:prstGeom prst="roundRect">
            <a:avLst/>
          </a:prstGeom>
          <a:solidFill>
            <a:schemeClr val="tx1"/>
          </a:solidFill>
          <a:ln>
            <a:solidFill>
              <a:srgbClr val="321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9" name="圓角矩形 108"/>
          <p:cNvSpPr/>
          <p:nvPr/>
        </p:nvSpPr>
        <p:spPr>
          <a:xfrm rot="18905147">
            <a:off x="2358948" y="6184136"/>
            <a:ext cx="366715" cy="772829"/>
          </a:xfrm>
          <a:prstGeom prst="roundRect">
            <a:avLst/>
          </a:prstGeom>
          <a:solidFill>
            <a:schemeClr val="tx1"/>
          </a:solidFill>
          <a:ln>
            <a:solidFill>
              <a:srgbClr val="321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0" name="圓角矩形 129"/>
          <p:cNvSpPr/>
          <p:nvPr/>
        </p:nvSpPr>
        <p:spPr>
          <a:xfrm rot="5785284">
            <a:off x="2159041" y="7579596"/>
            <a:ext cx="366715" cy="772829"/>
          </a:xfrm>
          <a:prstGeom prst="roundRect">
            <a:avLst/>
          </a:prstGeom>
          <a:solidFill>
            <a:schemeClr val="tx1"/>
          </a:solidFill>
          <a:ln>
            <a:solidFill>
              <a:srgbClr val="321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1" name="圓角矩形 130"/>
          <p:cNvSpPr/>
          <p:nvPr/>
        </p:nvSpPr>
        <p:spPr>
          <a:xfrm rot="385284">
            <a:off x="4185446" y="8328668"/>
            <a:ext cx="366715" cy="772829"/>
          </a:xfrm>
          <a:prstGeom prst="roundRect">
            <a:avLst/>
          </a:prstGeom>
          <a:solidFill>
            <a:schemeClr val="tx1"/>
          </a:solidFill>
          <a:ln>
            <a:solidFill>
              <a:srgbClr val="321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2" name="圓角矩形 131"/>
          <p:cNvSpPr/>
          <p:nvPr/>
        </p:nvSpPr>
        <p:spPr>
          <a:xfrm rot="6948409">
            <a:off x="1815953" y="6400075"/>
            <a:ext cx="366715" cy="772829"/>
          </a:xfrm>
          <a:prstGeom prst="roundRect">
            <a:avLst/>
          </a:prstGeom>
          <a:solidFill>
            <a:schemeClr val="tx1"/>
          </a:solidFill>
          <a:ln>
            <a:solidFill>
              <a:srgbClr val="321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3" name="圓角矩形 132"/>
          <p:cNvSpPr/>
          <p:nvPr/>
        </p:nvSpPr>
        <p:spPr>
          <a:xfrm rot="1548409">
            <a:off x="4079000" y="6137292"/>
            <a:ext cx="366715" cy="772829"/>
          </a:xfrm>
          <a:prstGeom prst="roundRect">
            <a:avLst/>
          </a:prstGeom>
          <a:solidFill>
            <a:schemeClr val="tx1"/>
          </a:solidFill>
          <a:ln>
            <a:solidFill>
              <a:srgbClr val="321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7" name="圓角矩形 116"/>
          <p:cNvSpPr/>
          <p:nvPr/>
        </p:nvSpPr>
        <p:spPr>
          <a:xfrm rot="2883582">
            <a:off x="3798498" y="8747451"/>
            <a:ext cx="366715" cy="772829"/>
          </a:xfrm>
          <a:prstGeom prst="roundRect">
            <a:avLst/>
          </a:prstGeom>
          <a:solidFill>
            <a:schemeClr val="tx1"/>
          </a:solidFill>
          <a:ln>
            <a:solidFill>
              <a:srgbClr val="321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8" name="圓角矩形 117"/>
          <p:cNvSpPr/>
          <p:nvPr/>
        </p:nvSpPr>
        <p:spPr>
          <a:xfrm rot="19083582">
            <a:off x="4422627" y="6691077"/>
            <a:ext cx="366715" cy="772829"/>
          </a:xfrm>
          <a:prstGeom prst="roundRect">
            <a:avLst/>
          </a:prstGeom>
          <a:solidFill>
            <a:schemeClr val="tx1"/>
          </a:solidFill>
          <a:ln>
            <a:solidFill>
              <a:srgbClr val="321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9" name="圓角矩形 118"/>
          <p:cNvSpPr/>
          <p:nvPr/>
        </p:nvSpPr>
        <p:spPr>
          <a:xfrm rot="4046707">
            <a:off x="4026536" y="8027408"/>
            <a:ext cx="366715" cy="772829"/>
          </a:xfrm>
          <a:prstGeom prst="roundRect">
            <a:avLst/>
          </a:prstGeom>
          <a:solidFill>
            <a:schemeClr val="tx1"/>
          </a:solidFill>
          <a:ln>
            <a:solidFill>
              <a:srgbClr val="321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0" name="圓角矩形 119"/>
          <p:cNvSpPr/>
          <p:nvPr/>
        </p:nvSpPr>
        <p:spPr>
          <a:xfrm rot="20246707">
            <a:off x="3493096" y="6067224"/>
            <a:ext cx="366715" cy="772829"/>
          </a:xfrm>
          <a:prstGeom prst="roundRect">
            <a:avLst/>
          </a:prstGeom>
          <a:solidFill>
            <a:schemeClr val="tx1"/>
          </a:solidFill>
          <a:ln>
            <a:solidFill>
              <a:srgbClr val="321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6" name="圓角矩形 125"/>
          <p:cNvSpPr/>
          <p:nvPr/>
        </p:nvSpPr>
        <p:spPr>
          <a:xfrm rot="10229008">
            <a:off x="1915243" y="6906823"/>
            <a:ext cx="366715" cy="772829"/>
          </a:xfrm>
          <a:prstGeom prst="roundRect">
            <a:avLst/>
          </a:prstGeom>
          <a:solidFill>
            <a:schemeClr val="tx1"/>
          </a:solidFill>
          <a:ln>
            <a:solidFill>
              <a:srgbClr val="321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7" name="圓角矩形 126"/>
          <p:cNvSpPr/>
          <p:nvPr/>
        </p:nvSpPr>
        <p:spPr>
          <a:xfrm rot="4829008">
            <a:off x="4728623" y="7740264"/>
            <a:ext cx="366715" cy="772829"/>
          </a:xfrm>
          <a:prstGeom prst="roundRect">
            <a:avLst/>
          </a:prstGeom>
          <a:solidFill>
            <a:schemeClr val="tx1"/>
          </a:solidFill>
          <a:ln>
            <a:solidFill>
              <a:srgbClr val="321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8" name="圓角矩形 127"/>
          <p:cNvSpPr/>
          <p:nvPr/>
        </p:nvSpPr>
        <p:spPr>
          <a:xfrm rot="11392133">
            <a:off x="4346286" y="7264725"/>
            <a:ext cx="366715" cy="772829"/>
          </a:xfrm>
          <a:prstGeom prst="roundRect">
            <a:avLst/>
          </a:prstGeom>
          <a:solidFill>
            <a:schemeClr val="tx1"/>
          </a:solidFill>
          <a:ln>
            <a:solidFill>
              <a:srgbClr val="321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9" name="圓角矩形 128"/>
          <p:cNvSpPr/>
          <p:nvPr/>
        </p:nvSpPr>
        <p:spPr>
          <a:xfrm rot="5992133">
            <a:off x="3940033" y="7956731"/>
            <a:ext cx="366715" cy="772829"/>
          </a:xfrm>
          <a:prstGeom prst="roundRect">
            <a:avLst/>
          </a:prstGeom>
          <a:solidFill>
            <a:schemeClr val="tx1"/>
          </a:solidFill>
          <a:ln>
            <a:solidFill>
              <a:srgbClr val="321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2" name="圓角矩形 121"/>
          <p:cNvSpPr/>
          <p:nvPr/>
        </p:nvSpPr>
        <p:spPr>
          <a:xfrm rot="7327306">
            <a:off x="3809791" y="6856165"/>
            <a:ext cx="366715" cy="772829"/>
          </a:xfrm>
          <a:prstGeom prst="roundRect">
            <a:avLst/>
          </a:prstGeom>
          <a:solidFill>
            <a:schemeClr val="tx1"/>
          </a:solidFill>
          <a:ln>
            <a:solidFill>
              <a:srgbClr val="321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3" name="圓角矩形 122"/>
          <p:cNvSpPr/>
          <p:nvPr/>
        </p:nvSpPr>
        <p:spPr>
          <a:xfrm rot="1927306">
            <a:off x="3388597" y="6420102"/>
            <a:ext cx="366715" cy="772829"/>
          </a:xfrm>
          <a:prstGeom prst="roundRect">
            <a:avLst/>
          </a:prstGeom>
          <a:solidFill>
            <a:schemeClr val="tx1"/>
          </a:solidFill>
          <a:ln>
            <a:solidFill>
              <a:srgbClr val="321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4" name="圓角矩形 123"/>
          <p:cNvSpPr/>
          <p:nvPr/>
        </p:nvSpPr>
        <p:spPr>
          <a:xfrm rot="8490431">
            <a:off x="1700839" y="7697796"/>
            <a:ext cx="366715" cy="772829"/>
          </a:xfrm>
          <a:prstGeom prst="roundRect">
            <a:avLst/>
          </a:prstGeom>
          <a:solidFill>
            <a:schemeClr val="tx1"/>
          </a:solidFill>
          <a:ln>
            <a:solidFill>
              <a:srgbClr val="321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5" name="圓角矩形 124"/>
          <p:cNvSpPr/>
          <p:nvPr/>
        </p:nvSpPr>
        <p:spPr>
          <a:xfrm rot="3090431">
            <a:off x="2590640" y="7236623"/>
            <a:ext cx="366715" cy="772829"/>
          </a:xfrm>
          <a:prstGeom prst="roundRect">
            <a:avLst/>
          </a:prstGeom>
          <a:solidFill>
            <a:schemeClr val="tx1"/>
          </a:solidFill>
          <a:ln>
            <a:solidFill>
              <a:srgbClr val="321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5" name="圓形箭號 134"/>
          <p:cNvSpPr/>
          <p:nvPr/>
        </p:nvSpPr>
        <p:spPr>
          <a:xfrm rot="9807177">
            <a:off x="1461677" y="5368785"/>
            <a:ext cx="3116231" cy="3571900"/>
          </a:xfrm>
          <a:prstGeom prst="circularArrow">
            <a:avLst>
              <a:gd name="adj1" fmla="val 1222"/>
              <a:gd name="adj2" fmla="val 302671"/>
              <a:gd name="adj3" fmla="val 20357897"/>
              <a:gd name="adj4" fmla="val 13554407"/>
              <a:gd name="adj5" fmla="val 4425"/>
            </a:avLst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6" name="圓形箭號 135"/>
          <p:cNvSpPr/>
          <p:nvPr/>
        </p:nvSpPr>
        <p:spPr>
          <a:xfrm rot="2007714">
            <a:off x="2809129" y="6957284"/>
            <a:ext cx="1576932" cy="1576932"/>
          </a:xfrm>
          <a:prstGeom prst="circularArrow">
            <a:avLst>
              <a:gd name="adj1" fmla="val 8832"/>
              <a:gd name="adj2" fmla="val 302671"/>
              <a:gd name="adj3" fmla="val 20332597"/>
              <a:gd name="adj4" fmla="val 6001965"/>
              <a:gd name="adj5" fmla="val 1371"/>
            </a:avLst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7" name="圓形箭號 136"/>
          <p:cNvSpPr/>
          <p:nvPr/>
        </p:nvSpPr>
        <p:spPr>
          <a:xfrm rot="20629396">
            <a:off x="1498402" y="6237112"/>
            <a:ext cx="3571900" cy="3571900"/>
          </a:xfrm>
          <a:prstGeom prst="circularArrow">
            <a:avLst>
              <a:gd name="adj1" fmla="val 8832"/>
              <a:gd name="adj2" fmla="val 302671"/>
              <a:gd name="adj3" fmla="val 20332597"/>
              <a:gd name="adj4" fmla="val 14325903"/>
              <a:gd name="adj5" fmla="val 584"/>
            </a:avLst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8" name="圓形箭號 137"/>
          <p:cNvSpPr/>
          <p:nvPr/>
        </p:nvSpPr>
        <p:spPr>
          <a:xfrm rot="9462351">
            <a:off x="2764795" y="6503367"/>
            <a:ext cx="2143140" cy="2143140"/>
          </a:xfrm>
          <a:prstGeom prst="circularArrow">
            <a:avLst>
              <a:gd name="adj1" fmla="val 8832"/>
              <a:gd name="adj2" fmla="val 302671"/>
              <a:gd name="adj3" fmla="val 20332597"/>
              <a:gd name="adj4" fmla="val 9420805"/>
              <a:gd name="adj5" fmla="val 945"/>
            </a:avLst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占卜師：「接著看情況，如果你覺得麻煩，可以不要洗牌改用切牌，隨意的把牌組拿開分成兩疊，再把上疊放到下疊，這樣也是一種洗牌。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再將牌組做扇形的展開，從展開後的牌組抽一張牌。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占卜的時候這樣就可以了，如果是要發動預言，因為需要大幅增加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，所以需要你每抽一張就執行搓開洗牌、切牌、從中抽一張。」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</p:txBody>
      </p:sp>
      <p:grpSp>
        <p:nvGrpSpPr>
          <p:cNvPr id="4" name="群組 264"/>
          <p:cNvGrpSpPr/>
          <p:nvPr/>
        </p:nvGrpSpPr>
        <p:grpSpPr>
          <a:xfrm>
            <a:off x="557694" y="5969473"/>
            <a:ext cx="5648258" cy="2587397"/>
            <a:chOff x="557694" y="5969473"/>
            <a:chExt cx="5648258" cy="2587397"/>
          </a:xfrm>
        </p:grpSpPr>
        <p:sp>
          <p:nvSpPr>
            <p:cNvPr id="63" name="圓角矩形 62"/>
            <p:cNvSpPr/>
            <p:nvPr/>
          </p:nvSpPr>
          <p:spPr>
            <a:xfrm rot="3411872" flipH="1">
              <a:off x="5306728" y="7571318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66" name="圓角矩形 165"/>
            <p:cNvSpPr/>
            <p:nvPr/>
          </p:nvSpPr>
          <p:spPr>
            <a:xfrm rot="3222806" flipH="1">
              <a:off x="5269558" y="7533308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37" name="圓角矩形 136"/>
            <p:cNvSpPr/>
            <p:nvPr/>
          </p:nvSpPr>
          <p:spPr>
            <a:xfrm rot="3183969" flipH="1">
              <a:off x="5242074" y="7469831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67" name="圓角矩形 166"/>
            <p:cNvSpPr/>
            <p:nvPr/>
          </p:nvSpPr>
          <p:spPr>
            <a:xfrm rot="3142188" flipH="1">
              <a:off x="5188059" y="7430948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2" name="圓角矩形 61"/>
            <p:cNvSpPr/>
            <p:nvPr/>
          </p:nvSpPr>
          <p:spPr>
            <a:xfrm rot="3142613" flipH="1">
              <a:off x="5146661" y="7375607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68" name="圓角矩形 167"/>
            <p:cNvSpPr/>
            <p:nvPr/>
          </p:nvSpPr>
          <p:spPr>
            <a:xfrm rot="2953547" flipH="1">
              <a:off x="5094723" y="7326359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35" name="圓角矩形 134"/>
            <p:cNvSpPr/>
            <p:nvPr/>
          </p:nvSpPr>
          <p:spPr>
            <a:xfrm rot="2947965" flipH="1">
              <a:off x="5065225" y="7278129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69" name="圓角矩形 168"/>
            <p:cNvSpPr/>
            <p:nvPr/>
          </p:nvSpPr>
          <p:spPr>
            <a:xfrm rot="2758899" flipH="1">
              <a:off x="5022338" y="7233054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0" name="圓角矩形 59"/>
            <p:cNvSpPr/>
            <p:nvPr/>
          </p:nvSpPr>
          <p:spPr>
            <a:xfrm rot="2759324" flipH="1">
              <a:off x="4994782" y="7177860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21" name="圓角矩形 120"/>
            <p:cNvSpPr/>
            <p:nvPr/>
          </p:nvSpPr>
          <p:spPr>
            <a:xfrm rot="2678706" flipH="1">
              <a:off x="4957875" y="7146378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70" name="圓角矩形 169"/>
            <p:cNvSpPr/>
            <p:nvPr/>
          </p:nvSpPr>
          <p:spPr>
            <a:xfrm rot="2570258" flipH="1">
              <a:off x="4927665" y="7111357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71" name="圓角矩形 170"/>
            <p:cNvSpPr/>
            <p:nvPr/>
          </p:nvSpPr>
          <p:spPr>
            <a:xfrm rot="2489640" flipH="1">
              <a:off x="4902466" y="7081813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58" name="圓角矩形 57"/>
            <p:cNvSpPr/>
            <p:nvPr/>
          </p:nvSpPr>
          <p:spPr>
            <a:xfrm rot="2490065" flipH="1">
              <a:off x="4829063" y="7048766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72" name="圓角矩形 171"/>
            <p:cNvSpPr/>
            <p:nvPr/>
          </p:nvSpPr>
          <p:spPr>
            <a:xfrm rot="2300999" flipH="1">
              <a:off x="4765156" y="7006729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3" name="圓角矩形 142"/>
            <p:cNvSpPr/>
            <p:nvPr/>
          </p:nvSpPr>
          <p:spPr>
            <a:xfrm rot="2251982" flipH="1">
              <a:off x="4728183" y="6966748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73" name="圓角矩形 172"/>
            <p:cNvSpPr/>
            <p:nvPr/>
          </p:nvSpPr>
          <p:spPr>
            <a:xfrm rot="2062916" flipH="1">
              <a:off x="4675828" y="6928600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8" name="圓角矩形 67"/>
            <p:cNvSpPr/>
            <p:nvPr/>
          </p:nvSpPr>
          <p:spPr>
            <a:xfrm rot="2063341" flipH="1">
              <a:off x="4636449" y="6903393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2" name="圓角矩形 141"/>
            <p:cNvSpPr/>
            <p:nvPr/>
          </p:nvSpPr>
          <p:spPr>
            <a:xfrm rot="1982723" flipH="1">
              <a:off x="4579715" y="6860279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74" name="圓角矩形 173"/>
            <p:cNvSpPr/>
            <p:nvPr/>
          </p:nvSpPr>
          <p:spPr>
            <a:xfrm rot="1874275" flipH="1">
              <a:off x="4525411" y="6841972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7" name="圓角矩形 66"/>
            <p:cNvSpPr/>
            <p:nvPr/>
          </p:nvSpPr>
          <p:spPr>
            <a:xfrm rot="1794082" flipH="1">
              <a:off x="4491220" y="6825849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75" name="圓角矩形 174"/>
            <p:cNvSpPr/>
            <p:nvPr/>
          </p:nvSpPr>
          <p:spPr>
            <a:xfrm rot="1793657" flipH="1">
              <a:off x="4453719" y="6786262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76" name="圓角矩形 175"/>
            <p:cNvSpPr/>
            <p:nvPr/>
          </p:nvSpPr>
          <p:spPr>
            <a:xfrm rot="1605016" flipH="1">
              <a:off x="4399594" y="6767560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0" name="圓角矩形 139"/>
            <p:cNvSpPr/>
            <p:nvPr/>
          </p:nvSpPr>
          <p:spPr>
            <a:xfrm rot="1599434" flipH="1">
              <a:off x="4350304" y="6730201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77" name="圓角矩形 176"/>
            <p:cNvSpPr/>
            <p:nvPr/>
          </p:nvSpPr>
          <p:spPr>
            <a:xfrm rot="1410368" flipH="1">
              <a:off x="4286356" y="6710162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5" name="圓角矩形 64"/>
            <p:cNvSpPr/>
            <p:nvPr/>
          </p:nvSpPr>
          <p:spPr>
            <a:xfrm rot="1410793" flipH="1">
              <a:off x="4240757" y="6683457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78" name="圓角矩形 177"/>
            <p:cNvSpPr/>
            <p:nvPr/>
          </p:nvSpPr>
          <p:spPr>
            <a:xfrm rot="1221727" flipH="1">
              <a:off x="4174513" y="6670831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39" name="圓角矩形 138"/>
            <p:cNvSpPr/>
            <p:nvPr/>
          </p:nvSpPr>
          <p:spPr>
            <a:xfrm rot="1177596" flipH="1">
              <a:off x="4108437" y="6632907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79" name="圓角矩形 178"/>
            <p:cNvSpPr/>
            <p:nvPr/>
          </p:nvSpPr>
          <p:spPr>
            <a:xfrm rot="1141109" flipH="1">
              <a:off x="4268665" y="5969473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圓角矩形 63"/>
            <p:cNvSpPr/>
            <p:nvPr/>
          </p:nvSpPr>
          <p:spPr>
            <a:xfrm rot="1141534" flipH="1">
              <a:off x="3971580" y="6596354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0" name="圓角矩形 179"/>
            <p:cNvSpPr/>
            <p:nvPr/>
          </p:nvSpPr>
          <p:spPr>
            <a:xfrm rot="952468" flipH="1">
              <a:off x="3917937" y="6593972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51" name="圓角矩形 150"/>
            <p:cNvSpPr/>
            <p:nvPr/>
          </p:nvSpPr>
          <p:spPr>
            <a:xfrm rot="922265">
              <a:off x="3865483" y="6568243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1" name="圓角矩形 180"/>
            <p:cNvSpPr/>
            <p:nvPr/>
          </p:nvSpPr>
          <p:spPr>
            <a:xfrm rot="933993">
              <a:off x="3809101" y="6562196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圓角矩形 36"/>
            <p:cNvSpPr/>
            <p:nvPr/>
          </p:nvSpPr>
          <p:spPr>
            <a:xfrm rot="934418">
              <a:off x="3741831" y="6534186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2" name="圓角矩形 181"/>
            <p:cNvSpPr/>
            <p:nvPr/>
          </p:nvSpPr>
          <p:spPr>
            <a:xfrm rot="745352">
              <a:off x="3667789" y="6528501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52" name="圓角矩形 151"/>
            <p:cNvSpPr/>
            <p:nvPr/>
          </p:nvSpPr>
          <p:spPr>
            <a:xfrm rot="662874">
              <a:off x="3616856" y="6518536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0" name="圓角矩形 39"/>
            <p:cNvSpPr/>
            <p:nvPr/>
          </p:nvSpPr>
          <p:spPr>
            <a:xfrm rot="665159">
              <a:off x="3555258" y="6502937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3" name="圓角矩形 182"/>
            <p:cNvSpPr/>
            <p:nvPr/>
          </p:nvSpPr>
          <p:spPr>
            <a:xfrm rot="664734">
              <a:off x="3482808" y="6481174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54" name="圓角矩形 153"/>
            <p:cNvSpPr/>
            <p:nvPr/>
          </p:nvSpPr>
          <p:spPr>
            <a:xfrm rot="470511">
              <a:off x="3402305" y="6483184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4" name="圓角矩形 183"/>
            <p:cNvSpPr/>
            <p:nvPr/>
          </p:nvSpPr>
          <p:spPr>
            <a:xfrm rot="476093">
              <a:off x="3311379" y="6477572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圓角矩形 42"/>
            <p:cNvSpPr/>
            <p:nvPr/>
          </p:nvSpPr>
          <p:spPr>
            <a:xfrm rot="281870">
              <a:off x="3225549" y="6494435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5" name="圓角矩形 184"/>
            <p:cNvSpPr/>
            <p:nvPr/>
          </p:nvSpPr>
          <p:spPr>
            <a:xfrm rot="281445">
              <a:off x="3130222" y="6468627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55" name="圓角矩形 154"/>
            <p:cNvSpPr/>
            <p:nvPr/>
          </p:nvSpPr>
          <p:spPr>
            <a:xfrm rot="201252">
              <a:off x="3056776" y="6483764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6" name="圓角矩形 185"/>
            <p:cNvSpPr/>
            <p:nvPr/>
          </p:nvSpPr>
          <p:spPr>
            <a:xfrm rot="92804">
              <a:off x="2975891" y="6471229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4" name="圓角矩形 43"/>
            <p:cNvSpPr/>
            <p:nvPr/>
          </p:nvSpPr>
          <p:spPr>
            <a:xfrm rot="12611">
              <a:off x="2905254" y="6483654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7" name="圓角矩形 186"/>
            <p:cNvSpPr/>
            <p:nvPr/>
          </p:nvSpPr>
          <p:spPr>
            <a:xfrm rot="12186">
              <a:off x="2817294" y="6487220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6" name="圓角矩形 145"/>
            <p:cNvSpPr/>
            <p:nvPr/>
          </p:nvSpPr>
          <p:spPr>
            <a:xfrm rot="21374528">
              <a:off x="2754011" y="6501720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8" name="圓角矩形 187"/>
            <p:cNvSpPr/>
            <p:nvPr/>
          </p:nvSpPr>
          <p:spPr>
            <a:xfrm rot="21423545">
              <a:off x="2683624" y="6514864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8" name="圓角矩形 47"/>
            <p:cNvSpPr/>
            <p:nvPr/>
          </p:nvSpPr>
          <p:spPr>
            <a:xfrm rot="21185887">
              <a:off x="2591856" y="6548295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9" name="圓角矩形 188"/>
            <p:cNvSpPr/>
            <p:nvPr/>
          </p:nvSpPr>
          <p:spPr>
            <a:xfrm rot="21185462">
              <a:off x="2531558" y="6572176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7" name="圓角矩形 146"/>
            <p:cNvSpPr/>
            <p:nvPr/>
          </p:nvSpPr>
          <p:spPr>
            <a:xfrm rot="21105269">
              <a:off x="2462693" y="6550426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0" name="圓角矩形 189"/>
            <p:cNvSpPr/>
            <p:nvPr/>
          </p:nvSpPr>
          <p:spPr>
            <a:xfrm rot="20996821">
              <a:off x="2393490" y="6573342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圓角矩形 48"/>
            <p:cNvSpPr/>
            <p:nvPr/>
          </p:nvSpPr>
          <p:spPr>
            <a:xfrm rot="20916628">
              <a:off x="2306716" y="6602514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1" name="圓角矩形 190"/>
            <p:cNvSpPr/>
            <p:nvPr/>
          </p:nvSpPr>
          <p:spPr>
            <a:xfrm rot="20916203">
              <a:off x="2241127" y="6608869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9" name="圓角矩形 148"/>
            <p:cNvSpPr/>
            <p:nvPr/>
          </p:nvSpPr>
          <p:spPr>
            <a:xfrm rot="20721980">
              <a:off x="2180585" y="6624668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2" name="圓角矩形 191"/>
            <p:cNvSpPr/>
            <p:nvPr/>
          </p:nvSpPr>
          <p:spPr>
            <a:xfrm rot="20727562">
              <a:off x="2127107" y="6636790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51" name="圓角矩形 50"/>
            <p:cNvSpPr/>
            <p:nvPr/>
          </p:nvSpPr>
          <p:spPr>
            <a:xfrm rot="20533339">
              <a:off x="2077995" y="6687009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3" name="圓角矩形 192"/>
            <p:cNvSpPr/>
            <p:nvPr/>
          </p:nvSpPr>
          <p:spPr>
            <a:xfrm rot="20532914">
              <a:off x="1993797" y="6696352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50" name="圓角矩形 149"/>
            <p:cNvSpPr/>
            <p:nvPr/>
          </p:nvSpPr>
          <p:spPr>
            <a:xfrm rot="20452721">
              <a:off x="1931685" y="6729829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4" name="圓角矩形 193"/>
            <p:cNvSpPr/>
            <p:nvPr/>
          </p:nvSpPr>
          <p:spPr>
            <a:xfrm rot="20344273">
              <a:off x="1866433" y="6747846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52" name="圓角矩形 51"/>
            <p:cNvSpPr/>
            <p:nvPr/>
          </p:nvSpPr>
          <p:spPr>
            <a:xfrm rot="20264080">
              <a:off x="1787413" y="6789066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5" name="圓角矩形 194"/>
            <p:cNvSpPr/>
            <p:nvPr/>
          </p:nvSpPr>
          <p:spPr>
            <a:xfrm rot="20263655">
              <a:off x="1720207" y="6828299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6" name="圓角矩形 195"/>
            <p:cNvSpPr/>
            <p:nvPr/>
          </p:nvSpPr>
          <p:spPr>
            <a:xfrm rot="20075014">
              <a:off x="1660036" y="6862356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47" name="圓角矩形 246"/>
            <p:cNvSpPr/>
            <p:nvPr/>
          </p:nvSpPr>
          <p:spPr>
            <a:xfrm rot="19966739">
              <a:off x="1629267" y="6881563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48" name="圓角矩形 247"/>
            <p:cNvSpPr/>
            <p:nvPr/>
          </p:nvSpPr>
          <p:spPr>
            <a:xfrm rot="19729081">
              <a:off x="1587939" y="6904052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49" name="圓角矩形 248"/>
            <p:cNvSpPr/>
            <p:nvPr/>
          </p:nvSpPr>
          <p:spPr>
            <a:xfrm rot="19728656">
              <a:off x="1532319" y="6911560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50" name="圓角矩形 249"/>
            <p:cNvSpPr/>
            <p:nvPr/>
          </p:nvSpPr>
          <p:spPr>
            <a:xfrm rot="19648463">
              <a:off x="1489176" y="6968630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51" name="圓角矩形 250"/>
            <p:cNvSpPr/>
            <p:nvPr/>
          </p:nvSpPr>
          <p:spPr>
            <a:xfrm rot="19540015">
              <a:off x="1427897" y="7004639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52" name="圓角矩形 251"/>
            <p:cNvSpPr/>
            <p:nvPr/>
          </p:nvSpPr>
          <p:spPr>
            <a:xfrm rot="19459822">
              <a:off x="1374129" y="7031665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53" name="圓角矩形 252"/>
            <p:cNvSpPr/>
            <p:nvPr/>
          </p:nvSpPr>
          <p:spPr>
            <a:xfrm rot="19459397">
              <a:off x="1303620" y="7099675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54" name="圓角矩形 253"/>
            <p:cNvSpPr/>
            <p:nvPr/>
          </p:nvSpPr>
          <p:spPr>
            <a:xfrm rot="19265174">
              <a:off x="1254930" y="7138972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55" name="圓角矩形 254"/>
            <p:cNvSpPr/>
            <p:nvPr/>
          </p:nvSpPr>
          <p:spPr>
            <a:xfrm rot="19270756">
              <a:off x="1211166" y="7172011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56" name="圓角矩形 255"/>
            <p:cNvSpPr/>
            <p:nvPr/>
          </p:nvSpPr>
          <p:spPr>
            <a:xfrm rot="19076533">
              <a:off x="1187049" y="7237982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57" name="圓角矩形 256"/>
            <p:cNvSpPr/>
            <p:nvPr/>
          </p:nvSpPr>
          <p:spPr>
            <a:xfrm rot="19076108">
              <a:off x="1114140" y="7281121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58" name="圓角矩形 257"/>
            <p:cNvSpPr/>
            <p:nvPr/>
          </p:nvSpPr>
          <p:spPr>
            <a:xfrm rot="18995915">
              <a:off x="1071288" y="7337178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59" name="圓角矩形 258"/>
            <p:cNvSpPr/>
            <p:nvPr/>
          </p:nvSpPr>
          <p:spPr>
            <a:xfrm rot="18887467">
              <a:off x="1019216" y="7380433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60" name="圓角矩形 259"/>
            <p:cNvSpPr/>
            <p:nvPr/>
          </p:nvSpPr>
          <p:spPr>
            <a:xfrm rot="18807274">
              <a:off x="964135" y="7450499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61" name="圓角矩形 260"/>
            <p:cNvSpPr/>
            <p:nvPr/>
          </p:nvSpPr>
          <p:spPr>
            <a:xfrm rot="18806849">
              <a:off x="919007" y="7513897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62" name="圓角矩形 261"/>
            <p:cNvSpPr/>
            <p:nvPr/>
          </p:nvSpPr>
          <p:spPr>
            <a:xfrm rot="18618208">
              <a:off x="878162" y="7569683"/>
              <a:ext cx="578756" cy="121969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32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占卜師：「我們就先從結構比較好理解的時間之流陣來擺，牌陣簡單不表示功能簡單，只是選擇不同而已，所以你在三個問題整個儀式過程心態都要保持一致。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為了讓預言效果比較好，就先讓你熟悉儀式的流程，把女兒的問題放在最後」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客人：「</a:t>
            </a:r>
            <a:r>
              <a:rPr lang="en-US" altLang="zh-TW" dirty="0" smtClean="0"/>
              <a:t>OK</a:t>
            </a:r>
            <a:r>
              <a:rPr lang="zh-TW" altLang="en-US" dirty="0" smtClean="0"/>
              <a:t>。」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占卜師：「那就先心中想著你工作上的狀況洗牌，然後抽出陣眼翻開，再依序抽出三張直擺，這三張分別表示過去、現在、未來。」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>
              <a:buNone/>
            </a:pPr>
            <a:endParaRPr lang="en-US" altLang="zh-TW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2438393" y="7310454"/>
            <a:ext cx="2062177" cy="1328097"/>
            <a:chOff x="2357430" y="7310454"/>
            <a:chExt cx="2062177" cy="1328097"/>
          </a:xfrm>
        </p:grpSpPr>
        <p:grpSp>
          <p:nvGrpSpPr>
            <p:cNvPr id="5" name="群組 34"/>
            <p:cNvGrpSpPr/>
            <p:nvPr/>
          </p:nvGrpSpPr>
          <p:grpSpPr>
            <a:xfrm>
              <a:off x="2357430" y="7810520"/>
              <a:ext cx="561979" cy="828031"/>
              <a:chOff x="857232" y="7239016"/>
              <a:chExt cx="766335" cy="1071570"/>
            </a:xfrm>
          </p:grpSpPr>
          <p:sp>
            <p:nvSpPr>
              <p:cNvPr id="15" name="圓角矩形 14"/>
              <p:cNvSpPr/>
              <p:nvPr/>
            </p:nvSpPr>
            <p:spPr>
              <a:xfrm>
                <a:off x="928670" y="7310454"/>
                <a:ext cx="500066" cy="100013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32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857232" y="7239016"/>
                <a:ext cx="766335" cy="4779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1</a:t>
                </a:r>
                <a:endParaRPr lang="zh-TW" altLang="en-US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6" name="群組 34"/>
            <p:cNvGrpSpPr/>
            <p:nvPr/>
          </p:nvGrpSpPr>
          <p:grpSpPr>
            <a:xfrm rot="16200000">
              <a:off x="3082083" y="7085867"/>
              <a:ext cx="378857" cy="828031"/>
              <a:chOff x="928670" y="7239016"/>
              <a:chExt cx="516623" cy="1071570"/>
            </a:xfrm>
          </p:grpSpPr>
          <p:sp>
            <p:nvSpPr>
              <p:cNvPr id="13" name="圓角矩形 12"/>
              <p:cNvSpPr/>
              <p:nvPr/>
            </p:nvSpPr>
            <p:spPr>
              <a:xfrm>
                <a:off x="928670" y="7310454"/>
                <a:ext cx="500066" cy="100013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32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 rot="5400000">
                <a:off x="829842" y="7350833"/>
                <a:ext cx="727267" cy="5036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0</a:t>
                </a:r>
                <a:endParaRPr lang="zh-TW" altLang="en-US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7" name="群組 34"/>
            <p:cNvGrpSpPr/>
            <p:nvPr/>
          </p:nvGrpSpPr>
          <p:grpSpPr>
            <a:xfrm>
              <a:off x="3071810" y="7810520"/>
              <a:ext cx="561979" cy="828031"/>
              <a:chOff x="857232" y="7239016"/>
              <a:chExt cx="766335" cy="1071570"/>
            </a:xfrm>
          </p:grpSpPr>
          <p:sp>
            <p:nvSpPr>
              <p:cNvPr id="11" name="圓角矩形 10"/>
              <p:cNvSpPr/>
              <p:nvPr/>
            </p:nvSpPr>
            <p:spPr>
              <a:xfrm>
                <a:off x="928670" y="7310454"/>
                <a:ext cx="500066" cy="100013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32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857232" y="7239016"/>
                <a:ext cx="766335" cy="4779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2</a:t>
                </a:r>
                <a:endParaRPr lang="zh-TW" altLang="en-US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8" name="群組 34"/>
            <p:cNvGrpSpPr/>
            <p:nvPr/>
          </p:nvGrpSpPr>
          <p:grpSpPr>
            <a:xfrm>
              <a:off x="3857628" y="7810520"/>
              <a:ext cx="561979" cy="828031"/>
              <a:chOff x="857232" y="7239016"/>
              <a:chExt cx="766335" cy="1071570"/>
            </a:xfrm>
          </p:grpSpPr>
          <p:sp>
            <p:nvSpPr>
              <p:cNvPr id="9" name="圓角矩形 8"/>
              <p:cNvSpPr/>
              <p:nvPr/>
            </p:nvSpPr>
            <p:spPr>
              <a:xfrm>
                <a:off x="928670" y="7310454"/>
                <a:ext cx="500066" cy="100013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321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857232" y="7239016"/>
                <a:ext cx="766335" cy="4779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3</a:t>
                </a:r>
                <a:endParaRPr lang="zh-TW" altLang="en-US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客人照著剛剛占卜師示範的，順時針搓開牌組洗牌，繞了幾圈之後， 很明顯只是第一次接觸占卜的新手，用兩隻手小心地把牌堆由左右兩側往內夾，再從上下兩方往中間夾在一起。整理好之後打開上面第一張橫擺，接著拿起一小疊，再把剩下的那一疊疊在這疊上面，接著一樣非常生疏的把牌慢慢推開，稱不上是扇形，比較像是蛇形吧，總之還是推開了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最後抽出三張依序由左至右擺放，再打開這些牌。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占卜師：「陣眼是死神，不要聽到死神就覺得是一張負面的卡，死神可以是帶走的意涵，可能是帶走不好的東西，特別是死神背景有曙光，意味著未來是有希望的。」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>
              <a:buNone/>
            </a:pP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占卜師：「第一章牌是戀人，應該是你的工作上認識的人有愛情，或者跟你有愛慕之情相關的人跟工作有關，不過你都已經有小孩，這本身就是廢話了，結合陣眼死神，可能需要留意一下過去遺失的事物，也可能忽略的甚麼需要維繫的情感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第二章牌是皇帝，或許第一次聽到這張牌會以為是權利或者支配，但是仔細一看國王雖然坐在王位上，卻身穿盔甲，明明常識來說國王一定有是有護衛在身旁，卻還是如此謹慎，可能表示你工作上過度封閉自我。 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客人點點頭說：「我也曾經被對方說過感覺講話太少，他們都說商人不都口若懸河嗎。 」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>
              <a:buNone/>
            </a:pP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占卜師：「皇帝結合死神，是一件蠻妙的事情，可能表示地上勢力和地下勢力的談判拉扯，也可能代表內心有不同的糾結需要解決，解鈴還須繫鈴人，終究是要面對的。」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占卜師：「第三張牌是魔術師，這張牌是相當正面的，牌中桌上擺著金幣聖杯權杖寶劍，代表著地水火風四元素已經湊齊，萬事俱備，亦不欠東風，結合死神帶著希望的概念，準備好了就該出發往心中的方向前進。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客人點點頭說：「我心中是有一些方向了。 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占卜師：「接著我們來</a:t>
            </a:r>
            <a:r>
              <a:rPr lang="zh-TW" altLang="en-US" smtClean="0"/>
              <a:t>做跟寵物</a:t>
            </a:r>
            <a:r>
              <a:rPr lang="zh-TW" altLang="en-US" dirty="0" smtClean="0"/>
              <a:t>對話的八芒星占卜。 」</a:t>
            </a:r>
            <a:endParaRPr lang="en-US" altLang="zh-TW" dirty="0" smtClean="0"/>
          </a:p>
          <a:p>
            <a:pPr marL="87313" indent="4763">
              <a:buNone/>
            </a:pPr>
            <a:r>
              <a:rPr lang="en-US" altLang="zh-TW" dirty="0" smtClean="0"/>
              <a:t>****************************</a:t>
            </a:r>
            <a:r>
              <a:rPr lang="zh-TW" altLang="en-US" dirty="0" smtClean="0"/>
              <a:t>********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>
              <a:buNone/>
            </a:pP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1480" y="4095744"/>
            <a:ext cx="57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啊哈哈佐祐理不知道 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</a:t>
            </a:r>
            <a:r>
              <a:rPr lang="zh-TW" altLang="en-US" i="1" dirty="0" smtClean="0">
                <a:latin typeface="+mj-ea"/>
                <a:ea typeface="+mj-ea"/>
              </a:rPr>
              <a:t>佐祐理</a:t>
            </a:r>
            <a:r>
              <a:rPr lang="en-US" altLang="zh-TW" i="1" dirty="0" smtClean="0">
                <a:latin typeface="+mj-ea"/>
              </a:rPr>
              <a:t>《</a:t>
            </a:r>
            <a:r>
              <a:rPr lang="en-US" altLang="zh-TW" i="1" dirty="0" err="1" smtClean="0">
                <a:latin typeface="+mj-ea"/>
                <a:ea typeface="+mj-ea"/>
              </a:rPr>
              <a:t>Kanon</a:t>
            </a:r>
            <a:r>
              <a:rPr lang="en-US" altLang="zh-TW" i="1" dirty="0" smtClean="0">
                <a:latin typeface="+mj-ea"/>
              </a:rPr>
              <a:t>》</a:t>
            </a:r>
            <a:endParaRPr lang="zh-TW" altLang="en-US" i="1" dirty="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1481" y="5066228"/>
            <a:ext cx="57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可愛即正義 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--《</a:t>
            </a:r>
            <a:r>
              <a:rPr lang="zh-TW" altLang="en-US" i="1" dirty="0" smtClean="0">
                <a:latin typeface="+mj-ea"/>
                <a:ea typeface="+mj-ea"/>
              </a:rPr>
              <a:t>草莓棉花糖</a:t>
            </a:r>
            <a:r>
              <a:rPr lang="en-US" altLang="zh-TW" i="1" dirty="0" smtClean="0">
                <a:latin typeface="+mj-ea"/>
                <a:ea typeface="+mj-ea"/>
              </a:rPr>
              <a:t>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en-US" altLang="zh-TW" dirty="0" smtClean="0"/>
              <a:t>&lt;</a:t>
            </a:r>
            <a:r>
              <a:rPr lang="zh-TW" altLang="en-US" dirty="0" smtClean="0"/>
              <a:t>千歷</a:t>
            </a:r>
            <a:r>
              <a:rPr lang="en-US" altLang="zh-TW" dirty="0" smtClean="0"/>
              <a:t>22</a:t>
            </a:r>
            <a:r>
              <a:rPr lang="zh-TW" altLang="en-US" dirty="0" smtClean="0"/>
              <a:t>年 </a:t>
            </a:r>
            <a:r>
              <a:rPr lang="en-US" altLang="zh-TW" dirty="0" smtClean="0"/>
              <a:t>13</a:t>
            </a:r>
            <a:r>
              <a:rPr lang="zh-TW" altLang="en-US" dirty="0" smtClean="0"/>
              <a:t>月 </a:t>
            </a:r>
            <a:r>
              <a:rPr lang="en-US" altLang="zh-TW" dirty="0" smtClean="0"/>
              <a:t>6</a:t>
            </a:r>
            <a:r>
              <a:rPr lang="zh-TW" altLang="en-US" dirty="0" smtClean="0"/>
              <a:t>日  雨</a:t>
            </a:r>
            <a:r>
              <a:rPr lang="en-US" altLang="zh-TW" dirty="0" smtClean="0"/>
              <a:t>&gt;</a:t>
            </a:r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今天到了下界，搭傳送帶還是一如往常的不舒服，比起傳送帶我還是寧可搭飛空艇。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不過還是想讚嘆交通的進步，在三界之間移動就是如此輕鬆。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這次主要目的是幫下界認識商店進貨，因為蒐集材料要從浮空島那邊的魔物獲得，跑的距離算是有點遠，還好這邊也有不錯的精靈姊姊夜店可以喝酒，這次就順便找老賈敘敘舊吧。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en-US" altLang="zh-TW" dirty="0" smtClean="0"/>
              <a:t>&lt;</a:t>
            </a:r>
            <a:r>
              <a:rPr lang="zh-TW" altLang="en-US" dirty="0" smtClean="0"/>
              <a:t>千歷</a:t>
            </a:r>
            <a:r>
              <a:rPr lang="en-US" altLang="zh-TW" dirty="0" smtClean="0"/>
              <a:t>22</a:t>
            </a:r>
            <a:r>
              <a:rPr lang="zh-TW" altLang="en-US" dirty="0" smtClean="0"/>
              <a:t>年 </a:t>
            </a:r>
            <a:r>
              <a:rPr lang="en-US" altLang="zh-TW" dirty="0" smtClean="0"/>
              <a:t>13</a:t>
            </a:r>
            <a:r>
              <a:rPr lang="zh-TW" altLang="en-US" dirty="0" smtClean="0"/>
              <a:t>月 </a:t>
            </a:r>
            <a:r>
              <a:rPr lang="en-US" altLang="zh-TW" dirty="0" smtClean="0"/>
              <a:t>8</a:t>
            </a:r>
            <a:r>
              <a:rPr lang="zh-TW" altLang="en-US" dirty="0" smtClean="0"/>
              <a:t>日  多雲</a:t>
            </a:r>
            <a:r>
              <a:rPr lang="en-US" altLang="zh-TW" dirty="0" smtClean="0"/>
              <a:t>&gt;</a:t>
            </a:r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喝酒的時候聽到後方兩個人說要去未踏域界，看他們的裝備一個人只有簡單的小刀和布料衣服，另一個人則是非常華麗的戰甲和巨斧。八成是詐騙吧，任何稍微有點常識的人都知道未踏域界的危險，這個裝備簡陋的小子大概只是剛到這的鄉巴佬，不過我也沒有義務救他，畢竟被騙是自己的問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zh-TW" dirty="0" smtClean="0"/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TW" sz="3200" b="1" dirty="0" smtClean="0"/>
              <a:t>Ch 0: Universe Concept</a:t>
            </a:r>
          </a:p>
          <a:p>
            <a:pPr>
              <a:lnSpc>
                <a:spcPct val="200000"/>
              </a:lnSpc>
            </a:pPr>
            <a:r>
              <a:rPr lang="en-US" altLang="zh-TW" sz="3200" b="1" dirty="0" smtClean="0"/>
              <a:t>Ch 1: World Setting</a:t>
            </a:r>
          </a:p>
          <a:p>
            <a:pPr>
              <a:lnSpc>
                <a:spcPct val="200000"/>
              </a:lnSpc>
            </a:pPr>
            <a:r>
              <a:rPr lang="en-US" altLang="zh-TW" sz="3200" b="1" dirty="0" smtClean="0"/>
              <a:t>Ch 2: Skills System</a:t>
            </a:r>
          </a:p>
          <a:p>
            <a:pPr>
              <a:lnSpc>
                <a:spcPct val="200000"/>
              </a:lnSpc>
            </a:pPr>
            <a:r>
              <a:rPr lang="en-US" altLang="zh-TW" sz="3200" b="1" dirty="0" smtClean="0"/>
              <a:t>Ch 3: Chronicles</a:t>
            </a:r>
          </a:p>
          <a:p>
            <a:pPr>
              <a:lnSpc>
                <a:spcPct val="200000"/>
              </a:lnSpc>
            </a:pPr>
            <a:r>
              <a:rPr lang="en-US" altLang="zh-TW" sz="3200" b="1" dirty="0" smtClean="0"/>
              <a:t>Ch 4: Library Document</a:t>
            </a:r>
          </a:p>
          <a:p>
            <a:pPr>
              <a:lnSpc>
                <a:spcPct val="200000"/>
              </a:lnSpc>
            </a:pPr>
            <a:r>
              <a:rPr lang="en-US" altLang="zh-TW" sz="3200" b="1" dirty="0" smtClean="0"/>
              <a:t>Ch 5: God View</a:t>
            </a:r>
          </a:p>
          <a:p>
            <a:pPr>
              <a:lnSpc>
                <a:spcPct val="200000"/>
              </a:lnSpc>
            </a:pPr>
            <a:r>
              <a:rPr lang="en-US" altLang="zh-TW" sz="3200" b="1" dirty="0" smtClean="0"/>
              <a:t>Appendix</a:t>
            </a:r>
            <a:endParaRPr lang="zh-TW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en-US" altLang="zh-TW" dirty="0" smtClean="0"/>
              <a:t>&lt;</a:t>
            </a:r>
            <a:r>
              <a:rPr lang="zh-TW" altLang="en-US" dirty="0" smtClean="0"/>
              <a:t>千歷</a:t>
            </a:r>
            <a:r>
              <a:rPr lang="en-US" altLang="zh-TW" dirty="0" smtClean="0"/>
              <a:t>22</a:t>
            </a:r>
            <a:r>
              <a:rPr lang="zh-TW" altLang="en-US" dirty="0" smtClean="0"/>
              <a:t>年 </a:t>
            </a:r>
            <a:r>
              <a:rPr lang="en-US" altLang="zh-TW" dirty="0" smtClean="0"/>
              <a:t>13</a:t>
            </a:r>
            <a:r>
              <a:rPr lang="zh-TW" altLang="en-US" dirty="0" smtClean="0"/>
              <a:t>月 </a:t>
            </a:r>
            <a:r>
              <a:rPr lang="en-US" altLang="zh-TW" dirty="0" smtClean="0"/>
              <a:t>27</a:t>
            </a:r>
            <a:r>
              <a:rPr lang="zh-TW" altLang="en-US" dirty="0" smtClean="0"/>
              <a:t>日  多雲</a:t>
            </a:r>
            <a:r>
              <a:rPr lang="en-US" altLang="zh-TW" dirty="0" smtClean="0"/>
              <a:t>&gt;</a:t>
            </a:r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上來到浮空島了，不管看幾次還是覺得浮空島風景最漂亮。特別是經歷傳送帶的那種嘔吐感之後看到空曠的天空，心情都好起來了。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剛剛居然有人問艇長從這去下界的費用是多少，是在搞笑吧，難不成他是想說因為浮空島交通技術優異所以哪都能到達嗎。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當然不會有人理他，晚點先坐艇飛去塔羅特島做一些簡單的出貨，下界的香料在這邊可是大受好評。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en-US" altLang="zh-TW" dirty="0" smtClean="0"/>
              <a:t>&lt;</a:t>
            </a:r>
            <a:r>
              <a:rPr lang="zh-TW" altLang="en-US" dirty="0" smtClean="0"/>
              <a:t>千歷</a:t>
            </a:r>
            <a:r>
              <a:rPr lang="en-US" altLang="zh-TW" dirty="0" smtClean="0"/>
              <a:t>23</a:t>
            </a:r>
            <a:r>
              <a:rPr lang="zh-TW" altLang="en-US" dirty="0" smtClean="0"/>
              <a:t>年 </a:t>
            </a:r>
            <a:r>
              <a:rPr lang="en-US" altLang="zh-TW" dirty="0" smtClean="0"/>
              <a:t>0</a:t>
            </a:r>
            <a:r>
              <a:rPr lang="zh-TW" altLang="en-US" dirty="0" smtClean="0"/>
              <a:t>月 </a:t>
            </a:r>
            <a:r>
              <a:rPr lang="en-US" altLang="zh-TW" dirty="0" smtClean="0"/>
              <a:t>2</a:t>
            </a:r>
            <a:r>
              <a:rPr lang="zh-TW" altLang="en-US" dirty="0" smtClean="0"/>
              <a:t>日  多雲</a:t>
            </a:r>
            <a:r>
              <a:rPr lang="en-US" altLang="zh-TW" dirty="0" smtClean="0"/>
              <a:t>&gt;</a:t>
            </a:r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今天到下周打算在多倫多旅館休息一陣子，還好有事先使用遙感通訊訂房了，早上進旅館入住的時候看到一對情侶扛著行李在門口，大概是滿房了，不然一般情況服務員早就幫忙把行李搬去房間了。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多倫多旅館因為不是很有名，通常是經由好友介紹才會知道這裡的早餐還蠻好吃的，所以很多人以為不用先預約，但其實因為旅館不大，所以很容易滿房。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en-US" altLang="zh-TW" dirty="0" smtClean="0"/>
              <a:t>&lt;</a:t>
            </a:r>
            <a:r>
              <a:rPr lang="zh-TW" altLang="en-US" dirty="0" smtClean="0"/>
              <a:t>千歷</a:t>
            </a:r>
            <a:r>
              <a:rPr lang="en-US" altLang="zh-TW" dirty="0" smtClean="0"/>
              <a:t>23</a:t>
            </a:r>
            <a:r>
              <a:rPr lang="zh-TW" altLang="en-US" dirty="0" smtClean="0"/>
              <a:t>年 </a:t>
            </a:r>
            <a:r>
              <a:rPr lang="en-US" altLang="zh-TW" dirty="0" smtClean="0"/>
              <a:t>0</a:t>
            </a:r>
            <a:r>
              <a:rPr lang="zh-TW" altLang="en-US" dirty="0" smtClean="0"/>
              <a:t>月 </a:t>
            </a:r>
            <a:r>
              <a:rPr lang="en-US" altLang="zh-TW" dirty="0" smtClean="0"/>
              <a:t>4</a:t>
            </a:r>
            <a:r>
              <a:rPr lang="zh-TW" altLang="en-US" dirty="0" smtClean="0"/>
              <a:t>日  多雲</a:t>
            </a:r>
            <a:r>
              <a:rPr lang="en-US" altLang="zh-TW" dirty="0" smtClean="0"/>
              <a:t>&gt;</a:t>
            </a:r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這次就進貨瑪莉羊的翅膀和毛吧，這種材料數量多好準備，去西方大陸界也很受歡迎非常好賣，唯一的缺點就是利潤比較低，不過我的樂趣本來就不是追求利潤，而是觀察各式各樣的商品在不同地區的反應。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 algn="r">
              <a:buNone/>
            </a:pPr>
            <a:r>
              <a:rPr lang="en-US" altLang="zh-TW" i="1" dirty="0" smtClean="0"/>
              <a:t>--《</a:t>
            </a:r>
            <a:r>
              <a:rPr lang="zh-TW" altLang="en-US" i="1" dirty="0" smtClean="0"/>
              <a:t>長年旅居三界商人的日記</a:t>
            </a:r>
            <a:r>
              <a:rPr lang="en-US" altLang="zh-TW" i="1" dirty="0" smtClean="0"/>
              <a:t>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1480" y="3881430"/>
            <a:ext cx="576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重要的不是什麼是正確的，而是有自己風格的思考方式</a:t>
            </a:r>
            <a:endParaRPr lang="en-US" altLang="zh-TW" i="1" dirty="0" smtClean="0">
              <a:latin typeface="+mj-ea"/>
              <a:ea typeface="+mj-ea"/>
            </a:endParaRPr>
          </a:p>
          <a:p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--《</a:t>
            </a:r>
            <a:r>
              <a:rPr lang="zh-TW" altLang="en-US" i="1" dirty="0" smtClean="0">
                <a:latin typeface="+mj-ea"/>
                <a:ea typeface="+mj-ea"/>
              </a:rPr>
              <a:t>黃昏天空的鍊金術士</a:t>
            </a:r>
            <a:r>
              <a:rPr lang="en-US" altLang="zh-TW" i="1" dirty="0" smtClean="0">
                <a:latin typeface="+mj-ea"/>
                <a:ea typeface="+mj-ea"/>
              </a:rPr>
              <a:t>》</a:t>
            </a:r>
            <a:endParaRPr lang="zh-TW" altLang="en-US" i="1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1480" y="5092487"/>
            <a:ext cx="57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這顯然是廠商的疏失 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</a:t>
            </a:r>
            <a:r>
              <a:rPr lang="zh-TW" altLang="en-US" i="1" dirty="0" smtClean="0">
                <a:latin typeface="+mj-ea"/>
                <a:ea typeface="+mj-ea"/>
              </a:rPr>
              <a:t>基德</a:t>
            </a:r>
            <a:r>
              <a:rPr lang="en-US" altLang="zh-TW" i="1" dirty="0" smtClean="0">
                <a:latin typeface="+mj-ea"/>
                <a:ea typeface="+mj-ea"/>
              </a:rPr>
              <a:t>《</a:t>
            </a:r>
            <a:r>
              <a:rPr lang="zh-TW" altLang="en-US" i="1" dirty="0" smtClean="0">
                <a:latin typeface="+mj-ea"/>
                <a:ea typeface="+mj-ea"/>
              </a:rPr>
              <a:t>烘焙王</a:t>
            </a:r>
            <a:r>
              <a:rPr lang="en-US" altLang="zh-TW" i="1" dirty="0" smtClean="0">
                <a:latin typeface="+mj-ea"/>
                <a:ea typeface="+mj-ea"/>
              </a:rPr>
              <a:t>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目前認為世界是由三層構成，凱茵茲．法蘭 將其分類為上中下三層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</a:t>
            </a:r>
            <a:r>
              <a:rPr lang="en-US" altLang="zh-TW" dirty="0" smtClean="0"/>
              <a:t>3)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各層有數個界，比如中層有西方大陸界、未踏域界、大陸盡頭界、浮空島界。而下層目前已知的只有下界。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上層只是由地質學家和考古學家歷史學家共同推論出來存在的一層，目前猜測至少有神界。</a:t>
            </a:r>
          </a:p>
        </p:txBody>
      </p:sp>
      <p:sp>
        <p:nvSpPr>
          <p:cNvPr id="27" name="矩形 26"/>
          <p:cNvSpPr/>
          <p:nvPr/>
        </p:nvSpPr>
        <p:spPr>
          <a:xfrm>
            <a:off x="1714488" y="573881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92D050"/>
                </a:solidFill>
                <a:latin typeface="+mj-ea"/>
                <a:ea typeface="+mj-ea"/>
              </a:rPr>
              <a:t>上層</a:t>
            </a:r>
            <a:endParaRPr lang="zh-TW" altLang="en-US" sz="28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14488" y="709614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92D050"/>
                </a:solidFill>
                <a:latin typeface="+mj-ea"/>
                <a:ea typeface="+mj-ea"/>
              </a:rPr>
              <a:t>中層</a:t>
            </a:r>
            <a:endParaRPr lang="zh-TW" altLang="en-US" sz="28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714488" y="831058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92D050"/>
                </a:solidFill>
                <a:latin typeface="+mj-ea"/>
                <a:ea typeface="+mj-ea"/>
              </a:rPr>
              <a:t>下層</a:t>
            </a:r>
            <a:endParaRPr lang="zh-TW" altLang="en-US" sz="28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85794" y="9155700"/>
            <a:ext cx="1742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3 </a:t>
            </a:r>
            <a:r>
              <a:rPr lang="zh-TW" altLang="en-US" dirty="0" smtClean="0"/>
              <a:t>世界結構圖</a:t>
            </a:r>
            <a:endParaRPr lang="zh-TW" altLang="en-US" dirty="0"/>
          </a:p>
        </p:txBody>
      </p:sp>
      <p:sp>
        <p:nvSpPr>
          <p:cNvPr id="31" name="圓角矩形 30"/>
          <p:cNvSpPr/>
          <p:nvPr/>
        </p:nvSpPr>
        <p:spPr>
          <a:xfrm>
            <a:off x="714356" y="5381628"/>
            <a:ext cx="5643602" cy="1214446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714356" y="7953396"/>
            <a:ext cx="5643602" cy="1143008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3214686" y="5381628"/>
            <a:ext cx="3071802" cy="3754407"/>
            <a:chOff x="5786446" y="1142990"/>
            <a:chExt cx="3071802" cy="3754407"/>
          </a:xfrm>
        </p:grpSpPr>
        <p:sp>
          <p:nvSpPr>
            <p:cNvPr id="5" name="橢圓 4"/>
            <p:cNvSpPr/>
            <p:nvPr/>
          </p:nvSpPr>
          <p:spPr>
            <a:xfrm>
              <a:off x="5991233" y="1142990"/>
              <a:ext cx="2593966" cy="37544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6878642" y="4146512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6946905" y="1142990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6605593" y="2371711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9" name="橢圓 8"/>
            <p:cNvSpPr/>
            <p:nvPr/>
          </p:nvSpPr>
          <p:spPr>
            <a:xfrm>
              <a:off x="8107363" y="2576497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6059495" y="2781284"/>
              <a:ext cx="2457442" cy="61436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7356478" y="2986071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5786446" y="2781284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cxnSp>
          <p:nvCxnSpPr>
            <p:cNvPr id="13" name="直線單箭頭接點 12"/>
            <p:cNvCxnSpPr/>
            <p:nvPr/>
          </p:nvCxnSpPr>
          <p:spPr>
            <a:xfrm rot="10800000">
              <a:off x="6390863" y="3170585"/>
              <a:ext cx="934276" cy="109328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/>
            <p:nvPr/>
          </p:nvCxnSpPr>
          <p:spPr>
            <a:xfrm rot="10800000" flipV="1">
              <a:off x="6321287" y="2713382"/>
              <a:ext cx="337932" cy="188844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7000892" y="1285866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神界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929454" y="435770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下界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6687789" y="2445026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大陸盡頭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8188598" y="2646910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未踏領域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816264" y="2807806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西方</a:t>
              </a:r>
              <a:endParaRPr lang="en-US" altLang="zh-TW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大陸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7286644" y="3143254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浮空島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21" name="直線單箭頭接點 20"/>
            <p:cNvCxnSpPr/>
            <p:nvPr/>
          </p:nvCxnSpPr>
          <p:spPr>
            <a:xfrm rot="10800000">
              <a:off x="7286644" y="2643188"/>
              <a:ext cx="934276" cy="109328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 rot="10800000" flipV="1">
              <a:off x="7732645" y="2862470"/>
              <a:ext cx="467138" cy="248478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/>
            <p:nvPr/>
          </p:nvCxnSpPr>
          <p:spPr>
            <a:xfrm rot="10800000">
              <a:off x="7258882" y="2885664"/>
              <a:ext cx="374371" cy="24516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圓角矩形 25"/>
          <p:cNvSpPr/>
          <p:nvPr/>
        </p:nvSpPr>
        <p:spPr>
          <a:xfrm>
            <a:off x="714356" y="6596074"/>
            <a:ext cx="5643602" cy="1357322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各層之間有著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邊界影響，所以無法隨意穿越各層。即使是現在已經開發出通往下界的方法，也是單行道，還要從另一個單行道回來。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中層與上層或許可以在大陸盡頭界突破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邊界製造與神界往來的通道。不過這樣做並沒有好處，畢竟傳說中層各界曾經被神族統一過。</a:t>
            </a:r>
          </a:p>
          <a:p>
            <a:pPr marL="87313" indent="627063">
              <a:buNone/>
            </a:pPr>
            <a:r>
              <a:rPr lang="zh-TW" altLang="en-US" dirty="0" smtClean="0"/>
              <a:t>至於為什麼神族又退出了中層並沒有人知曉，坊間流傳的說法是因為中層有世界末日的預言，所以他們提早避難了。現在沒有神族的中層其實很接近世界末日。</a:t>
            </a:r>
          </a:p>
          <a:p>
            <a:pPr marL="87313" indent="627063">
              <a:buNone/>
            </a:pPr>
            <a:r>
              <a:rPr lang="zh-TW" altLang="en-US" dirty="0" smtClean="0"/>
              <a:t>在我看來只是無稽之談，如果他們是為了提早離開躲避世界末日，為何這麼長的一段歷史都還沒有出現大災難，反而近代更和平了。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中層的西方大陸界土地面積最大，也是人們目前最常活動的範圍。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不過交通最發達的並不是西方大陸界而是浮空島界，因為浮空島界都是大量的飄浮島嶼，自然需要各式各樣的交通和通訊技術。也因此浮空島界是商業中心。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也多虧於浮空島界開發出優異的交通技術，在三界往返只是時間的問題。通常三界是指下界、西方大陸界、浮空島界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</a:t>
            </a:r>
            <a:r>
              <a:rPr lang="en-US" altLang="zh-TW" dirty="0" smtClean="0"/>
              <a:t>4)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87313" indent="627063">
              <a:buNone/>
            </a:pPr>
            <a:endParaRPr lang="zh-TW" altLang="en-US" dirty="0" smtClean="0"/>
          </a:p>
        </p:txBody>
      </p:sp>
      <p:sp>
        <p:nvSpPr>
          <p:cNvPr id="71" name="矩形 70"/>
          <p:cNvSpPr/>
          <p:nvPr/>
        </p:nvSpPr>
        <p:spPr>
          <a:xfrm>
            <a:off x="3429000" y="9227138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+mj-ea"/>
                <a:ea typeface="+mj-ea"/>
              </a:rPr>
              <a:t>圖</a:t>
            </a:r>
            <a:r>
              <a:rPr lang="en-US" altLang="zh-TW" b="1" dirty="0" smtClean="0">
                <a:latin typeface="+mj-ea"/>
                <a:ea typeface="+mj-ea"/>
              </a:rPr>
              <a:t>4 </a:t>
            </a:r>
            <a:r>
              <a:rPr lang="zh-TW" altLang="en-US" b="1" dirty="0" smtClean="0">
                <a:latin typeface="+mj-ea"/>
                <a:ea typeface="+mj-ea"/>
              </a:rPr>
              <a:t>三界交通圖</a:t>
            </a:r>
            <a:endParaRPr lang="zh-TW" altLang="en-US" b="1" dirty="0">
              <a:latin typeface="+mj-ea"/>
              <a:ea typeface="+mj-ea"/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3214686" y="5453066"/>
            <a:ext cx="3071802" cy="3754407"/>
            <a:chOff x="5786446" y="1142990"/>
            <a:chExt cx="3071802" cy="3754407"/>
          </a:xfrm>
        </p:grpSpPr>
        <p:sp>
          <p:nvSpPr>
            <p:cNvPr id="73" name="橢圓 72"/>
            <p:cNvSpPr/>
            <p:nvPr/>
          </p:nvSpPr>
          <p:spPr>
            <a:xfrm>
              <a:off x="5991233" y="1142990"/>
              <a:ext cx="2593966" cy="37544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74" name="橢圓 73"/>
            <p:cNvSpPr/>
            <p:nvPr/>
          </p:nvSpPr>
          <p:spPr>
            <a:xfrm>
              <a:off x="6878642" y="4146512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75" name="橢圓 74"/>
            <p:cNvSpPr/>
            <p:nvPr/>
          </p:nvSpPr>
          <p:spPr>
            <a:xfrm>
              <a:off x="6946905" y="1142990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76" name="橢圓 75"/>
            <p:cNvSpPr/>
            <p:nvPr/>
          </p:nvSpPr>
          <p:spPr>
            <a:xfrm>
              <a:off x="6605593" y="2371711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77" name="橢圓 76"/>
            <p:cNvSpPr/>
            <p:nvPr/>
          </p:nvSpPr>
          <p:spPr>
            <a:xfrm>
              <a:off x="8107363" y="2576497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78" name="橢圓 77"/>
            <p:cNvSpPr/>
            <p:nvPr/>
          </p:nvSpPr>
          <p:spPr>
            <a:xfrm>
              <a:off x="6059495" y="2781284"/>
              <a:ext cx="2457442" cy="61436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79" name="橢圓 78"/>
            <p:cNvSpPr/>
            <p:nvPr/>
          </p:nvSpPr>
          <p:spPr>
            <a:xfrm>
              <a:off x="7356478" y="2986071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80" name="橢圓 79"/>
            <p:cNvSpPr/>
            <p:nvPr/>
          </p:nvSpPr>
          <p:spPr>
            <a:xfrm>
              <a:off x="5786446" y="2781284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cxnSp>
          <p:nvCxnSpPr>
            <p:cNvPr id="81" name="直線單箭頭接點 80"/>
            <p:cNvCxnSpPr/>
            <p:nvPr/>
          </p:nvCxnSpPr>
          <p:spPr>
            <a:xfrm rot="10800000">
              <a:off x="6390863" y="3170585"/>
              <a:ext cx="934276" cy="109328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/>
            <p:nvPr/>
          </p:nvCxnSpPr>
          <p:spPr>
            <a:xfrm rot="10800000" flipV="1">
              <a:off x="6321287" y="2713382"/>
              <a:ext cx="337932" cy="188844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/>
            <p:nvPr/>
          </p:nvCxnSpPr>
          <p:spPr>
            <a:xfrm rot="16200000" flipH="1">
              <a:off x="6276564" y="3513484"/>
              <a:ext cx="894521" cy="745435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/>
            <p:cNvCxnSpPr/>
            <p:nvPr/>
          </p:nvCxnSpPr>
          <p:spPr>
            <a:xfrm rot="5400000" flipH="1" flipV="1">
              <a:off x="7151206" y="3811657"/>
              <a:ext cx="755375" cy="32799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字方塊 84"/>
            <p:cNvSpPr txBox="1"/>
            <p:nvPr/>
          </p:nvSpPr>
          <p:spPr>
            <a:xfrm>
              <a:off x="7000892" y="1285866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神界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6929454" y="435770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下界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6687789" y="2445026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大陸盡頭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8188598" y="2646910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未踏領域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5816264" y="2807806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西方</a:t>
              </a:r>
              <a:endParaRPr lang="en-US" altLang="zh-TW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大陸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7286644" y="3143254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浮空島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由於大陸盡頭界並沒有值得特地作為活動據點的優勢，基本上都是學術團體才會去大陸盡頭界做學術研究。加上那邊或許存在與神界溝通的可能，各國都有派駐警備在那邊警戒，沒事跑去那可是會被當可疑人物吃不完兜著走。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中層還有一界比較少人提的是未踏域界，由於附近有大量的強力魔物，即使有人試圖在附近建立據點也會被進攻或偷襲破壞。</a:t>
            </a:r>
          </a:p>
          <a:p>
            <a:pPr marL="87313" indent="627063">
              <a:buNone/>
            </a:pPr>
            <a:r>
              <a:rPr lang="zh-TW" altLang="en-US" dirty="0" smtClean="0"/>
              <a:t>建議準備充足才開始進入這個域界，根據之前嘗試探索的菁英報告，或許有類似地下城的結構。此處魔物貌似有智慧與統領者的存在。但是連探索此區域都是一大難題。有人猜測是沒回歸神界的神族在此區深處。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我認為這個可能性很高，畢竟如同前面說的，神族並沒有特地退回神界的理由，甚至我個人猜測，除了大陸盡頭界，其實未踏域界也存在通往神界或者與神界溝通的方法。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中層介紹差不多到此，下層的理解反而比未踏域界還多。下界是開發時間較短的世界，似乎有豐富的礦產資源，有多樣化的開採。如同前述，已經開發出交通技術，可前往浮空島並且從西方大陸進入下界，科技和各種文化都有流入下界。最原始到底是精靈還是矮人是原本住民已經不可考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目前下界跟浮空島一樣都是都是中立地帶。</a:t>
            </a:r>
            <a:endParaRPr lang="en-US" altLang="zh-TW" dirty="0" smtClean="0"/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可別傻傻地以為開到公海只有飛空艇註冊的國家可以抓罪犯，在中立地帶的法則是冒險者警備隊有抓罪犯的權利，再由國際法庭引渡，畢竟浮空島界有相當發達的通訊技術要跟各國溝通可是相當快的，就算躲避了冒險者抓捕也會快速被通緝。</a:t>
            </a:r>
            <a:endParaRPr lang="en-US" altLang="zh-TW" dirty="0" smtClean="0"/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 algn="r">
              <a:buNone/>
            </a:pPr>
            <a:r>
              <a:rPr lang="en-US" altLang="zh-TW" i="1" dirty="0" smtClean="0"/>
              <a:t>--</a:t>
            </a:r>
            <a:r>
              <a:rPr lang="zh-TW" altLang="en-US" i="1" dirty="0" smtClean="0"/>
              <a:t>雪莉．法蘭</a:t>
            </a:r>
            <a:r>
              <a:rPr lang="en-US" altLang="zh-TW" i="1" dirty="0" smtClean="0"/>
              <a:t>《</a:t>
            </a:r>
            <a:r>
              <a:rPr lang="zh-TW" altLang="en-US" i="1" dirty="0" smtClean="0"/>
              <a:t>世界長這樣？</a:t>
            </a:r>
            <a:r>
              <a:rPr lang="en-US" altLang="zh-TW" i="1" dirty="0" smtClean="0"/>
              <a:t>》</a:t>
            </a:r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Chapter 0: Universe Concept</a:t>
            </a: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endParaRPr lang="zh-TW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571480" y="5021049"/>
            <a:ext cx="57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悠遠的天空，在蒼穹的盡頭。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--《</a:t>
            </a:r>
            <a:r>
              <a:rPr lang="zh-TW" altLang="en-US" i="1" dirty="0" smtClean="0">
                <a:latin typeface="+mj-ea"/>
                <a:ea typeface="+mj-ea"/>
              </a:rPr>
              <a:t>緣之空</a:t>
            </a:r>
            <a:r>
              <a:rPr lang="en-US" altLang="zh-TW" i="1" dirty="0" smtClean="0">
                <a:latin typeface="+mj-ea"/>
                <a:ea typeface="+mj-ea"/>
              </a:rPr>
              <a:t>》</a:t>
            </a:r>
            <a:endParaRPr lang="zh-TW" altLang="en-US" i="1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1480" y="4129768"/>
            <a:ext cx="57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烏咪沒有犯罪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--《</a:t>
            </a:r>
            <a:r>
              <a:rPr lang="zh-TW" altLang="en-US" i="1" dirty="0" smtClean="0">
                <a:latin typeface="+mj-ea"/>
                <a:ea typeface="+mj-ea"/>
              </a:rPr>
              <a:t>大富翁</a:t>
            </a:r>
            <a:r>
              <a:rPr lang="en-US" altLang="zh-TW" i="1" dirty="0" smtClean="0">
                <a:latin typeface="+mj-ea"/>
                <a:ea typeface="+mj-ea"/>
              </a:rPr>
              <a:t>4》</a:t>
            </a:r>
            <a:endParaRPr lang="zh-TW" altLang="en-US" i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Chapter 2: </a:t>
            </a:r>
            <a:br>
              <a:rPr lang="en-US" altLang="zh-TW" dirty="0" smtClean="0"/>
            </a:br>
            <a:r>
              <a:rPr lang="en-US" altLang="zh-TW" dirty="0" smtClean="0"/>
              <a:t>Skills</a:t>
            </a:r>
            <a:br>
              <a:rPr lang="en-US" altLang="zh-TW" dirty="0" smtClean="0"/>
            </a:br>
            <a:r>
              <a:rPr lang="en-US" altLang="zh-TW" dirty="0" smtClean="0"/>
              <a:t> System</a:t>
            </a: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571480" y="4167182"/>
            <a:ext cx="57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當你遠遠凝視深淵時，深淵也在凝視你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</a:t>
            </a:r>
            <a:r>
              <a:rPr lang="zh-TW" altLang="en-US" i="1" dirty="0" smtClean="0">
                <a:latin typeface="+mj-ea"/>
                <a:ea typeface="+mj-ea"/>
              </a:rPr>
              <a:t>尼采</a:t>
            </a:r>
            <a:endParaRPr lang="zh-TW" altLang="en-US" i="1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1480" y="5021049"/>
            <a:ext cx="57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這個世上有些事你永遠不該知道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----《</a:t>
            </a:r>
            <a:r>
              <a:rPr lang="zh-TW" altLang="en-US" i="1" dirty="0" smtClean="0">
                <a:latin typeface="+mj-ea"/>
                <a:ea typeface="+mj-ea"/>
              </a:rPr>
              <a:t>丹特麗安的書架 </a:t>
            </a:r>
            <a:r>
              <a:rPr lang="en-US" altLang="zh-TW" i="1" dirty="0" smtClean="0">
                <a:latin typeface="+mj-ea"/>
                <a:ea typeface="+mj-ea"/>
              </a:rPr>
              <a:t>》</a:t>
            </a:r>
            <a:endParaRPr lang="zh-TW" altLang="en-US" i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2: Skills System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7938">
              <a:buNone/>
            </a:pPr>
            <a:r>
              <a:rPr lang="en-US" altLang="zh-TW" dirty="0" smtClean="0"/>
              <a:t>****************************</a:t>
            </a:r>
            <a:r>
              <a:rPr lang="zh-TW" altLang="en-US" dirty="0" smtClean="0"/>
              <a:t>********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某個房間，書桌前有學生和老師在家教。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歐姆：「目前技術體系分為三類，分別是元素魔法、科技、信仰力量。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其中科技體系包含鍊金機械等技術，魔法就是地水火風四大元素。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而信仰力量目前認為是光屬性和暗屬性」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美安：「但是我聽過一種說法是光屬性和暗屬性都是無屬性魔法的一種，這樣不也算是在魔法體系內嗎？」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歐姆：「目前還是有學派在爭吵無屬魔法到底是不是魔法體系，畢竟受到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影響，比如施展完火屬性，其他屬性需要魔力值會增加，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2: Skills System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7938">
              <a:buNone/>
            </a:pPr>
            <a:r>
              <a:rPr lang="zh-TW" altLang="en-US" dirty="0" smtClean="0"/>
              <a:t>同樣的施展完光屬性魔法，水屬性魔法師展困難度也是上升，但是我認為不能這樣分類」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美安：「這樣分類哪裡有問題」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歐姆：「你想，就算是科技體系，在一個區域內使用了盧恩文字，使用風元素魔法照樣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也會上升，但是盧恩文字卻被歸類在科技技術體系，這又是為何？」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美安：「這不是因為那是矮人擅長的技術嗎？ 矮人擅長神祕學、鍊金、機械、盧恩符文，所以這四個技能被歸在科技體系。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精靈擅長 地元素 水元素 風元素 火元素，所以四大元素算在元素魔法。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這樣分類很好理解阿」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2: Skills System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7313" indent="627063">
              <a:buNone/>
            </a:pPr>
            <a:r>
              <a:rPr lang="zh-TW" altLang="en-US" dirty="0" smtClean="0"/>
              <a:t>歐姆：「也就是分類方式並沒有一個明確的定義，僅僅是大家用感覺大概這樣分類作為依據，這樣能稱為學術研究嗎？」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美安：「不然要如何分類？」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歐姆：「因為經常學習和使用同一種技術的技能會有經驗加成效果，所以應該要讓一群人分作實驗組和對照組，對照組的人學習和使用水魔法和火魔法，實驗組的人學習使用光魔法和火魔法，長期下來觀察並統計火魔法使用效率是增強較多，還是增強較少，將對照組學水魔法的人導致火魔法使用效率當作標準，去檢視學習光魔法的人使用火魔法效率是維持還是較差。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美安：「這樣我就懂了，如果實驗組的人使用火魔法的效率並沒有符合預期，那麼光魔法就不是魔法體系，不愧是現在魔法分類學權威教授。」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2: Skills System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歐姆：「這個大規模實驗也才剛開始，或許還有很多沒固定的參數。希望這次的大規模實驗是順利的並且發出的論文也讓多數人能接受。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今天上課就先到這邊吧」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美安：「太棒了我要吃布丁」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聽到快速地跑步聲音，歐姆心想這未免太沒有貴族的風範了。</a:t>
            </a:r>
            <a:endParaRPr lang="en-US" altLang="zh-TW" dirty="0" smtClean="0"/>
          </a:p>
          <a:p>
            <a:pPr marL="87313" indent="7938">
              <a:buNone/>
            </a:pPr>
            <a:r>
              <a:rPr lang="en-US" altLang="zh-TW" dirty="0" smtClean="0"/>
              <a:t>*************************</a:t>
            </a:r>
            <a:r>
              <a:rPr lang="zh-TW" altLang="en-US" dirty="0" smtClean="0"/>
              <a:t>********</a:t>
            </a:r>
            <a:r>
              <a:rPr lang="en-US" altLang="zh-TW" dirty="0" smtClean="0"/>
              <a:t>***</a:t>
            </a:r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1480" y="4058331"/>
            <a:ext cx="57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 err="1" smtClean="0">
                <a:latin typeface="+mj-ea"/>
                <a:ea typeface="+mj-ea"/>
              </a:rPr>
              <a:t>Lok‘tar</a:t>
            </a:r>
            <a:r>
              <a:rPr lang="en-US" altLang="zh-TW" i="1" dirty="0" smtClean="0">
                <a:latin typeface="+mj-ea"/>
                <a:ea typeface="+mj-ea"/>
              </a:rPr>
              <a:t> </a:t>
            </a:r>
            <a:r>
              <a:rPr lang="en-US" altLang="zh-TW" i="1" dirty="0" err="1" smtClean="0">
                <a:latin typeface="+mj-ea"/>
                <a:ea typeface="+mj-ea"/>
              </a:rPr>
              <a:t>ogar</a:t>
            </a:r>
            <a:r>
              <a:rPr lang="en-US" altLang="zh-TW" i="1" dirty="0" smtClean="0">
                <a:latin typeface="+mj-ea"/>
                <a:ea typeface="+mj-ea"/>
              </a:rPr>
              <a:t> (</a:t>
            </a:r>
            <a:r>
              <a:rPr lang="zh-TW" altLang="en-US" i="1" dirty="0" smtClean="0">
                <a:latin typeface="+mj-ea"/>
                <a:ea typeface="+mj-ea"/>
              </a:rPr>
              <a:t>勝利或者死亡</a:t>
            </a:r>
            <a:r>
              <a:rPr lang="en-US" altLang="zh-TW" i="1" dirty="0" smtClean="0">
                <a:latin typeface="+mj-ea"/>
                <a:ea typeface="+mj-ea"/>
              </a:rPr>
              <a:t>) </a:t>
            </a: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--《</a:t>
            </a:r>
            <a:r>
              <a:rPr lang="zh-TW" altLang="en-US" i="1" dirty="0" smtClean="0">
                <a:latin typeface="+mj-ea"/>
                <a:ea typeface="+mj-ea"/>
              </a:rPr>
              <a:t>魔獸世界</a:t>
            </a:r>
            <a:r>
              <a:rPr lang="en-US" altLang="zh-TW" i="1" dirty="0" smtClean="0">
                <a:latin typeface="+mj-ea"/>
                <a:ea typeface="+mj-ea"/>
              </a:rPr>
              <a:t>》</a:t>
            </a:r>
            <a:endParaRPr lang="zh-TW" altLang="en-US" i="1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1480" y="5021049"/>
            <a:ext cx="57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異議</a:t>
            </a:r>
            <a:r>
              <a:rPr lang="ja-JP" altLang="en-US" i="1" dirty="0" smtClean="0">
                <a:latin typeface="+mj-ea"/>
                <a:ea typeface="+mj-ea"/>
              </a:rPr>
              <a:t>あり！ </a:t>
            </a:r>
            <a:endParaRPr lang="en-US" altLang="ja-JP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--《</a:t>
            </a:r>
            <a:r>
              <a:rPr lang="zh-TW" altLang="en-US" i="1" dirty="0" smtClean="0">
                <a:latin typeface="+mj-ea"/>
                <a:ea typeface="+mj-ea"/>
              </a:rPr>
              <a:t>逆轉裁判</a:t>
            </a:r>
            <a:r>
              <a:rPr lang="en-US" altLang="zh-TW" i="1" dirty="0" smtClean="0">
                <a:latin typeface="+mj-ea"/>
                <a:ea typeface="+mj-ea"/>
              </a:rPr>
              <a:t>》</a:t>
            </a:r>
            <a:endParaRPr lang="zh-TW" altLang="en-US" i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2: Skills System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en-US" altLang="zh-TW" dirty="0" smtClean="0"/>
              <a:t>Entropy</a:t>
            </a:r>
            <a:r>
              <a:rPr lang="zh-TW" altLang="en-US" dirty="0" smtClean="0"/>
              <a:t>真是讓人又愛又恨的物理機制。</a:t>
            </a:r>
          </a:p>
          <a:p>
            <a:pPr marL="87313" indent="627063">
              <a:buNone/>
            </a:pPr>
            <a:r>
              <a:rPr lang="zh-TW" altLang="en-US" dirty="0" smtClean="0"/>
              <a:t>戰鬥方式可能可以利用增加隊伍不同知識技術體系，大幅增加戰鬥區域的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讓敵方魔王無法施放大規模技能，對於魔多血薄的魔王相當有效。</a:t>
            </a:r>
          </a:p>
          <a:p>
            <a:pPr marL="87313" indent="627063">
              <a:buNone/>
            </a:pPr>
            <a:r>
              <a:rPr lang="zh-TW" altLang="en-US" dirty="0" smtClean="0"/>
              <a:t>反之對於魔少血厚的魔王建議隊伍只挑選少量技術體系，快速的發揮隊伍的特長連續施放相同技能</a:t>
            </a:r>
          </a:p>
          <a:p>
            <a:pPr marL="87313" indent="627063">
              <a:buNone/>
            </a:pPr>
            <a:r>
              <a:rPr lang="zh-TW" altLang="en-US" dirty="0" smtClean="0"/>
              <a:t>嫌太麻煩的人，可以簡單地把自身練強用暴力方式解決，雖然我認為這個想法本身很蠢就是了。再說如果真的好練強，那對方不也是一樣很快地練強。</a:t>
            </a:r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 algn="r">
              <a:buNone/>
            </a:pPr>
            <a:r>
              <a:rPr lang="en-US" altLang="zh-TW" i="1" dirty="0" smtClean="0"/>
              <a:t>--</a:t>
            </a:r>
            <a:r>
              <a:rPr lang="zh-TW" altLang="en-US" i="1" dirty="0" smtClean="0"/>
              <a:t>凱莉</a:t>
            </a:r>
            <a:r>
              <a:rPr lang="en-US" altLang="zh-TW" i="1" dirty="0" smtClean="0"/>
              <a:t>《</a:t>
            </a:r>
            <a:r>
              <a:rPr lang="zh-TW" altLang="en-US" i="1" dirty="0" smtClean="0"/>
              <a:t>戰鬥技術指南</a:t>
            </a:r>
            <a:r>
              <a:rPr lang="en-US" altLang="zh-TW" i="1" dirty="0" smtClean="0"/>
              <a:t>》</a:t>
            </a:r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0042" y="4129768"/>
            <a:ext cx="57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這雖然是遊戲，但可不是鬧著玩的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--《</a:t>
            </a:r>
            <a:r>
              <a:rPr lang="zh-TW" altLang="en-US" i="1" dirty="0" smtClean="0">
                <a:latin typeface="+mj-ea"/>
                <a:ea typeface="+mj-ea"/>
              </a:rPr>
              <a:t>刀劍神域</a:t>
            </a:r>
            <a:r>
              <a:rPr lang="en-US" altLang="zh-TW" i="1" dirty="0" smtClean="0">
                <a:latin typeface="+mj-ea"/>
                <a:ea typeface="+mj-ea"/>
              </a:rPr>
              <a:t>》</a:t>
            </a:r>
            <a:endParaRPr lang="zh-TW" altLang="en-US" i="1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0042" y="5024438"/>
            <a:ext cx="57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猶豫，就會敗北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</a:t>
            </a:r>
            <a:r>
              <a:rPr lang="zh-TW" altLang="en-US" i="1" dirty="0" smtClean="0">
                <a:latin typeface="+mj-ea"/>
                <a:ea typeface="+mj-ea"/>
              </a:rPr>
              <a:t>劍聖</a:t>
            </a:r>
            <a:r>
              <a:rPr lang="en-US" altLang="zh-TW" i="1" dirty="0" smtClean="0">
                <a:latin typeface="+mj-ea"/>
                <a:ea typeface="+mj-ea"/>
              </a:rPr>
              <a:t>‧</a:t>
            </a:r>
            <a:r>
              <a:rPr lang="zh-TW" altLang="en-US" i="1" dirty="0" smtClean="0">
                <a:latin typeface="+mj-ea"/>
                <a:ea typeface="+mj-ea"/>
              </a:rPr>
              <a:t>葦名一心 </a:t>
            </a:r>
            <a:r>
              <a:rPr lang="en-US" altLang="zh-TW" i="1" dirty="0" smtClean="0">
                <a:latin typeface="+mj-ea"/>
                <a:ea typeface="+mj-ea"/>
              </a:rPr>
              <a:t>《</a:t>
            </a:r>
            <a:r>
              <a:rPr lang="zh-TW" altLang="en-US" i="1" dirty="0" smtClean="0">
                <a:latin typeface="+mj-ea"/>
                <a:ea typeface="+mj-ea"/>
              </a:rPr>
              <a:t>隻狼</a:t>
            </a:r>
            <a:r>
              <a:rPr lang="en-US" altLang="zh-TW" i="1" dirty="0" smtClean="0">
                <a:latin typeface="+mj-ea"/>
                <a:ea typeface="+mj-ea"/>
              </a:rPr>
              <a:t>》</a:t>
            </a:r>
            <a:endParaRPr lang="zh-TW" altLang="en-US" i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1480" y="4949611"/>
            <a:ext cx="57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直到我的膝蓋中了一箭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zh-TW" altLang="en-US" i="1" dirty="0" smtClean="0">
                <a:latin typeface="+mj-ea"/>
                <a:ea typeface="+mj-ea"/>
              </a:rPr>
              <a:t> </a:t>
            </a:r>
            <a:r>
              <a:rPr lang="en-US" altLang="zh-TW" i="1" dirty="0" smtClean="0">
                <a:latin typeface="+mj-ea"/>
                <a:ea typeface="+mj-ea"/>
              </a:rPr>
              <a:t>--《</a:t>
            </a:r>
            <a:r>
              <a:rPr lang="zh-TW" altLang="en-US" i="1" dirty="0" smtClean="0">
                <a:latin typeface="+mj-ea"/>
                <a:ea typeface="+mj-ea"/>
              </a:rPr>
              <a:t>上古卷軸</a:t>
            </a:r>
            <a:r>
              <a:rPr lang="en-US" altLang="zh-TW" i="1" dirty="0" smtClean="0">
                <a:latin typeface="+mj-ea"/>
                <a:ea typeface="+mj-ea"/>
              </a:rPr>
              <a:t>5</a:t>
            </a:r>
            <a:r>
              <a:rPr lang="zh-TW" altLang="en-US" i="1" dirty="0" smtClean="0">
                <a:latin typeface="+mj-ea"/>
                <a:ea typeface="+mj-ea"/>
              </a:rPr>
              <a:t>：天際</a:t>
            </a:r>
            <a:r>
              <a:rPr lang="en-US" altLang="zh-TW" i="1" dirty="0" smtClean="0">
                <a:latin typeface="+mj-ea"/>
                <a:ea typeface="+mj-ea"/>
              </a:rPr>
              <a:t>》</a:t>
            </a:r>
            <a:endParaRPr lang="zh-TW" altLang="en-US" i="1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1480" y="4163793"/>
            <a:ext cx="57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我本來不想這麼做的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zh-TW" altLang="en-US" i="1" dirty="0" smtClean="0">
                <a:latin typeface="+mj-ea"/>
                <a:ea typeface="+mj-ea"/>
              </a:rPr>
              <a:t> </a:t>
            </a:r>
            <a:r>
              <a:rPr lang="en-US" altLang="zh-TW" i="1" dirty="0" smtClean="0">
                <a:latin typeface="+mj-ea"/>
                <a:ea typeface="+mj-ea"/>
              </a:rPr>
              <a:t>--《</a:t>
            </a:r>
            <a:r>
              <a:rPr lang="zh-TW" altLang="en-US" i="1" dirty="0" smtClean="0">
                <a:latin typeface="+mj-ea"/>
                <a:ea typeface="+mj-ea"/>
              </a:rPr>
              <a:t>死神</a:t>
            </a:r>
            <a:r>
              <a:rPr lang="en-US" altLang="zh-TW" i="1" dirty="0" smtClean="0">
                <a:latin typeface="+mj-ea"/>
                <a:ea typeface="+mj-ea"/>
              </a:rPr>
              <a:t>》</a:t>
            </a:r>
            <a:endParaRPr lang="zh-TW" altLang="en-US" i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Chapter 3: Chronicles</a:t>
            </a: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endParaRPr lang="zh-TW" altLang="en-US" i="1" dirty="0" smtClean="0"/>
          </a:p>
        </p:txBody>
      </p:sp>
      <p:sp>
        <p:nvSpPr>
          <p:cNvPr id="8" name="矩形 7"/>
          <p:cNvSpPr/>
          <p:nvPr/>
        </p:nvSpPr>
        <p:spPr>
          <a:xfrm>
            <a:off x="500042" y="5021049"/>
            <a:ext cx="57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這是禁止事項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</a:t>
            </a:r>
            <a:r>
              <a:rPr lang="zh-TW" altLang="en-US" i="1" dirty="0" smtClean="0">
                <a:latin typeface="+mj-ea"/>
                <a:ea typeface="+mj-ea"/>
              </a:rPr>
              <a:t>朝比奈實玖瑠</a:t>
            </a:r>
            <a:r>
              <a:rPr lang="en-US" altLang="zh-TW" i="1" dirty="0" smtClean="0">
                <a:latin typeface="+mj-ea"/>
                <a:ea typeface="+mj-ea"/>
              </a:rPr>
              <a:t>《</a:t>
            </a:r>
            <a:r>
              <a:rPr lang="zh-TW" altLang="en-US" i="1" dirty="0" smtClean="0">
                <a:latin typeface="+mj-ea"/>
                <a:ea typeface="+mj-ea"/>
              </a:rPr>
              <a:t>涼宮春日系列</a:t>
            </a:r>
            <a:r>
              <a:rPr lang="en-US" altLang="zh-TW" i="1" dirty="0" smtClean="0">
                <a:latin typeface="+mj-ea"/>
                <a:ea typeface="+mj-ea"/>
              </a:rPr>
              <a:t>》</a:t>
            </a:r>
          </a:p>
        </p:txBody>
      </p:sp>
      <p:sp>
        <p:nvSpPr>
          <p:cNvPr id="10" name="矩形 9"/>
          <p:cNvSpPr/>
          <p:nvPr/>
        </p:nvSpPr>
        <p:spPr>
          <a:xfrm>
            <a:off x="500042" y="4163793"/>
            <a:ext cx="57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是我，是我先，明明都是我先來的  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</a:t>
            </a:r>
            <a:r>
              <a:rPr lang="zh-TW" altLang="en-US" i="1" dirty="0" smtClean="0">
                <a:latin typeface="+mj-ea"/>
                <a:ea typeface="+mj-ea"/>
              </a:rPr>
              <a:t>冬馬和紗</a:t>
            </a:r>
            <a:r>
              <a:rPr lang="en-US" altLang="zh-TW" i="1" dirty="0" smtClean="0">
                <a:latin typeface="+mj-ea"/>
                <a:ea typeface="+mj-ea"/>
              </a:rPr>
              <a:t>《</a:t>
            </a:r>
            <a:r>
              <a:rPr lang="zh-TW" altLang="en-US" i="1" dirty="0" smtClean="0">
                <a:latin typeface="+mj-ea"/>
                <a:ea typeface="+mj-ea"/>
              </a:rPr>
              <a:t>白色相簿</a:t>
            </a:r>
            <a:r>
              <a:rPr lang="en-US" altLang="zh-TW" i="1" dirty="0" smtClean="0">
                <a:latin typeface="+mj-ea"/>
                <a:ea typeface="+mj-ea"/>
              </a:rPr>
              <a:t>2》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3: Chronicles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現今主流學界把整個世界歷史分為幾個大時代。簡介如下：</a:t>
            </a:r>
          </a:p>
          <a:p>
            <a:pPr marL="87313" indent="627063">
              <a:buNone/>
            </a:pPr>
            <a:r>
              <a:rPr lang="zh-TW" altLang="en-US" dirty="0" smtClean="0"/>
              <a:t>傳說時代：由於過於遙遠而且也沒有任何壁畫紀錄，僅靠地質學家基於地層紀錄猜測歷史</a:t>
            </a:r>
          </a:p>
          <a:p>
            <a:pPr marL="87313" indent="627063">
              <a:buNone/>
            </a:pPr>
            <a:r>
              <a:rPr lang="zh-TW" altLang="en-US" dirty="0" smtClean="0"/>
              <a:t>部落時代：經由壁畫和考古器物推測當時的科技和文化</a:t>
            </a:r>
          </a:p>
          <a:p>
            <a:pPr marL="87313" indent="627063">
              <a:buNone/>
            </a:pPr>
            <a:r>
              <a:rPr lang="zh-TW" altLang="en-US" dirty="0" smtClean="0"/>
              <a:t>神界時代：中層有一段時期是由神界統一的，當時稱之為帝國，也因為統一集中了技術菁英，曾經是技術快速發展的時代</a:t>
            </a:r>
          </a:p>
          <a:p>
            <a:pPr marL="87313" indent="627063">
              <a:buNone/>
            </a:pPr>
            <a:r>
              <a:rPr lang="zh-TW" altLang="en-US" dirty="0" smtClean="0"/>
              <a:t>戰國時代：神族退回神界之後，中層經過多次戰亂，大致形成現在的政權版圖</a:t>
            </a:r>
          </a:p>
          <a:p>
            <a:pPr marL="87313" indent="627063">
              <a:buNone/>
            </a:pPr>
            <a:r>
              <a:rPr lang="zh-TW" altLang="en-US" dirty="0" smtClean="0"/>
              <a:t>近代：將浮空島和下界開始成為中立區域作為近代的開端，也意味著戰爭很難再發生</a:t>
            </a:r>
            <a:endParaRPr lang="en-US" altLang="zh-TW" dirty="0" smtClean="0"/>
          </a:p>
          <a:p>
            <a:pPr marL="87313" indent="627063" algn="r">
              <a:buNone/>
            </a:pPr>
            <a:r>
              <a:rPr lang="en-US" altLang="zh-TW" i="1" dirty="0" smtClean="0"/>
              <a:t>--</a:t>
            </a:r>
            <a:r>
              <a:rPr lang="zh-TW" altLang="en-US" i="1" dirty="0" smtClean="0"/>
              <a:t>伊恩．布魯</a:t>
            </a:r>
            <a:r>
              <a:rPr lang="en-US" altLang="zh-TW" i="1" dirty="0" smtClean="0"/>
              <a:t>《</a:t>
            </a:r>
            <a:r>
              <a:rPr lang="zh-TW" altLang="en-US" i="1" dirty="0" smtClean="0"/>
              <a:t>歷史學導論</a:t>
            </a:r>
            <a:r>
              <a:rPr lang="en-US" altLang="zh-TW" i="1" dirty="0" smtClean="0"/>
              <a:t>》</a:t>
            </a:r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3: Chronicles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戰國時代末期有西方大陸中的帝國想要佔領下界，將大批軍隊傳送到下界，但是因為太多技術同時存在導致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暴增反而打開了單向通道變成雙向通道，原本帝國擬定針對單向通道的策略因為通道變雙向反而大敗，回想似乎當時早有學者警告過軍隊，但是軍隊不予理會。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也因這場戰役下界順勢宣告成為中立區，從此開始開啟了近代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 algn="r">
              <a:buNone/>
            </a:pPr>
            <a:r>
              <a:rPr lang="en-US" altLang="zh-TW" i="1" dirty="0" smtClean="0"/>
              <a:t>--</a:t>
            </a:r>
            <a:r>
              <a:rPr lang="zh-TW" altLang="en-US" i="1" dirty="0" smtClean="0"/>
              <a:t>伊恩．布魯</a:t>
            </a:r>
            <a:r>
              <a:rPr lang="en-US" altLang="zh-TW" i="1" dirty="0" smtClean="0"/>
              <a:t>《</a:t>
            </a:r>
            <a:r>
              <a:rPr lang="zh-TW" altLang="en-US" i="1" dirty="0" smtClean="0"/>
              <a:t>歷史學導論</a:t>
            </a:r>
            <a:r>
              <a:rPr lang="en-US" altLang="zh-TW" i="1" dirty="0" smtClean="0"/>
              <a:t>》</a:t>
            </a:r>
            <a:endParaRPr lang="zh-TW" alt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endParaRPr lang="zh-TW" altLang="en-US" i="1" dirty="0" smtClean="0"/>
          </a:p>
        </p:txBody>
      </p:sp>
      <p:sp>
        <p:nvSpPr>
          <p:cNvPr id="4" name="矩形 3"/>
          <p:cNvSpPr/>
          <p:nvPr/>
        </p:nvSpPr>
        <p:spPr>
          <a:xfrm>
            <a:off x="571480" y="5092487"/>
            <a:ext cx="57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開什麼玩笑，那可是貨真價實的地獄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</a:t>
            </a:r>
            <a:r>
              <a:rPr lang="zh-TW" altLang="en-US" i="1" dirty="0" smtClean="0">
                <a:latin typeface="+mj-ea"/>
                <a:ea typeface="+mj-ea"/>
              </a:rPr>
              <a:t>衛宮切嗣</a:t>
            </a:r>
            <a:r>
              <a:rPr lang="en-US" altLang="zh-TW" i="1" dirty="0" smtClean="0">
                <a:latin typeface="+mj-ea"/>
                <a:ea typeface="+mj-ea"/>
              </a:rPr>
              <a:t>《 Fate/Zero 》</a:t>
            </a:r>
            <a:endParaRPr lang="zh-TW" altLang="en-US" i="1" dirty="0"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1480" y="4167182"/>
            <a:ext cx="57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 smtClean="0">
                <a:latin typeface="+mj-ea"/>
              </a:rPr>
              <a:t>For honor and glory!</a:t>
            </a:r>
          </a:p>
          <a:p>
            <a:pPr algn="r"/>
            <a:r>
              <a:rPr lang="en-US" altLang="zh-TW" i="1" dirty="0" smtClean="0">
                <a:latin typeface="+mj-ea"/>
              </a:rPr>
              <a:t>--《kingdom rush》</a:t>
            </a:r>
            <a:endParaRPr lang="zh-TW" altLang="en-US" i="1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Chapter 4: Library Document</a:t>
            </a: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71480" y="2524108"/>
            <a:ext cx="5760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比黑色還要黑 暗之漆黑</a:t>
            </a:r>
          </a:p>
          <a:p>
            <a:endParaRPr lang="zh-TW" altLang="en-US" i="1" dirty="0" smtClean="0">
              <a:latin typeface="+mj-ea"/>
              <a:ea typeface="+mj-ea"/>
            </a:endParaRPr>
          </a:p>
          <a:p>
            <a:r>
              <a:rPr lang="zh-TW" altLang="en-US" i="1" dirty="0" smtClean="0">
                <a:latin typeface="+mj-ea"/>
                <a:ea typeface="+mj-ea"/>
              </a:rPr>
              <a:t>融合著我之真紅吧</a:t>
            </a:r>
          </a:p>
          <a:p>
            <a:endParaRPr lang="zh-TW" altLang="en-US" i="1" dirty="0" smtClean="0">
              <a:latin typeface="+mj-ea"/>
              <a:ea typeface="+mj-ea"/>
            </a:endParaRPr>
          </a:p>
          <a:p>
            <a:r>
              <a:rPr lang="zh-TW" altLang="en-US" i="1" dirty="0" smtClean="0">
                <a:latin typeface="+mj-ea"/>
                <a:ea typeface="+mj-ea"/>
              </a:rPr>
              <a:t>覺醒的時刻已經到來</a:t>
            </a:r>
          </a:p>
          <a:p>
            <a:endParaRPr lang="zh-TW" altLang="en-US" i="1" dirty="0" smtClean="0">
              <a:latin typeface="+mj-ea"/>
              <a:ea typeface="+mj-ea"/>
            </a:endParaRPr>
          </a:p>
          <a:p>
            <a:r>
              <a:rPr lang="zh-TW" altLang="en-US" i="1" dirty="0" smtClean="0">
                <a:latin typeface="+mj-ea"/>
                <a:ea typeface="+mj-ea"/>
              </a:rPr>
              <a:t>墜入無謬之境界</a:t>
            </a:r>
          </a:p>
          <a:p>
            <a:endParaRPr lang="zh-TW" altLang="en-US" i="1" dirty="0" smtClean="0">
              <a:latin typeface="+mj-ea"/>
              <a:ea typeface="+mj-ea"/>
            </a:endParaRPr>
          </a:p>
          <a:p>
            <a:r>
              <a:rPr lang="zh-TW" altLang="en-US" i="1" dirty="0" smtClean="0">
                <a:latin typeface="+mj-ea"/>
                <a:ea typeface="+mj-ea"/>
              </a:rPr>
              <a:t>形成無形之扭曲</a:t>
            </a:r>
          </a:p>
          <a:p>
            <a:endParaRPr lang="zh-TW" altLang="en-US" i="1" dirty="0" smtClean="0">
              <a:latin typeface="+mj-ea"/>
              <a:ea typeface="+mj-ea"/>
            </a:endParaRPr>
          </a:p>
          <a:p>
            <a:r>
              <a:rPr lang="zh-TW" altLang="en-US" i="1" dirty="0" smtClean="0">
                <a:latin typeface="+mj-ea"/>
                <a:ea typeface="+mj-ea"/>
              </a:rPr>
              <a:t>出現吧！</a:t>
            </a:r>
            <a:endParaRPr lang="en-US" altLang="zh-TW" i="1" dirty="0" smtClean="0">
              <a:latin typeface="+mj-ea"/>
              <a:ea typeface="+mj-ea"/>
            </a:endParaRPr>
          </a:p>
          <a:p>
            <a:endParaRPr lang="en-US" altLang="zh-TW" i="1" dirty="0" smtClean="0">
              <a:latin typeface="+mj-ea"/>
              <a:ea typeface="+mj-ea"/>
            </a:endParaRPr>
          </a:p>
          <a:p>
            <a:r>
              <a:rPr lang="en-US" altLang="zh-TW" i="1" dirty="0" smtClean="0">
                <a:latin typeface="+mj-ea"/>
                <a:ea typeface="+mj-ea"/>
              </a:rPr>
              <a:t>Explosion!!!</a:t>
            </a:r>
          </a:p>
          <a:p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</a:t>
            </a:r>
            <a:r>
              <a:rPr lang="zh-TW" altLang="en-US" i="1" dirty="0" smtClean="0">
                <a:latin typeface="+mj-ea"/>
                <a:ea typeface="+mj-ea"/>
              </a:rPr>
              <a:t>惠惠</a:t>
            </a:r>
            <a:r>
              <a:rPr lang="en-US" altLang="zh-TW" i="1" dirty="0" smtClean="0">
                <a:latin typeface="+mj-ea"/>
                <a:ea typeface="+mj-ea"/>
              </a:rPr>
              <a:t>《</a:t>
            </a:r>
            <a:r>
              <a:rPr lang="zh-TW" altLang="en-US" i="1" dirty="0" smtClean="0">
                <a:latin typeface="+mj-ea"/>
                <a:ea typeface="+mj-ea"/>
              </a:rPr>
              <a:t>為美好的世界獻上祝福！</a:t>
            </a:r>
            <a:r>
              <a:rPr lang="en-US" altLang="zh-TW" i="1" dirty="0" smtClean="0">
                <a:latin typeface="+mj-ea"/>
                <a:ea typeface="+mj-ea"/>
              </a:rPr>
              <a:t>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7938">
              <a:buNone/>
            </a:pPr>
            <a:r>
              <a:rPr lang="en-US" altLang="zh-TW" dirty="0" smtClean="0"/>
              <a:t>****************************</a:t>
            </a:r>
            <a:r>
              <a:rPr lang="zh-TW" altLang="en-US" dirty="0" smtClean="0"/>
              <a:t>********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酒館裡</a:t>
            </a:r>
          </a:p>
          <a:p>
            <a:pPr marL="87313" indent="627063">
              <a:buNone/>
            </a:pPr>
            <a:r>
              <a:rPr lang="zh-TW" altLang="en-US" dirty="0" smtClean="0"/>
              <a:t>海倫：「我最近在找人幫我抄書，有沒有認識的人想找這類工作？」</a:t>
            </a:r>
          </a:p>
          <a:p>
            <a:pPr marL="87313" indent="627063">
              <a:buNone/>
            </a:pPr>
            <a:r>
              <a:rPr lang="zh-TW" altLang="en-US" dirty="0" smtClean="0"/>
              <a:t>克蕾兒：「誒？這聽起來就很無聊啊，要整天坐在圖書館，光是看書就讓人很想睡覺了，還要動手寫。」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海倫：「換個角度想，我除了抄書工資之外還會出圖書館年費，所以工作之餘還能看我指定書單以外的書。你有沒有認識的人特別愛看書？ 」</a:t>
            </a:r>
          </a:p>
          <a:p>
            <a:pPr marL="87313" indent="627063">
              <a:buNone/>
            </a:pPr>
            <a:r>
              <a:rPr lang="zh-TW" altLang="en-US" dirty="0" smtClean="0"/>
              <a:t>克蕾兒：「這樣說在艾德那邊好像有一個小弟弟特別喜歡看書，我幫你問他看看好了。」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海倫：「謝啦，今天這杯就我請吧。」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海倫：「突然想問一個問題，是什麼書都能抄嗎？」</a:t>
            </a:r>
          </a:p>
          <a:p>
            <a:pPr marL="87313" indent="627063">
              <a:buNone/>
            </a:pP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海倫：「除了機密資料區不能抄之外其他都可以抄，只是特殊資料區要事先登記。」</a:t>
            </a:r>
          </a:p>
          <a:p>
            <a:pPr marL="87313" indent="627063">
              <a:buNone/>
            </a:pPr>
            <a:r>
              <a:rPr lang="zh-TW" altLang="en-US" dirty="0" smtClean="0"/>
              <a:t>克蕾兒：「要登記？」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海倫：「只要登記抄寫範圍就好，不用註明是誰要抄的，基本上算是一種統計資料，可藉由此分析不同區域和不同時間資料被被查訪的情形。」</a:t>
            </a:r>
          </a:p>
          <a:p>
            <a:pPr marL="87313" indent="627063">
              <a:buNone/>
            </a:pPr>
            <a:r>
              <a:rPr lang="zh-TW" altLang="en-US" dirty="0" smtClean="0"/>
              <a:t>克蕾兒：「這有任何意義嗎？」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海倫：「比如如果一個地區雖然沒有礦廠卻常常查詢了礦物相關資料的紀錄，很可能這邊就具有可開發價值。相反地，如果一個地區有礦廠卻沒有經常查詢礦物的紀錄，表示這個礦區大概只有單一礦物可以挖掘」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克蕾兒：「聽起來就很無聊」</a:t>
            </a:r>
            <a:endParaRPr lang="en-US" altLang="zh-TW" dirty="0" smtClean="0"/>
          </a:p>
          <a:p>
            <a:pPr marL="87313" indent="7938">
              <a:buNone/>
            </a:pPr>
            <a:r>
              <a:rPr lang="en-US" altLang="zh-TW" dirty="0" smtClean="0"/>
              <a:t>*************************</a:t>
            </a:r>
            <a:r>
              <a:rPr lang="zh-TW" altLang="en-US" dirty="0" smtClean="0"/>
              <a:t>********</a:t>
            </a:r>
            <a:r>
              <a:rPr lang="en-US" altLang="zh-TW" dirty="0" smtClean="0"/>
              <a:t>***</a:t>
            </a:r>
          </a:p>
          <a:p>
            <a:pPr marL="87313" indent="627063">
              <a:buNone/>
            </a:pP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1480" y="4197818"/>
            <a:ext cx="57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你從什麼時候開始產生了我沒使用鏡花水月的錯覺 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</a:t>
            </a:r>
            <a:r>
              <a:rPr lang="zh-TW" altLang="en-US" i="1" dirty="0" smtClean="0">
                <a:latin typeface="+mj-ea"/>
                <a:ea typeface="+mj-ea"/>
              </a:rPr>
              <a:t>藍染</a:t>
            </a:r>
            <a:r>
              <a:rPr lang="en-US" altLang="zh-TW" i="1" dirty="0" smtClean="0">
                <a:latin typeface="+mj-ea"/>
                <a:ea typeface="+mj-ea"/>
              </a:rPr>
              <a:t>《</a:t>
            </a:r>
            <a:r>
              <a:rPr lang="zh-TW" altLang="en-US" i="1" dirty="0" smtClean="0">
                <a:latin typeface="+mj-ea"/>
                <a:ea typeface="+mj-ea"/>
              </a:rPr>
              <a:t>死神</a:t>
            </a:r>
            <a:r>
              <a:rPr lang="en-US" altLang="zh-TW" i="1" dirty="0" smtClean="0">
                <a:latin typeface="+mj-ea"/>
                <a:ea typeface="+mj-ea"/>
              </a:rPr>
              <a:t>》</a:t>
            </a:r>
            <a:endParaRPr lang="zh-TW" altLang="en-US" i="1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1480" y="5092487"/>
            <a:ext cx="57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錯的不是我，是這個世界啊 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--《</a:t>
            </a:r>
            <a:r>
              <a:rPr lang="zh-TW" altLang="en-US" i="1" dirty="0" smtClean="0">
                <a:latin typeface="+mj-ea"/>
                <a:ea typeface="+mj-ea"/>
              </a:rPr>
              <a:t>反叛的魯路修</a:t>
            </a:r>
            <a:r>
              <a:rPr lang="en-US" altLang="zh-TW" i="1" dirty="0" smtClean="0">
                <a:latin typeface="+mj-ea"/>
                <a:ea typeface="+mj-ea"/>
              </a:rPr>
              <a:t>》</a:t>
            </a:r>
            <a:endParaRPr lang="zh-TW" altLang="en-US" i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0: Universe Concept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相信大家都很討厭上物理課，畢竟要學一堆又臭又長的公式，還要記一堆學者發現的定理什麼的，實在是太無聊了。難道就沒有一條物理法則貫穿整個世界嗎</a:t>
            </a:r>
            <a:r>
              <a:rPr lang="en-US" altLang="zh-TW" dirty="0" smtClean="0"/>
              <a:t>?</a:t>
            </a:r>
            <a:r>
              <a:rPr lang="zh-TW" altLang="en-US" dirty="0" smtClean="0"/>
              <a:t> 其實是有的，那就是</a:t>
            </a:r>
            <a:r>
              <a:rPr lang="en-US" altLang="zh-TW" dirty="0" smtClean="0"/>
              <a:t>Entropy(</a:t>
            </a:r>
            <a:r>
              <a:rPr lang="zh-TW" altLang="en-US" dirty="0" smtClean="0"/>
              <a:t>亂度值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en-US" altLang="zh-TW" dirty="0" smtClean="0"/>
              <a:t>Entropy</a:t>
            </a:r>
            <a:r>
              <a:rPr lang="zh-TW" altLang="en-US" dirty="0" smtClean="0"/>
              <a:t>並不是什麼高深的概念，甚至可能連學齡前的孩童都能理解。比如今天在山上丟一個球，很容易隨意地滾到山腳下，但是卻不容易把球丟到山頂；爬樓梯比下樓梯還喘；冰塊放在地上會融化。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這些非常直觀就能感受到的現象就是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。簡單說就是世界有一個自然趨向性。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註冊圖書館會員是年費制，不得外借，不得在書上作任何畫記或塗鴉。</a:t>
            </a:r>
            <a:endParaRPr lang="en-US" altLang="zh-TW" dirty="0" smtClean="0"/>
          </a:p>
          <a:p>
            <a:pPr algn="r">
              <a:buNone/>
            </a:pPr>
            <a:r>
              <a:rPr lang="en-US" altLang="zh-TW" i="1" dirty="0" smtClean="0"/>
              <a:t>--《</a:t>
            </a:r>
            <a:r>
              <a:rPr lang="zh-TW" altLang="en-US" i="1" dirty="0" smtClean="0"/>
              <a:t>西恩圖書館規章</a:t>
            </a:r>
            <a:r>
              <a:rPr lang="en-US" altLang="zh-TW" i="1" dirty="0" smtClean="0"/>
              <a:t>》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圖書館資料區域分區如下：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一般資料區：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抄寫沒有任何限制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r>
              <a:rPr lang="zh-TW" altLang="en-US" dirty="0" smtClean="0"/>
              <a:t>特殊資料區：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抄寫需事先申請，申請表單需要填寫抄寫的書本編號和抄寫頁數範圍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r>
              <a:rPr lang="zh-TW" altLang="en-US" dirty="0" smtClean="0"/>
              <a:t>機密資料區：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不得抄寫，進入需要特殊申請，同時還會有警衛陪同，避免偷書和抄書的狀況發生。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algn="r">
              <a:buNone/>
            </a:pPr>
            <a:r>
              <a:rPr lang="en-US" altLang="zh-TW" i="1" dirty="0" smtClean="0"/>
              <a:t>--《</a:t>
            </a:r>
            <a:r>
              <a:rPr lang="zh-TW" altLang="en-US" i="1" dirty="0" smtClean="0"/>
              <a:t>西恩圖書館規章</a:t>
            </a:r>
            <a:r>
              <a:rPr lang="en-US" altLang="zh-TW" i="1" dirty="0" smtClean="0"/>
              <a:t>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在圖書館可以翻閱的資料，爾偶可以看到一些有趣的訊息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圖書館文件</a:t>
            </a:r>
          </a:p>
          <a:p>
            <a:pPr lvl="1"/>
            <a:r>
              <a:rPr lang="zh-TW" altLang="en-US" i="1" dirty="0" smtClean="0"/>
              <a:t>大部分神族自詡為有資格待在神界的種族，其實只是由於神族無法靠一族力量打破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邊界。</a:t>
            </a:r>
          </a:p>
          <a:p>
            <a:pPr lvl="1"/>
            <a:r>
              <a:rPr lang="zh-TW" altLang="en-US" i="1" dirty="0" smtClean="0"/>
              <a:t>神族到底有多強沒有人知道，傳說神族上一次來到中層有統治過整個中層，如果真的那麼強，為什麼又回到神界，是因為中層存在世界末日的預言嗎</a:t>
            </a:r>
            <a:r>
              <a:rPr lang="en-US" altLang="zh-TW" i="1" dirty="0" smtClean="0"/>
              <a:t>? </a:t>
            </a:r>
          </a:p>
          <a:p>
            <a:pPr lvl="1"/>
            <a:r>
              <a:rPr lang="zh-TW" altLang="en-US" i="1" dirty="0" smtClean="0"/>
              <a:t>如果是這樣表示現在沒有神族的時期很接近世界末日</a:t>
            </a:r>
            <a:r>
              <a:rPr lang="en-US" altLang="zh-TW" i="1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圖書館文件</a:t>
            </a:r>
          </a:p>
          <a:p>
            <a:pPr lvl="1"/>
            <a:r>
              <a:rPr lang="zh-TW" altLang="en-US" i="1" dirty="0" smtClean="0"/>
              <a:t>上中下層世界無法互相影響，因為有一個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快速降為</a:t>
            </a:r>
            <a:r>
              <a:rPr lang="en-US" altLang="zh-TW" i="1" dirty="0" smtClean="0"/>
              <a:t>0</a:t>
            </a:r>
            <a:r>
              <a:rPr lang="zh-TW" altLang="en-US" i="1" dirty="0" smtClean="0"/>
              <a:t>的邊界</a:t>
            </a:r>
            <a:endParaRPr lang="en-US" altLang="zh-TW" i="1" dirty="0" smtClean="0"/>
          </a:p>
          <a:p>
            <a:pPr lvl="1"/>
            <a:r>
              <a:rPr lang="zh-TW" altLang="en-US" i="1" dirty="0" smtClean="0"/>
              <a:t>至於為甚麼會有著個邊界，大概是有特殊的重力場結構吧，如同黑洞一般改變時間和空間的慣性</a:t>
            </a:r>
            <a:endParaRPr lang="en-US" altLang="zh-TW" i="1" dirty="0" smtClean="0"/>
          </a:p>
          <a:p>
            <a:pPr lvl="1"/>
            <a:endParaRPr lang="zh-TW" altLang="en-US" i="1" dirty="0" smtClean="0"/>
          </a:p>
          <a:p>
            <a:pPr lvl="1"/>
            <a:r>
              <a:rPr lang="zh-TW" altLang="en-US" i="1" dirty="0" smtClean="0"/>
              <a:t>大陸盡頭可以走到世界邊界，但似乎不管從哪出發也能到達這個邊界，所以被誤以為是地平的世界邊界。或許這世界如同地球是圓的然後北極是奇異點。</a:t>
            </a:r>
          </a:p>
          <a:p>
            <a:pPr lvl="1"/>
            <a:r>
              <a:rPr lang="zh-TW" altLang="en-US" i="1" dirty="0" smtClean="0"/>
              <a:t>這個世界實際樣貌是怎麼樣還沒有人說得清</a:t>
            </a:r>
            <a:endParaRPr lang="en-US" altLang="zh-TW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圖書館文件</a:t>
            </a:r>
          </a:p>
          <a:p>
            <a:pPr lvl="1"/>
            <a:r>
              <a:rPr lang="zh-TW" altLang="en-US" i="1" dirty="0" smtClean="0"/>
              <a:t>或許神界也是人，只是轉生後到達中界不小心獲得勇者加持</a:t>
            </a:r>
            <a:r>
              <a:rPr lang="en-US" altLang="zh-TW" i="1" dirty="0" smtClean="0"/>
              <a:t>(Entropy</a:t>
            </a:r>
            <a:r>
              <a:rPr lang="zh-TW" altLang="en-US" i="1" dirty="0" smtClean="0"/>
              <a:t>影響</a:t>
            </a:r>
            <a:r>
              <a:rPr lang="en-US" altLang="zh-TW" i="1" dirty="0" smtClean="0"/>
              <a:t>)</a:t>
            </a:r>
          </a:p>
          <a:p>
            <a:pPr lvl="1"/>
            <a:r>
              <a:rPr lang="zh-TW" altLang="en-US" i="1" dirty="0" smtClean="0"/>
              <a:t>所以轉生系作品，其實是上界的人轉生到下界以為是異世界轉生，帶者勇者加持進行了龍傲天的故事，或許歷史上的那次神族統一中界就是這樣一人的故事。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圖書館文件</a:t>
            </a:r>
          </a:p>
          <a:p>
            <a:pPr lvl="1"/>
            <a:r>
              <a:rPr lang="zh-TW" altLang="en-US" i="1" dirty="0" smtClean="0"/>
              <a:t>打開神界通道一般人都會認為沒好處，畢竟可能引發神界進攻，不錯似乎有一群邪教徒想打開上層通道。</a:t>
            </a:r>
            <a:endParaRPr lang="en-US" altLang="zh-TW" i="1" dirty="0" smtClean="0"/>
          </a:p>
          <a:p>
            <a:pPr lvl="1"/>
            <a:r>
              <a:rPr lang="zh-TW" altLang="en-US" i="1" dirty="0" smtClean="0"/>
              <a:t>邪教徒認為世界末日預言是存在的，那個末日就是神界再次攻入中層</a:t>
            </a:r>
            <a:endParaRPr lang="zh-TW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圖書館文件</a:t>
            </a:r>
          </a:p>
          <a:p>
            <a:pPr lvl="1"/>
            <a:r>
              <a:rPr lang="zh-TW" altLang="en-US" i="1" dirty="0" smtClean="0"/>
              <a:t>矮人族擅長的能力為科技，由於優秀的工藝冶金技術 、煉金術、盧恩文字，可以鍛造出強大的魔法武器。另外矮人也相當擅長預言</a:t>
            </a:r>
          </a:p>
          <a:p>
            <a:pPr lvl="1"/>
            <a:r>
              <a:rPr lang="zh-TW" altLang="en-US" i="1" dirty="0" smtClean="0"/>
              <a:t>精靈族擅長的能力為元素魔法，一般學者稱之為魔法，對於科技落後的地方來說元素魔法是相當方便的工具</a:t>
            </a:r>
          </a:p>
          <a:p>
            <a:pPr lvl="1"/>
            <a:r>
              <a:rPr lang="zh-TW" altLang="en-US" i="1" dirty="0" smtClean="0"/>
              <a:t>人族所使用的信仰魔法比如光、暗，有學者將這些皆分類在無屬性魔法。 由於人類自身的弱小，常常需要藉由信仰來支持自身，也因此人族使用的力量也是源自信仰，所以使用的能力也是神族體系。也有人主張無屬性魔法並不是魔法體系。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圖書館文件</a:t>
            </a:r>
            <a:endParaRPr lang="en-US" altLang="zh-TW" i="1" dirty="0" smtClean="0"/>
          </a:p>
          <a:p>
            <a:pPr lvl="1"/>
            <a:r>
              <a:rPr lang="zh-TW" altLang="en-US" i="1" dirty="0" smtClean="0"/>
              <a:t>無屬性到底是不是魔法，一直以來都沒有定論，因為實驗過程自然元素施展會增加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，無屬魔法施展也會增加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，有人因此認定無屬魔法也是魔法的一個體系。</a:t>
            </a:r>
          </a:p>
          <a:p>
            <a:pPr lvl="1"/>
            <a:r>
              <a:rPr lang="zh-TW" altLang="en-US" i="1" dirty="0" smtClean="0"/>
              <a:t>教會一方強調光屬性魔法是魔法，暗屬性魔法則是非魔法的惡魔儀式。</a:t>
            </a:r>
          </a:p>
          <a:p>
            <a:pPr lvl="1"/>
            <a:r>
              <a:rPr lang="zh-TW" altLang="en-US" i="1" dirty="0" smtClean="0"/>
              <a:t>仙術和靈術似乎會增加彼此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。簡單說仙術是武術仙術等技能，而靈術是超能力通靈等技能，似乎是同一個源頭同樣是使用人類自身的潛能，所以有學者將這兩個體系也歸類在無屬魔法體系。</a:t>
            </a:r>
          </a:p>
          <a:p>
            <a:endParaRPr lang="zh-TW" alt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圖書館文件</a:t>
            </a:r>
            <a:r>
              <a:rPr lang="en-US" altLang="zh-TW" i="1" dirty="0" smtClean="0"/>
              <a:t> </a:t>
            </a:r>
          </a:p>
          <a:p>
            <a:pPr lvl="1"/>
            <a:r>
              <a:rPr lang="zh-TW" altLang="en-US" i="1" dirty="0" smtClean="0"/>
              <a:t>全世界世界受到法則影響，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的存在由於不同體系會增加環境的混沌值，當環境的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越高，不同體系的施展程度越困難</a:t>
            </a:r>
          </a:p>
          <a:p>
            <a:pPr lvl="1"/>
            <a:r>
              <a:rPr lang="zh-TW" altLang="en-US" i="1" dirty="0" smtClean="0"/>
              <a:t>不同體系會增加環境的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，當環境的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越高，不同體系的施展程度越困難</a:t>
            </a:r>
            <a:r>
              <a:rPr lang="en-US" altLang="zh-TW" i="1" dirty="0" smtClean="0"/>
              <a:t>(MP</a:t>
            </a:r>
            <a:r>
              <a:rPr lang="zh-TW" altLang="en-US" i="1" dirty="0" smtClean="0"/>
              <a:t>需求上升</a:t>
            </a:r>
            <a:r>
              <a:rPr lang="en-US" altLang="zh-TW" i="1" dirty="0" smtClean="0"/>
              <a:t>)</a:t>
            </a:r>
          </a:p>
          <a:p>
            <a:pPr lvl="1"/>
            <a:r>
              <a:rPr lang="zh-TW" altLang="en-US" i="1" dirty="0" smtClean="0"/>
              <a:t>裝備有多重素質</a:t>
            </a:r>
            <a:r>
              <a:rPr lang="en-US" altLang="zh-TW" i="1" dirty="0" smtClean="0"/>
              <a:t>(prefix, suffix)</a:t>
            </a:r>
            <a:r>
              <a:rPr lang="zh-TW" altLang="en-US" i="1" dirty="0" smtClean="0"/>
              <a:t>，當多重技術的的素質共存會降低效果，在多特性但效果少還是單一特性效果的裝備中做出取捨</a:t>
            </a:r>
            <a:endParaRPr lang="en-US" altLang="zh-TW" i="1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圖書館文件</a:t>
            </a:r>
            <a:endParaRPr lang="en-US" altLang="zh-TW" i="1" dirty="0" smtClean="0"/>
          </a:p>
          <a:p>
            <a:pPr lvl="1"/>
            <a:r>
              <a:rPr lang="zh-TW" altLang="en-US" i="1" dirty="0" smtClean="0"/>
              <a:t>有些技術手段可以達成類似的方式，比如要達到治癒方式，在科技中可以使用鍊金藥水，使用元素魔法的水元素，或者神族的祈禱治癒術都能達到治癒的效果</a:t>
            </a:r>
          </a:p>
          <a:p>
            <a:pPr lvl="1"/>
            <a:r>
              <a:rPr lang="zh-TW" altLang="en-US" i="1" dirty="0" smtClean="0"/>
              <a:t>差別在消耗的邏輯不一樣，精靈只要使用魔力即可。矮人幾乎沒有魔力，都要準備大量鍊金藥水，還好矮人體能好可以攜帶大量藥水。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0: Universe Concept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如果想要清楚一點的感受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的存在，我們可以先來想像一個情境，一個密閉空間擁有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個空氣單位粒子，如果把空間分為左右兩側，要如何分配這些粒子？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</a:t>
            </a:r>
            <a:r>
              <a:rPr lang="en-US" altLang="zh-TW" dirty="0" smtClean="0"/>
              <a:t>13)</a:t>
            </a:r>
          </a:p>
          <a:p>
            <a:pPr marL="87313" indent="627063">
              <a:buNone/>
            </a:pPr>
            <a:r>
              <a:rPr lang="zh-TW" altLang="en-US" dirty="0" smtClean="0"/>
              <a:t>對於這個問題，應該沒有人會懷疑就是左邊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個右邊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個這樣最自然不過了吧？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但為什麼是這樣子是理所當然的結果？我們先想像一個情況，這個空間</a:t>
            </a:r>
            <a:r>
              <a:rPr lang="en-US" altLang="zh-TW" dirty="0" smtClean="0"/>
              <a:t>9</a:t>
            </a:r>
            <a:r>
              <a:rPr lang="zh-TW" altLang="en-US" dirty="0" smtClean="0"/>
              <a:t>個空氣粒子在左側，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個在右側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</a:t>
            </a:r>
            <a:r>
              <a:rPr lang="en-US" altLang="zh-TW" dirty="0" smtClean="0"/>
              <a:t>14)</a:t>
            </a:r>
            <a:r>
              <a:rPr lang="zh-TW" altLang="en-US" dirty="0" smtClean="0"/>
              <a:t>，這樣有幾種可能？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答案是</a:t>
            </a:r>
            <a:r>
              <a:rPr lang="en-US" altLang="zh-TW" dirty="0" smtClean="0"/>
              <a:t>10</a:t>
            </a:r>
            <a:r>
              <a:rPr lang="zh-TW" altLang="en-US" dirty="0" smtClean="0"/>
              <a:t>種，如果我們把每個粒子都給了一個編號例如</a:t>
            </a:r>
            <a:r>
              <a:rPr lang="en-US" altLang="zh-TW" dirty="0" smtClean="0"/>
              <a:t>A</a:t>
            </a:r>
            <a:r>
              <a:rPr lang="zh-TW" altLang="en-US" dirty="0" smtClean="0"/>
              <a:t>到</a:t>
            </a:r>
            <a:r>
              <a:rPr lang="en-US" altLang="zh-TW" dirty="0" smtClean="0"/>
              <a:t>J</a:t>
            </a:r>
            <a:r>
              <a:rPr lang="zh-TW" altLang="en-US" dirty="0" smtClean="0"/>
              <a:t>，那麼右邊的這個例子可能是</a:t>
            </a:r>
            <a:r>
              <a:rPr lang="en-US" altLang="zh-TW" dirty="0" smtClean="0"/>
              <a:t>B</a:t>
            </a:r>
            <a:r>
              <a:rPr lang="zh-TW" altLang="en-US" dirty="0" smtClean="0"/>
              <a:t>或</a:t>
            </a:r>
            <a:r>
              <a:rPr lang="en-US" altLang="zh-TW" dirty="0" smtClean="0"/>
              <a:t>C</a:t>
            </a:r>
            <a:r>
              <a:rPr lang="zh-TW" altLang="en-US" dirty="0" smtClean="0"/>
              <a:t>或者任一個編號。</a:t>
            </a:r>
          </a:p>
        </p:txBody>
      </p:sp>
      <p:grpSp>
        <p:nvGrpSpPr>
          <p:cNvPr id="56" name="群組 55"/>
          <p:cNvGrpSpPr/>
          <p:nvPr/>
        </p:nvGrpSpPr>
        <p:grpSpPr>
          <a:xfrm>
            <a:off x="857232" y="8096272"/>
            <a:ext cx="1866317" cy="1155150"/>
            <a:chOff x="3786190" y="8310586"/>
            <a:chExt cx="1866317" cy="1155150"/>
          </a:xfrm>
        </p:grpSpPr>
        <p:sp>
          <p:nvSpPr>
            <p:cNvPr id="57" name="矩形 56"/>
            <p:cNvSpPr/>
            <p:nvPr/>
          </p:nvSpPr>
          <p:spPr>
            <a:xfrm>
              <a:off x="3786190" y="8310586"/>
              <a:ext cx="1866317" cy="78581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/>
            <p:cNvSpPr/>
            <p:nvPr/>
          </p:nvSpPr>
          <p:spPr>
            <a:xfrm>
              <a:off x="3857628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橢圓 59"/>
            <p:cNvSpPr/>
            <p:nvPr/>
          </p:nvSpPr>
          <p:spPr>
            <a:xfrm>
              <a:off x="4786322" y="838202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/>
            <p:cNvSpPr/>
            <p:nvPr/>
          </p:nvSpPr>
          <p:spPr>
            <a:xfrm>
              <a:off x="5072074" y="838202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/>
            <p:cNvSpPr/>
            <p:nvPr/>
          </p:nvSpPr>
          <p:spPr>
            <a:xfrm>
              <a:off x="5286388" y="873921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/>
            <p:cNvSpPr/>
            <p:nvPr/>
          </p:nvSpPr>
          <p:spPr>
            <a:xfrm>
              <a:off x="4143380" y="845346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/>
            <p:cNvSpPr/>
            <p:nvPr/>
          </p:nvSpPr>
          <p:spPr>
            <a:xfrm>
              <a:off x="3929066" y="8667776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/>
            <p:cNvSpPr/>
            <p:nvPr/>
          </p:nvSpPr>
          <p:spPr>
            <a:xfrm>
              <a:off x="4714884" y="8596338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/>
            <p:cNvSpPr/>
            <p:nvPr/>
          </p:nvSpPr>
          <p:spPr>
            <a:xfrm>
              <a:off x="4572008" y="881065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/>
            <p:cNvSpPr/>
            <p:nvPr/>
          </p:nvSpPr>
          <p:spPr>
            <a:xfrm>
              <a:off x="5214950" y="845346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橢圓 67"/>
            <p:cNvSpPr/>
            <p:nvPr/>
          </p:nvSpPr>
          <p:spPr>
            <a:xfrm>
              <a:off x="4429132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3786190" y="9096404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圖</a:t>
              </a:r>
              <a:r>
                <a:rPr lang="en-US" altLang="zh-TW" dirty="0" smtClean="0"/>
                <a:t>13</a:t>
              </a:r>
              <a:endParaRPr lang="zh-TW" altLang="en-US" dirty="0"/>
            </a:p>
          </p:txBody>
        </p:sp>
      </p:grpSp>
      <p:grpSp>
        <p:nvGrpSpPr>
          <p:cNvPr id="71" name="群組 70"/>
          <p:cNvGrpSpPr/>
          <p:nvPr/>
        </p:nvGrpSpPr>
        <p:grpSpPr>
          <a:xfrm>
            <a:off x="3643314" y="8096272"/>
            <a:ext cx="1866317" cy="1226588"/>
            <a:chOff x="3643314" y="8096272"/>
            <a:chExt cx="1866317" cy="1226588"/>
          </a:xfrm>
        </p:grpSpPr>
        <p:sp>
          <p:nvSpPr>
            <p:cNvPr id="31" name="矩形 30"/>
            <p:cNvSpPr/>
            <p:nvPr/>
          </p:nvSpPr>
          <p:spPr>
            <a:xfrm>
              <a:off x="3643314" y="8096272"/>
              <a:ext cx="1866317" cy="78581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>
              <a:stCxn id="31" idx="0"/>
              <a:endCxn id="31" idx="2"/>
            </p:cNvCxnSpPr>
            <p:nvPr/>
          </p:nvCxnSpPr>
          <p:spPr>
            <a:xfrm rot="16200000" flipH="1">
              <a:off x="4183564" y="8489181"/>
              <a:ext cx="785818" cy="1588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橢圓 32"/>
            <p:cNvSpPr/>
            <p:nvPr/>
          </p:nvSpPr>
          <p:spPr>
            <a:xfrm>
              <a:off x="3786190" y="816771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4071942" y="8310586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4143380" y="8596338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5143512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4214818" y="816771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/>
          </p:nvSpPr>
          <p:spPr>
            <a:xfrm>
              <a:off x="3786190" y="845346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4000504" y="845346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/>
            <p:cNvSpPr/>
            <p:nvPr/>
          </p:nvSpPr>
          <p:spPr>
            <a:xfrm>
              <a:off x="4286256" y="845346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/>
            <p:cNvSpPr/>
            <p:nvPr/>
          </p:nvSpPr>
          <p:spPr>
            <a:xfrm>
              <a:off x="3857628" y="8596338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/>
            <p:cNvSpPr/>
            <p:nvPr/>
          </p:nvSpPr>
          <p:spPr>
            <a:xfrm>
              <a:off x="4286256" y="8310586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3643314" y="8953528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圖</a:t>
              </a:r>
              <a:r>
                <a:rPr lang="en-US" altLang="zh-TW" dirty="0" smtClean="0"/>
                <a:t>14</a:t>
              </a:r>
              <a:endParaRPr lang="zh-TW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圖書館文件</a:t>
            </a:r>
            <a:endParaRPr lang="en-US" altLang="zh-TW" i="1" dirty="0" smtClean="0"/>
          </a:p>
          <a:p>
            <a:pPr lvl="1"/>
            <a:r>
              <a:rPr lang="zh-TW" altLang="en-US" i="1" dirty="0" smtClean="0"/>
              <a:t>戰鬥方式也會因為種族特性有差異</a:t>
            </a:r>
          </a:p>
          <a:p>
            <a:pPr lvl="1"/>
            <a:r>
              <a:rPr lang="zh-TW" altLang="en-US" i="1" dirty="0" smtClean="0"/>
              <a:t>矮人因為長年需要冶金鍛造，體能不好的都被天擇了，通常矮人使用巨斧當狂戰士一路輾壓即可。 </a:t>
            </a:r>
          </a:p>
          <a:p>
            <a:pPr lvl="1"/>
            <a:r>
              <a:rPr lang="zh-TW" altLang="en-US" i="1" dirty="0" smtClean="0"/>
              <a:t>精靈通常生活在森林，長期使用弓箭打獵，體能自然也不差，同時可以使用土魔法防禦或者攻擊。</a:t>
            </a:r>
          </a:p>
          <a:p>
            <a:pPr lvl="1"/>
            <a:r>
              <a:rPr lang="zh-TW" altLang="en-US" i="1" dirty="0" smtClean="0"/>
              <a:t>人類由於天生的弱小，必須使用劍術，較少的受傷次數和盡可能閃躲對方的攻擊，比如忍者就是這種技巧。</a:t>
            </a:r>
          </a:p>
          <a:p>
            <a:pPr lvl="1"/>
            <a:endParaRPr lang="zh-TW" alt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圖書館文件</a:t>
            </a:r>
            <a:endParaRPr lang="en-US" altLang="zh-TW" i="1" dirty="0" smtClean="0"/>
          </a:p>
          <a:p>
            <a:pPr lvl="1"/>
            <a:r>
              <a:rPr lang="zh-TW" altLang="en-US" i="1" dirty="0" smtClean="0"/>
              <a:t>由於戰場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會影響雙方的各種互動，最好是一開始就擁有看到環境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的技能，元素魔法的</a:t>
            </a:r>
            <a:r>
              <a:rPr lang="en-US" altLang="zh-TW" i="1" dirty="0" smtClean="0"/>
              <a:t>sylph</a:t>
            </a:r>
            <a:r>
              <a:rPr lang="zh-TW" altLang="en-US" i="1" dirty="0" smtClean="0"/>
              <a:t>召喚、科技技能的感知、信仰的千里眼都是很好的方法。</a:t>
            </a:r>
          </a:p>
          <a:p>
            <a:pPr lvl="1"/>
            <a:endParaRPr lang="zh-TW" altLang="en-US" i="1" dirty="0" smtClean="0"/>
          </a:p>
          <a:p>
            <a:pPr lvl="1"/>
            <a:r>
              <a:rPr lang="zh-TW" altLang="en-US" i="1" dirty="0" smtClean="0"/>
              <a:t>由於大型技能會影響大範圍的區域造成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值快速增加，最好是把大型技能當作最後一發的魔法使用，一但放完可能雙方都要進入普通攻擊狀態，對於騎士團這種擅長進戰的軍隊似乎效果相當差。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圖書館文件</a:t>
            </a:r>
          </a:p>
          <a:p>
            <a:pPr lvl="1"/>
            <a:r>
              <a:rPr lang="zh-TW" altLang="en-US" i="1" dirty="0" smtClean="0"/>
              <a:t>傳送的方式使用傳送卷軸，或者遁地術和傳送速都可以做到。就算都沒有這些技能，也可以購買車票搭乘交通工具。交通工具好處是便宜，缺點是只能到固定的地點，如果想要到達任意地點，則可以跟專門販賣傳送的商人尋找門路，當然價格不菲也是其代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圖書館文件</a:t>
            </a:r>
          </a:p>
          <a:p>
            <a:pPr lvl="1"/>
            <a:r>
              <a:rPr lang="zh-TW" altLang="en-US" i="1" dirty="0" smtClean="0"/>
              <a:t>卡巴拉，又稱生命之樹</a:t>
            </a:r>
            <a:r>
              <a:rPr lang="en-US" altLang="zh-TW" i="1" dirty="0" smtClean="0"/>
              <a:t>(Tree of life) </a:t>
            </a:r>
            <a:r>
              <a:rPr lang="zh-TW" altLang="en-US" i="1" dirty="0" smtClean="0"/>
              <a:t>，似乎有兩個版本</a:t>
            </a:r>
          </a:p>
        </p:txBody>
      </p:sp>
      <p:grpSp>
        <p:nvGrpSpPr>
          <p:cNvPr id="49" name="群組 48"/>
          <p:cNvGrpSpPr/>
          <p:nvPr/>
        </p:nvGrpSpPr>
        <p:grpSpPr>
          <a:xfrm>
            <a:off x="1500174" y="2595546"/>
            <a:ext cx="3792496" cy="5786478"/>
            <a:chOff x="2572537" y="2881298"/>
            <a:chExt cx="3792496" cy="5786478"/>
          </a:xfrm>
        </p:grpSpPr>
        <p:grpSp>
          <p:nvGrpSpPr>
            <p:cNvPr id="4" name="群組 3"/>
            <p:cNvGrpSpPr/>
            <p:nvPr/>
          </p:nvGrpSpPr>
          <p:grpSpPr>
            <a:xfrm>
              <a:off x="3214686" y="3381364"/>
              <a:ext cx="2574150" cy="4714907"/>
              <a:chOff x="1856571" y="1952605"/>
              <a:chExt cx="2574150" cy="5929353"/>
            </a:xfrm>
          </p:grpSpPr>
          <p:sp>
            <p:nvSpPr>
              <p:cNvPr id="5" name="直角三角形 4"/>
              <p:cNvSpPr/>
              <p:nvPr/>
            </p:nvSpPr>
            <p:spPr>
              <a:xfrm>
                <a:off x="3143248" y="5381629"/>
                <a:ext cx="1285884" cy="857255"/>
              </a:xfrm>
              <a:prstGeom prst="rt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6" name="直角三角形 5"/>
              <p:cNvSpPr/>
              <p:nvPr/>
            </p:nvSpPr>
            <p:spPr>
              <a:xfrm flipH="1">
                <a:off x="1857364" y="5381629"/>
                <a:ext cx="1285884" cy="857255"/>
              </a:xfrm>
              <a:prstGeom prst="rt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7" name="直角三角形 6"/>
              <p:cNvSpPr/>
              <p:nvPr/>
            </p:nvSpPr>
            <p:spPr>
              <a:xfrm flipV="1">
                <a:off x="3143248" y="6238885"/>
                <a:ext cx="1285884" cy="857255"/>
              </a:xfrm>
              <a:prstGeom prst="rt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8" name="直角三角形 7"/>
              <p:cNvSpPr/>
              <p:nvPr/>
            </p:nvSpPr>
            <p:spPr>
              <a:xfrm flipH="1" flipV="1">
                <a:off x="1857364" y="6238885"/>
                <a:ext cx="1285884" cy="857255"/>
              </a:xfrm>
              <a:prstGeom prst="rt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9" name="直角三角形 8"/>
              <p:cNvSpPr/>
              <p:nvPr/>
            </p:nvSpPr>
            <p:spPr>
              <a:xfrm flipV="1">
                <a:off x="3143248" y="4524373"/>
                <a:ext cx="1285884" cy="857255"/>
              </a:xfrm>
              <a:prstGeom prst="rt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10" name="直角三角形 9"/>
              <p:cNvSpPr/>
              <p:nvPr/>
            </p:nvSpPr>
            <p:spPr>
              <a:xfrm flipH="1" flipV="1">
                <a:off x="1857364" y="4524373"/>
                <a:ext cx="1285884" cy="857255"/>
              </a:xfrm>
              <a:prstGeom prst="rt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11" name="直角三角形 10"/>
              <p:cNvSpPr/>
              <p:nvPr/>
            </p:nvSpPr>
            <p:spPr>
              <a:xfrm>
                <a:off x="3143248" y="1952605"/>
                <a:ext cx="1285884" cy="857255"/>
              </a:xfrm>
              <a:prstGeom prst="rt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12" name="直角三角形 11"/>
              <p:cNvSpPr/>
              <p:nvPr/>
            </p:nvSpPr>
            <p:spPr>
              <a:xfrm flipH="1">
                <a:off x="1857364" y="1952605"/>
                <a:ext cx="1285884" cy="857256"/>
              </a:xfrm>
              <a:prstGeom prst="rt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latin typeface="+mj-ea"/>
                  <a:ea typeface="+mj-ea"/>
                </a:endParaRPr>
              </a:p>
            </p:txBody>
          </p:sp>
          <p:cxnSp>
            <p:nvCxnSpPr>
              <p:cNvPr id="13" name="直線接點 12"/>
              <p:cNvCxnSpPr>
                <a:endCxn id="8" idx="4"/>
              </p:cNvCxnSpPr>
              <p:nvPr/>
            </p:nvCxnSpPr>
            <p:spPr>
              <a:xfrm rot="16200000" flipH="1">
                <a:off x="142852" y="4524373"/>
                <a:ext cx="3429025" cy="1588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/>
              <p:cNvCxnSpPr/>
              <p:nvPr/>
            </p:nvCxnSpPr>
            <p:spPr>
              <a:xfrm rot="16200000" flipH="1">
                <a:off x="2715414" y="4523578"/>
                <a:ext cx="3429025" cy="1588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/>
              <p:cNvCxnSpPr/>
              <p:nvPr/>
            </p:nvCxnSpPr>
            <p:spPr>
              <a:xfrm rot="16200000" flipH="1">
                <a:off x="2751133" y="7488255"/>
                <a:ext cx="785818" cy="1588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>
                <a:endCxn id="10" idx="0"/>
              </p:cNvCxnSpPr>
              <p:nvPr/>
            </p:nvCxnSpPr>
            <p:spPr>
              <a:xfrm rot="16200000" flipH="1" flipV="1">
                <a:off x="2500306" y="3452803"/>
                <a:ext cx="2571768" cy="128588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/>
              <p:cNvCxnSpPr>
                <a:endCxn id="10" idx="0"/>
              </p:cNvCxnSpPr>
              <p:nvPr/>
            </p:nvCxnSpPr>
            <p:spPr>
              <a:xfrm rot="16200000" flipH="1">
                <a:off x="1214422" y="3452802"/>
                <a:ext cx="2571768" cy="128588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群組 17"/>
            <p:cNvGrpSpPr/>
            <p:nvPr/>
          </p:nvGrpSpPr>
          <p:grpSpPr>
            <a:xfrm>
              <a:off x="5209461" y="6310322"/>
              <a:ext cx="1149290" cy="857256"/>
              <a:chOff x="3786190" y="4780960"/>
              <a:chExt cx="1667259" cy="1243610"/>
            </a:xfrm>
          </p:grpSpPr>
          <p:sp>
            <p:nvSpPr>
              <p:cNvPr id="19" name="橢圓 18"/>
              <p:cNvSpPr/>
              <p:nvPr/>
            </p:nvSpPr>
            <p:spPr>
              <a:xfrm>
                <a:off x="4000504" y="4780960"/>
                <a:ext cx="1243610" cy="1243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786190" y="5019920"/>
                <a:ext cx="1667259" cy="937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光榮</a:t>
                </a:r>
                <a:endParaRPr lang="en-US" altLang="zh-TW" sz="1200" b="1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en-US" altLang="zh-TW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NETZACH</a:t>
                </a:r>
              </a:p>
              <a:p>
                <a:pPr algn="ctr"/>
                <a:r>
                  <a:rPr lang="en-US" altLang="zh-TW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7</a:t>
                </a:r>
                <a:endParaRPr lang="zh-TW" altLang="en-US" sz="12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21" name="群組 20"/>
            <p:cNvGrpSpPr/>
            <p:nvPr/>
          </p:nvGrpSpPr>
          <p:grpSpPr>
            <a:xfrm>
              <a:off x="3929859" y="7810520"/>
              <a:ext cx="1149290" cy="857256"/>
              <a:chOff x="3795303" y="4780960"/>
              <a:chExt cx="1667259" cy="1243610"/>
            </a:xfrm>
          </p:grpSpPr>
          <p:sp>
            <p:nvSpPr>
              <p:cNvPr id="22" name="橢圓 21"/>
              <p:cNvSpPr/>
              <p:nvPr/>
            </p:nvSpPr>
            <p:spPr>
              <a:xfrm>
                <a:off x="4000504" y="4780960"/>
                <a:ext cx="1243610" cy="1243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95303" y="5019920"/>
                <a:ext cx="1667259" cy="937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王國</a:t>
                </a:r>
                <a:endParaRPr lang="en-US" altLang="zh-TW" sz="1200" b="1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en-US" altLang="zh-TW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MALKUTH</a:t>
                </a:r>
              </a:p>
              <a:p>
                <a:pPr algn="ctr"/>
                <a:r>
                  <a:rPr lang="en-US" altLang="zh-TW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0</a:t>
                </a:r>
                <a:endParaRPr lang="zh-TW" altLang="en-US" sz="12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24" name="群組 23"/>
            <p:cNvGrpSpPr/>
            <p:nvPr/>
          </p:nvGrpSpPr>
          <p:grpSpPr>
            <a:xfrm>
              <a:off x="3929859" y="6810388"/>
              <a:ext cx="1149290" cy="857256"/>
              <a:chOff x="3786190" y="4780960"/>
              <a:chExt cx="1667259" cy="1243610"/>
            </a:xfrm>
          </p:grpSpPr>
          <p:sp>
            <p:nvSpPr>
              <p:cNvPr id="25" name="橢圓 24"/>
              <p:cNvSpPr/>
              <p:nvPr/>
            </p:nvSpPr>
            <p:spPr>
              <a:xfrm>
                <a:off x="4000504" y="4780960"/>
                <a:ext cx="1243610" cy="1243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786190" y="5019920"/>
                <a:ext cx="1667259" cy="937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根基</a:t>
                </a:r>
                <a:endParaRPr lang="en-US" altLang="zh-TW" sz="1200" b="1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en-US" altLang="zh-TW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YESOD</a:t>
                </a:r>
              </a:p>
              <a:p>
                <a:pPr algn="ctr"/>
                <a:r>
                  <a:rPr lang="en-US" altLang="zh-TW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9</a:t>
                </a:r>
                <a:endParaRPr lang="zh-TW" altLang="en-US" sz="12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27" name="群組 26"/>
            <p:cNvGrpSpPr/>
            <p:nvPr/>
          </p:nvGrpSpPr>
          <p:grpSpPr>
            <a:xfrm>
              <a:off x="3923577" y="5595942"/>
              <a:ext cx="1149290" cy="857256"/>
              <a:chOff x="3803683" y="4780960"/>
              <a:chExt cx="1667259" cy="1243610"/>
            </a:xfrm>
          </p:grpSpPr>
          <p:sp>
            <p:nvSpPr>
              <p:cNvPr id="28" name="橢圓 27"/>
              <p:cNvSpPr/>
              <p:nvPr/>
            </p:nvSpPr>
            <p:spPr>
              <a:xfrm>
                <a:off x="4000504" y="4780960"/>
                <a:ext cx="1243610" cy="1243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803683" y="5019920"/>
                <a:ext cx="1667259" cy="937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美麗</a:t>
                </a:r>
                <a:endParaRPr lang="en-US" altLang="zh-TW" sz="1200" b="1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en-US" altLang="zh-TW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TIPHARETH</a:t>
                </a:r>
              </a:p>
              <a:p>
                <a:pPr algn="ctr"/>
                <a:r>
                  <a:rPr lang="en-US" altLang="zh-TW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6</a:t>
                </a:r>
                <a:endParaRPr lang="zh-TW" altLang="en-US" sz="12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30" name="群組 29"/>
            <p:cNvGrpSpPr/>
            <p:nvPr/>
          </p:nvGrpSpPr>
          <p:grpSpPr>
            <a:xfrm>
              <a:off x="5215743" y="5024438"/>
              <a:ext cx="1149290" cy="857256"/>
              <a:chOff x="3786190" y="4780960"/>
              <a:chExt cx="1667259" cy="1243610"/>
            </a:xfrm>
          </p:grpSpPr>
          <p:sp>
            <p:nvSpPr>
              <p:cNvPr id="31" name="橢圓 30"/>
              <p:cNvSpPr/>
              <p:nvPr/>
            </p:nvSpPr>
            <p:spPr>
              <a:xfrm>
                <a:off x="4000504" y="4780960"/>
                <a:ext cx="1243610" cy="1243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786190" y="5019920"/>
                <a:ext cx="1667259" cy="937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慈悲</a:t>
                </a:r>
                <a:endParaRPr lang="en-US" altLang="zh-TW" sz="1200" b="1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en-US" altLang="zh-TW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CHESED</a:t>
                </a:r>
              </a:p>
              <a:p>
                <a:pPr algn="ctr"/>
                <a:r>
                  <a:rPr lang="en-US" altLang="zh-TW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4</a:t>
                </a:r>
                <a:endParaRPr lang="zh-TW" altLang="en-US" sz="12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33" name="群組 32"/>
            <p:cNvGrpSpPr/>
            <p:nvPr/>
          </p:nvGrpSpPr>
          <p:grpSpPr>
            <a:xfrm>
              <a:off x="5144305" y="3595678"/>
              <a:ext cx="1149290" cy="857256"/>
              <a:chOff x="3786190" y="4780960"/>
              <a:chExt cx="1667259" cy="1243610"/>
            </a:xfrm>
          </p:grpSpPr>
          <p:sp>
            <p:nvSpPr>
              <p:cNvPr id="34" name="橢圓 33"/>
              <p:cNvSpPr/>
              <p:nvPr/>
            </p:nvSpPr>
            <p:spPr>
              <a:xfrm>
                <a:off x="4000504" y="4780960"/>
                <a:ext cx="1243610" cy="1243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786190" y="5019920"/>
                <a:ext cx="1667259" cy="937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智慧</a:t>
                </a:r>
                <a:endParaRPr lang="en-US" altLang="zh-TW" sz="1200" b="1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en-US" altLang="zh-TW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CHOKMAH</a:t>
                </a:r>
              </a:p>
              <a:p>
                <a:pPr algn="ctr"/>
                <a:r>
                  <a:rPr lang="en-US" altLang="zh-TW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2</a:t>
                </a:r>
                <a:endParaRPr lang="zh-TW" altLang="en-US" sz="12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36" name="群組 35"/>
            <p:cNvGrpSpPr/>
            <p:nvPr/>
          </p:nvGrpSpPr>
          <p:grpSpPr>
            <a:xfrm>
              <a:off x="2637693" y="5024438"/>
              <a:ext cx="1149290" cy="857256"/>
              <a:chOff x="3786190" y="4780960"/>
              <a:chExt cx="1667259" cy="1243610"/>
            </a:xfrm>
          </p:grpSpPr>
          <p:sp>
            <p:nvSpPr>
              <p:cNvPr id="37" name="橢圓 36"/>
              <p:cNvSpPr/>
              <p:nvPr/>
            </p:nvSpPr>
            <p:spPr>
              <a:xfrm>
                <a:off x="4000504" y="4780960"/>
                <a:ext cx="1243610" cy="1243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786190" y="5019920"/>
                <a:ext cx="1667259" cy="937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神力</a:t>
                </a:r>
                <a:endParaRPr lang="en-US" altLang="zh-TW" sz="1200" b="1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en-US" altLang="zh-TW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GEBURAH</a:t>
                </a:r>
              </a:p>
              <a:p>
                <a:pPr algn="ctr"/>
                <a:r>
                  <a:rPr lang="en-US" altLang="zh-TW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5</a:t>
                </a:r>
                <a:endParaRPr lang="zh-TW" altLang="en-US" sz="12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39" name="群組 38"/>
            <p:cNvGrpSpPr/>
            <p:nvPr/>
          </p:nvGrpSpPr>
          <p:grpSpPr>
            <a:xfrm>
              <a:off x="2572537" y="3595678"/>
              <a:ext cx="1149290" cy="857256"/>
              <a:chOff x="3786190" y="4780960"/>
              <a:chExt cx="1667259" cy="1243610"/>
            </a:xfrm>
          </p:grpSpPr>
          <p:sp>
            <p:nvSpPr>
              <p:cNvPr id="40" name="橢圓 39"/>
              <p:cNvSpPr/>
              <p:nvPr/>
            </p:nvSpPr>
            <p:spPr>
              <a:xfrm>
                <a:off x="4000504" y="4780960"/>
                <a:ext cx="1243610" cy="1243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3786190" y="5019920"/>
                <a:ext cx="1667259" cy="937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理解</a:t>
                </a:r>
                <a:endParaRPr lang="en-US" altLang="zh-TW" sz="1200" b="1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en-US" altLang="zh-TW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BINAH</a:t>
                </a:r>
              </a:p>
              <a:p>
                <a:pPr algn="ctr"/>
                <a:r>
                  <a:rPr lang="en-US" altLang="zh-TW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3</a:t>
                </a:r>
                <a:endParaRPr lang="zh-TW" altLang="en-US" sz="12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42" name="群組 41"/>
            <p:cNvGrpSpPr/>
            <p:nvPr/>
          </p:nvGrpSpPr>
          <p:grpSpPr>
            <a:xfrm>
              <a:off x="2637693" y="6310322"/>
              <a:ext cx="1149290" cy="857256"/>
              <a:chOff x="3786190" y="4780960"/>
              <a:chExt cx="1667259" cy="1243610"/>
            </a:xfrm>
          </p:grpSpPr>
          <p:sp>
            <p:nvSpPr>
              <p:cNvPr id="43" name="橢圓 42"/>
              <p:cNvSpPr/>
              <p:nvPr/>
            </p:nvSpPr>
            <p:spPr>
              <a:xfrm>
                <a:off x="4000504" y="4780960"/>
                <a:ext cx="1243610" cy="1243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786190" y="5019920"/>
                <a:ext cx="1667259" cy="865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勝利</a:t>
                </a:r>
                <a:endParaRPr lang="en-US" altLang="zh-TW" sz="1200" b="1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en-US" altLang="zh-TW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HOD</a:t>
                </a:r>
              </a:p>
              <a:p>
                <a:pPr algn="ctr"/>
                <a:r>
                  <a:rPr lang="en-US" altLang="zh-TW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8</a:t>
                </a:r>
                <a:endParaRPr lang="zh-TW" altLang="en-US" sz="12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cxnSp>
          <p:nvCxnSpPr>
            <p:cNvPr id="45" name="直線接點 44"/>
            <p:cNvCxnSpPr/>
            <p:nvPr/>
          </p:nvCxnSpPr>
          <p:spPr>
            <a:xfrm rot="5400000">
              <a:off x="3436075" y="4524372"/>
              <a:ext cx="21431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群組 45"/>
            <p:cNvGrpSpPr/>
            <p:nvPr/>
          </p:nvGrpSpPr>
          <p:grpSpPr>
            <a:xfrm>
              <a:off x="4072735" y="2881298"/>
              <a:ext cx="857256" cy="857256"/>
              <a:chOff x="3857628" y="881034"/>
              <a:chExt cx="928694" cy="928694"/>
            </a:xfrm>
          </p:grpSpPr>
          <p:sp>
            <p:nvSpPr>
              <p:cNvPr id="47" name="橢圓 46"/>
              <p:cNvSpPr/>
              <p:nvPr/>
            </p:nvSpPr>
            <p:spPr>
              <a:xfrm>
                <a:off x="3857628" y="881034"/>
                <a:ext cx="928694" cy="9286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3857628" y="1023910"/>
                <a:ext cx="92175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皇冠</a:t>
                </a:r>
                <a:endParaRPr lang="en-US" altLang="zh-TW" sz="1200" b="1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en-US" altLang="zh-TW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KETHER</a:t>
                </a:r>
              </a:p>
              <a:p>
                <a:pPr algn="ctr"/>
                <a:r>
                  <a:rPr lang="en-US" altLang="zh-TW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1</a:t>
                </a:r>
                <a:endParaRPr lang="zh-TW" altLang="en-US" sz="12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圖書館文件</a:t>
            </a:r>
          </a:p>
          <a:p>
            <a:pPr lvl="1"/>
            <a:r>
              <a:rPr lang="zh-TW" altLang="en-US" i="1" dirty="0" smtClean="0"/>
              <a:t>卡巴拉，又稱生命之樹</a:t>
            </a:r>
            <a:r>
              <a:rPr lang="en-US" altLang="zh-TW" i="1" dirty="0" smtClean="0"/>
              <a:t>(Tree of life) </a:t>
            </a:r>
            <a:r>
              <a:rPr lang="zh-TW" altLang="en-US" i="1" dirty="0" smtClean="0"/>
              <a:t>，似乎有兩個版本</a:t>
            </a:r>
          </a:p>
        </p:txBody>
      </p:sp>
      <p:grpSp>
        <p:nvGrpSpPr>
          <p:cNvPr id="50" name="群組 49"/>
          <p:cNvGrpSpPr/>
          <p:nvPr/>
        </p:nvGrpSpPr>
        <p:grpSpPr>
          <a:xfrm>
            <a:off x="1500174" y="2595546"/>
            <a:ext cx="3792496" cy="5786478"/>
            <a:chOff x="1493892" y="3309926"/>
            <a:chExt cx="3792496" cy="5786478"/>
          </a:xfrm>
        </p:grpSpPr>
        <p:grpSp>
          <p:nvGrpSpPr>
            <p:cNvPr id="51" name="群組 121"/>
            <p:cNvGrpSpPr/>
            <p:nvPr/>
          </p:nvGrpSpPr>
          <p:grpSpPr>
            <a:xfrm>
              <a:off x="2136041" y="3809993"/>
              <a:ext cx="2574150" cy="4714911"/>
              <a:chOff x="1856571" y="1952605"/>
              <a:chExt cx="2574150" cy="5929353"/>
            </a:xfrm>
          </p:grpSpPr>
          <p:sp>
            <p:nvSpPr>
              <p:cNvPr id="85" name="直角三角形 84"/>
              <p:cNvSpPr/>
              <p:nvPr/>
            </p:nvSpPr>
            <p:spPr>
              <a:xfrm>
                <a:off x="3143248" y="5381629"/>
                <a:ext cx="1285884" cy="857255"/>
              </a:xfrm>
              <a:prstGeom prst="rt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86" name="直角三角形 85"/>
              <p:cNvSpPr/>
              <p:nvPr/>
            </p:nvSpPr>
            <p:spPr>
              <a:xfrm flipH="1">
                <a:off x="1857364" y="5381629"/>
                <a:ext cx="1285884" cy="857255"/>
              </a:xfrm>
              <a:prstGeom prst="rt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87" name="直角三角形 86"/>
              <p:cNvSpPr/>
              <p:nvPr/>
            </p:nvSpPr>
            <p:spPr>
              <a:xfrm flipV="1">
                <a:off x="3143248" y="6238885"/>
                <a:ext cx="1285884" cy="857255"/>
              </a:xfrm>
              <a:prstGeom prst="rt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88" name="直角三角形 87"/>
              <p:cNvSpPr/>
              <p:nvPr/>
            </p:nvSpPr>
            <p:spPr>
              <a:xfrm flipH="1" flipV="1">
                <a:off x="1857364" y="6238885"/>
                <a:ext cx="1285884" cy="857255"/>
              </a:xfrm>
              <a:prstGeom prst="rt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89" name="直角三角形 88"/>
              <p:cNvSpPr/>
              <p:nvPr/>
            </p:nvSpPr>
            <p:spPr>
              <a:xfrm>
                <a:off x="3143248" y="3667117"/>
                <a:ext cx="1285884" cy="857255"/>
              </a:xfrm>
              <a:prstGeom prst="rt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90" name="直角三角形 89"/>
              <p:cNvSpPr/>
              <p:nvPr/>
            </p:nvSpPr>
            <p:spPr>
              <a:xfrm flipH="1">
                <a:off x="1857364" y="3667117"/>
                <a:ext cx="1285884" cy="857255"/>
              </a:xfrm>
              <a:prstGeom prst="rt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91" name="直角三角形 90"/>
              <p:cNvSpPr/>
              <p:nvPr/>
            </p:nvSpPr>
            <p:spPr>
              <a:xfrm flipV="1">
                <a:off x="3143248" y="4524373"/>
                <a:ext cx="1285884" cy="857255"/>
              </a:xfrm>
              <a:prstGeom prst="rt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92" name="直角三角形 91"/>
              <p:cNvSpPr/>
              <p:nvPr/>
            </p:nvSpPr>
            <p:spPr>
              <a:xfrm flipH="1" flipV="1">
                <a:off x="1857364" y="4524373"/>
                <a:ext cx="1285884" cy="857255"/>
              </a:xfrm>
              <a:prstGeom prst="rt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93" name="直角三角形 92"/>
              <p:cNvSpPr/>
              <p:nvPr/>
            </p:nvSpPr>
            <p:spPr>
              <a:xfrm>
                <a:off x="3143248" y="1952605"/>
                <a:ext cx="1285884" cy="857255"/>
              </a:xfrm>
              <a:prstGeom prst="rt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94" name="直角三角形 93"/>
              <p:cNvSpPr/>
              <p:nvPr/>
            </p:nvSpPr>
            <p:spPr>
              <a:xfrm flipH="1">
                <a:off x="1857364" y="1952605"/>
                <a:ext cx="1285884" cy="857256"/>
              </a:xfrm>
              <a:prstGeom prst="rt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95" name="直角三角形 94"/>
              <p:cNvSpPr/>
              <p:nvPr/>
            </p:nvSpPr>
            <p:spPr>
              <a:xfrm flipV="1">
                <a:off x="3143248" y="2809860"/>
                <a:ext cx="1285884" cy="857256"/>
              </a:xfrm>
              <a:prstGeom prst="rt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96" name="直角三角形 95"/>
              <p:cNvSpPr/>
              <p:nvPr/>
            </p:nvSpPr>
            <p:spPr>
              <a:xfrm flipH="1" flipV="1">
                <a:off x="1857364" y="2809860"/>
                <a:ext cx="1285884" cy="857256"/>
              </a:xfrm>
              <a:prstGeom prst="rt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latin typeface="+mj-ea"/>
                  <a:ea typeface="+mj-ea"/>
                </a:endParaRPr>
              </a:p>
            </p:txBody>
          </p:sp>
          <p:cxnSp>
            <p:nvCxnSpPr>
              <p:cNvPr id="97" name="直線接點 96"/>
              <p:cNvCxnSpPr>
                <a:stCxn id="96" idx="4"/>
                <a:endCxn id="88" idx="4"/>
              </p:cNvCxnSpPr>
              <p:nvPr/>
            </p:nvCxnSpPr>
            <p:spPr>
              <a:xfrm rot="16200000" flipH="1">
                <a:off x="142852" y="4524373"/>
                <a:ext cx="3429025" cy="1588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接點 97"/>
              <p:cNvCxnSpPr/>
              <p:nvPr/>
            </p:nvCxnSpPr>
            <p:spPr>
              <a:xfrm rot="16200000" flipH="1">
                <a:off x="2715414" y="4523578"/>
                <a:ext cx="3429025" cy="1588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/>
              <p:cNvCxnSpPr/>
              <p:nvPr/>
            </p:nvCxnSpPr>
            <p:spPr>
              <a:xfrm rot="16200000" flipH="1">
                <a:off x="2751133" y="7488255"/>
                <a:ext cx="785818" cy="1588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接點 99"/>
              <p:cNvCxnSpPr>
                <a:stCxn id="95" idx="4"/>
                <a:endCxn id="92" idx="0"/>
              </p:cNvCxnSpPr>
              <p:nvPr/>
            </p:nvCxnSpPr>
            <p:spPr>
              <a:xfrm rot="16200000" flipH="1" flipV="1">
                <a:off x="2500306" y="3452803"/>
                <a:ext cx="2571768" cy="128588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接點 100"/>
              <p:cNvCxnSpPr>
                <a:endCxn id="92" idx="0"/>
              </p:cNvCxnSpPr>
              <p:nvPr/>
            </p:nvCxnSpPr>
            <p:spPr>
              <a:xfrm rot="16200000" flipH="1">
                <a:off x="1214422" y="3452802"/>
                <a:ext cx="2571768" cy="128588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群組 139"/>
            <p:cNvGrpSpPr/>
            <p:nvPr/>
          </p:nvGrpSpPr>
          <p:grpSpPr>
            <a:xfrm>
              <a:off x="4130813" y="6738950"/>
              <a:ext cx="1149289" cy="857256"/>
              <a:chOff x="3786190" y="4780960"/>
              <a:chExt cx="1667259" cy="1243610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000504" y="4780960"/>
                <a:ext cx="1243610" cy="1243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3786190" y="5019920"/>
                <a:ext cx="1667259" cy="865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光榮</a:t>
                </a:r>
                <a:endParaRPr lang="en-US" altLang="zh-TW" sz="1200" b="1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en-US" altLang="zh-TW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NETZACH</a:t>
                </a:r>
              </a:p>
              <a:p>
                <a:pPr algn="ctr"/>
                <a:r>
                  <a:rPr lang="en-US" altLang="zh-TW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9</a:t>
                </a:r>
                <a:endParaRPr lang="zh-TW" altLang="en-US" sz="12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53" name="群組 142"/>
            <p:cNvGrpSpPr/>
            <p:nvPr/>
          </p:nvGrpSpPr>
          <p:grpSpPr>
            <a:xfrm>
              <a:off x="2851212" y="8239148"/>
              <a:ext cx="1149289" cy="857256"/>
              <a:chOff x="3795303" y="4780960"/>
              <a:chExt cx="1667259" cy="1243610"/>
            </a:xfrm>
          </p:grpSpPr>
          <p:sp>
            <p:nvSpPr>
              <p:cNvPr id="81" name="橢圓 80"/>
              <p:cNvSpPr/>
              <p:nvPr/>
            </p:nvSpPr>
            <p:spPr>
              <a:xfrm>
                <a:off x="4000504" y="4780960"/>
                <a:ext cx="1243610" cy="1243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3795303" y="5019920"/>
                <a:ext cx="1667259" cy="865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王國</a:t>
                </a:r>
                <a:endParaRPr lang="en-US" altLang="zh-TW" sz="1200" b="1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en-US" altLang="zh-TW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MALKUTH</a:t>
                </a:r>
              </a:p>
              <a:p>
                <a:pPr algn="ctr"/>
                <a:r>
                  <a:rPr lang="en-US" altLang="zh-TW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11</a:t>
                </a:r>
                <a:endParaRPr lang="zh-TW" altLang="en-US" sz="12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54" name="群組 145"/>
            <p:cNvGrpSpPr/>
            <p:nvPr/>
          </p:nvGrpSpPr>
          <p:grpSpPr>
            <a:xfrm>
              <a:off x="2851211" y="7239016"/>
              <a:ext cx="1149289" cy="857256"/>
              <a:chOff x="3786190" y="4780960"/>
              <a:chExt cx="1667259" cy="1243610"/>
            </a:xfrm>
          </p:grpSpPr>
          <p:sp>
            <p:nvSpPr>
              <p:cNvPr id="79" name="橢圓 78"/>
              <p:cNvSpPr/>
              <p:nvPr/>
            </p:nvSpPr>
            <p:spPr>
              <a:xfrm>
                <a:off x="4000504" y="4780960"/>
                <a:ext cx="1243610" cy="1243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3786190" y="5019920"/>
                <a:ext cx="1667259" cy="865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根基</a:t>
                </a:r>
                <a:endParaRPr lang="en-US" altLang="zh-TW" sz="1200" b="1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en-US" altLang="zh-TW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YESOD</a:t>
                </a:r>
              </a:p>
              <a:p>
                <a:pPr algn="ctr"/>
                <a:r>
                  <a:rPr lang="en-US" altLang="zh-TW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10</a:t>
                </a:r>
                <a:endParaRPr lang="zh-TW" altLang="en-US" sz="12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55" name="群組 148"/>
            <p:cNvGrpSpPr/>
            <p:nvPr/>
          </p:nvGrpSpPr>
          <p:grpSpPr>
            <a:xfrm>
              <a:off x="2844930" y="6024570"/>
              <a:ext cx="1149289" cy="857256"/>
              <a:chOff x="3803683" y="4780960"/>
              <a:chExt cx="1667259" cy="1243610"/>
            </a:xfrm>
          </p:grpSpPr>
          <p:sp>
            <p:nvSpPr>
              <p:cNvPr id="77" name="橢圓 76"/>
              <p:cNvSpPr/>
              <p:nvPr/>
            </p:nvSpPr>
            <p:spPr>
              <a:xfrm>
                <a:off x="4000504" y="4780960"/>
                <a:ext cx="1243610" cy="1243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3803683" y="5019920"/>
                <a:ext cx="1667259" cy="865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美麗</a:t>
                </a:r>
                <a:endParaRPr lang="en-US" altLang="zh-TW" sz="1200" b="1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en-US" altLang="zh-TW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TIPHARETH</a:t>
                </a:r>
              </a:p>
              <a:p>
                <a:pPr algn="ctr"/>
                <a:r>
                  <a:rPr lang="en-US" altLang="zh-TW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7</a:t>
                </a:r>
                <a:endParaRPr lang="zh-TW" altLang="en-US" sz="12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56" name="群組 151"/>
            <p:cNvGrpSpPr/>
            <p:nvPr/>
          </p:nvGrpSpPr>
          <p:grpSpPr>
            <a:xfrm>
              <a:off x="4137095" y="5453066"/>
              <a:ext cx="1149289" cy="857256"/>
              <a:chOff x="3786190" y="4780960"/>
              <a:chExt cx="1667259" cy="1243610"/>
            </a:xfrm>
          </p:grpSpPr>
          <p:sp>
            <p:nvSpPr>
              <p:cNvPr id="75" name="橢圓 74"/>
              <p:cNvSpPr/>
              <p:nvPr/>
            </p:nvSpPr>
            <p:spPr>
              <a:xfrm>
                <a:off x="4000504" y="4780960"/>
                <a:ext cx="1243610" cy="1243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3786190" y="5019920"/>
                <a:ext cx="1667259" cy="865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慈悲</a:t>
                </a:r>
                <a:endParaRPr lang="en-US" altLang="zh-TW" sz="1200" b="1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en-US" altLang="zh-TW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CHESED</a:t>
                </a:r>
              </a:p>
              <a:p>
                <a:pPr algn="ctr"/>
                <a:r>
                  <a:rPr lang="en-US" altLang="zh-TW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6</a:t>
                </a:r>
                <a:endParaRPr lang="zh-TW" altLang="en-US" sz="12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57" name="群組 154"/>
            <p:cNvGrpSpPr/>
            <p:nvPr/>
          </p:nvGrpSpPr>
          <p:grpSpPr>
            <a:xfrm>
              <a:off x="2844929" y="4738686"/>
              <a:ext cx="1149289" cy="857256"/>
              <a:chOff x="3786190" y="4780960"/>
              <a:chExt cx="1667259" cy="1243610"/>
            </a:xfrm>
          </p:grpSpPr>
          <p:sp>
            <p:nvSpPr>
              <p:cNvPr id="73" name="橢圓 72"/>
              <p:cNvSpPr/>
              <p:nvPr/>
            </p:nvSpPr>
            <p:spPr>
              <a:xfrm>
                <a:off x="4000504" y="4780960"/>
                <a:ext cx="1243610" cy="1243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3786190" y="5019920"/>
                <a:ext cx="1667259" cy="937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知識</a:t>
                </a:r>
                <a:endParaRPr lang="en-US" altLang="zh-TW" sz="1200" b="1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en-US" altLang="zh-TW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DAATH</a:t>
                </a:r>
              </a:p>
              <a:p>
                <a:pPr algn="ctr"/>
                <a:r>
                  <a:rPr lang="en-US" altLang="zh-TW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4</a:t>
                </a:r>
                <a:endParaRPr lang="zh-TW" altLang="en-US" sz="12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58" name="群組 157"/>
            <p:cNvGrpSpPr/>
            <p:nvPr/>
          </p:nvGrpSpPr>
          <p:grpSpPr>
            <a:xfrm>
              <a:off x="4065657" y="4024306"/>
              <a:ext cx="1149289" cy="857256"/>
              <a:chOff x="3786190" y="4780960"/>
              <a:chExt cx="1667259" cy="1243610"/>
            </a:xfrm>
          </p:grpSpPr>
          <p:sp>
            <p:nvSpPr>
              <p:cNvPr id="71" name="橢圓 70"/>
              <p:cNvSpPr/>
              <p:nvPr/>
            </p:nvSpPr>
            <p:spPr>
              <a:xfrm>
                <a:off x="4000504" y="4780960"/>
                <a:ext cx="1243610" cy="1243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3786190" y="5019920"/>
                <a:ext cx="1667259" cy="865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智慧</a:t>
                </a:r>
                <a:endParaRPr lang="en-US" altLang="zh-TW" sz="1200" b="1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en-US" altLang="zh-TW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CHOKMAH</a:t>
                </a:r>
              </a:p>
              <a:p>
                <a:pPr algn="ctr"/>
                <a:r>
                  <a:rPr lang="en-US" altLang="zh-TW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3</a:t>
                </a:r>
                <a:endParaRPr lang="zh-TW" altLang="en-US" sz="12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59" name="群組 160"/>
            <p:cNvGrpSpPr/>
            <p:nvPr/>
          </p:nvGrpSpPr>
          <p:grpSpPr>
            <a:xfrm>
              <a:off x="1559045" y="5453066"/>
              <a:ext cx="1149289" cy="857256"/>
              <a:chOff x="3786190" y="4780960"/>
              <a:chExt cx="1667259" cy="1243610"/>
            </a:xfrm>
          </p:grpSpPr>
          <p:sp>
            <p:nvSpPr>
              <p:cNvPr id="69" name="橢圓 68"/>
              <p:cNvSpPr/>
              <p:nvPr/>
            </p:nvSpPr>
            <p:spPr>
              <a:xfrm>
                <a:off x="4000504" y="4780960"/>
                <a:ext cx="1243610" cy="1243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3786190" y="5019920"/>
                <a:ext cx="1667259" cy="865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神力</a:t>
                </a:r>
                <a:endParaRPr lang="en-US" altLang="zh-TW" sz="1200" b="1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en-US" altLang="zh-TW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GEBURAH</a:t>
                </a:r>
              </a:p>
              <a:p>
                <a:pPr algn="ctr"/>
                <a:r>
                  <a:rPr lang="en-US" altLang="zh-TW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5</a:t>
                </a:r>
                <a:endParaRPr lang="zh-TW" altLang="en-US" sz="12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60" name="群組 165"/>
            <p:cNvGrpSpPr/>
            <p:nvPr/>
          </p:nvGrpSpPr>
          <p:grpSpPr>
            <a:xfrm>
              <a:off x="1493889" y="4024306"/>
              <a:ext cx="1149289" cy="857256"/>
              <a:chOff x="3786190" y="4780960"/>
              <a:chExt cx="1667259" cy="1243610"/>
            </a:xfrm>
          </p:grpSpPr>
          <p:sp>
            <p:nvSpPr>
              <p:cNvPr id="67" name="橢圓 66"/>
              <p:cNvSpPr/>
              <p:nvPr/>
            </p:nvSpPr>
            <p:spPr>
              <a:xfrm>
                <a:off x="4000504" y="4780960"/>
                <a:ext cx="1243610" cy="1243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3786190" y="5019920"/>
                <a:ext cx="1667259" cy="865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理解</a:t>
                </a:r>
                <a:endParaRPr lang="en-US" altLang="zh-TW" sz="1200" b="1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en-US" altLang="zh-TW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BINAH</a:t>
                </a:r>
              </a:p>
              <a:p>
                <a:pPr algn="ctr"/>
                <a:r>
                  <a:rPr lang="en-US" altLang="zh-TW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2</a:t>
                </a:r>
                <a:endParaRPr lang="zh-TW" altLang="en-US" sz="12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61" name="群組 168"/>
            <p:cNvGrpSpPr/>
            <p:nvPr/>
          </p:nvGrpSpPr>
          <p:grpSpPr>
            <a:xfrm>
              <a:off x="1559045" y="6738950"/>
              <a:ext cx="1149289" cy="857256"/>
              <a:chOff x="3786190" y="4780960"/>
              <a:chExt cx="1667259" cy="1243610"/>
            </a:xfrm>
          </p:grpSpPr>
          <p:sp>
            <p:nvSpPr>
              <p:cNvPr id="65" name="橢圓 64"/>
              <p:cNvSpPr/>
              <p:nvPr/>
            </p:nvSpPr>
            <p:spPr>
              <a:xfrm>
                <a:off x="4000504" y="4780960"/>
                <a:ext cx="1243610" cy="1243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3786190" y="5019920"/>
                <a:ext cx="1667259" cy="865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勝利</a:t>
                </a:r>
                <a:endParaRPr lang="en-US" altLang="zh-TW" sz="1200" b="1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en-US" altLang="zh-TW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HOD</a:t>
                </a:r>
              </a:p>
              <a:p>
                <a:pPr algn="ctr"/>
                <a:r>
                  <a:rPr lang="en-US" altLang="zh-TW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8</a:t>
                </a:r>
                <a:endParaRPr lang="zh-TW" altLang="en-US" sz="12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62" name="群組 171"/>
            <p:cNvGrpSpPr/>
            <p:nvPr/>
          </p:nvGrpSpPr>
          <p:grpSpPr>
            <a:xfrm>
              <a:off x="2994090" y="3309926"/>
              <a:ext cx="857256" cy="857256"/>
              <a:chOff x="3857628" y="881034"/>
              <a:chExt cx="928694" cy="928694"/>
            </a:xfrm>
          </p:grpSpPr>
          <p:sp>
            <p:nvSpPr>
              <p:cNvPr id="63" name="橢圓 62"/>
              <p:cNvSpPr/>
              <p:nvPr/>
            </p:nvSpPr>
            <p:spPr>
              <a:xfrm>
                <a:off x="3857628" y="881034"/>
                <a:ext cx="928694" cy="9286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3857628" y="1023910"/>
                <a:ext cx="92175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皇冠</a:t>
                </a:r>
                <a:endParaRPr lang="en-US" altLang="zh-TW" sz="1200" b="1" dirty="0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en-US" altLang="zh-TW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KETHER</a:t>
                </a:r>
              </a:p>
              <a:p>
                <a:pPr algn="ctr"/>
                <a:r>
                  <a:rPr lang="en-US" altLang="zh-TW" sz="12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1</a:t>
                </a:r>
                <a:endParaRPr lang="zh-TW" altLang="en-US" sz="12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571481" y="4167182"/>
            <a:ext cx="57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你的英勇長存人心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--《</a:t>
            </a:r>
            <a:r>
              <a:rPr lang="zh-TW" altLang="en-US" i="1" dirty="0" smtClean="0">
                <a:latin typeface="+mj-ea"/>
                <a:ea typeface="+mj-ea"/>
              </a:rPr>
              <a:t>暗黑破壞神</a:t>
            </a:r>
            <a:r>
              <a:rPr lang="en-US" altLang="zh-TW" i="1" dirty="0" smtClean="0">
                <a:latin typeface="+mj-ea"/>
                <a:ea typeface="+mj-ea"/>
              </a:rPr>
              <a:t>2》</a:t>
            </a:r>
            <a:endParaRPr lang="zh-TW" altLang="en-US" i="1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1480" y="4986037"/>
            <a:ext cx="57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理由同原因都跟小當家一樣 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</a:t>
            </a:r>
            <a:r>
              <a:rPr lang="zh-TW" altLang="en-US" i="1" dirty="0" smtClean="0">
                <a:latin typeface="+mj-ea"/>
                <a:ea typeface="+mj-ea"/>
              </a:rPr>
              <a:t>蘭飛鴻</a:t>
            </a:r>
            <a:r>
              <a:rPr lang="en-US" altLang="zh-TW" i="1" dirty="0" smtClean="0">
                <a:latin typeface="+mj-ea"/>
                <a:ea typeface="+mj-ea"/>
              </a:rPr>
              <a:t>《</a:t>
            </a:r>
            <a:r>
              <a:rPr lang="zh-TW" altLang="en-US" i="1" dirty="0" smtClean="0">
                <a:latin typeface="+mj-ea"/>
                <a:ea typeface="+mj-ea"/>
              </a:rPr>
              <a:t>中華一番</a:t>
            </a:r>
            <a:r>
              <a:rPr lang="en-US" altLang="zh-TW" i="1" dirty="0" smtClean="0">
                <a:latin typeface="+mj-ea"/>
                <a:ea typeface="+mj-ea"/>
              </a:rPr>
              <a:t>》</a:t>
            </a:r>
            <a:endParaRPr lang="zh-TW" altLang="en-US" i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Chapter 5: </a:t>
            </a:r>
            <a:br>
              <a:rPr lang="en-US" altLang="zh-TW" dirty="0" smtClean="0"/>
            </a:br>
            <a:r>
              <a:rPr lang="en-US" altLang="zh-TW" dirty="0" smtClean="0"/>
              <a:t>God </a:t>
            </a:r>
            <a:br>
              <a:rPr lang="en-US" altLang="zh-TW" dirty="0" smtClean="0"/>
            </a:br>
            <a:r>
              <a:rPr lang="en-US" altLang="zh-TW" dirty="0" smtClean="0"/>
              <a:t>View</a:t>
            </a:r>
            <a:endParaRPr lang="zh-TW" altLang="en-US" dirty="0" smtClean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571480" y="3952868"/>
            <a:ext cx="576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 smtClean="0">
                <a:latin typeface="+mj-ea"/>
                <a:ea typeface="+mj-ea"/>
              </a:rPr>
              <a:t>NOT EVEN DEATH CAN SAVE YOU FROM ME </a:t>
            </a:r>
          </a:p>
          <a:p>
            <a:r>
              <a:rPr lang="en-US" altLang="zh-TW" i="1" dirty="0" smtClean="0">
                <a:latin typeface="+mj-ea"/>
                <a:ea typeface="+mj-ea"/>
              </a:rPr>
              <a:t>(</a:t>
            </a:r>
            <a:r>
              <a:rPr lang="zh-TW" altLang="en-US" i="1" dirty="0" smtClean="0">
                <a:latin typeface="+mj-ea"/>
                <a:ea typeface="+mj-ea"/>
              </a:rPr>
              <a:t>即使死亡也無法讓你逃脫</a:t>
            </a:r>
            <a:r>
              <a:rPr lang="en-US" altLang="zh-TW" i="1" dirty="0" smtClean="0">
                <a:latin typeface="+mj-ea"/>
                <a:ea typeface="+mj-ea"/>
              </a:rPr>
              <a:t>)</a:t>
            </a: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--《</a:t>
            </a:r>
            <a:r>
              <a:rPr lang="zh-TW" altLang="en-US" i="1" dirty="0" smtClean="0">
                <a:latin typeface="+mj-ea"/>
                <a:ea typeface="+mj-ea"/>
              </a:rPr>
              <a:t>暗黑破壞神</a:t>
            </a:r>
            <a:r>
              <a:rPr lang="en-US" altLang="zh-TW" i="1" dirty="0" smtClean="0">
                <a:latin typeface="+mj-ea"/>
                <a:ea typeface="+mj-ea"/>
              </a:rPr>
              <a:t>2》</a:t>
            </a:r>
            <a:endParaRPr lang="zh-TW" altLang="en-US" i="1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1480" y="5235363"/>
            <a:ext cx="57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只要是活著的東西，就算是神也殺給你看 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--《</a:t>
            </a:r>
            <a:r>
              <a:rPr lang="zh-TW" altLang="en-US" i="1" dirty="0" smtClean="0">
                <a:latin typeface="+mj-ea"/>
                <a:ea typeface="+mj-ea"/>
              </a:rPr>
              <a:t>空之境界</a:t>
            </a:r>
            <a:r>
              <a:rPr lang="en-US" altLang="zh-TW" i="1" dirty="0" smtClean="0">
                <a:latin typeface="+mj-ea"/>
                <a:ea typeface="+mj-ea"/>
              </a:rPr>
              <a:t>》</a:t>
            </a:r>
            <a:endParaRPr lang="zh-TW" altLang="en-US" i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此章節為遊戲真實設定，因為是上帝視角，不像之前的小說內容僅能透過考據推論的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世界結構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外圍世界</a:t>
            </a:r>
            <a:r>
              <a:rPr lang="en-US" altLang="zh-TW" dirty="0" smtClean="0"/>
              <a:t>:</a:t>
            </a:r>
          </a:p>
          <a:p>
            <a:pPr lvl="2"/>
            <a:r>
              <a:rPr lang="zh-TW" altLang="en-US" dirty="0" smtClean="0"/>
              <a:t>最大的集合，外圍世界內有多個內圍世界，內圍世界數量龐大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內圍世界</a:t>
            </a:r>
            <a:r>
              <a:rPr lang="en-US" altLang="zh-TW" dirty="0" smtClean="0"/>
              <a:t>:</a:t>
            </a:r>
          </a:p>
          <a:p>
            <a:pPr lvl="2"/>
            <a:r>
              <a:rPr lang="zh-TW" altLang="en-US" dirty="0" smtClean="0"/>
              <a:t>每個內圍世界有各自的運作法則，內圍世界之內各層遵循相同法則。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內圍世界之間有維度等級之分，高維度的內圍世界或許可以影響維度較低的內圍世界，低維度內圍世界幾乎不可能影響高維度的內圍世界</a:t>
            </a:r>
            <a:endParaRPr lang="zh-TW" altLang="en-US" dirty="0"/>
          </a:p>
        </p:txBody>
      </p:sp>
      <p:sp>
        <p:nvSpPr>
          <p:cNvPr id="60" name="圓角矩形 59"/>
          <p:cNvSpPr/>
          <p:nvPr/>
        </p:nvSpPr>
        <p:spPr>
          <a:xfrm>
            <a:off x="428604" y="5167314"/>
            <a:ext cx="6000792" cy="3857652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+mj-ea"/>
              <a:ea typeface="+mj-ea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000108" y="5167314"/>
            <a:ext cx="4286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rgbClr val="FFC000"/>
                </a:solidFill>
                <a:latin typeface="+mj-ea"/>
                <a:ea typeface="+mj-ea"/>
              </a:rPr>
              <a:t>外圍</a:t>
            </a:r>
            <a:endParaRPr lang="zh-TW" altLang="en-US" sz="24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grpSp>
        <p:nvGrpSpPr>
          <p:cNvPr id="26" name="群組 25"/>
          <p:cNvGrpSpPr/>
          <p:nvPr/>
        </p:nvGrpSpPr>
        <p:grpSpPr>
          <a:xfrm>
            <a:off x="1584850" y="5311851"/>
            <a:ext cx="1415522" cy="577318"/>
            <a:chOff x="2078481" y="5597603"/>
            <a:chExt cx="1550332" cy="577318"/>
          </a:xfrm>
        </p:grpSpPr>
        <p:sp>
          <p:nvSpPr>
            <p:cNvPr id="88" name="圓角矩形 87"/>
            <p:cNvSpPr/>
            <p:nvPr/>
          </p:nvSpPr>
          <p:spPr>
            <a:xfrm>
              <a:off x="2078481" y="5597603"/>
              <a:ext cx="1486590" cy="577318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latin typeface="+mj-ea"/>
                <a:ea typeface="+mj-ea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2078481" y="5667380"/>
              <a:ext cx="155033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第一內圍</a:t>
              </a:r>
              <a:endParaRPr lang="zh-TW" altLang="en-US" sz="24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2786058" y="6991665"/>
            <a:ext cx="10290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92D050"/>
                </a:solidFill>
                <a:latin typeface="+mj-ea"/>
                <a:ea typeface="+mj-ea"/>
              </a:rPr>
              <a:t>上層</a:t>
            </a:r>
            <a:endParaRPr lang="zh-TW" altLang="en-US" sz="24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2786058" y="7024702"/>
            <a:ext cx="1000132" cy="431773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+mj-ea"/>
              <a:ea typeface="+mj-ea"/>
            </a:endParaRPr>
          </a:p>
        </p:txBody>
      </p:sp>
      <p:sp>
        <p:nvSpPr>
          <p:cNvPr id="54" name="圓角矩形 53"/>
          <p:cNvSpPr/>
          <p:nvPr/>
        </p:nvSpPr>
        <p:spPr>
          <a:xfrm>
            <a:off x="2786058" y="7453330"/>
            <a:ext cx="1000132" cy="431773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+mj-ea"/>
              <a:ea typeface="+mj-ea"/>
            </a:endParaRPr>
          </a:p>
        </p:txBody>
      </p:sp>
      <p:sp>
        <p:nvSpPr>
          <p:cNvPr id="55" name="圓角矩形 54"/>
          <p:cNvSpPr/>
          <p:nvPr/>
        </p:nvSpPr>
        <p:spPr>
          <a:xfrm>
            <a:off x="2786058" y="7881958"/>
            <a:ext cx="1000132" cy="431773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+mj-ea"/>
              <a:ea typeface="+mj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786058" y="7453330"/>
            <a:ext cx="10290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92D050"/>
                </a:solidFill>
                <a:latin typeface="+mj-ea"/>
                <a:ea typeface="+mj-ea"/>
              </a:rPr>
              <a:t>中層</a:t>
            </a:r>
            <a:endParaRPr lang="zh-TW" altLang="en-US" sz="24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786059" y="7881958"/>
            <a:ext cx="10290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92D050"/>
                </a:solidFill>
                <a:latin typeface="+mj-ea"/>
                <a:ea typeface="+mj-ea"/>
              </a:rPr>
              <a:t>下層</a:t>
            </a:r>
            <a:endParaRPr lang="zh-TW" altLang="en-US" sz="24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59" name="圓角矩形 58"/>
          <p:cNvSpPr/>
          <p:nvPr/>
        </p:nvSpPr>
        <p:spPr>
          <a:xfrm>
            <a:off x="571480" y="6026231"/>
            <a:ext cx="5715040" cy="285585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+mj-ea"/>
              <a:ea typeface="+mj-ea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238188" y="7028855"/>
            <a:ext cx="6197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rgbClr val="92D050"/>
                </a:solidFill>
                <a:latin typeface="+mj-ea"/>
                <a:ea typeface="+mj-ea"/>
              </a:rPr>
              <a:t>特殊層</a:t>
            </a:r>
            <a:endParaRPr lang="zh-TW" altLang="en-US" sz="24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63" name="圓角矩形 62"/>
          <p:cNvSpPr/>
          <p:nvPr/>
        </p:nvSpPr>
        <p:spPr>
          <a:xfrm>
            <a:off x="714356" y="6453198"/>
            <a:ext cx="5000660" cy="2286016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+mj-ea"/>
              <a:ea typeface="+mj-ea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072406" y="6024570"/>
            <a:ext cx="19279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第二內圍</a:t>
            </a:r>
            <a:endParaRPr lang="zh-TW" altLang="en-US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143380" y="7096140"/>
            <a:ext cx="6197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rgbClr val="92D050"/>
                </a:solidFill>
                <a:latin typeface="+mj-ea"/>
                <a:ea typeface="+mj-ea"/>
              </a:rPr>
              <a:t>終界層</a:t>
            </a:r>
            <a:endParaRPr lang="zh-TW" altLang="en-US" sz="24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91" name="圓角矩形 90"/>
          <p:cNvSpPr/>
          <p:nvPr/>
        </p:nvSpPr>
        <p:spPr>
          <a:xfrm>
            <a:off x="4143380" y="7024702"/>
            <a:ext cx="500065" cy="1285884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+mj-ea"/>
              <a:ea typeface="+mj-ea"/>
            </a:endParaRPr>
          </a:p>
        </p:txBody>
      </p:sp>
      <p:sp>
        <p:nvSpPr>
          <p:cNvPr id="96" name="圓角矩形 95"/>
          <p:cNvSpPr/>
          <p:nvPr/>
        </p:nvSpPr>
        <p:spPr>
          <a:xfrm>
            <a:off x="1357298" y="7024702"/>
            <a:ext cx="500066" cy="1285884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+mj-ea"/>
              <a:ea typeface="+mj-e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380535" y="7024702"/>
            <a:ext cx="3339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rgbClr val="92D050"/>
                </a:solidFill>
                <a:latin typeface="+mj-ea"/>
                <a:ea typeface="+mj-ea"/>
              </a:rPr>
              <a:t>異界層</a:t>
            </a:r>
            <a:endParaRPr lang="zh-TW" altLang="en-US" sz="24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928802" y="7024702"/>
            <a:ext cx="8572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92D050"/>
                </a:solidFill>
                <a:latin typeface="+mj-ea"/>
                <a:ea typeface="+mj-ea"/>
              </a:rPr>
              <a:t>虛空層</a:t>
            </a:r>
            <a:endParaRPr lang="zh-TW" altLang="en-US" sz="24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101" name="圓角矩形 100"/>
          <p:cNvSpPr/>
          <p:nvPr/>
        </p:nvSpPr>
        <p:spPr>
          <a:xfrm>
            <a:off x="1857364" y="7024702"/>
            <a:ext cx="928694" cy="857256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+mj-ea"/>
              <a:ea typeface="+mj-ea"/>
            </a:endParaRPr>
          </a:p>
        </p:txBody>
      </p:sp>
      <p:grpSp>
        <p:nvGrpSpPr>
          <p:cNvPr id="33" name="群組 32"/>
          <p:cNvGrpSpPr/>
          <p:nvPr/>
        </p:nvGrpSpPr>
        <p:grpSpPr>
          <a:xfrm>
            <a:off x="3085048" y="5310190"/>
            <a:ext cx="1415522" cy="577318"/>
            <a:chOff x="2078481" y="5597603"/>
            <a:chExt cx="1550332" cy="577318"/>
          </a:xfrm>
        </p:grpSpPr>
        <p:sp>
          <p:nvSpPr>
            <p:cNvPr id="34" name="圓角矩形 33"/>
            <p:cNvSpPr/>
            <p:nvPr/>
          </p:nvSpPr>
          <p:spPr>
            <a:xfrm>
              <a:off x="2078481" y="5597603"/>
              <a:ext cx="1486590" cy="577318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latin typeface="+mj-ea"/>
                <a:ea typeface="+mj-ea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078481" y="5667380"/>
              <a:ext cx="155033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第三內圍</a:t>
              </a:r>
              <a:endParaRPr lang="zh-TW" altLang="en-US" sz="24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6" name="橢圓 35"/>
          <p:cNvSpPr/>
          <p:nvPr/>
        </p:nvSpPr>
        <p:spPr>
          <a:xfrm>
            <a:off x="4572008" y="5524504"/>
            <a:ext cx="214314" cy="2143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4857760" y="5524504"/>
            <a:ext cx="214314" cy="2143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5143512" y="5524504"/>
            <a:ext cx="214314" cy="2143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5429264" y="5524504"/>
            <a:ext cx="214314" cy="2143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5715016" y="5524504"/>
            <a:ext cx="214314" cy="2143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6000768" y="5524504"/>
            <a:ext cx="214314" cy="2143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圓角矩形 41"/>
          <p:cNvSpPr/>
          <p:nvPr/>
        </p:nvSpPr>
        <p:spPr>
          <a:xfrm>
            <a:off x="928670" y="6667512"/>
            <a:ext cx="4286280" cy="1857388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0: Universe Concept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那如果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個粒子都在左側，有幾種可能</a:t>
            </a:r>
            <a:r>
              <a:rPr lang="en-US" altLang="zh-TW" dirty="0" smtClean="0"/>
              <a:t>?</a:t>
            </a:r>
            <a:r>
              <a:rPr lang="zh-TW" altLang="en-US" dirty="0" smtClean="0"/>
              <a:t> 當然只有</a:t>
            </a:r>
            <a:r>
              <a:rPr lang="en-US" altLang="zh-TW" dirty="0" smtClean="0"/>
              <a:t>1</a:t>
            </a:r>
            <a:r>
              <a:rPr lang="zh-TW" altLang="en-US" dirty="0" smtClean="0"/>
              <a:t>種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</a:t>
            </a:r>
            <a:r>
              <a:rPr lang="en-US" altLang="zh-TW" dirty="0" smtClean="0"/>
              <a:t>15)</a:t>
            </a:r>
            <a:r>
              <a:rPr lang="zh-TW" altLang="en-US" dirty="0" smtClean="0"/>
              <a:t>，就是所有粒子都在左側了。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那如果兩個呢？ 其實很簡單，我們只要先從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個粒子抽出一個粒子到右側，再從剩下的左側</a:t>
            </a:r>
            <a:r>
              <a:rPr lang="en-US" altLang="zh-TW" dirty="0" smtClean="0"/>
              <a:t>9</a:t>
            </a:r>
            <a:r>
              <a:rPr lang="zh-TW" altLang="en-US" dirty="0" smtClean="0"/>
              <a:t>個粒子抽一個到右側，這樣是 </a:t>
            </a:r>
            <a:r>
              <a:rPr lang="en-US" altLang="zh-TW" dirty="0" smtClean="0"/>
              <a:t>9 x 10 = 90</a:t>
            </a:r>
            <a:r>
              <a:rPr lang="zh-TW" altLang="en-US" dirty="0" smtClean="0"/>
              <a:t>種可能。不過因為可能先抽到</a:t>
            </a:r>
            <a:r>
              <a:rPr lang="en-US" altLang="zh-TW" dirty="0" smtClean="0"/>
              <a:t>B</a:t>
            </a:r>
            <a:r>
              <a:rPr lang="zh-TW" altLang="en-US" dirty="0" smtClean="0"/>
              <a:t>再抽到</a:t>
            </a:r>
            <a:r>
              <a:rPr lang="en-US" altLang="zh-TW" dirty="0" smtClean="0"/>
              <a:t>C</a:t>
            </a:r>
            <a:r>
              <a:rPr lang="zh-TW" altLang="en-US" dirty="0" smtClean="0"/>
              <a:t>，也可能先抽到</a:t>
            </a:r>
            <a:r>
              <a:rPr lang="en-US" altLang="zh-TW" dirty="0" smtClean="0"/>
              <a:t>C</a:t>
            </a:r>
            <a:r>
              <a:rPr lang="zh-TW" altLang="en-US" dirty="0" smtClean="0"/>
              <a:t>再抽到</a:t>
            </a:r>
            <a:r>
              <a:rPr lang="en-US" altLang="zh-TW" dirty="0" smtClean="0"/>
              <a:t>B</a:t>
            </a:r>
            <a:r>
              <a:rPr lang="zh-TW" altLang="en-US" dirty="0" smtClean="0"/>
              <a:t>，所以整個數量要砍一半，答案是</a:t>
            </a:r>
            <a:r>
              <a:rPr lang="en-US" altLang="zh-TW" dirty="0" smtClean="0"/>
              <a:t>45</a:t>
            </a:r>
            <a:r>
              <a:rPr lang="zh-TW" altLang="en-US" dirty="0" smtClean="0"/>
              <a:t>個可能。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</p:txBody>
      </p:sp>
      <p:grpSp>
        <p:nvGrpSpPr>
          <p:cNvPr id="43" name="群組 42"/>
          <p:cNvGrpSpPr/>
          <p:nvPr/>
        </p:nvGrpSpPr>
        <p:grpSpPr>
          <a:xfrm>
            <a:off x="1000108" y="6238884"/>
            <a:ext cx="1866317" cy="1155150"/>
            <a:chOff x="3786190" y="8310586"/>
            <a:chExt cx="1866317" cy="1155150"/>
          </a:xfrm>
        </p:grpSpPr>
        <p:sp>
          <p:nvSpPr>
            <p:cNvPr id="44" name="矩形 43"/>
            <p:cNvSpPr/>
            <p:nvPr/>
          </p:nvSpPr>
          <p:spPr>
            <a:xfrm>
              <a:off x="3786190" y="8310586"/>
              <a:ext cx="1866317" cy="78581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5" name="直線接點 44"/>
            <p:cNvCxnSpPr>
              <a:stCxn id="44" idx="0"/>
              <a:endCxn id="44" idx="2"/>
            </p:cNvCxnSpPr>
            <p:nvPr/>
          </p:nvCxnSpPr>
          <p:spPr>
            <a:xfrm rot="16200000" flipH="1">
              <a:off x="4326440" y="8703495"/>
              <a:ext cx="785818" cy="1588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橢圓 45"/>
            <p:cNvSpPr/>
            <p:nvPr/>
          </p:nvSpPr>
          <p:spPr>
            <a:xfrm>
              <a:off x="3857628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/>
            <p:cNvSpPr/>
            <p:nvPr/>
          </p:nvSpPr>
          <p:spPr>
            <a:xfrm>
              <a:off x="4286256" y="881065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4500570" y="838202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4143380" y="838202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/>
            <p:cNvSpPr/>
            <p:nvPr/>
          </p:nvSpPr>
          <p:spPr>
            <a:xfrm>
              <a:off x="4143380" y="888209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/>
            <p:cNvSpPr/>
            <p:nvPr/>
          </p:nvSpPr>
          <p:spPr>
            <a:xfrm>
              <a:off x="3929066" y="8667776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/>
            <p:cNvSpPr/>
            <p:nvPr/>
          </p:nvSpPr>
          <p:spPr>
            <a:xfrm>
              <a:off x="4143380" y="8667776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/>
            <p:cNvSpPr/>
            <p:nvPr/>
          </p:nvSpPr>
          <p:spPr>
            <a:xfrm>
              <a:off x="4572008" y="881065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/>
            <p:cNvSpPr/>
            <p:nvPr/>
          </p:nvSpPr>
          <p:spPr>
            <a:xfrm>
              <a:off x="4214818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/>
            <p:cNvSpPr/>
            <p:nvPr/>
          </p:nvSpPr>
          <p:spPr>
            <a:xfrm>
              <a:off x="4429132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3786190" y="9096404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圖</a:t>
              </a:r>
              <a:r>
                <a:rPr lang="en-US" altLang="zh-TW" dirty="0" smtClean="0"/>
                <a:t>15</a:t>
              </a:r>
              <a:endParaRPr lang="zh-TW" altLang="en-US" dirty="0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3929066" y="6238884"/>
            <a:ext cx="1866317" cy="1155150"/>
            <a:chOff x="3786190" y="8310586"/>
            <a:chExt cx="1866317" cy="1155150"/>
          </a:xfrm>
        </p:grpSpPr>
        <p:sp>
          <p:nvSpPr>
            <p:cNvPr id="58" name="矩形 57"/>
            <p:cNvSpPr/>
            <p:nvPr/>
          </p:nvSpPr>
          <p:spPr>
            <a:xfrm>
              <a:off x="3786190" y="8310586"/>
              <a:ext cx="1866317" cy="78581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接點 58"/>
            <p:cNvCxnSpPr>
              <a:stCxn id="58" idx="0"/>
              <a:endCxn id="58" idx="2"/>
            </p:cNvCxnSpPr>
            <p:nvPr/>
          </p:nvCxnSpPr>
          <p:spPr>
            <a:xfrm rot="16200000" flipH="1">
              <a:off x="4326440" y="8703495"/>
              <a:ext cx="785818" cy="1588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橢圓 59"/>
            <p:cNvSpPr/>
            <p:nvPr/>
          </p:nvSpPr>
          <p:spPr>
            <a:xfrm>
              <a:off x="3857628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/>
            <p:cNvSpPr/>
            <p:nvPr/>
          </p:nvSpPr>
          <p:spPr>
            <a:xfrm>
              <a:off x="4143380" y="845346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/>
            <p:cNvSpPr/>
            <p:nvPr/>
          </p:nvSpPr>
          <p:spPr>
            <a:xfrm>
              <a:off x="4500570" y="838202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/>
            <p:cNvSpPr/>
            <p:nvPr/>
          </p:nvSpPr>
          <p:spPr>
            <a:xfrm>
              <a:off x="5286388" y="873921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/>
            <p:cNvSpPr/>
            <p:nvPr/>
          </p:nvSpPr>
          <p:spPr>
            <a:xfrm>
              <a:off x="4929198" y="873921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/>
            <p:cNvSpPr/>
            <p:nvPr/>
          </p:nvSpPr>
          <p:spPr>
            <a:xfrm>
              <a:off x="3929066" y="8667776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/>
            <p:cNvSpPr/>
            <p:nvPr/>
          </p:nvSpPr>
          <p:spPr>
            <a:xfrm>
              <a:off x="4143380" y="8667776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/>
            <p:cNvSpPr/>
            <p:nvPr/>
          </p:nvSpPr>
          <p:spPr>
            <a:xfrm>
              <a:off x="4572008" y="881065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橢圓 67"/>
            <p:cNvSpPr/>
            <p:nvPr/>
          </p:nvSpPr>
          <p:spPr>
            <a:xfrm>
              <a:off x="4143380" y="888209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/>
            <p:cNvSpPr/>
            <p:nvPr/>
          </p:nvSpPr>
          <p:spPr>
            <a:xfrm>
              <a:off x="4429132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3786190" y="9096404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圖</a:t>
              </a:r>
              <a:r>
                <a:rPr lang="en-US" altLang="zh-TW" dirty="0" smtClean="0"/>
                <a:t>16</a:t>
              </a:r>
              <a:endParaRPr lang="zh-TW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世界結構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Partially Ordered Magic</a:t>
            </a:r>
            <a:r>
              <a:rPr lang="zh-TW" altLang="en-US" dirty="0" smtClean="0"/>
              <a:t>的故事大部分發生在第二內圍。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如各世界之間通行的可能性實際上是如下圖：</a:t>
            </a:r>
          </a:p>
          <a:p>
            <a:pPr lvl="1"/>
            <a:endParaRPr lang="en-US" altLang="zh-TW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1571614" y="3952868"/>
            <a:ext cx="3879258" cy="4714886"/>
            <a:chOff x="5786446" y="1142990"/>
            <a:chExt cx="3089006" cy="3754407"/>
          </a:xfrm>
        </p:grpSpPr>
        <p:sp>
          <p:nvSpPr>
            <p:cNvPr id="5" name="橢圓 4"/>
            <p:cNvSpPr/>
            <p:nvPr/>
          </p:nvSpPr>
          <p:spPr>
            <a:xfrm>
              <a:off x="5991233" y="1142990"/>
              <a:ext cx="2593966" cy="37544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6878642" y="4146512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6946905" y="1142990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6605593" y="2371711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9" name="橢圓 8"/>
            <p:cNvSpPr/>
            <p:nvPr/>
          </p:nvSpPr>
          <p:spPr>
            <a:xfrm>
              <a:off x="8107363" y="2576497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6059495" y="2781284"/>
              <a:ext cx="2457442" cy="61436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7356478" y="2986071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5786446" y="2781284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cxnSp>
          <p:nvCxnSpPr>
            <p:cNvPr id="13" name="直線單箭頭接點 12"/>
            <p:cNvCxnSpPr/>
            <p:nvPr/>
          </p:nvCxnSpPr>
          <p:spPr>
            <a:xfrm rot="10800000">
              <a:off x="6390863" y="3170585"/>
              <a:ext cx="934276" cy="109328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/>
            <p:nvPr/>
          </p:nvCxnSpPr>
          <p:spPr>
            <a:xfrm rot="10800000" flipV="1">
              <a:off x="6321287" y="2713382"/>
              <a:ext cx="337932" cy="188844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 rot="5400000" flipH="1" flipV="1">
              <a:off x="6803334" y="1913283"/>
              <a:ext cx="735496" cy="268357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7000890" y="1360862"/>
              <a:ext cx="642942" cy="294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神界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6929452" y="4432664"/>
              <a:ext cx="642942" cy="294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下界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736288" y="2508235"/>
              <a:ext cx="642942" cy="51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大陸盡頭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8232510" y="2676192"/>
              <a:ext cx="642942" cy="51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未踏領域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883012" y="2903733"/>
              <a:ext cx="642942" cy="51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西方</a:t>
              </a:r>
              <a:endParaRPr lang="en-US" altLang="zh-TW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大陸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7379232" y="3238075"/>
              <a:ext cx="928694" cy="294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浮空島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22" name="直線單箭頭接點 21"/>
            <p:cNvCxnSpPr/>
            <p:nvPr/>
          </p:nvCxnSpPr>
          <p:spPr>
            <a:xfrm rot="10800000">
              <a:off x="7286644" y="2643188"/>
              <a:ext cx="934276" cy="109328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/>
            <p:nvPr/>
          </p:nvCxnSpPr>
          <p:spPr>
            <a:xfrm rot="10800000" flipV="1">
              <a:off x="7732645" y="2862470"/>
              <a:ext cx="467138" cy="248478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 rot="16200000" flipV="1">
              <a:off x="6193410" y="3458502"/>
              <a:ext cx="848605" cy="736585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 rot="5400000" flipH="1" flipV="1">
              <a:off x="7190078" y="3761038"/>
              <a:ext cx="642908" cy="264601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/>
            <p:nvPr/>
          </p:nvCxnSpPr>
          <p:spPr>
            <a:xfrm rot="16200000" flipV="1">
              <a:off x="6524687" y="3543653"/>
              <a:ext cx="1128312" cy="163512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/>
            <p:nvPr/>
          </p:nvCxnSpPr>
          <p:spPr>
            <a:xfrm rot="10800000">
              <a:off x="7258882" y="2885664"/>
              <a:ext cx="374371" cy="24516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世界結構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第二內圍</a:t>
            </a:r>
            <a:r>
              <a:rPr lang="en-US" altLang="zh-TW" dirty="0" smtClean="0"/>
              <a:t> – </a:t>
            </a:r>
            <a:r>
              <a:rPr lang="zh-TW" altLang="en-US" dirty="0" smtClean="0"/>
              <a:t>虛空層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虛空層並不是因為虛無一空而稱為虛空層，而是這裡由虛數空間構成的一層。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此層的分界並不是以</a:t>
            </a:r>
            <a:r>
              <a:rPr lang="en-US" altLang="zh-TW" dirty="0" smtClean="0"/>
              <a:t>xyz</a:t>
            </a:r>
            <a:r>
              <a:rPr lang="zh-TW" altLang="en-US" dirty="0" smtClean="0"/>
              <a:t>三維座標作為分界，而是以第五維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</a:t>
            </a:r>
            <a:r>
              <a:rPr lang="zh-TW" altLang="en-US" dirty="0" smtClean="0"/>
              <a:t>虛數作為分界。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通道界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1430338" lvl="2" indent="630238">
              <a:buNone/>
            </a:pPr>
            <a:r>
              <a:rPr lang="zh-TW" altLang="en-US" dirty="0" smtClean="0"/>
              <a:t>連通中層與異界層的位置。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鏡像界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0)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1430338" lvl="2" indent="630238">
              <a:buNone/>
            </a:pPr>
            <a:r>
              <a:rPr lang="zh-TW" altLang="en-US" dirty="0" smtClean="0"/>
              <a:t>虛樓界每一樓訊息會映射到鏡像界，不用擔心在虛樓界死亡，可以從最近的一樓拿回狀態。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虛樓界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&gt; 0)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1430338" lvl="2" indent="630238">
              <a:buNone/>
            </a:pPr>
            <a:r>
              <a:rPr lang="zh-TW" altLang="en-US" dirty="0" smtClean="0"/>
              <a:t>因為是虛數世界，每</a:t>
            </a:r>
            <a:r>
              <a:rPr lang="en-US" altLang="zh-TW" dirty="0" smtClean="0"/>
              <a:t>0.1</a:t>
            </a:r>
            <a:r>
              <a:rPr lang="zh-TW" altLang="en-US" dirty="0" smtClean="0"/>
              <a:t>為單位樓，樓每往爬上怪物會變強，樓層數量沒有上限，所以怪物強度也是沒有上限。</a:t>
            </a:r>
            <a:endParaRPr lang="en-US" altLang="zh-TW" dirty="0" smtClean="0"/>
          </a:p>
          <a:p>
            <a:pPr marL="1430338" lvl="2" indent="630238">
              <a:buNone/>
            </a:pPr>
            <a:r>
              <a:rPr lang="zh-TW" altLang="en-US" dirty="0" smtClean="0"/>
              <a:t>每</a:t>
            </a:r>
            <a:r>
              <a:rPr lang="en-US" altLang="zh-TW" dirty="0" smtClean="0"/>
              <a:t>0.5</a:t>
            </a:r>
            <a:r>
              <a:rPr lang="zh-TW" altLang="en-US" dirty="0" smtClean="0"/>
              <a:t>樓會遇到物質交換樓，可以將打倒怪物的掉落物換成虛空介質，在此補充資源補品，或將虛空介質用在強化自身裝備身上，亦可將虛空介質轉化為藥水。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世界結構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第二內圍</a:t>
            </a:r>
            <a:r>
              <a:rPr lang="en-US" altLang="zh-TW" dirty="0" smtClean="0"/>
              <a:t> – </a:t>
            </a:r>
            <a:r>
              <a:rPr lang="zh-TW" altLang="en-US" dirty="0" smtClean="0"/>
              <a:t>虛空層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</a:t>
            </a:r>
            <a:r>
              <a:rPr lang="en-US" altLang="zh-TW" dirty="0" smtClean="0"/>
              <a:t>1</a:t>
            </a:r>
            <a:r>
              <a:rPr lang="zh-TW" altLang="en-US" dirty="0" smtClean="0"/>
              <a:t>樓鏡像界會有虛樓界的鏡像資訊，所以可以從到達過的每</a:t>
            </a:r>
            <a:r>
              <a:rPr lang="en-US" altLang="zh-TW" dirty="0" smtClean="0"/>
              <a:t>1</a:t>
            </a:r>
            <a:r>
              <a:rPr lang="zh-TW" altLang="en-US" dirty="0" smtClean="0"/>
              <a:t>樓出發，亦不用擔心死亡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因為是虛數世界，虛數介質無法帶出虛空層，怪物的生成也是由虛空世界隨機產生，比如虛空瑪莉羊可能掉落虛空羊毛和虛空羊翅膀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這些虛空掉落物可以在交換樓轉換成虛空介質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因為是虛空空間，無法退回前</a:t>
            </a:r>
            <a:r>
              <a:rPr lang="en-US" altLang="zh-TW" dirty="0" smtClean="0"/>
              <a:t>0.1</a:t>
            </a:r>
            <a:r>
              <a:rPr lang="zh-TW" altLang="en-US" dirty="0" smtClean="0"/>
              <a:t>樓，只能透過死亡離開，虛空物質會直接揮發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世界結構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第二內圍</a:t>
            </a:r>
            <a:r>
              <a:rPr lang="en-US" altLang="zh-TW" dirty="0" smtClean="0"/>
              <a:t> – </a:t>
            </a:r>
            <a:r>
              <a:rPr lang="zh-TW" altLang="en-US" dirty="0" smtClean="0"/>
              <a:t>虛空層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簡單來說，玩家是從</a:t>
            </a:r>
            <a:r>
              <a:rPr lang="en-US" altLang="zh-TW" dirty="0" smtClean="0"/>
              <a:t>0.1</a:t>
            </a:r>
            <a:r>
              <a:rPr lang="zh-TW" altLang="en-US" dirty="0" smtClean="0"/>
              <a:t>樓開始攻略，到達</a:t>
            </a:r>
            <a:r>
              <a:rPr lang="en-US" altLang="zh-TW" dirty="0" smtClean="0"/>
              <a:t>0.5</a:t>
            </a:r>
            <a:r>
              <a:rPr lang="zh-TW" altLang="en-US" dirty="0" smtClean="0"/>
              <a:t>樓時可以賣出掉落物，升級裝備和補充藥水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到達</a:t>
            </a:r>
            <a:r>
              <a:rPr lang="en-US" altLang="zh-TW" dirty="0" smtClean="0"/>
              <a:t>1</a:t>
            </a:r>
            <a:r>
              <a:rPr lang="zh-TW" altLang="en-US" dirty="0" smtClean="0"/>
              <a:t>樓之後可以做為紀錄點當之後的傳送位置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如果未到達下</a:t>
            </a:r>
            <a:r>
              <a:rPr lang="en-US" altLang="zh-TW" dirty="0" smtClean="0"/>
              <a:t>1</a:t>
            </a:r>
            <a:r>
              <a:rPr lang="zh-TW" altLang="en-US" dirty="0" smtClean="0"/>
              <a:t>樓，存檔遺失到前一次紀錄點，比如在</a:t>
            </a:r>
            <a:r>
              <a:rPr lang="en-US" altLang="zh-TW" dirty="0" smtClean="0"/>
              <a:t>3.7</a:t>
            </a:r>
            <a:r>
              <a:rPr lang="zh-TW" altLang="en-US" dirty="0" smtClean="0"/>
              <a:t>樓死亡，則所有素質裝備會回歸到</a:t>
            </a:r>
            <a:r>
              <a:rPr lang="en-US" altLang="zh-TW" dirty="0" smtClean="0"/>
              <a:t>3</a:t>
            </a:r>
            <a:r>
              <a:rPr lang="zh-TW" altLang="en-US" dirty="0" smtClean="0"/>
              <a:t>樓存檔的狀態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無法從</a:t>
            </a:r>
            <a:r>
              <a:rPr lang="en-US" altLang="zh-TW" dirty="0" smtClean="0"/>
              <a:t>3</a:t>
            </a:r>
            <a:r>
              <a:rPr lang="zh-TW" altLang="en-US" dirty="0" smtClean="0"/>
              <a:t>樓前往</a:t>
            </a:r>
            <a:r>
              <a:rPr lang="en-US" altLang="zh-TW" dirty="0" smtClean="0"/>
              <a:t>2.9</a:t>
            </a:r>
            <a:r>
              <a:rPr lang="zh-TW" altLang="en-US" dirty="0" smtClean="0"/>
              <a:t>樓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無法由</a:t>
            </a:r>
            <a:r>
              <a:rPr lang="en-US" altLang="zh-TW" dirty="0" smtClean="0"/>
              <a:t>3.1</a:t>
            </a:r>
            <a:r>
              <a:rPr lang="zh-TW" altLang="en-US" dirty="0" smtClean="0"/>
              <a:t>樓退回</a:t>
            </a:r>
            <a:r>
              <a:rPr lang="en-US" altLang="zh-TW" dirty="0" smtClean="0"/>
              <a:t>3</a:t>
            </a:r>
            <a:r>
              <a:rPr lang="zh-TW" altLang="en-US" dirty="0" smtClean="0"/>
              <a:t>樓，想離開只能直接自殺</a:t>
            </a:r>
            <a:r>
              <a:rPr lang="en-US" altLang="zh-TW" dirty="0" smtClean="0"/>
              <a:t>(</a:t>
            </a:r>
            <a:r>
              <a:rPr lang="zh-TW" altLang="en-US" dirty="0" smtClean="0"/>
              <a:t>無法存檔，僅保留</a:t>
            </a:r>
            <a:r>
              <a:rPr lang="en-US" altLang="zh-TW" dirty="0" smtClean="0"/>
              <a:t>3</a:t>
            </a:r>
            <a:r>
              <a:rPr lang="zh-TW" altLang="en-US" dirty="0" smtClean="0"/>
              <a:t>樓紀錄</a:t>
            </a:r>
            <a:r>
              <a:rPr lang="en-US" altLang="zh-TW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世界結構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第二內圍</a:t>
            </a:r>
            <a:r>
              <a:rPr lang="en-US" altLang="zh-TW" dirty="0" smtClean="0"/>
              <a:t> – </a:t>
            </a:r>
            <a:r>
              <a:rPr lang="zh-TW" altLang="en-US" dirty="0" smtClean="0"/>
              <a:t>異界層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此區有大量異界生物，有著智慧與統領能力，當打敗異界層的主導者之後，會獲成異界領導者地位，並且可以查閱異界歷代主導者守護的機密資料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由異界機密資料發現虛空層並不是原本存在的一層，而是異界為了打通與中層是世界的通道所製造的。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其製造方式可以效仿並且製作出上層與終界層的通道，進入終界層開發土地與資源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會需要這樣也是因為原本的中層土地已經開始貧脊，人口不斷增加的世界勢必要開拓新的土地，然而原本已知世界幾乎已經都開發了，只好轉而探索層經未到過的領域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世界結構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第二內圍</a:t>
            </a:r>
            <a:r>
              <a:rPr lang="en-US" altLang="zh-TW" dirty="0" smtClean="0"/>
              <a:t> – </a:t>
            </a:r>
            <a:r>
              <a:rPr lang="zh-TW" altLang="en-US" dirty="0" smtClean="0"/>
              <a:t>終界層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此區有大量土地可以利用，同時也是第二內圍的世界終點，當開發出終界層邊界的足夠觀測點之後，用這些觀測點記錄到的數據可以復原第二內圍邊界的樣貌，此樣貌就是特殊層，僅能推測樣貌但是永遠無法到達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類似天空中的星體距離每顆都不一樣，但我們能大約畫出相對的視角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世界結構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第二內圍</a:t>
            </a:r>
            <a:r>
              <a:rPr lang="en-US" altLang="zh-TW" dirty="0" smtClean="0"/>
              <a:t> – </a:t>
            </a:r>
            <a:r>
              <a:rPr lang="zh-TW" altLang="en-US" dirty="0" smtClean="0"/>
              <a:t>特殊層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第二內圍的世界邊界，只能透過分析推測出大概的樣貌，第二內圍任何事物皆無法到達</a:t>
            </a:r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3143248" y="5167314"/>
            <a:ext cx="10290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92D050"/>
                </a:solidFill>
                <a:latin typeface="+mj-ea"/>
                <a:ea typeface="+mj-ea"/>
              </a:rPr>
              <a:t>上層</a:t>
            </a:r>
            <a:endParaRPr lang="zh-TW" altLang="en-US" sz="24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3143248" y="5092731"/>
            <a:ext cx="1000132" cy="646087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+mj-ea"/>
              <a:ea typeface="+mj-ea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143248" y="5735673"/>
            <a:ext cx="1000132" cy="646087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+mj-ea"/>
              <a:ea typeface="+mj-ea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3143248" y="6372393"/>
            <a:ext cx="1000132" cy="646087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43248" y="5857862"/>
            <a:ext cx="10290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92D050"/>
                </a:solidFill>
                <a:latin typeface="+mj-ea"/>
                <a:ea typeface="+mj-ea"/>
              </a:rPr>
              <a:t>中層</a:t>
            </a:r>
            <a:endParaRPr lang="zh-TW" altLang="en-US" sz="24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43249" y="6512720"/>
            <a:ext cx="10290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92D050"/>
                </a:solidFill>
                <a:latin typeface="+mj-ea"/>
                <a:ea typeface="+mj-ea"/>
              </a:rPr>
              <a:t>下層</a:t>
            </a:r>
            <a:endParaRPr lang="zh-TW" altLang="en-US" sz="24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66684" y="5381628"/>
            <a:ext cx="6197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rgbClr val="92D050"/>
                </a:solidFill>
                <a:latin typeface="+mj-ea"/>
                <a:ea typeface="+mj-ea"/>
              </a:rPr>
              <a:t>終界層</a:t>
            </a:r>
            <a:endParaRPr lang="zh-TW" altLang="en-US" sz="24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4523808" y="5095876"/>
            <a:ext cx="759657" cy="1964574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+mj-ea"/>
              <a:ea typeface="+mj-ea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714488" y="5095876"/>
            <a:ext cx="500066" cy="1964574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37725" y="5381628"/>
            <a:ext cx="3339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rgbClr val="92D050"/>
                </a:solidFill>
                <a:latin typeface="+mj-ea"/>
                <a:ea typeface="+mj-ea"/>
              </a:rPr>
              <a:t>異界層</a:t>
            </a:r>
            <a:endParaRPr lang="zh-TW" altLang="en-US" sz="24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57430" y="5095876"/>
            <a:ext cx="5000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92D050"/>
                </a:solidFill>
                <a:latin typeface="+mj-ea"/>
                <a:ea typeface="+mj-ea"/>
              </a:rPr>
              <a:t>虛空層</a:t>
            </a:r>
            <a:endParaRPr lang="zh-TW" altLang="en-US" sz="24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2214554" y="5095876"/>
            <a:ext cx="928694" cy="1285884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+mj-ea"/>
              <a:ea typeface="+mj-ea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642918" y="3238488"/>
            <a:ext cx="5643602" cy="5643602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1142984" y="3809992"/>
            <a:ext cx="4643470" cy="4643470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2857496" y="3309926"/>
            <a:ext cx="12144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rgbClr val="92D050"/>
                </a:solidFill>
                <a:latin typeface="+mj-ea"/>
                <a:ea typeface="+mj-ea"/>
              </a:rPr>
              <a:t>特殊層</a:t>
            </a:r>
            <a:endParaRPr lang="zh-TW" altLang="en-US" sz="24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世界結構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第二內圍</a:t>
            </a:r>
            <a:r>
              <a:rPr lang="en-US" altLang="zh-TW" dirty="0" smtClean="0"/>
              <a:t> – </a:t>
            </a:r>
            <a:r>
              <a:rPr lang="zh-TW" altLang="en-US" dirty="0" smtClean="0"/>
              <a:t>特殊層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特殊層也是虛數結構的複數空間，原理是虛數空間的棣美弗定理</a:t>
            </a:r>
            <a:r>
              <a:rPr lang="en-US" altLang="zh-TW" dirty="0" smtClean="0"/>
              <a:t>(De </a:t>
            </a:r>
            <a:r>
              <a:rPr lang="en-US" altLang="zh-TW" dirty="0" err="1" smtClean="0"/>
              <a:t>Moivre's</a:t>
            </a:r>
            <a:r>
              <a:rPr lang="en-US" altLang="zh-TW" dirty="0" smtClean="0"/>
              <a:t> formula)</a:t>
            </a:r>
          </a:p>
          <a:p>
            <a:pPr lvl="2"/>
            <a:r>
              <a:rPr lang="zh-TW" altLang="en-US" dirty="0" smtClean="0"/>
              <a:t>從任出發，會走到任何下一個複數空間中的解，比如從 </a:t>
            </a:r>
            <a:r>
              <a:rPr lang="en-US" altLang="zh-TW" dirty="0" smtClean="0"/>
              <a:t>x</a:t>
            </a:r>
            <a:r>
              <a:rPr lang="en-US" altLang="zh-TW" baseline="30000" dirty="0" smtClean="0"/>
              <a:t>^3</a:t>
            </a:r>
            <a:r>
              <a:rPr lang="en-US" altLang="zh-TW" dirty="0" smtClean="0"/>
              <a:t> = 1</a:t>
            </a:r>
            <a:r>
              <a:rPr lang="zh-TW" altLang="en-US" dirty="0" smtClean="0"/>
              <a:t> 的 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zh-TW" altLang="en-US" dirty="0" smtClean="0"/>
              <a:t>出發，往前進會到 </a:t>
            </a:r>
            <a:r>
              <a:rPr lang="en-US" altLang="zh-TW" dirty="0" err="1" smtClean="0"/>
              <a:t>cos</a:t>
            </a:r>
            <a:r>
              <a:rPr lang="en-US" altLang="zh-TW" dirty="0" smtClean="0"/>
              <a:t> </a:t>
            </a:r>
            <a:r>
              <a:rPr lang="el-GR" altLang="zh-TW" dirty="0" smtClean="0"/>
              <a:t>θ +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sin </a:t>
            </a:r>
            <a:r>
              <a:rPr lang="el-GR" altLang="zh-TW" dirty="0" smtClean="0"/>
              <a:t>θ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l-GR" altLang="zh-TW" dirty="0" smtClean="0">
                <a:solidFill>
                  <a:srgbClr val="FF0000"/>
                </a:solidFill>
              </a:rPr>
              <a:t>θ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=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120 ° 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再往前進會到達 </a:t>
            </a:r>
            <a:r>
              <a:rPr lang="en-US" altLang="zh-TW" dirty="0" smtClean="0"/>
              <a:t>(</a:t>
            </a:r>
            <a:r>
              <a:rPr lang="el-GR" altLang="zh-TW" dirty="0" smtClean="0">
                <a:solidFill>
                  <a:srgbClr val="FF0000"/>
                </a:solidFill>
              </a:rPr>
              <a:t>θ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=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240 ° 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繼續往前進則回到了原點</a:t>
            </a:r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cxnSp>
        <p:nvCxnSpPr>
          <p:cNvPr id="27" name="直線單箭頭接點 26"/>
          <p:cNvCxnSpPr/>
          <p:nvPr/>
        </p:nvCxnSpPr>
        <p:spPr>
          <a:xfrm rot="5400000" flipH="1" flipV="1">
            <a:off x="926807" y="6916751"/>
            <a:ext cx="435771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10800000" flipH="1" flipV="1">
            <a:off x="1149851" y="7069151"/>
            <a:ext cx="435771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1994666" y="5965217"/>
            <a:ext cx="2214578" cy="2214578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14950" y="6596074"/>
            <a:ext cx="3241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Harlow Solid Italic" pitchFamily="82" charset="0"/>
              </a:rPr>
              <a:t>x</a:t>
            </a:r>
            <a:endParaRPr lang="zh-TW" altLang="en-US" sz="3200" dirty="0">
              <a:solidFill>
                <a:schemeClr val="bg1"/>
              </a:solidFill>
              <a:latin typeface="Harlow Solid Italic" pitchFamily="82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214686" y="4524372"/>
            <a:ext cx="2952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err="1" smtClean="0">
                <a:solidFill>
                  <a:schemeClr val="bg1"/>
                </a:solidFill>
                <a:latin typeface="Harlow Solid Italic" pitchFamily="82" charset="0"/>
              </a:rPr>
              <a:t>i</a:t>
            </a:r>
            <a:endParaRPr lang="zh-TW" altLang="en-US" sz="3200" dirty="0">
              <a:solidFill>
                <a:schemeClr val="bg1"/>
              </a:solidFill>
              <a:latin typeface="Harlow Solid Italic" pitchFamily="82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199886" y="7023908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zh-TW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533236" y="7052426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  <a:latin typeface="+mj-ea"/>
                <a:ea typeface="+mj-ea"/>
              </a:rPr>
              <a:t>-1</a:t>
            </a:r>
            <a:endParaRPr lang="zh-TW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104872" y="5595148"/>
            <a:ext cx="2503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err="1" smtClean="0">
                <a:solidFill>
                  <a:schemeClr val="bg1"/>
                </a:solidFill>
                <a:latin typeface="+mj-ea"/>
                <a:ea typeface="+mj-ea"/>
              </a:rPr>
              <a:t>i</a:t>
            </a:r>
            <a:endParaRPr lang="zh-TW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033434" y="8123996"/>
            <a:ext cx="360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  <a:latin typeface="+mj-ea"/>
                <a:ea typeface="+mj-ea"/>
              </a:rPr>
              <a:t>-</a:t>
            </a:r>
            <a:r>
              <a:rPr lang="en-US" altLang="zh-TW" sz="2000" dirty="0" err="1" smtClean="0">
                <a:solidFill>
                  <a:schemeClr val="bg1"/>
                </a:solidFill>
                <a:latin typeface="+mj-ea"/>
                <a:ea typeface="+mj-ea"/>
              </a:rPr>
              <a:t>i</a:t>
            </a:r>
            <a:endParaRPr lang="zh-TW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9" name="直線單箭頭接點 38"/>
          <p:cNvCxnSpPr/>
          <p:nvPr/>
        </p:nvCxnSpPr>
        <p:spPr>
          <a:xfrm rot="5400000">
            <a:off x="2341961" y="7283058"/>
            <a:ext cx="962024" cy="5595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rot="16200000" flipV="1">
            <a:off x="2333630" y="6315075"/>
            <a:ext cx="890580" cy="64293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V="1">
            <a:off x="3086101" y="7072328"/>
            <a:ext cx="112395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形箭號 47"/>
          <p:cNvSpPr/>
          <p:nvPr/>
        </p:nvSpPr>
        <p:spPr>
          <a:xfrm rot="8637252" flipH="1">
            <a:off x="1851811" y="6082818"/>
            <a:ext cx="2645551" cy="2298733"/>
          </a:xfrm>
          <a:prstGeom prst="circularArrow">
            <a:avLst>
              <a:gd name="adj1" fmla="val 2790"/>
              <a:gd name="adj2" fmla="val 207544"/>
              <a:gd name="adj3" fmla="val 19536884"/>
              <a:gd name="adj4" fmla="val 12329660"/>
              <a:gd name="adj5" fmla="val 5098"/>
            </a:avLst>
          </a:prstGeom>
          <a:solidFill>
            <a:srgbClr val="3F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圓形箭號 48"/>
          <p:cNvSpPr/>
          <p:nvPr/>
        </p:nvSpPr>
        <p:spPr>
          <a:xfrm rot="1827168" flipH="1">
            <a:off x="1851810" y="5790367"/>
            <a:ext cx="2645551" cy="2298733"/>
          </a:xfrm>
          <a:prstGeom prst="circularArrow">
            <a:avLst>
              <a:gd name="adj1" fmla="val 2790"/>
              <a:gd name="adj2" fmla="val 207544"/>
              <a:gd name="adj3" fmla="val 19536884"/>
              <a:gd name="adj4" fmla="val 12329660"/>
              <a:gd name="adj5" fmla="val 5098"/>
            </a:avLst>
          </a:prstGeom>
          <a:solidFill>
            <a:srgbClr val="3F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0" name="圓形箭號 49"/>
          <p:cNvSpPr/>
          <p:nvPr/>
        </p:nvSpPr>
        <p:spPr>
          <a:xfrm rot="16200000" flipH="1">
            <a:off x="1599799" y="5981319"/>
            <a:ext cx="2645551" cy="2298733"/>
          </a:xfrm>
          <a:prstGeom prst="circularArrow">
            <a:avLst>
              <a:gd name="adj1" fmla="val 2790"/>
              <a:gd name="adj2" fmla="val 207544"/>
              <a:gd name="adj3" fmla="val 19536884"/>
              <a:gd name="adj4" fmla="val 12329660"/>
              <a:gd name="adj5" fmla="val 5098"/>
            </a:avLst>
          </a:prstGeom>
          <a:solidFill>
            <a:srgbClr val="3F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世界結構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第二內圍</a:t>
            </a:r>
            <a:r>
              <a:rPr lang="en-US" altLang="zh-TW" dirty="0" smtClean="0"/>
              <a:t> – </a:t>
            </a:r>
            <a:r>
              <a:rPr lang="zh-TW" altLang="en-US" dirty="0" smtClean="0"/>
              <a:t>特殊層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所以從任何一點往特殊層出發，最後都會走到往反向的方向</a:t>
            </a:r>
            <a:endParaRPr lang="en-US" altLang="zh-TW" dirty="0" smtClean="0"/>
          </a:p>
        </p:txBody>
      </p:sp>
      <p:sp>
        <p:nvSpPr>
          <p:cNvPr id="18" name="橢圓 17"/>
          <p:cNvSpPr/>
          <p:nvPr/>
        </p:nvSpPr>
        <p:spPr>
          <a:xfrm>
            <a:off x="642918" y="3238488"/>
            <a:ext cx="5643602" cy="5643602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1142984" y="3809992"/>
            <a:ext cx="4643470" cy="4643470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2857496" y="3309926"/>
            <a:ext cx="12144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rgbClr val="92D050"/>
                </a:solidFill>
                <a:latin typeface="+mj-ea"/>
                <a:ea typeface="+mj-ea"/>
              </a:rPr>
              <a:t>特殊層</a:t>
            </a:r>
            <a:endParaRPr lang="zh-TW" altLang="en-US" sz="24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24" name="弧形箭號 (下彎) 23"/>
          <p:cNvSpPr/>
          <p:nvPr/>
        </p:nvSpPr>
        <p:spPr>
          <a:xfrm rot="16200000">
            <a:off x="1142984" y="5024438"/>
            <a:ext cx="1928826" cy="1643074"/>
          </a:xfrm>
          <a:prstGeom prst="curvedDownArrow">
            <a:avLst>
              <a:gd name="adj1" fmla="val 1587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8" y="6096008"/>
            <a:ext cx="1193806" cy="1193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96" y="4524372"/>
            <a:ext cx="1143006" cy="1193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弧形箭號 (下彎) 25"/>
          <p:cNvSpPr/>
          <p:nvPr/>
        </p:nvSpPr>
        <p:spPr>
          <a:xfrm rot="5400000">
            <a:off x="3857628" y="5238752"/>
            <a:ext cx="1928826" cy="1643074"/>
          </a:xfrm>
          <a:prstGeom prst="curvedDownArrow">
            <a:avLst>
              <a:gd name="adj1" fmla="val 1587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世界結構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第二內圍</a:t>
            </a:r>
            <a:r>
              <a:rPr lang="en-US" altLang="zh-TW" dirty="0" smtClean="0"/>
              <a:t> – </a:t>
            </a:r>
            <a:r>
              <a:rPr lang="zh-TW" altLang="en-US" dirty="0" smtClean="0"/>
              <a:t>特殊層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同樣的道理，外面的物質也是無法進入</a:t>
            </a:r>
            <a:endParaRPr lang="en-US" altLang="zh-TW" dirty="0" smtClean="0"/>
          </a:p>
        </p:txBody>
      </p:sp>
      <p:sp>
        <p:nvSpPr>
          <p:cNvPr id="18" name="橢圓 17"/>
          <p:cNvSpPr/>
          <p:nvPr/>
        </p:nvSpPr>
        <p:spPr>
          <a:xfrm>
            <a:off x="1643050" y="3952868"/>
            <a:ext cx="2643206" cy="2643206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2214554" y="4524372"/>
            <a:ext cx="1571636" cy="1571636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2428868" y="4024306"/>
            <a:ext cx="12144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rgbClr val="92D050"/>
                </a:solidFill>
                <a:latin typeface="+mj-ea"/>
                <a:ea typeface="+mj-ea"/>
              </a:rPr>
              <a:t>特殊層</a:t>
            </a:r>
            <a:endParaRPr lang="zh-TW" altLang="en-US" sz="24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24" name="弧形箭號 (下彎) 23"/>
          <p:cNvSpPr/>
          <p:nvPr/>
        </p:nvSpPr>
        <p:spPr>
          <a:xfrm>
            <a:off x="2143116" y="6738950"/>
            <a:ext cx="1928826" cy="1643074"/>
          </a:xfrm>
          <a:prstGeom prst="curvedDownArrow">
            <a:avLst>
              <a:gd name="adj1" fmla="val 1587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弧形箭號 (下彎) 25"/>
          <p:cNvSpPr/>
          <p:nvPr/>
        </p:nvSpPr>
        <p:spPr>
          <a:xfrm rot="13602485" flipH="1">
            <a:off x="3795311" y="3110754"/>
            <a:ext cx="1928826" cy="1643074"/>
          </a:xfrm>
          <a:prstGeom prst="curvedDownArrow">
            <a:avLst>
              <a:gd name="adj1" fmla="val 1587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0: Universe Concept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7313" indent="627063">
              <a:buNone/>
            </a:pPr>
            <a:r>
              <a:rPr lang="zh-TW" altLang="en-US" dirty="0" smtClean="0"/>
              <a:t>再往上為了避免太難算我就幫你算好了，左側如果</a:t>
            </a:r>
            <a:r>
              <a:rPr lang="en-US" altLang="zh-TW" dirty="0" smtClean="0"/>
              <a:t>7</a:t>
            </a:r>
            <a:r>
              <a:rPr lang="zh-TW" altLang="en-US" dirty="0" smtClean="0"/>
              <a:t>個粒子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</a:t>
            </a:r>
            <a:r>
              <a:rPr lang="en-US" altLang="zh-TW" dirty="0" smtClean="0"/>
              <a:t>17)</a:t>
            </a:r>
            <a:r>
              <a:rPr lang="zh-TW" altLang="en-US" dirty="0" smtClean="0"/>
              <a:t>可能的狀況為</a:t>
            </a:r>
            <a:r>
              <a:rPr lang="en-US" altLang="zh-TW" dirty="0" smtClean="0"/>
              <a:t>120</a:t>
            </a:r>
            <a:r>
              <a:rPr lang="zh-TW" altLang="en-US" dirty="0" smtClean="0"/>
              <a:t>，如果</a:t>
            </a:r>
            <a:r>
              <a:rPr lang="en-US" altLang="zh-TW" dirty="0" smtClean="0"/>
              <a:t>6</a:t>
            </a:r>
            <a:r>
              <a:rPr lang="zh-TW" altLang="en-US" dirty="0" smtClean="0"/>
              <a:t>個粒子在左邊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</a:t>
            </a:r>
            <a:r>
              <a:rPr lang="en-US" altLang="zh-TW" dirty="0" smtClean="0"/>
              <a:t>18)</a:t>
            </a:r>
            <a:r>
              <a:rPr lang="zh-TW" altLang="en-US" dirty="0" smtClean="0"/>
              <a:t>是</a:t>
            </a:r>
            <a:r>
              <a:rPr lang="en-US" altLang="zh-TW" dirty="0" smtClean="0"/>
              <a:t>210</a:t>
            </a:r>
            <a:r>
              <a:rPr lang="zh-TW" altLang="en-US" dirty="0" smtClean="0"/>
              <a:t>，最多的情況是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個粒子在左邊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</a:t>
            </a:r>
            <a:r>
              <a:rPr lang="en-US" altLang="zh-TW" dirty="0" smtClean="0"/>
              <a:t>19) </a:t>
            </a:r>
            <a:r>
              <a:rPr lang="zh-TW" altLang="en-US" dirty="0" smtClean="0"/>
              <a:t>，組合數為</a:t>
            </a:r>
            <a:r>
              <a:rPr lang="en-US" altLang="zh-TW" dirty="0" smtClean="0"/>
              <a:t>252</a:t>
            </a:r>
            <a:r>
              <a:rPr lang="zh-TW" altLang="en-US" dirty="0" smtClean="0"/>
              <a:t>，而且不會有比</a:t>
            </a:r>
            <a:r>
              <a:rPr lang="en-US" altLang="zh-TW" dirty="0" smtClean="0"/>
              <a:t>252</a:t>
            </a:r>
            <a:r>
              <a:rPr lang="zh-TW" altLang="en-US" dirty="0" smtClean="0"/>
              <a:t>更大的可能，所以最後平衡是左邊五個右邊五個。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因為當左邊四個的時候又退到了</a:t>
            </a:r>
            <a:r>
              <a:rPr lang="en-US" altLang="zh-TW" dirty="0" smtClean="0"/>
              <a:t>210</a:t>
            </a:r>
            <a:r>
              <a:rPr lang="zh-TW" altLang="en-US" dirty="0" smtClean="0"/>
              <a:t>種可能，左邊三個會退到</a:t>
            </a:r>
            <a:r>
              <a:rPr lang="en-US" altLang="zh-TW" dirty="0" smtClean="0"/>
              <a:t>120</a:t>
            </a:r>
            <a:r>
              <a:rPr lang="zh-TW" altLang="en-US" dirty="0" smtClean="0"/>
              <a:t>種可能。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換句話說，自然經驗中的平衡概念，其實就是可能性最大的情況。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就如同一般人理解奇蹟本來就不容易發生。這個現象就是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>
              <a:buNone/>
            </a:pPr>
            <a:endParaRPr lang="zh-TW" altLang="en-US" dirty="0" smtClean="0"/>
          </a:p>
        </p:txBody>
      </p:sp>
      <p:grpSp>
        <p:nvGrpSpPr>
          <p:cNvPr id="4" name="群組 42"/>
          <p:cNvGrpSpPr/>
          <p:nvPr/>
        </p:nvGrpSpPr>
        <p:grpSpPr>
          <a:xfrm>
            <a:off x="4429132" y="7881958"/>
            <a:ext cx="1866317" cy="1155150"/>
            <a:chOff x="3786190" y="8310586"/>
            <a:chExt cx="1866317" cy="1155150"/>
          </a:xfrm>
        </p:grpSpPr>
        <p:sp>
          <p:nvSpPr>
            <p:cNvPr id="44" name="矩形 43"/>
            <p:cNvSpPr/>
            <p:nvPr/>
          </p:nvSpPr>
          <p:spPr>
            <a:xfrm>
              <a:off x="3786190" y="8310586"/>
              <a:ext cx="1866317" cy="78581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5" name="直線接點 44"/>
            <p:cNvCxnSpPr>
              <a:stCxn id="44" idx="0"/>
              <a:endCxn id="44" idx="2"/>
            </p:cNvCxnSpPr>
            <p:nvPr/>
          </p:nvCxnSpPr>
          <p:spPr>
            <a:xfrm rot="16200000" flipH="1">
              <a:off x="4326440" y="8703495"/>
              <a:ext cx="785818" cy="1588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橢圓 45"/>
            <p:cNvSpPr/>
            <p:nvPr/>
          </p:nvSpPr>
          <p:spPr>
            <a:xfrm>
              <a:off x="3857628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/>
            <p:cNvSpPr/>
            <p:nvPr/>
          </p:nvSpPr>
          <p:spPr>
            <a:xfrm>
              <a:off x="4286256" y="881065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4500570" y="838202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5286388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/>
            <p:cNvSpPr/>
            <p:nvPr/>
          </p:nvSpPr>
          <p:spPr>
            <a:xfrm>
              <a:off x="4857760" y="8667776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/>
            <p:cNvSpPr/>
            <p:nvPr/>
          </p:nvSpPr>
          <p:spPr>
            <a:xfrm>
              <a:off x="5286388" y="881065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/>
            <p:cNvSpPr/>
            <p:nvPr/>
          </p:nvSpPr>
          <p:spPr>
            <a:xfrm>
              <a:off x="5072074" y="873921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/>
            <p:cNvSpPr/>
            <p:nvPr/>
          </p:nvSpPr>
          <p:spPr>
            <a:xfrm>
              <a:off x="4929198" y="845346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/>
            <p:cNvSpPr/>
            <p:nvPr/>
          </p:nvSpPr>
          <p:spPr>
            <a:xfrm>
              <a:off x="4214818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/>
            <p:cNvSpPr/>
            <p:nvPr/>
          </p:nvSpPr>
          <p:spPr>
            <a:xfrm>
              <a:off x="4429132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3786190" y="9096404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圖</a:t>
              </a:r>
              <a:r>
                <a:rPr lang="en-US" altLang="zh-TW" dirty="0" smtClean="0"/>
                <a:t>19</a:t>
              </a:r>
              <a:endParaRPr lang="zh-TW" altLang="en-US" dirty="0"/>
            </a:p>
          </p:txBody>
        </p:sp>
      </p:grpSp>
      <p:grpSp>
        <p:nvGrpSpPr>
          <p:cNvPr id="5" name="群組 56"/>
          <p:cNvGrpSpPr/>
          <p:nvPr/>
        </p:nvGrpSpPr>
        <p:grpSpPr>
          <a:xfrm>
            <a:off x="571480" y="7881958"/>
            <a:ext cx="1866317" cy="1155150"/>
            <a:chOff x="3786190" y="8310586"/>
            <a:chExt cx="1866317" cy="1155150"/>
          </a:xfrm>
        </p:grpSpPr>
        <p:sp>
          <p:nvSpPr>
            <p:cNvPr id="58" name="矩形 57"/>
            <p:cNvSpPr/>
            <p:nvPr/>
          </p:nvSpPr>
          <p:spPr>
            <a:xfrm>
              <a:off x="3786190" y="8310586"/>
              <a:ext cx="1866317" cy="78581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接點 58"/>
            <p:cNvCxnSpPr>
              <a:stCxn id="58" idx="0"/>
              <a:endCxn id="58" idx="2"/>
            </p:cNvCxnSpPr>
            <p:nvPr/>
          </p:nvCxnSpPr>
          <p:spPr>
            <a:xfrm rot="16200000" flipH="1">
              <a:off x="4326440" y="8703495"/>
              <a:ext cx="785818" cy="1588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橢圓 59"/>
            <p:cNvSpPr/>
            <p:nvPr/>
          </p:nvSpPr>
          <p:spPr>
            <a:xfrm>
              <a:off x="3857628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/>
            <p:cNvSpPr/>
            <p:nvPr/>
          </p:nvSpPr>
          <p:spPr>
            <a:xfrm>
              <a:off x="4143380" y="845346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/>
            <p:cNvSpPr/>
            <p:nvPr/>
          </p:nvSpPr>
          <p:spPr>
            <a:xfrm>
              <a:off x="4500570" y="838202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/>
            <p:cNvSpPr/>
            <p:nvPr/>
          </p:nvSpPr>
          <p:spPr>
            <a:xfrm>
              <a:off x="5286388" y="873921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/>
            <p:cNvSpPr/>
            <p:nvPr/>
          </p:nvSpPr>
          <p:spPr>
            <a:xfrm>
              <a:off x="4929198" y="873921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/>
            <p:cNvSpPr/>
            <p:nvPr/>
          </p:nvSpPr>
          <p:spPr>
            <a:xfrm>
              <a:off x="3929066" y="8667776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/>
            <p:cNvSpPr/>
            <p:nvPr/>
          </p:nvSpPr>
          <p:spPr>
            <a:xfrm>
              <a:off x="5429264" y="845346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/>
            <p:cNvSpPr/>
            <p:nvPr/>
          </p:nvSpPr>
          <p:spPr>
            <a:xfrm>
              <a:off x="4572008" y="881065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橢圓 67"/>
            <p:cNvSpPr/>
            <p:nvPr/>
          </p:nvSpPr>
          <p:spPr>
            <a:xfrm>
              <a:off x="4143380" y="888209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/>
            <p:cNvSpPr/>
            <p:nvPr/>
          </p:nvSpPr>
          <p:spPr>
            <a:xfrm>
              <a:off x="4429132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3786190" y="9096404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圖</a:t>
              </a:r>
              <a:r>
                <a:rPr lang="en-US" altLang="zh-TW" dirty="0" smtClean="0"/>
                <a:t>17</a:t>
              </a:r>
              <a:endParaRPr lang="zh-TW" altLang="en-US" dirty="0"/>
            </a:p>
          </p:txBody>
        </p:sp>
      </p:grpSp>
      <p:grpSp>
        <p:nvGrpSpPr>
          <p:cNvPr id="6" name="群組 70"/>
          <p:cNvGrpSpPr/>
          <p:nvPr/>
        </p:nvGrpSpPr>
        <p:grpSpPr>
          <a:xfrm>
            <a:off x="2500306" y="7881958"/>
            <a:ext cx="1866317" cy="1155150"/>
            <a:chOff x="3786190" y="8310586"/>
            <a:chExt cx="1866317" cy="1155150"/>
          </a:xfrm>
        </p:grpSpPr>
        <p:sp>
          <p:nvSpPr>
            <p:cNvPr id="72" name="矩形 71"/>
            <p:cNvSpPr/>
            <p:nvPr/>
          </p:nvSpPr>
          <p:spPr>
            <a:xfrm>
              <a:off x="3786190" y="8310586"/>
              <a:ext cx="1866317" cy="78581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3" name="直線接點 72"/>
            <p:cNvCxnSpPr>
              <a:stCxn id="72" idx="0"/>
              <a:endCxn id="72" idx="2"/>
            </p:cNvCxnSpPr>
            <p:nvPr/>
          </p:nvCxnSpPr>
          <p:spPr>
            <a:xfrm rot="16200000" flipH="1">
              <a:off x="4326440" y="8703495"/>
              <a:ext cx="785818" cy="1588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橢圓 73"/>
            <p:cNvSpPr/>
            <p:nvPr/>
          </p:nvSpPr>
          <p:spPr>
            <a:xfrm>
              <a:off x="4929198" y="845346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橢圓 74"/>
            <p:cNvSpPr/>
            <p:nvPr/>
          </p:nvSpPr>
          <p:spPr>
            <a:xfrm>
              <a:off x="4143380" y="845346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橢圓 75"/>
            <p:cNvSpPr/>
            <p:nvPr/>
          </p:nvSpPr>
          <p:spPr>
            <a:xfrm>
              <a:off x="4500570" y="838202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/>
            <p:cNvSpPr/>
            <p:nvPr/>
          </p:nvSpPr>
          <p:spPr>
            <a:xfrm>
              <a:off x="5072074" y="838202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橢圓 77"/>
            <p:cNvSpPr/>
            <p:nvPr/>
          </p:nvSpPr>
          <p:spPr>
            <a:xfrm>
              <a:off x="4929198" y="873921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橢圓 78"/>
            <p:cNvSpPr/>
            <p:nvPr/>
          </p:nvSpPr>
          <p:spPr>
            <a:xfrm>
              <a:off x="3929066" y="8667776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橢圓 79"/>
            <p:cNvSpPr/>
            <p:nvPr/>
          </p:nvSpPr>
          <p:spPr>
            <a:xfrm>
              <a:off x="5286388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橢圓 80"/>
            <p:cNvSpPr/>
            <p:nvPr/>
          </p:nvSpPr>
          <p:spPr>
            <a:xfrm>
              <a:off x="4572008" y="881065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橢圓 81"/>
            <p:cNvSpPr/>
            <p:nvPr/>
          </p:nvSpPr>
          <p:spPr>
            <a:xfrm>
              <a:off x="4143380" y="888209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/>
            <p:cNvSpPr/>
            <p:nvPr/>
          </p:nvSpPr>
          <p:spPr>
            <a:xfrm>
              <a:off x="4429132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3786190" y="9096404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圖</a:t>
              </a:r>
              <a:r>
                <a:rPr lang="en-US" altLang="zh-TW" dirty="0" smtClean="0"/>
                <a:t>18</a:t>
              </a:r>
              <a:endParaRPr lang="zh-TW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9" name="矩形 8"/>
          <p:cNvSpPr/>
          <p:nvPr/>
        </p:nvSpPr>
        <p:spPr>
          <a:xfrm>
            <a:off x="571480" y="4167182"/>
            <a:ext cx="576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其實就在眼前，明明就在伸手可及的地方，但那距離卻總讓人覺得像是永遠。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--《</a:t>
            </a:r>
            <a:r>
              <a:rPr lang="zh-TW" altLang="en-US" i="1" dirty="0" smtClean="0">
                <a:latin typeface="+mj-ea"/>
                <a:ea typeface="+mj-ea"/>
              </a:rPr>
              <a:t>櫻花莊的寵物女孩</a:t>
            </a:r>
            <a:r>
              <a:rPr lang="en-US" altLang="zh-TW" i="1" dirty="0" smtClean="0">
                <a:latin typeface="+mj-ea"/>
                <a:ea typeface="+mj-ea"/>
              </a:rPr>
              <a:t>》</a:t>
            </a:r>
            <a:endParaRPr lang="zh-TW" altLang="en-US" i="1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1480" y="5310190"/>
            <a:ext cx="57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不幸啊</a:t>
            </a: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</a:t>
            </a:r>
            <a:r>
              <a:rPr lang="zh-TW" altLang="en-US" i="1" dirty="0" smtClean="0">
                <a:latin typeface="+mj-ea"/>
                <a:ea typeface="+mj-ea"/>
              </a:rPr>
              <a:t>上條當麻</a:t>
            </a:r>
            <a:r>
              <a:rPr lang="en-US" altLang="zh-TW" i="1" dirty="0" smtClean="0">
                <a:latin typeface="+mj-ea"/>
                <a:ea typeface="+mj-ea"/>
              </a:rPr>
              <a:t>《</a:t>
            </a:r>
            <a:r>
              <a:rPr lang="zh-TW" altLang="en-US" i="1" dirty="0" smtClean="0">
                <a:latin typeface="+mj-ea"/>
                <a:ea typeface="+mj-ea"/>
              </a:rPr>
              <a:t>魔法禁書目錄</a:t>
            </a:r>
            <a:r>
              <a:rPr lang="en-US" altLang="zh-TW" i="1" dirty="0" smtClean="0">
                <a:latin typeface="+mj-ea"/>
                <a:ea typeface="+mj-ea"/>
              </a:rPr>
              <a:t>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人物數值狀態影響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人物狀態分為基礎素質和技能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基礎素質</a:t>
            </a:r>
            <a:endParaRPr lang="en-US" altLang="zh-TW" dirty="0" smtClean="0"/>
          </a:p>
          <a:p>
            <a:pPr lvl="2"/>
            <a:r>
              <a:rPr lang="zh-TW" altLang="en-US" b="1" dirty="0" smtClean="0"/>
              <a:t>體質</a:t>
            </a:r>
            <a:endParaRPr lang="en-US" altLang="zh-TW" b="1" dirty="0" smtClean="0"/>
          </a:p>
          <a:p>
            <a:pPr lvl="2"/>
            <a:r>
              <a:rPr lang="zh-TW" altLang="en-US" b="1" dirty="0" smtClean="0"/>
              <a:t>感知</a:t>
            </a:r>
            <a:endParaRPr lang="en-US" altLang="zh-TW" b="1" dirty="0" smtClean="0"/>
          </a:p>
          <a:p>
            <a:pPr lvl="2"/>
            <a:r>
              <a:rPr lang="zh-TW" altLang="en-US" b="1" dirty="0" smtClean="0"/>
              <a:t>毅力</a:t>
            </a:r>
            <a:endParaRPr lang="en-US" altLang="zh-TW" b="1" dirty="0" smtClean="0"/>
          </a:p>
          <a:p>
            <a:pPr lvl="2"/>
            <a:r>
              <a:rPr lang="zh-TW" altLang="en-US" b="1" dirty="0" smtClean="0"/>
              <a:t>魅力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技能素質</a:t>
            </a:r>
            <a:endParaRPr lang="en-US" altLang="zh-TW" dirty="0" smtClean="0"/>
          </a:p>
          <a:p>
            <a:pPr lvl="2"/>
            <a:r>
              <a:rPr lang="zh-TW" altLang="en-US" b="1" dirty="0" smtClean="0"/>
              <a:t>科技</a:t>
            </a:r>
            <a:endParaRPr lang="en-US" altLang="zh-TW" b="1" dirty="0" smtClean="0"/>
          </a:p>
          <a:p>
            <a:pPr lvl="2"/>
            <a:r>
              <a:rPr lang="zh-TW" altLang="en-US" b="1" dirty="0" smtClean="0"/>
              <a:t>魔法</a:t>
            </a:r>
            <a:endParaRPr lang="en-US" altLang="zh-TW" b="1" dirty="0" smtClean="0"/>
          </a:p>
          <a:p>
            <a:pPr lvl="2"/>
            <a:r>
              <a:rPr lang="zh-TW" altLang="en-US" b="1" dirty="0" smtClean="0"/>
              <a:t>信仰</a:t>
            </a:r>
            <a:endParaRPr lang="en-US" altLang="zh-TW" b="1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兩種素質皆會受到種族、等級和學技能等因素影響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常常練習習某一類技能，該類型技能會有熟練度，反之不同類型技能有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效應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不同的種族會有種族的特性，可以活用種族對特性的放大倍率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人物數值狀態影響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人物狀態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C00000"/>
                </a:solidFill>
              </a:rPr>
              <a:t>體質 </a:t>
            </a:r>
            <a:r>
              <a:rPr lang="en-US" altLang="zh-TW" b="1" dirty="0" smtClean="0">
                <a:solidFill>
                  <a:srgbClr val="C00000"/>
                </a:solidFill>
              </a:rPr>
              <a:t>Constitution</a:t>
            </a:r>
          </a:p>
          <a:p>
            <a:pPr lvl="2"/>
            <a:r>
              <a:rPr lang="zh-TW" altLang="en-US" dirty="0" smtClean="0"/>
              <a:t>影響的是物理戰鬥的能力，會影響血量與攻擊力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b="1" dirty="0" smtClean="0">
                <a:solidFill>
                  <a:srgbClr val="0070C0"/>
                </a:solidFill>
              </a:rPr>
              <a:t>感知 </a:t>
            </a:r>
            <a:r>
              <a:rPr lang="en-US" altLang="zh-TW" b="1" dirty="0" smtClean="0">
                <a:solidFill>
                  <a:srgbClr val="0070C0"/>
                </a:solidFill>
              </a:rPr>
              <a:t>Perception</a:t>
            </a:r>
          </a:p>
          <a:p>
            <a:pPr lvl="2"/>
            <a:r>
              <a:rPr lang="zh-TW" altLang="en-US" dirty="0" smtClean="0"/>
              <a:t>影響的是魔力值，魔法戰鬥力和魔法防禦力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pPr lvl="1"/>
            <a:r>
              <a:rPr lang="zh-TW" altLang="en-US" b="1" dirty="0" smtClean="0">
                <a:solidFill>
                  <a:srgbClr val="92D050"/>
                </a:solidFill>
              </a:rPr>
              <a:t>毅力 </a:t>
            </a:r>
            <a:r>
              <a:rPr lang="en-US" altLang="zh-TW" b="1" dirty="0" smtClean="0">
                <a:solidFill>
                  <a:srgbClr val="92D050"/>
                </a:solidFill>
              </a:rPr>
              <a:t>Willpower</a:t>
            </a:r>
          </a:p>
          <a:p>
            <a:pPr lvl="2"/>
            <a:r>
              <a:rPr lang="zh-TW" altLang="en-US" dirty="0" smtClean="0"/>
              <a:t>影響的是精力或稱為意志力，意志力越強的人能執行越長時間的作息</a:t>
            </a:r>
            <a:endParaRPr lang="en-US" altLang="zh-TW" b="1" dirty="0" smtClean="0">
              <a:solidFill>
                <a:srgbClr val="92D050"/>
              </a:solidFill>
            </a:endParaRPr>
          </a:p>
          <a:p>
            <a:pPr lvl="1"/>
            <a:r>
              <a:rPr lang="zh-TW" altLang="en-US" b="1" dirty="0" smtClean="0">
                <a:solidFill>
                  <a:srgbClr val="FFC000"/>
                </a:solidFill>
              </a:rPr>
              <a:t>魅力 </a:t>
            </a:r>
            <a:r>
              <a:rPr lang="en-US" altLang="zh-TW" b="1" dirty="0" smtClean="0">
                <a:solidFill>
                  <a:srgbClr val="FFC000"/>
                </a:solidFill>
              </a:rPr>
              <a:t>Charm</a:t>
            </a:r>
          </a:p>
          <a:p>
            <a:pPr lvl="2"/>
            <a:r>
              <a:rPr lang="zh-TW" altLang="en-US" dirty="0" smtClean="0"/>
              <a:t>對話能力、理解能力、談判、討價還價、訊息探索和組織能力都會是魅力的來源</a:t>
            </a:r>
            <a:endParaRPr lang="en-US" altLang="zh-TW" b="1" dirty="0" smtClean="0">
              <a:solidFill>
                <a:srgbClr val="FFC000"/>
              </a:solidFill>
            </a:endParaRPr>
          </a:p>
          <a:p>
            <a:pPr lvl="1"/>
            <a:endParaRPr lang="zh-TW" altLang="en-US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42985" y="7024702"/>
          <a:ext cx="507209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699"/>
                <a:gridCol w="1690699"/>
                <a:gridCol w="1690699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 smtClean="0">
                          <a:latin typeface="+mj-ea"/>
                          <a:ea typeface="+mj-ea"/>
                        </a:rPr>
                        <a:t>物理</a:t>
                      </a:r>
                      <a:endParaRPr lang="zh-TW" altLang="en-US" sz="24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 smtClean="0">
                          <a:latin typeface="+mj-ea"/>
                          <a:ea typeface="+mj-ea"/>
                        </a:rPr>
                        <a:t>精神</a:t>
                      </a:r>
                      <a:endParaRPr lang="zh-TW" altLang="en-US" sz="24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戰鬥力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rgbClr val="C00000"/>
                          </a:solidFill>
                          <a:latin typeface="+mj-ea"/>
                          <a:ea typeface="+mj-ea"/>
                        </a:rPr>
                        <a:t>體質</a:t>
                      </a:r>
                      <a:endParaRPr lang="zh-TW" altLang="en-US" sz="2400" b="1" dirty="0">
                        <a:solidFill>
                          <a:srgbClr val="C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感知</a:t>
                      </a:r>
                      <a:endParaRPr lang="zh-TW" altLang="en-US" sz="2400" b="1" dirty="0">
                        <a:solidFill>
                          <a:srgbClr val="0070C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生產力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毅力</a:t>
                      </a:r>
                      <a:endParaRPr lang="zh-TW" altLang="en-US" sz="2400" b="1" dirty="0">
                        <a:solidFill>
                          <a:srgbClr val="00B05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rgbClr val="FFC000"/>
                          </a:solidFill>
                          <a:latin typeface="+mj-ea"/>
                          <a:ea typeface="+mj-ea"/>
                        </a:rPr>
                        <a:t>魅力</a:t>
                      </a:r>
                      <a:endParaRPr lang="zh-TW" altLang="en-US" sz="2400" b="1" dirty="0">
                        <a:solidFill>
                          <a:srgbClr val="FFC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人物數值狀態影響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人物狀態受到種族特性影響，成長速率會不一樣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C00000"/>
                </a:solidFill>
              </a:rPr>
              <a:t>體質 </a:t>
            </a:r>
            <a:r>
              <a:rPr lang="en-US" altLang="zh-TW" b="1" dirty="0" smtClean="0">
                <a:solidFill>
                  <a:srgbClr val="C00000"/>
                </a:solidFill>
              </a:rPr>
              <a:t>Constitution</a:t>
            </a:r>
          </a:p>
          <a:p>
            <a:pPr lvl="2"/>
            <a:r>
              <a:rPr lang="zh-TW" altLang="en-US" dirty="0" smtClean="0"/>
              <a:t>成長特性是 矮人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精靈 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人類</a:t>
            </a:r>
          </a:p>
          <a:p>
            <a:pPr lvl="2"/>
            <a:r>
              <a:rPr lang="zh-TW" altLang="en-US" dirty="0" smtClean="0"/>
              <a:t>一般來說體質牽涉到物理戰鬥能力，矮人因為長年鍛造練出強健的肉體。精靈則是需要打獵，加上身為壽命最長的種族，也練出還不錯的體質。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0070C0"/>
                </a:solidFill>
              </a:rPr>
              <a:t>感知 </a:t>
            </a:r>
            <a:r>
              <a:rPr lang="en-US" altLang="zh-TW" b="1" dirty="0" smtClean="0">
                <a:solidFill>
                  <a:srgbClr val="0070C0"/>
                </a:solidFill>
              </a:rPr>
              <a:t>Perception</a:t>
            </a:r>
          </a:p>
          <a:p>
            <a:pPr lvl="2"/>
            <a:r>
              <a:rPr lang="zh-TW" altLang="en-US" dirty="0" smtClean="0"/>
              <a:t>成長特性是 精靈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矮人 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人類</a:t>
            </a:r>
          </a:p>
          <a:p>
            <a:pPr lvl="2"/>
            <a:r>
              <a:rPr lang="zh-TW" altLang="en-US" dirty="0" smtClean="0"/>
              <a:t>是需要時間練習與環境互動的感受，自然受到壽命長短所影響，所以壽命上千年的精靈有最強的感知能力，矮人數百年的感知也還不錯，人類壽命太短沒有多少感知的積累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人物數值狀態影響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92D050"/>
                </a:solidFill>
              </a:rPr>
              <a:t>毅力 </a:t>
            </a:r>
            <a:r>
              <a:rPr lang="en-US" altLang="zh-TW" b="1" dirty="0" smtClean="0">
                <a:solidFill>
                  <a:srgbClr val="92D050"/>
                </a:solidFill>
              </a:rPr>
              <a:t>Willpower</a:t>
            </a:r>
          </a:p>
          <a:p>
            <a:pPr lvl="2"/>
            <a:r>
              <a:rPr lang="zh-TW" altLang="en-US" dirty="0" smtClean="0"/>
              <a:t>成長特性是 人類 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矮人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精靈 </a:t>
            </a:r>
          </a:p>
          <a:p>
            <a:pPr lvl="2"/>
            <a:r>
              <a:rPr lang="zh-TW" altLang="en-US" dirty="0" smtClean="0"/>
              <a:t>由於人類的身體素質差和壽命短，戰鬥力上無法與精靈矮人相比，只好透過堅毅不拔的精神去完成一次一次的困難。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矮人長年鍛造培養出不錯的毅力，相比人類的時間壓力和環境壓力，並沒有人類般的毅力。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精靈由於壽命太長，認為任何事情都能慢慢完成，所以沒有時間壓力。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C000"/>
                </a:solidFill>
              </a:rPr>
              <a:t>魅力 </a:t>
            </a:r>
            <a:r>
              <a:rPr lang="en-US" altLang="zh-TW" b="1" dirty="0" smtClean="0">
                <a:solidFill>
                  <a:srgbClr val="FFC000"/>
                </a:solidFill>
              </a:rPr>
              <a:t>Charm</a:t>
            </a:r>
          </a:p>
          <a:p>
            <a:pPr lvl="2"/>
            <a:r>
              <a:rPr lang="zh-TW" altLang="en-US" dirty="0" smtClean="0"/>
              <a:t>成長特性是 人類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精靈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矮人</a:t>
            </a:r>
          </a:p>
          <a:p>
            <a:pPr lvl="2"/>
            <a:r>
              <a:rPr lang="zh-TW" altLang="en-US" dirty="0" smtClean="0"/>
              <a:t>由於人類壽命太短，發展出相當有系統的知識傳承方法，所以這種非戰鬥的能力往往是人類唯一能努力的能力。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精靈因為壽命長，經歷過的時間也比較長，自然培養出被坊間認為是貴族的氣息。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矮人因為喜歡鍛造，體力活做累了就喝酒，讓坊間認為矮人是豪放不羈的。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人物數值狀態影響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人物性質與三體系技能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三體系技能同樣受到素質影響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每一點 </a:t>
            </a:r>
            <a:r>
              <a:rPr lang="zh-TW" altLang="en-US" b="1" dirty="0" smtClean="0">
                <a:solidFill>
                  <a:srgbClr val="C00000"/>
                </a:solidFill>
              </a:rPr>
              <a:t>體質</a:t>
            </a:r>
            <a:r>
              <a:rPr lang="zh-TW" altLang="en-US" dirty="0" smtClean="0">
                <a:solidFill>
                  <a:srgbClr val="92D050"/>
                </a:solidFill>
              </a:rPr>
              <a:t> </a:t>
            </a:r>
            <a:r>
              <a:rPr lang="zh-TW" altLang="en-US" dirty="0" smtClean="0"/>
              <a:t>增加 </a:t>
            </a:r>
            <a:r>
              <a:rPr lang="en-US" altLang="zh-TW" b="1" dirty="0" smtClean="0">
                <a:solidFill>
                  <a:srgbClr val="C00000"/>
                </a:solidFill>
              </a:rPr>
              <a:t>Technology</a:t>
            </a:r>
            <a:r>
              <a:rPr lang="en-US" altLang="zh-TW" b="1" dirty="0" smtClean="0">
                <a:solidFill>
                  <a:srgbClr val="92D050"/>
                </a:solidFill>
              </a:rPr>
              <a:t> </a:t>
            </a:r>
            <a:r>
              <a:rPr lang="zh-TW" altLang="en-US" dirty="0" smtClean="0"/>
              <a:t>技能攻擊力多一點傷害值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每一點 </a:t>
            </a:r>
            <a:r>
              <a:rPr lang="zh-TW" altLang="en-US" b="1" dirty="0" smtClean="0">
                <a:solidFill>
                  <a:srgbClr val="00B0F0"/>
                </a:solidFill>
              </a:rPr>
              <a:t>感知</a:t>
            </a:r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zh-TW" altLang="en-US" dirty="0" smtClean="0"/>
              <a:t>增加 </a:t>
            </a:r>
            <a:r>
              <a:rPr lang="en-US" altLang="zh-TW" b="1" dirty="0" smtClean="0">
                <a:solidFill>
                  <a:srgbClr val="00B0F0"/>
                </a:solidFill>
              </a:rPr>
              <a:t>Element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zh-TW" altLang="en-US" dirty="0" smtClean="0"/>
              <a:t>技能攻擊力多一點傷害值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每一點 </a:t>
            </a:r>
            <a:r>
              <a:rPr lang="zh-TW" altLang="en-US" b="1" dirty="0" smtClean="0">
                <a:solidFill>
                  <a:srgbClr val="92D050"/>
                </a:solidFill>
              </a:rPr>
              <a:t>毅力</a:t>
            </a:r>
            <a:r>
              <a:rPr lang="zh-TW" altLang="en-US" dirty="0" smtClean="0">
                <a:solidFill>
                  <a:srgbClr val="C00000"/>
                </a:solidFill>
              </a:rPr>
              <a:t> </a:t>
            </a:r>
            <a:r>
              <a:rPr lang="zh-TW" altLang="en-US" dirty="0" smtClean="0"/>
              <a:t>增加</a:t>
            </a:r>
            <a:r>
              <a:rPr lang="zh-TW" altLang="en-US" b="1" dirty="0" smtClean="0"/>
              <a:t> </a:t>
            </a:r>
            <a:r>
              <a:rPr lang="en-US" altLang="zh-TW" b="1" dirty="0" smtClean="0">
                <a:solidFill>
                  <a:srgbClr val="92D050"/>
                </a:solidFill>
              </a:rPr>
              <a:t>Faith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zh-TW" altLang="en-US" dirty="0" smtClean="0"/>
              <a:t>技能攻擊力多一點傷害值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升級數值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每次升級總共提升</a:t>
            </a:r>
            <a:r>
              <a:rPr lang="en-US" altLang="zh-TW" dirty="0" smtClean="0"/>
              <a:t>10</a:t>
            </a:r>
            <a:r>
              <a:rPr lang="zh-TW" altLang="en-US" dirty="0" smtClean="0"/>
              <a:t>點素質，根據種族特性會分配不同的比例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半混血族人則是受雙方影響各半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28251" y="6167446"/>
          <a:ext cx="5286831" cy="2820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7"/>
                <a:gridCol w="857361"/>
                <a:gridCol w="857361"/>
                <a:gridCol w="857361"/>
                <a:gridCol w="857361"/>
              </a:tblGrid>
              <a:tr h="40290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C00000"/>
                          </a:solidFill>
                          <a:latin typeface="+mj-ea"/>
                          <a:ea typeface="+mj-ea"/>
                        </a:rPr>
                        <a:t>體質</a:t>
                      </a:r>
                      <a:endParaRPr lang="zh-TW" altLang="en-US" dirty="0">
                        <a:solidFill>
                          <a:srgbClr val="C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感知</a:t>
                      </a:r>
                      <a:endParaRPr lang="zh-TW" altLang="en-US" dirty="0">
                        <a:solidFill>
                          <a:srgbClr val="0070C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毅力</a:t>
                      </a:r>
                      <a:endParaRPr lang="zh-TW" altLang="en-US" dirty="0">
                        <a:solidFill>
                          <a:srgbClr val="00B05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C000"/>
                          </a:solidFill>
                          <a:latin typeface="+mj-ea"/>
                          <a:ea typeface="+mj-ea"/>
                        </a:rPr>
                        <a:t>魅力</a:t>
                      </a:r>
                      <a:endParaRPr lang="zh-TW" altLang="en-US" dirty="0">
                        <a:solidFill>
                          <a:srgbClr val="FFC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029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Human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+2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+2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+3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+3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</a:tr>
              <a:tr h="4029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Dwarf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+4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+3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+2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+1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</a:tr>
              <a:tr h="4029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Elf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+3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+4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+1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+2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</a:tr>
              <a:tr h="4029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Human-Elf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+2.5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+3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+2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+2.5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</a:tr>
              <a:tr h="4029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Elf-Dwarf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+3.5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+3.5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+1.5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+1.5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</a:tr>
              <a:tr h="4029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Dwarf-Human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+3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+2.5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+2.5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+2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人物數值狀態影響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素質分為變動數值和固定數值，變動素質是會隨互動快速改變的部分，比如血量</a:t>
            </a:r>
            <a:r>
              <a:rPr lang="en-US" altLang="zh-TW" dirty="0" smtClean="0"/>
              <a:t>HP</a:t>
            </a:r>
            <a:r>
              <a:rPr lang="zh-TW" altLang="en-US" dirty="0" smtClean="0"/>
              <a:t>，魔力</a:t>
            </a:r>
            <a:r>
              <a:rPr lang="en-US" altLang="zh-TW" dirty="0" smtClean="0"/>
              <a:t>MP</a:t>
            </a:r>
            <a:r>
              <a:rPr lang="zh-TW" altLang="en-US" dirty="0" smtClean="0"/>
              <a:t>，精力</a:t>
            </a:r>
            <a:r>
              <a:rPr lang="en-US" altLang="zh-TW" dirty="0" smtClean="0"/>
              <a:t>SP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變動數值會隨著動作消耗並且隨時間恢復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固定數值則是靠訓練或穿戴裝備影響，比如物理或魔法的攻擊力防禦力。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人物數值狀態影響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三元向性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Triality</a:t>
            </a:r>
            <a:r>
              <a:rPr lang="en-US" altLang="zh-TW" dirty="0" smtClean="0"/>
              <a:t>)</a:t>
            </a:r>
          </a:p>
          <a:p>
            <a:pPr lvl="2"/>
            <a:r>
              <a:rPr lang="zh-TW" altLang="en-US" dirty="0" smtClean="0"/>
              <a:t>由於技術是三種體系，學習不同體系受到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影響會增加技能消耗</a:t>
            </a:r>
            <a:r>
              <a:rPr lang="en-US" altLang="zh-TW" dirty="0" smtClean="0"/>
              <a:t>MP</a:t>
            </a:r>
            <a:r>
              <a:rPr lang="zh-TW" altLang="en-US" dirty="0" smtClean="0"/>
              <a:t>值校正倍率為 </a:t>
            </a:r>
            <a:r>
              <a:rPr lang="en-US" altLang="zh-TW" dirty="0" smtClean="0"/>
              <a:t>(1-</a:t>
            </a:r>
            <a:r>
              <a:rPr lang="zh-TW" altLang="en-US" dirty="0" smtClean="0"/>
              <a:t>比率</a:t>
            </a:r>
            <a:r>
              <a:rPr lang="en-US" altLang="zh-TW" dirty="0" smtClean="0"/>
              <a:t>)</a:t>
            </a:r>
          </a:p>
          <a:p>
            <a:pPr lvl="2"/>
            <a:r>
              <a:rPr lang="zh-TW" altLang="en-US" dirty="0" smtClean="0"/>
              <a:t>比如科技</a:t>
            </a:r>
            <a:r>
              <a:rPr lang="en-US" altLang="zh-TW" dirty="0" smtClean="0"/>
              <a:t>-</a:t>
            </a:r>
            <a:r>
              <a:rPr lang="zh-TW" altLang="en-US" dirty="0" smtClean="0"/>
              <a:t>元素</a:t>
            </a:r>
            <a:r>
              <a:rPr lang="en-US" altLang="zh-TW" dirty="0" smtClean="0"/>
              <a:t>-</a:t>
            </a:r>
            <a:r>
              <a:rPr lang="zh-TW" altLang="en-US" dirty="0" smtClean="0"/>
              <a:t>信仰</a:t>
            </a:r>
            <a:r>
              <a:rPr lang="en-US" altLang="zh-TW" dirty="0" smtClean="0"/>
              <a:t>(0.3,0.2,0.5)</a:t>
            </a:r>
            <a:r>
              <a:rPr lang="zh-TW" altLang="en-US" dirty="0" smtClean="0"/>
              <a:t>的角色</a:t>
            </a:r>
          </a:p>
          <a:p>
            <a:pPr lvl="2"/>
            <a:r>
              <a:rPr lang="zh-TW" altLang="en-US" dirty="0" smtClean="0"/>
              <a:t>受到校正為科技</a:t>
            </a:r>
            <a:r>
              <a:rPr lang="en-US" altLang="zh-TW" dirty="0" smtClean="0"/>
              <a:t>1.7</a:t>
            </a:r>
            <a:r>
              <a:rPr lang="zh-TW" altLang="en-US" dirty="0" smtClean="0"/>
              <a:t>倍</a:t>
            </a:r>
            <a:r>
              <a:rPr lang="en-US" altLang="zh-TW" dirty="0" smtClean="0"/>
              <a:t>,</a:t>
            </a:r>
            <a:r>
              <a:rPr lang="zh-TW" altLang="en-US" dirty="0" smtClean="0"/>
              <a:t>信仰</a:t>
            </a:r>
            <a:r>
              <a:rPr lang="en-US" altLang="zh-TW" dirty="0" smtClean="0"/>
              <a:t>1.5</a:t>
            </a:r>
            <a:r>
              <a:rPr lang="zh-TW" altLang="en-US" dirty="0" smtClean="0"/>
              <a:t>倍</a:t>
            </a:r>
          </a:p>
          <a:p>
            <a:pPr lvl="2"/>
            <a:r>
              <a:rPr lang="en-US" altLang="zh-TW" dirty="0" smtClean="0"/>
              <a:t>(0.0,0.0,1.0) </a:t>
            </a:r>
            <a:r>
              <a:rPr lang="zh-TW" altLang="en-US" dirty="0" smtClean="0"/>
              <a:t>使用信仰技能則不會增加額外</a:t>
            </a:r>
            <a:r>
              <a:rPr lang="en-US" altLang="zh-TW" dirty="0" smtClean="0"/>
              <a:t>MP</a:t>
            </a:r>
            <a:r>
              <a:rPr lang="zh-TW" altLang="en-US" dirty="0" smtClean="0"/>
              <a:t>消耗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928670" y="4394712"/>
            <a:ext cx="5524865" cy="4667532"/>
            <a:chOff x="928670" y="4394712"/>
            <a:chExt cx="5524865" cy="466753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71612" y="5024438"/>
              <a:ext cx="3924300" cy="3400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6" name="群組 28"/>
            <p:cNvGrpSpPr/>
            <p:nvPr/>
          </p:nvGrpSpPr>
          <p:grpSpPr>
            <a:xfrm>
              <a:off x="3030336" y="4394712"/>
              <a:ext cx="1452898" cy="968600"/>
              <a:chOff x="360359" y="2643188"/>
              <a:chExt cx="1071569" cy="714380"/>
            </a:xfrm>
          </p:grpSpPr>
          <p:sp>
            <p:nvSpPr>
              <p:cNvPr id="17" name="橢圓 16"/>
              <p:cNvSpPr/>
              <p:nvPr/>
            </p:nvSpPr>
            <p:spPr>
              <a:xfrm>
                <a:off x="360359" y="2643188"/>
                <a:ext cx="714381" cy="714380"/>
              </a:xfrm>
              <a:prstGeom prst="ellipse">
                <a:avLst/>
              </a:prstGeom>
              <a:solidFill>
                <a:srgbClr val="FF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+mj-ea"/>
                  <a:ea typeface="+mj-ea"/>
                </a:endParaRPr>
              </a:p>
            </p:txBody>
          </p:sp>
          <p:sp>
            <p:nvSpPr>
              <p:cNvPr id="18" name="文字方塊 17"/>
              <p:cNvSpPr txBox="1"/>
              <p:nvPr/>
            </p:nvSpPr>
            <p:spPr>
              <a:xfrm>
                <a:off x="360359" y="2857502"/>
                <a:ext cx="1071569" cy="272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err="1" smtClean="0">
                    <a:solidFill>
                      <a:srgbClr val="C00000"/>
                    </a:solidFill>
                    <a:latin typeface="+mj-ea"/>
                    <a:ea typeface="+mj-ea"/>
                  </a:rPr>
                  <a:t>Technic</a:t>
                </a:r>
                <a:endParaRPr lang="zh-TW" altLang="en-US" dirty="0">
                  <a:solidFill>
                    <a:srgbClr val="C00000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7" name="群組 22"/>
            <p:cNvGrpSpPr/>
            <p:nvPr/>
          </p:nvGrpSpPr>
          <p:grpSpPr>
            <a:xfrm>
              <a:off x="928670" y="8009578"/>
              <a:ext cx="1080102" cy="968600"/>
              <a:chOff x="528855" y="2622956"/>
              <a:chExt cx="796618" cy="714380"/>
            </a:xfrm>
          </p:grpSpPr>
          <p:sp>
            <p:nvSpPr>
              <p:cNvPr id="15" name="橢圓 14"/>
              <p:cNvSpPr/>
              <p:nvPr/>
            </p:nvSpPr>
            <p:spPr>
              <a:xfrm>
                <a:off x="528855" y="2622956"/>
                <a:ext cx="714380" cy="71438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+mj-ea"/>
                  <a:ea typeface="+mj-ea"/>
                </a:endParaRPr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608387" y="2870966"/>
                <a:ext cx="717086" cy="272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00B050"/>
                    </a:solidFill>
                    <a:latin typeface="+mj-ea"/>
                    <a:ea typeface="+mj-ea"/>
                  </a:rPr>
                  <a:t>Faith</a:t>
                </a:r>
                <a:endParaRPr lang="zh-TW" altLang="en-US" dirty="0">
                  <a:solidFill>
                    <a:srgbClr val="00B050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8" name="群組 21"/>
            <p:cNvGrpSpPr/>
            <p:nvPr/>
          </p:nvGrpSpPr>
          <p:grpSpPr>
            <a:xfrm>
              <a:off x="5000636" y="8093644"/>
              <a:ext cx="1452899" cy="968600"/>
              <a:chOff x="329521" y="2643188"/>
              <a:chExt cx="1071570" cy="714380"/>
            </a:xfrm>
          </p:grpSpPr>
          <p:sp>
            <p:nvSpPr>
              <p:cNvPr id="13" name="橢圓 12"/>
              <p:cNvSpPr/>
              <p:nvPr/>
            </p:nvSpPr>
            <p:spPr>
              <a:xfrm>
                <a:off x="364406" y="2643188"/>
                <a:ext cx="714380" cy="71438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+mj-ea"/>
                  <a:ea typeface="+mj-ea"/>
                </a:endParaRPr>
              </a:p>
            </p:txBody>
          </p:sp>
          <p:sp>
            <p:nvSpPr>
              <p:cNvPr id="14" name="文字方塊 13"/>
              <p:cNvSpPr txBox="1"/>
              <p:nvPr/>
            </p:nvSpPr>
            <p:spPr>
              <a:xfrm>
                <a:off x="329521" y="2857502"/>
                <a:ext cx="1071570" cy="272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5">
                        <a:lumMod val="75000"/>
                      </a:schemeClr>
                    </a:solidFill>
                    <a:latin typeface="+mj-ea"/>
                    <a:ea typeface="+mj-ea"/>
                  </a:rPr>
                  <a:t>Element</a:t>
                </a:r>
                <a:endParaRPr lang="zh-TW" altLang="en-US" dirty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cxnSp>
          <p:nvCxnSpPr>
            <p:cNvPr id="9" name="直線單箭頭接點 8"/>
            <p:cNvCxnSpPr/>
            <p:nvPr/>
          </p:nvCxnSpPr>
          <p:spPr>
            <a:xfrm rot="16200000" flipH="1">
              <a:off x="4024353" y="7180266"/>
              <a:ext cx="1279845" cy="116334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 rot="10800000" flipV="1">
              <a:off x="1733853" y="7070501"/>
              <a:ext cx="2322992" cy="128652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 rot="16200000" flipV="1">
              <a:off x="2849890" y="5889300"/>
              <a:ext cx="1831748" cy="5306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橢圓 5"/>
            <p:cNvSpPr/>
            <p:nvPr/>
          </p:nvSpPr>
          <p:spPr>
            <a:xfrm>
              <a:off x="3929066" y="6953264"/>
              <a:ext cx="252200" cy="252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人物數值狀態影響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種族加成與三體系技能</a:t>
            </a:r>
          </a:p>
          <a:p>
            <a:pPr lvl="2"/>
            <a:r>
              <a:rPr lang="zh-TW" altLang="en-US" dirty="0" smtClean="0"/>
              <a:t>使用自身種族擅長的科技會有</a:t>
            </a:r>
            <a:r>
              <a:rPr lang="en-US" altLang="zh-TW" dirty="0" smtClean="0"/>
              <a:t>MP</a:t>
            </a:r>
            <a:r>
              <a:rPr lang="zh-TW" altLang="en-US" dirty="0" smtClean="0"/>
              <a:t>消耗減免，反之則會增加</a:t>
            </a:r>
          </a:p>
          <a:p>
            <a:pPr lvl="2"/>
            <a:r>
              <a:rPr lang="zh-TW" altLang="en-US" dirty="0" smtClean="0"/>
              <a:t>半混血族人則是受雙方影響各半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85794" y="3452802"/>
          <a:ext cx="53578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69"/>
                <a:gridCol w="1190627"/>
                <a:gridCol w="1190627"/>
                <a:gridCol w="119062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Technic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Element</a:t>
                      </a:r>
                      <a:endParaRPr lang="zh-TW" altLang="en-US" dirty="0">
                        <a:solidFill>
                          <a:srgbClr val="0070C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Faith</a:t>
                      </a:r>
                      <a:endParaRPr lang="zh-TW" altLang="en-US" dirty="0">
                        <a:solidFill>
                          <a:srgbClr val="00B05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</a:rPr>
                        <a:t>Human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+10%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n-lt"/>
                        </a:rPr>
                        <a:t>+10%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-20%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</a:rPr>
                        <a:t>Dwarf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n-lt"/>
                        </a:rPr>
                        <a:t>-20%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n-lt"/>
                        </a:rPr>
                        <a:t>+10%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+10%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</a:rPr>
                        <a:t>Elf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+10%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n-lt"/>
                        </a:rPr>
                        <a:t>-20%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+10%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</a:rPr>
                        <a:t>Human-Elf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+10%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-5%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-5%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</a:rPr>
                        <a:t>Elf-Dwarf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n-lt"/>
                        </a:rPr>
                        <a:t>-5%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-5%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+10%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</a:rPr>
                        <a:t>Dwarf-Human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-5%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n-lt"/>
                        </a:rPr>
                        <a:t>+10%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-5%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26520" y="3806604"/>
            <a:ext cx="576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爆裂吧，現實！</a:t>
            </a:r>
            <a:endParaRPr lang="en-US" altLang="zh-TW" i="1" dirty="0" smtClean="0">
              <a:latin typeface="+mj-ea"/>
              <a:ea typeface="+mj-ea"/>
            </a:endParaRPr>
          </a:p>
          <a:p>
            <a:r>
              <a:rPr lang="zh-TW" altLang="en-US" i="1" dirty="0" smtClean="0">
                <a:latin typeface="+mj-ea"/>
                <a:ea typeface="+mj-ea"/>
              </a:rPr>
              <a:t>粉碎吧，精神！</a:t>
            </a:r>
            <a:endParaRPr lang="en-US" altLang="zh-TW" i="1" dirty="0" smtClean="0">
              <a:latin typeface="+mj-ea"/>
              <a:ea typeface="+mj-ea"/>
            </a:endParaRPr>
          </a:p>
          <a:p>
            <a:r>
              <a:rPr lang="zh-TW" altLang="en-US" i="1" dirty="0" smtClean="0">
                <a:latin typeface="+mj-ea"/>
                <a:ea typeface="+mj-ea"/>
              </a:rPr>
              <a:t>放逐這個世界！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</a:t>
            </a:r>
            <a:r>
              <a:rPr lang="zh-TW" altLang="en-US" i="1" dirty="0" smtClean="0">
                <a:latin typeface="+mj-ea"/>
                <a:ea typeface="+mj-ea"/>
              </a:rPr>
              <a:t> </a:t>
            </a:r>
            <a:r>
              <a:rPr lang="en-US" altLang="zh-TW" i="1" dirty="0" smtClean="0">
                <a:latin typeface="+mj-ea"/>
                <a:ea typeface="+mj-ea"/>
              </a:rPr>
              <a:t>《</a:t>
            </a:r>
            <a:r>
              <a:rPr lang="zh-TW" altLang="en-US" i="1" dirty="0" smtClean="0">
                <a:latin typeface="+mj-ea"/>
                <a:ea typeface="+mj-ea"/>
              </a:rPr>
              <a:t>中二病也要談戀愛！</a:t>
            </a:r>
            <a:r>
              <a:rPr lang="en-US" altLang="zh-TW" i="1" dirty="0" smtClean="0">
                <a:latin typeface="+mj-ea"/>
                <a:ea typeface="+mj-ea"/>
              </a:rPr>
              <a:t>》</a:t>
            </a:r>
            <a:endParaRPr lang="zh-TW" altLang="en-US" i="1" dirty="0"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6520" y="5235363"/>
            <a:ext cx="57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latin typeface="+mj-ea"/>
                <a:ea typeface="+mj-ea"/>
              </a:rPr>
              <a:t>看我施放光之白刃</a:t>
            </a:r>
            <a:endParaRPr lang="en-US" altLang="zh-TW" i="1" dirty="0" smtClean="0">
              <a:latin typeface="+mj-ea"/>
              <a:ea typeface="+mj-ea"/>
            </a:endParaRPr>
          </a:p>
          <a:p>
            <a:pPr algn="r"/>
            <a:r>
              <a:rPr lang="en-US" altLang="zh-TW" i="1" dirty="0" smtClean="0">
                <a:latin typeface="+mj-ea"/>
                <a:ea typeface="+mj-ea"/>
              </a:rPr>
              <a:t>--《</a:t>
            </a:r>
            <a:r>
              <a:rPr lang="zh-TW" altLang="en-US" i="1" dirty="0" smtClean="0">
                <a:latin typeface="+mj-ea"/>
                <a:ea typeface="+mj-ea"/>
              </a:rPr>
              <a:t>魔術士歐菲</a:t>
            </a:r>
            <a:r>
              <a:rPr lang="en-US" altLang="zh-TW" i="1" dirty="0" smtClean="0">
                <a:latin typeface="+mj-ea"/>
                <a:ea typeface="+mj-ea"/>
              </a:rPr>
              <a:t>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鋒芒">
  <a:themeElements>
    <a:clrScheme name="鋒芒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鋒芒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鋒芒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1890</TotalTime>
  <Words>12021</Words>
  <Application>Microsoft Office PowerPoint</Application>
  <PresentationFormat>A4 紙張 (210x297 公釐)</PresentationFormat>
  <Paragraphs>1365</Paragraphs>
  <Slides>141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141</vt:i4>
      </vt:variant>
    </vt:vector>
  </HeadingPairs>
  <TitlesOfParts>
    <vt:vector size="142" baseType="lpstr">
      <vt:lpstr>鋒芒</vt:lpstr>
      <vt:lpstr>Partially Ordered  Magic</vt:lpstr>
      <vt:lpstr>投影片 2</vt:lpstr>
      <vt:lpstr>Contents</vt:lpstr>
      <vt:lpstr>Chapter 0: Universe Concept</vt:lpstr>
      <vt:lpstr>投影片 5</vt:lpstr>
      <vt:lpstr>Chapter 0: Universe Concept</vt:lpstr>
      <vt:lpstr>Chapter 0: Universe Concept</vt:lpstr>
      <vt:lpstr>Chapter 0: Universe Concept</vt:lpstr>
      <vt:lpstr>Chapter 0: Universe Concept</vt:lpstr>
      <vt:lpstr>Chapter 0: Universe Concept</vt:lpstr>
      <vt:lpstr>Chapter 0: Universe Concept</vt:lpstr>
      <vt:lpstr>Chapter 0: Universe Concept</vt:lpstr>
      <vt:lpstr>投影片 13</vt:lpstr>
      <vt:lpstr>Chapter 1: World  Setting</vt:lpstr>
      <vt:lpstr>投影片 15</vt:lpstr>
      <vt:lpstr>Chapter 1: World Setting</vt:lpstr>
      <vt:lpstr>Chapter 1: World Setting</vt:lpstr>
      <vt:lpstr>Chapter 1: World Setting</vt:lpstr>
      <vt:lpstr>Chapter 1: World Setting</vt:lpstr>
      <vt:lpstr>Chapter 1: World Setting</vt:lpstr>
      <vt:lpstr>Chapter 1: World Setting</vt:lpstr>
      <vt:lpstr>Chapter 1: World Setting</vt:lpstr>
      <vt:lpstr>Chapter 1: World Setting</vt:lpstr>
      <vt:lpstr>Chapter 1: World Setting</vt:lpstr>
      <vt:lpstr>Chapter 1: World Setting</vt:lpstr>
      <vt:lpstr>Chapter 1: World Setting</vt:lpstr>
      <vt:lpstr>投影片 27</vt:lpstr>
      <vt:lpstr>Chapter 1: World Setting</vt:lpstr>
      <vt:lpstr>Chapter 1: World Setting</vt:lpstr>
      <vt:lpstr>Chapter 1: World Setting</vt:lpstr>
      <vt:lpstr>Chapter 1: World Setting</vt:lpstr>
      <vt:lpstr>Chapter 1: World Setting</vt:lpstr>
      <vt:lpstr>投影片 33</vt:lpstr>
      <vt:lpstr>Chapter 1: World Setting</vt:lpstr>
      <vt:lpstr>Chapter 1: World Setting</vt:lpstr>
      <vt:lpstr>Chapter 1: World Setting</vt:lpstr>
      <vt:lpstr>Chapter 1: World Setting</vt:lpstr>
      <vt:lpstr>Chapter 1: World Setting</vt:lpstr>
      <vt:lpstr>Chapter 1: World Setting</vt:lpstr>
      <vt:lpstr>投影片 40</vt:lpstr>
      <vt:lpstr>Chapter 2:  Skills  System</vt:lpstr>
      <vt:lpstr>投影片 42</vt:lpstr>
      <vt:lpstr>Chapter 2: Skills System</vt:lpstr>
      <vt:lpstr>Chapter 2: Skills System</vt:lpstr>
      <vt:lpstr>Chapter 2: Skills System</vt:lpstr>
      <vt:lpstr>Chapter 2: Skills System</vt:lpstr>
      <vt:lpstr>投影片 47</vt:lpstr>
      <vt:lpstr>Chapter 2: Skills System</vt:lpstr>
      <vt:lpstr>投影片 49</vt:lpstr>
      <vt:lpstr>Chapter 3: Chronicles</vt:lpstr>
      <vt:lpstr>投影片 51</vt:lpstr>
      <vt:lpstr>Chapter 3: Chronicles</vt:lpstr>
      <vt:lpstr>Chapter 3: Chronicles</vt:lpstr>
      <vt:lpstr>投影片 54</vt:lpstr>
      <vt:lpstr>Chapter 4: Library Document</vt:lpstr>
      <vt:lpstr>投影片 56</vt:lpstr>
      <vt:lpstr>Chapter 4: Library Document</vt:lpstr>
      <vt:lpstr>Chapter 4: Library Document</vt:lpstr>
      <vt:lpstr>投影片 59</vt:lpstr>
      <vt:lpstr>Chapter 4: Library Document</vt:lpstr>
      <vt:lpstr>Chapter 4: Library Document</vt:lpstr>
      <vt:lpstr>Chapter 4: Library Document</vt:lpstr>
      <vt:lpstr>Chapter 4: Library Document</vt:lpstr>
      <vt:lpstr>Chapter 4: Library Document</vt:lpstr>
      <vt:lpstr>Chapter 4: Library Document</vt:lpstr>
      <vt:lpstr>Chapter 4: Library Document</vt:lpstr>
      <vt:lpstr>Chapter 4: Library Document</vt:lpstr>
      <vt:lpstr>Chapter 4: Library Document</vt:lpstr>
      <vt:lpstr>Chapter 4: Library Document</vt:lpstr>
      <vt:lpstr>Chapter 4: Library Document</vt:lpstr>
      <vt:lpstr>Chapter 4: Library Document</vt:lpstr>
      <vt:lpstr>Chapter 4: Library Document</vt:lpstr>
      <vt:lpstr>Chapter 4: Library Document</vt:lpstr>
      <vt:lpstr>Chapter 4: Library Document</vt:lpstr>
      <vt:lpstr>投影片 75</vt:lpstr>
      <vt:lpstr>Chapter 5:  God  View</vt:lpstr>
      <vt:lpstr>投影片 77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投影片 99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投影片 134</vt:lpstr>
      <vt:lpstr>Chapter 5: God View</vt:lpstr>
      <vt:lpstr>Chapter 5: God View</vt:lpstr>
      <vt:lpstr>Chapter 5: God View</vt:lpstr>
      <vt:lpstr>投影片 138</vt:lpstr>
      <vt:lpstr>Appendix: TODO list</vt:lpstr>
      <vt:lpstr>Appendix: update log</vt:lpstr>
      <vt:lpstr>投影片 141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0</dc:title>
  <dc:creator>Sidney_Niu</dc:creator>
  <cp:lastModifiedBy>Sidney_Niu</cp:lastModifiedBy>
  <cp:revision>232</cp:revision>
  <dcterms:created xsi:type="dcterms:W3CDTF">2021-07-03T15:31:00Z</dcterms:created>
  <dcterms:modified xsi:type="dcterms:W3CDTF">2021-07-11T17:21:06Z</dcterms:modified>
</cp:coreProperties>
</file>