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84" r:id="rId7"/>
    <p:sldId id="286" r:id="rId8"/>
    <p:sldId id="287" r:id="rId9"/>
    <p:sldId id="302" r:id="rId10"/>
    <p:sldId id="303" r:id="rId11"/>
    <p:sldId id="304" r:id="rId12"/>
    <p:sldId id="282" r:id="rId13"/>
    <p:sldId id="296" r:id="rId14"/>
    <p:sldId id="300" r:id="rId15"/>
    <p:sldId id="299" r:id="rId16"/>
    <p:sldId id="301" r:id="rId17"/>
    <p:sldId id="288" r:id="rId18"/>
    <p:sldId id="292" r:id="rId19"/>
    <p:sldId id="290" r:id="rId20"/>
    <p:sldId id="289" r:id="rId21"/>
    <p:sldId id="298" r:id="rId22"/>
    <p:sldId id="293" r:id="rId23"/>
    <p:sldId id="297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F926-E4AC-43CA-B9BE-670C0BF09E4F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842B3-AE72-4C3D-B67C-9402450CDA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Expo M" pitchFamily="18" charset="-127"/>
                <a:ea typeface="Expo M" pitchFamily="18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33794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D5CE51-E220-4B8E-8EBE-02A5839CD322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+mj-ea"/>
              </a:rPr>
              <a:t>Game Development Proposal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by Sidney </a:t>
            </a:r>
            <a:r>
              <a:rPr lang="en-US" altLang="zh-TW" dirty="0" err="1" smtClean="0">
                <a:latin typeface="+mj-ea"/>
                <a:ea typeface="+mj-ea"/>
              </a:rPr>
              <a:t>Niu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簡化版屬性介面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1404205" y="1643056"/>
            <a:ext cx="6168191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2" name="圓角矩形 51"/>
          <p:cNvSpPr/>
          <p:nvPr/>
        </p:nvSpPr>
        <p:spPr>
          <a:xfrm>
            <a:off x="3286116" y="307181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3286116" y="221456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3286116" y="2643188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286116" y="2214560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286116" y="2643188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286116" y="3071816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214560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/>
          <a:srcRect l="8335"/>
          <a:stretch>
            <a:fillRect/>
          </a:stretch>
        </p:blipFill>
        <p:spPr bwMode="auto">
          <a:xfrm>
            <a:off x="5511863" y="3000378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矩形 59"/>
          <p:cNvSpPr/>
          <p:nvPr/>
        </p:nvSpPr>
        <p:spPr>
          <a:xfrm>
            <a:off x="3286116" y="221456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86116" y="2643188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6116" y="307181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群組 62"/>
          <p:cNvGrpSpPr/>
          <p:nvPr/>
        </p:nvGrpSpPr>
        <p:grpSpPr>
          <a:xfrm>
            <a:off x="5966220" y="2643188"/>
            <a:ext cx="1606176" cy="357190"/>
            <a:chOff x="785794" y="6167446"/>
            <a:chExt cx="1609736" cy="357190"/>
          </a:xfrm>
        </p:grpSpPr>
        <p:sp>
          <p:nvSpPr>
            <p:cNvPr id="64" name="圓角矩形 63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" name="群組 65"/>
          <p:cNvGrpSpPr/>
          <p:nvPr/>
        </p:nvGrpSpPr>
        <p:grpSpPr>
          <a:xfrm>
            <a:off x="5966220" y="2245814"/>
            <a:ext cx="1606176" cy="357190"/>
            <a:chOff x="785794" y="6167446"/>
            <a:chExt cx="1609736" cy="357190"/>
          </a:xfrm>
        </p:grpSpPr>
        <p:sp>
          <p:nvSpPr>
            <p:cNvPr id="67" name="圓角矩形 66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" name="群組 68"/>
          <p:cNvGrpSpPr/>
          <p:nvPr/>
        </p:nvGrpSpPr>
        <p:grpSpPr>
          <a:xfrm>
            <a:off x="5966220" y="3071816"/>
            <a:ext cx="1606176" cy="357190"/>
            <a:chOff x="785794" y="6167446"/>
            <a:chExt cx="1609736" cy="357190"/>
          </a:xfrm>
        </p:grpSpPr>
        <p:sp>
          <p:nvSpPr>
            <p:cNvPr id="70" name="圓角矩形 69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3286150" y="1785932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571750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極簡版屬性介面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1428728" y="1643056"/>
            <a:ext cx="4643470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2" name="圓角矩形 41"/>
          <p:cNvSpPr/>
          <p:nvPr/>
        </p:nvSpPr>
        <p:spPr>
          <a:xfrm>
            <a:off x="3286116" y="3071816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3286116" y="2214560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3286116" y="2643188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3286116" y="2214560"/>
            <a:ext cx="1738951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286115" y="2643188"/>
            <a:ext cx="2046353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3286116" y="3071816"/>
            <a:ext cx="486907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86116" y="2214560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86116" y="2643188"/>
            <a:ext cx="2670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86116" y="3071816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286151" y="1785932"/>
          <a:ext cx="27146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7"/>
                <a:gridCol w="924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SPECIAL SYSTEM : ENTROPY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不同體系會增加環境的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，當環境的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越高，不同體系的施展程度越困難</a:t>
            </a:r>
            <a:r>
              <a:rPr lang="en-US" altLang="zh-TW" dirty="0" smtClean="0"/>
              <a:t>(MP</a:t>
            </a:r>
            <a:r>
              <a:rPr lang="zh-TW" altLang="en-US" dirty="0" smtClean="0"/>
              <a:t>需求上升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裝備有多重素質</a:t>
            </a:r>
            <a:r>
              <a:rPr lang="en-US" altLang="zh-TW" dirty="0" smtClean="0"/>
              <a:t>(prefix, suffix)</a:t>
            </a:r>
            <a:r>
              <a:rPr lang="zh-TW" altLang="en-US" dirty="0" smtClean="0"/>
              <a:t>，當多重技術的的素質共存會降低效果，在多特性但效果少還是單一特性效果的裝備中做出取捨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JRPG</a:t>
            </a:r>
          </a:p>
          <a:p>
            <a:r>
              <a:rPr lang="en-US" altLang="zh-TW" dirty="0" smtClean="0"/>
              <a:t>ARPG</a:t>
            </a:r>
          </a:p>
          <a:p>
            <a:r>
              <a:rPr lang="en-US" altLang="zh-TW" dirty="0" smtClean="0"/>
              <a:t>side-Scrolling</a:t>
            </a:r>
          </a:p>
          <a:p>
            <a:r>
              <a:rPr lang="en-US" altLang="zh-TW" dirty="0" smtClean="0"/>
              <a:t>SLG</a:t>
            </a:r>
          </a:p>
          <a:p>
            <a:r>
              <a:rPr lang="en-US" altLang="zh-TW" dirty="0" smtClean="0"/>
              <a:t>Business simulation</a:t>
            </a:r>
          </a:p>
          <a:p>
            <a:r>
              <a:rPr lang="en-US" altLang="zh-TW" dirty="0" smtClean="0"/>
              <a:t>Rogue-</a:t>
            </a:r>
            <a:r>
              <a:rPr lang="en-US" altLang="zh-TW" dirty="0" err="1" smtClean="0"/>
              <a:t>lite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可繼承項目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物品、技能等級、人物素質狀態皆通用在不同系統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Camera</a:t>
            </a:r>
          </a:p>
          <a:p>
            <a:pPr lvl="1"/>
            <a:r>
              <a:rPr lang="zh-TW" altLang="en-US" dirty="0" smtClean="0"/>
              <a:t>位置和運動根據不同模式，會有不同的軌跡，強化不同系統操作上的直覺</a:t>
            </a:r>
            <a:endParaRPr lang="en-US" altLang="zh-TW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1538" y="2428874"/>
          <a:ext cx="6628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11630"/>
                <a:gridCol w="1383030"/>
                <a:gridCol w="115443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Camera</a:t>
                      </a:r>
                      <a:r>
                        <a:rPr lang="zh-TW" altLang="en-US" dirty="0" smtClean="0"/>
                        <a:t>中心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地圖內移動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人物面向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JRPG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固定不動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切換區域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上下左右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APRG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跟著玩家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上下左右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Side scrolling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跟著戰鬥區域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跟著游標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上下左右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角色狀態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具有特殊屬性的角色能有額外行動能力</a:t>
            </a:r>
            <a:endParaRPr lang="en-US" altLang="zh-TW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1538" y="2428874"/>
          <a:ext cx="7314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11630"/>
                <a:gridCol w="1611630"/>
                <a:gridCol w="161163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飛行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穿透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潛水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JRPG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APRG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Side scrolling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不受重力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JRPG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大部分的情況都是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系統，包括任務系統、夥伴隊伍系統、裝備系統、技能系統、屬性系統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JRPG </a:t>
            </a:r>
            <a:r>
              <a:rPr lang="zh-TW" altLang="en-US" dirty="0" smtClean="0"/>
              <a:t>戰鬥系統：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當進入</a:t>
            </a:r>
            <a:r>
              <a:rPr lang="en-US" altLang="zh-TW" dirty="0" smtClean="0"/>
              <a:t>HRPG</a:t>
            </a:r>
            <a:r>
              <a:rPr lang="zh-TW" altLang="en-US" dirty="0" smtClean="0"/>
              <a:t>傳統的回合制戰鬥模式，會出現隊友狀態和技能選單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 l="1597" t="5208" r="2555" b="3645"/>
          <a:stretch>
            <a:fillRect/>
          </a:stretch>
        </p:blipFill>
        <p:spPr bwMode="auto">
          <a:xfrm>
            <a:off x="2214546" y="2308146"/>
            <a:ext cx="4286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JRPG turn based</a:t>
            </a:r>
            <a:endParaRPr lang="zh-TW" altLang="en-US" dirty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mode: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，概念是俯視的即時動作戰鬥，如同伊蘇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、薩爾達傳說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靠近敵人按攻擊即可創造傷害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GAME UI</a:t>
            </a:r>
          </a:p>
          <a:p>
            <a:r>
              <a:rPr lang="en-US" altLang="zh-TW" dirty="0" smtClean="0"/>
              <a:t>SPECIAL SYSTEM : ENTROPY</a:t>
            </a:r>
          </a:p>
          <a:p>
            <a:r>
              <a:rPr lang="en-US" altLang="zh-TW" dirty="0" smtClean="0"/>
              <a:t>GAME SYSTEM</a:t>
            </a:r>
          </a:p>
          <a:p>
            <a:r>
              <a:rPr lang="en-US" altLang="zh-TW" dirty="0" smtClean="0"/>
              <a:t>WORLD SETTING</a:t>
            </a:r>
          </a:p>
          <a:p>
            <a:r>
              <a:rPr lang="en-US" altLang="zh-TW" dirty="0" smtClean="0"/>
              <a:t>CHARTPER STORIES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713" t="25229" r="19553" b="-3212"/>
          <a:stretch>
            <a:fillRect/>
          </a:stretch>
        </p:blipFill>
        <p:spPr bwMode="auto">
          <a:xfrm>
            <a:off x="2143108" y="2357436"/>
            <a:ext cx="44291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Side Scrolling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Scrolling Battle</a:t>
            </a:r>
          </a:p>
          <a:p>
            <a:pPr lvl="1"/>
            <a:r>
              <a:rPr lang="zh-TW" altLang="en-US" dirty="0" smtClean="0"/>
              <a:t>進入橫向卷軸戰鬥的時候，上鍵轉成跳躍，下鍵轉成跳到下一層</a:t>
            </a:r>
            <a:endParaRPr lang="en-US" altLang="zh-TW" dirty="0" smtClean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30" name="橢圓 29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>
            <a:off x="1285852" y="3214692"/>
            <a:ext cx="1500198" cy="5730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28596" y="2786064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0034" y="3571882"/>
            <a:ext cx="107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 to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lower ground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形箭號 64"/>
          <p:cNvSpPr/>
          <p:nvPr/>
        </p:nvSpPr>
        <p:spPr>
          <a:xfrm rot="19804634">
            <a:off x="4492761" y="2475274"/>
            <a:ext cx="1980853" cy="1357322"/>
          </a:xfrm>
          <a:prstGeom prst="circularArrow">
            <a:avLst>
              <a:gd name="adj1" fmla="val 3152"/>
              <a:gd name="adj2" fmla="val 279552"/>
              <a:gd name="adj3" fmla="val 20422087"/>
              <a:gd name="adj4" fmla="val 11214075"/>
              <a:gd name="adj5" fmla="val 11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86248" y="2500312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Business simulation</a:t>
            </a:r>
          </a:p>
          <a:p>
            <a:pPr lvl="1"/>
            <a:r>
              <a:rPr lang="zh-TW" altLang="en-US" dirty="0" smtClean="0"/>
              <a:t>沿用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的系統，沒有戰鬥的部分，從任務接納方轉為派遣任務的一方，需要分派工作給村民去生產村莊需求資源、讓戰鬥人員去探索怪物區域。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SLG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Turn-Based Strategy:</a:t>
            </a:r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smtClean="0"/>
              <a:t>SLG</a:t>
            </a:r>
            <a:r>
              <a:rPr lang="zh-TW" altLang="en-US" dirty="0" smtClean="0"/>
              <a:t>之後會使用戰棋類的戰鬥方式，地形高低、地面材質，都會影響戰鬥結果。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Entropy</a:t>
            </a:r>
            <a:r>
              <a:rPr lang="zh-TW" altLang="en-US" dirty="0" smtClean="0"/>
              <a:t>的影響在這也是最大的，一塊區域內釋放過多種技能會導致區域內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上升，區域內的人物會受到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上升影響導致技能</a:t>
            </a:r>
            <a:r>
              <a:rPr lang="en-US" altLang="zh-TW" dirty="0" smtClean="0"/>
              <a:t>MP</a:t>
            </a:r>
            <a:r>
              <a:rPr lang="zh-TW" altLang="en-US" dirty="0" smtClean="0"/>
              <a:t>需求上升。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單一屬性技能影響範圍</a:t>
            </a:r>
            <a:r>
              <a:rPr lang="en-US" altLang="zh-TW" dirty="0" smtClean="0"/>
              <a:t>3x3</a:t>
            </a:r>
            <a:r>
              <a:rPr lang="zh-TW" altLang="en-US" dirty="0" smtClean="0"/>
              <a:t>，雙屬性技能影響範圍</a:t>
            </a:r>
            <a:r>
              <a:rPr lang="en-US" altLang="zh-TW" dirty="0" smtClean="0"/>
              <a:t>4x4</a:t>
            </a:r>
            <a:r>
              <a:rPr lang="zh-TW" altLang="en-US" dirty="0" smtClean="0"/>
              <a:t>，三屬性技能影響範圍</a:t>
            </a:r>
            <a:r>
              <a:rPr lang="en-US" altLang="zh-TW" dirty="0" smtClean="0"/>
              <a:t>5x5</a:t>
            </a:r>
            <a:r>
              <a:rPr lang="zh-TW" altLang="en-US" dirty="0" smtClean="0"/>
              <a:t>，四屬性技能影響範圍</a:t>
            </a:r>
            <a:r>
              <a:rPr lang="en-US" altLang="zh-TW" dirty="0" smtClean="0"/>
              <a:t>6x6</a:t>
            </a:r>
          </a:p>
          <a:p>
            <a:pPr lvl="1"/>
            <a:r>
              <a:rPr lang="zh-TW" altLang="en-US" dirty="0" smtClean="0"/>
              <a:t>遠距攻擊的技能會影響在施法者側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</a:t>
            </a:r>
            <a:r>
              <a:rPr lang="en-US" altLang="zh-TW" dirty="0" err="1" smtClean="0"/>
              <a:t>Roguelite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一開始進入遊戲可選擇要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建議先由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打過至少一週目之後再以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遊玩，</a:t>
            </a:r>
            <a:r>
              <a:rPr lang="en-US" altLang="zh-TW" dirty="0" smtClean="0"/>
              <a:t>True end</a:t>
            </a:r>
            <a:r>
              <a:rPr lang="zh-TW" altLang="en-US" dirty="0" smtClean="0"/>
              <a:t>之後會解放敵人等級上限並且完全以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一般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之下，隊友會跟著升級，並且可以由玩家幫他選擇技能，他身上會有經費，可以對他建議配裝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買裝備賣給他穿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之下，隊友不會升級，需要每次升級之後去冒險者旅館找同伴，冒險者旅館中冒險者等級會與玩家一樣，所學技能隨機，所有擁有裝備也是隨機，有機會遇到爆人品或者黑臉隊友。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Partially Ordered Magic</a:t>
            </a:r>
            <a:r>
              <a:rPr lang="zh-TW" altLang="en-US" dirty="0" smtClean="0"/>
              <a:t>的世界觀在多種遊戲類型中，以多週目方式體驗不同角色視角劇情故事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世界觀導入了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的概念，會影響裝備和戰鬥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多種遊戲類型皆用同一套美術系統，戰鬥用數值裝備皆沿用在不同章節和戰鬥類型之間。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一週目的人物會變成二週目的隊友，並且有合成系統，鼓勵把物品留下來之後使用。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OVERVIEW -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Cross-platform Single-player Game</a:t>
            </a:r>
          </a:p>
          <a:p>
            <a:pPr lvl="1"/>
            <a:r>
              <a:rPr lang="en-US" altLang="zh-TW" dirty="0" smtClean="0"/>
              <a:t>Major Game Type: </a:t>
            </a:r>
          </a:p>
          <a:p>
            <a:pPr lvl="2"/>
            <a:r>
              <a:rPr lang="zh-TW" altLang="en-US" dirty="0" smtClean="0"/>
              <a:t>多周目繼承存檔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JRPG</a:t>
            </a:r>
          </a:p>
          <a:p>
            <a:pPr lvl="1"/>
            <a:r>
              <a:rPr lang="en-US" altLang="zh-TW" dirty="0" smtClean="0"/>
              <a:t>Subsystem: </a:t>
            </a:r>
          </a:p>
          <a:p>
            <a:pPr lvl="2"/>
            <a:r>
              <a:rPr lang="en-US" altLang="zh-TW" dirty="0" smtClean="0"/>
              <a:t>Action : ARPG, side-Scrolling</a:t>
            </a:r>
          </a:p>
          <a:p>
            <a:pPr lvl="2"/>
            <a:r>
              <a:rPr lang="en-US" altLang="zh-TW" dirty="0" smtClean="0"/>
              <a:t>Turn-based: SLG, traditional JRPG,</a:t>
            </a:r>
          </a:p>
          <a:p>
            <a:pPr lvl="2"/>
            <a:r>
              <a:rPr lang="en-US" altLang="zh-TW" dirty="0" smtClean="0"/>
              <a:t>Business simulation, </a:t>
            </a:r>
          </a:p>
          <a:p>
            <a:pPr lvl="2"/>
            <a:r>
              <a:rPr lang="en-US" altLang="zh-TW" dirty="0" err="1" smtClean="0"/>
              <a:t>Roguelite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UI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touch Main menu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狀態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道具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裝備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技能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任務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地圖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設定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系統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Expo M" pitchFamily="18" charset="-127"/>
                          <a:ea typeface="Expo M" pitchFamily="18" charset="-127"/>
                        </a:rPr>
                        <a:t>257/500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xpo M" pitchFamily="18" charset="-127"/>
                          <a:ea typeface="Expo M" pitchFamily="18" charset="-127"/>
                        </a:rPr>
                        <a:t>400/400</a:t>
                      </a:r>
                      <a:endParaRPr lang="zh-TW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user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中毒</a:t>
                      </a:r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/</a:t>
                      </a: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加速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狀態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等腰三角形 41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000510"/>
            <a:ext cx="1928810" cy="2873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157163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6143636" y="4573602"/>
            <a:ext cx="1428760" cy="2127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6715140" y="4214824"/>
            <a:ext cx="255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 / Cancel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棒棒糖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重甲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抗性戒指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裝備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902" y="2687016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724" y="3067463"/>
            <a:ext cx="314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等腰三角形 46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8553" y="3417336"/>
            <a:ext cx="32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完整版屬性介面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57290" y="1643056"/>
            <a:ext cx="6215106" cy="3071834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"/>
          <p:cNvGrpSpPr/>
          <p:nvPr/>
        </p:nvGrpSpPr>
        <p:grpSpPr>
          <a:xfrm>
            <a:off x="1961611" y="3500444"/>
            <a:ext cx="824439" cy="714380"/>
            <a:chOff x="747694" y="4738686"/>
            <a:chExt cx="1236658" cy="107157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7694" y="4738686"/>
              <a:ext cx="1236658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橢圓 7"/>
            <p:cNvSpPr/>
            <p:nvPr/>
          </p:nvSpPr>
          <p:spPr>
            <a:xfrm>
              <a:off x="1211198" y="502443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14678" y="3571882"/>
            <a:ext cx="1357322" cy="500066"/>
            <a:chOff x="2285992" y="4667248"/>
            <a:chExt cx="1357322" cy="500066"/>
          </a:xfrm>
        </p:grpSpPr>
        <p:sp>
          <p:nvSpPr>
            <p:cNvPr id="10" name="矩形 9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體質</a:t>
              </a:r>
              <a:endParaRPr lang="zh-TW" altLang="en-US" sz="20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303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572000" y="4071948"/>
            <a:ext cx="1357322" cy="500066"/>
            <a:chOff x="2285992" y="4667248"/>
            <a:chExt cx="1357322" cy="500066"/>
          </a:xfrm>
        </p:grpSpPr>
        <p:sp>
          <p:nvSpPr>
            <p:cNvPr id="14" name="矩形 13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談吐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100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572000" y="3571882"/>
            <a:ext cx="1357322" cy="500066"/>
            <a:chOff x="2285992" y="4667248"/>
            <a:chExt cx="1357322" cy="500066"/>
          </a:xfrm>
        </p:grpSpPr>
        <p:sp>
          <p:nvSpPr>
            <p:cNvPr id="18" name="矩形 17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感知</a:t>
              </a:r>
              <a:endParaRPr lang="zh-TW" altLang="en-US" sz="20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34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224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214678" y="4071948"/>
            <a:ext cx="1357322" cy="500066"/>
            <a:chOff x="2285992" y="4667248"/>
            <a:chExt cx="1357322" cy="500066"/>
          </a:xfrm>
        </p:grpSpPr>
        <p:sp>
          <p:nvSpPr>
            <p:cNvPr id="22" name="矩形 21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毅力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180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500166" y="4243342"/>
            <a:ext cx="1714512" cy="400110"/>
            <a:chOff x="681018" y="6167446"/>
            <a:chExt cx="1714512" cy="400110"/>
          </a:xfrm>
        </p:grpSpPr>
        <p:sp>
          <p:nvSpPr>
            <p:cNvPr id="26" name="圓角矩形 25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1018" y="6167446"/>
              <a:ext cx="17145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0.3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FF99FF"/>
                  </a:solidFill>
                  <a:latin typeface="+mj-ea"/>
                  <a:ea typeface="+mj-ea"/>
                </a:rPr>
                <a:t>0.6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0.1</a:t>
              </a:r>
              <a:endParaRPr lang="zh-TW" altLang="en-US" sz="2000" b="1" dirty="0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3286116" y="307181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286116" y="221456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286116" y="2643188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286116" y="2214560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86116" y="2643188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286116" y="3071816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214560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5511863" y="3000378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3286116" y="221456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86116" y="2643188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86116" y="307181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5966220" y="2643188"/>
            <a:ext cx="1606176" cy="357190"/>
            <a:chOff x="785794" y="6167446"/>
            <a:chExt cx="1609736" cy="357190"/>
          </a:xfrm>
        </p:grpSpPr>
        <p:sp>
          <p:nvSpPr>
            <p:cNvPr id="40" name="圓角矩形 39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966220" y="2245814"/>
            <a:ext cx="1606176" cy="357190"/>
            <a:chOff x="785794" y="6167446"/>
            <a:chExt cx="1609736" cy="357190"/>
          </a:xfrm>
        </p:grpSpPr>
        <p:sp>
          <p:nvSpPr>
            <p:cNvPr id="43" name="圓角矩形 42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966220" y="3071816"/>
            <a:ext cx="1606176" cy="357190"/>
            <a:chOff x="785794" y="6167446"/>
            <a:chExt cx="1609736" cy="357190"/>
          </a:xfrm>
        </p:grpSpPr>
        <p:sp>
          <p:nvSpPr>
            <p:cNvPr id="46" name="圓角矩形 45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286150" y="1785932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lang="en-US" altLang="zh-TW" sz="2000" b="1" dirty="0" smtClean="0">
                          <a:latin typeface="+mj-ea"/>
                          <a:ea typeface="+mj-ea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2571750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572</TotalTime>
  <Words>979</Words>
  <Application>Microsoft Office PowerPoint</Application>
  <PresentationFormat>如螢幕大小 (16:9)</PresentationFormat>
  <Paragraphs>213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鋒芒</vt:lpstr>
      <vt:lpstr>Game Development Proposal</vt:lpstr>
      <vt:lpstr>OUTLINES</vt:lpstr>
      <vt:lpstr>OVERVIEW</vt:lpstr>
      <vt:lpstr>OVERVIEW - PROJECT</vt:lpstr>
      <vt:lpstr>GAME UI</vt:lpstr>
      <vt:lpstr>GAME UI</vt:lpstr>
      <vt:lpstr>GAME UI</vt:lpstr>
      <vt:lpstr>GAME UI</vt:lpstr>
      <vt:lpstr>GAME UI</vt:lpstr>
      <vt:lpstr>GAME UI</vt:lpstr>
      <vt:lpstr>GAME UI</vt:lpstr>
      <vt:lpstr>SPECIAL SYSTEM : ENTROPY</vt:lpstr>
      <vt:lpstr>GAME SYSTEM</vt:lpstr>
      <vt:lpstr>GAME SYSTEM - Overview</vt:lpstr>
      <vt:lpstr>GAME SYSTEM - Overview</vt:lpstr>
      <vt:lpstr>GAME SYSTEM - Overview</vt:lpstr>
      <vt:lpstr>GAME SYSTEM - JRPG</vt:lpstr>
      <vt:lpstr>GAME SYSTEM – JRPG turn based</vt:lpstr>
      <vt:lpstr>GAME SYSTEM – ARPG battle</vt:lpstr>
      <vt:lpstr>GAME SYSTEM - Side Scrolling</vt:lpstr>
      <vt:lpstr>GAME SYSTEM – ARPG battle</vt:lpstr>
      <vt:lpstr>GAME SYSTEM - SLG</vt:lpstr>
      <vt:lpstr>GAME SYSTEM - Roguelite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Sidney_Niu</dc:creator>
  <cp:lastModifiedBy>Sidney_Niu</cp:lastModifiedBy>
  <cp:revision>67</cp:revision>
  <dcterms:created xsi:type="dcterms:W3CDTF">2021-07-03T08:05:56Z</dcterms:created>
  <dcterms:modified xsi:type="dcterms:W3CDTF">2021-07-06T09:44:05Z</dcterms:modified>
</cp:coreProperties>
</file>