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48" r:id="rId1"/>
  </p:sldMasterIdLst>
  <p:notesMasterIdLst>
    <p:notesMasterId r:id="rId48"/>
  </p:notesMasterIdLst>
  <p:sldIdLst>
    <p:sldId id="256" r:id="rId2"/>
    <p:sldId id="257" r:id="rId3"/>
    <p:sldId id="297" r:id="rId4"/>
    <p:sldId id="304" r:id="rId5"/>
    <p:sldId id="348" r:id="rId6"/>
    <p:sldId id="305" r:id="rId7"/>
    <p:sldId id="306" r:id="rId8"/>
    <p:sldId id="307" r:id="rId9"/>
    <p:sldId id="308" r:id="rId10"/>
    <p:sldId id="312" r:id="rId11"/>
    <p:sldId id="309" r:id="rId12"/>
    <p:sldId id="313" r:id="rId13"/>
    <p:sldId id="316" r:id="rId14"/>
    <p:sldId id="318" r:id="rId15"/>
    <p:sldId id="319" r:id="rId16"/>
    <p:sldId id="320" r:id="rId17"/>
    <p:sldId id="317" r:id="rId18"/>
    <p:sldId id="321" r:id="rId19"/>
    <p:sldId id="322" r:id="rId20"/>
    <p:sldId id="324" r:id="rId21"/>
    <p:sldId id="325" r:id="rId22"/>
    <p:sldId id="326" r:id="rId23"/>
    <p:sldId id="350" r:id="rId24"/>
    <p:sldId id="346" r:id="rId25"/>
    <p:sldId id="336" r:id="rId26"/>
    <p:sldId id="349" r:id="rId27"/>
    <p:sldId id="323" r:id="rId28"/>
    <p:sldId id="343" r:id="rId29"/>
    <p:sldId id="278" r:id="rId30"/>
    <p:sldId id="339" r:id="rId31"/>
    <p:sldId id="279" r:id="rId32"/>
    <p:sldId id="280" r:id="rId33"/>
    <p:sldId id="340" r:id="rId34"/>
    <p:sldId id="281" r:id="rId35"/>
    <p:sldId id="282" r:id="rId36"/>
    <p:sldId id="286" r:id="rId37"/>
    <p:sldId id="283" r:id="rId38"/>
    <p:sldId id="335" r:id="rId39"/>
    <p:sldId id="330" r:id="rId40"/>
    <p:sldId id="329" r:id="rId41"/>
    <p:sldId id="331" r:id="rId42"/>
    <p:sldId id="332" r:id="rId43"/>
    <p:sldId id="333" r:id="rId44"/>
    <p:sldId id="334" r:id="rId45"/>
    <p:sldId id="347" r:id="rId46"/>
    <p:sldId id="345" r:id="rId47"/>
  </p:sldIdLst>
  <p:sldSz cx="6858000" cy="9906000" type="A4"/>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862" autoAdjust="0"/>
  </p:normalViewPr>
  <p:slideViewPr>
    <p:cSldViewPr>
      <p:cViewPr varScale="1">
        <p:scale>
          <a:sx n="70" d="100"/>
          <a:sy n="70" d="100"/>
        </p:scale>
        <p:origin x="-3180" y="-108"/>
      </p:cViewPr>
      <p:guideLst>
        <p:guide orient="horz" pos="312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11914-3DA4-496D-B3DC-E06B35566961}" type="datetimeFigureOut">
              <a:rPr lang="zh-TW" altLang="en-US" smtClean="0"/>
              <a:pPr/>
              <a:t>2021/7/4</a:t>
            </a:fld>
            <a:endParaRPr lang="zh-TW" altLang="en-US"/>
          </a:p>
        </p:txBody>
      </p:sp>
      <p:sp>
        <p:nvSpPr>
          <p:cNvPr id="4" name="投影片圖像版面配置區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39C962-8D48-42F3-8DA2-68B64CCA30C1}"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316523" y="1981200"/>
            <a:ext cx="6172200" cy="264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TW" altLang="en-US" smtClean="0"/>
              <a:t>按一下以編輯母片標題樣式</a:t>
            </a:r>
            <a:endParaRPr kumimoji="0" lang="en-US"/>
          </a:p>
        </p:txBody>
      </p:sp>
      <p:sp>
        <p:nvSpPr>
          <p:cNvPr id="28" name="日期版面配置區 27"/>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a:lstStyle/>
          <a:p>
            <a:fld id="{8CAF570D-78C0-4BA7-94AF-3C82CFCD1F92}" type="slidenum">
              <a:rPr lang="zh-TW" altLang="en-US" smtClean="0"/>
              <a:pPr/>
              <a:t>‹#›</a:t>
            </a:fld>
            <a:endParaRPr lang="zh-TW" altLang="en-US"/>
          </a:p>
        </p:txBody>
      </p:sp>
      <p:sp>
        <p:nvSpPr>
          <p:cNvPr id="9" name="副標題 8"/>
          <p:cNvSpPr>
            <a:spLocks noGrp="1"/>
          </p:cNvSpPr>
          <p:nvPr>
            <p:ph type="subTitle" idx="1"/>
          </p:nvPr>
        </p:nvSpPr>
        <p:spPr>
          <a:xfrm>
            <a:off x="1028700" y="4812453"/>
            <a:ext cx="4800600" cy="2531533"/>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4972050" y="396700"/>
            <a:ext cx="1543050" cy="845220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342900" y="396700"/>
            <a:ext cx="4514850" cy="845220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42900" y="396699"/>
            <a:ext cx="6172200" cy="341459"/>
          </a:xfrm>
        </p:spPr>
        <p:txBody>
          <a:bodyPr>
            <a:normAutofit/>
          </a:bodyPr>
          <a:lstStyle>
            <a:lvl1pPr>
              <a:defRPr sz="2400"/>
            </a:lvl1pPr>
          </a:lstStyle>
          <a:p>
            <a:r>
              <a:rPr kumimoji="0" lang="zh-TW" altLang="en-US" dirty="0" smtClean="0"/>
              <a:t>按一下以編輯母片標題樣式</a:t>
            </a:r>
            <a:endParaRPr kumimoji="0" lang="en-US" dirty="0"/>
          </a:p>
        </p:txBody>
      </p:sp>
      <p:sp>
        <p:nvSpPr>
          <p:cNvPr id="3" name="內容版面配置區 2"/>
          <p:cNvSpPr>
            <a:spLocks noGrp="1"/>
          </p:cNvSpPr>
          <p:nvPr>
            <p:ph idx="1"/>
          </p:nvPr>
        </p:nvSpPr>
        <p:spPr>
          <a:xfrm>
            <a:off x="342900" y="738158"/>
            <a:ext cx="6172200" cy="8375362"/>
          </a:xfrm>
        </p:spPr>
        <p:txBody>
          <a:body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8CAF570D-78C0-4BA7-94AF-3C82CFCD1F92}" type="slidenum">
              <a:rPr lang="zh-TW" altLang="en-US" smtClean="0"/>
              <a:pPr/>
              <a:t>‹#›</a:t>
            </a:fld>
            <a:endParaRPr lang="zh-TW" altLang="en-US" dirty="0"/>
          </a:p>
        </p:txBody>
      </p:sp>
      <p:sp>
        <p:nvSpPr>
          <p:cNvPr id="7" name="文字方塊 6"/>
          <p:cNvSpPr txBox="1"/>
          <p:nvPr userDrawn="1"/>
        </p:nvSpPr>
        <p:spPr>
          <a:xfrm>
            <a:off x="3214686" y="9512890"/>
            <a:ext cx="928694" cy="369332"/>
          </a:xfrm>
          <a:prstGeom prst="rect">
            <a:avLst/>
          </a:prstGeom>
          <a:noFill/>
        </p:spPr>
        <p:txBody>
          <a:bodyPr wrap="square" rtlCol="0">
            <a:spAutoFit/>
          </a:bodyPr>
          <a:lstStyle/>
          <a:p>
            <a:fld id="{23FE8FFA-D619-4E41-801E-D617773CF6DB}" type="slidenum">
              <a:rPr lang="zh-TW" altLang="en-US" smtClean="0"/>
              <a:pPr/>
              <a:t>‹#›</a:t>
            </a:fld>
            <a:endParaRPr lang="zh-TW"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00150" y="880533"/>
            <a:ext cx="5314950" cy="264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200150" y="3622358"/>
            <a:ext cx="5314950" cy="2180695"/>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5943600" y="9268531"/>
            <a:ext cx="571500" cy="527403"/>
          </a:xfrm>
        </p:spPr>
        <p:txBody>
          <a:bodyPr/>
          <a:lstStyle/>
          <a:p>
            <a:fld id="{8CAF570D-78C0-4BA7-94AF-3C82CFCD1F92}"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342900" y="2311401"/>
            <a:ext cx="3028950" cy="6537502"/>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3486150" y="2311401"/>
            <a:ext cx="3028950" cy="6537502"/>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42900" y="394406"/>
            <a:ext cx="6172200" cy="1651000"/>
          </a:xfrm>
        </p:spPr>
        <p:txBody>
          <a:bodyPr anchor="ct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42900" y="2217385"/>
            <a:ext cx="3030141" cy="108461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3483769" y="2217385"/>
            <a:ext cx="3031331" cy="108461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342900" y="3412068"/>
            <a:ext cx="3030141" cy="5436835"/>
          </a:xfrm>
        </p:spPr>
        <p:txBody>
          <a:bodyPr/>
          <a:lstStyle>
            <a:lvl1pPr>
              <a:defRPr sz="24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3483769" y="3412068"/>
            <a:ext cx="3031331" cy="5436835"/>
          </a:xfrm>
        </p:spPr>
        <p:txBody>
          <a:bodyPr/>
          <a:lstStyle>
            <a:lvl1pPr>
              <a:defRPr sz="24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342900" y="394405"/>
            <a:ext cx="2256235" cy="1678517"/>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342900" y="2201334"/>
            <a:ext cx="2256235" cy="6647569"/>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2681287" y="394406"/>
            <a:ext cx="3833813" cy="8454497"/>
          </a:xfrm>
        </p:spPr>
        <p:txBody>
          <a:bodyPr/>
          <a:lstStyle>
            <a:lvl1pPr>
              <a:defRPr sz="2600"/>
            </a:lvl1pPr>
            <a:lvl2pPr>
              <a:defRPr sz="2400"/>
            </a:lvl2pPr>
            <a:lvl3pPr>
              <a:defRPr sz="22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371600" y="880533"/>
            <a:ext cx="4114800" cy="754416"/>
          </a:xfrm>
        </p:spPr>
        <p:txBody>
          <a:bodyPr lIns="45720" rIns="45720" bIns="0" anchor="b">
            <a:sp3d prstMaterial="softEdge"/>
          </a:bodyPr>
          <a:lstStyle>
            <a:lvl1pPr algn="ctr">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1371600" y="2646186"/>
            <a:ext cx="4114800" cy="5723467"/>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TW" altLang="en-US" smtClean="0">
                <a:solidFill>
                  <a:schemeClr val="lt1"/>
                </a:solidFill>
                <a:latin typeface="+mn-lt"/>
                <a:ea typeface="+mn-ea"/>
                <a:cs typeface="+mn-cs"/>
              </a:rPr>
              <a:t>按一下圖示以新增圖片</a:t>
            </a:r>
            <a:endParaRPr kumimoji="0" lang="en-US" dirty="0">
              <a:solidFill>
                <a:schemeClr val="lt1"/>
              </a:solidFill>
              <a:latin typeface="+mn-lt"/>
              <a:ea typeface="+mn-ea"/>
              <a:cs typeface="+mn-cs"/>
            </a:endParaRPr>
          </a:p>
        </p:txBody>
      </p:sp>
      <p:sp>
        <p:nvSpPr>
          <p:cNvPr id="4" name="文字版面配置區 3"/>
          <p:cNvSpPr>
            <a:spLocks noGrp="1"/>
          </p:cNvSpPr>
          <p:nvPr>
            <p:ph type="body" sz="half" idx="2"/>
          </p:nvPr>
        </p:nvSpPr>
        <p:spPr>
          <a:xfrm>
            <a:off x="1371600" y="1685359"/>
            <a:ext cx="4114800" cy="7660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342900" y="396699"/>
            <a:ext cx="6172200" cy="1651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TW" altLang="en-US" dirty="0" smtClean="0"/>
              <a:t>按一下以編輯母片標題樣式</a:t>
            </a:r>
            <a:endParaRPr kumimoji="0" lang="en-US" dirty="0"/>
          </a:p>
        </p:txBody>
      </p:sp>
      <p:sp>
        <p:nvSpPr>
          <p:cNvPr id="13" name="文字版面配置區 12"/>
          <p:cNvSpPr>
            <a:spLocks noGrp="1"/>
          </p:cNvSpPr>
          <p:nvPr>
            <p:ph type="body" idx="1"/>
          </p:nvPr>
        </p:nvSpPr>
        <p:spPr>
          <a:xfrm>
            <a:off x="342900" y="2311400"/>
            <a:ext cx="6172200" cy="6802120"/>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14" name="日期版面配置區 13"/>
          <p:cNvSpPr>
            <a:spLocks noGrp="1"/>
          </p:cNvSpPr>
          <p:nvPr>
            <p:ph type="dt" sz="half" idx="2"/>
          </p:nvPr>
        </p:nvSpPr>
        <p:spPr>
          <a:xfrm>
            <a:off x="342900" y="9268531"/>
            <a:ext cx="1600200" cy="527403"/>
          </a:xfrm>
          <a:prstGeom prst="rect">
            <a:avLst/>
          </a:prstGeom>
        </p:spPr>
        <p:txBody>
          <a:bodyPr vert="horz" anchor="b"/>
          <a:lstStyle>
            <a:lvl1pPr algn="l" eaLnBrk="1" latinLnBrk="0" hangingPunct="1">
              <a:defRPr kumimoji="0" sz="1200">
                <a:solidFill>
                  <a:schemeClr val="tx1">
                    <a:shade val="50000"/>
                  </a:schemeClr>
                </a:solidFill>
              </a:defRPr>
            </a:lvl1pPr>
          </a:lstStyle>
          <a:p>
            <a:fld id="{CE07F3DD-20C5-4BB9-A482-03C76E8D2506}" type="datetimeFigureOut">
              <a:rPr lang="zh-TW" altLang="en-US" smtClean="0"/>
              <a:pPr/>
              <a:t>2021/7/4</a:t>
            </a:fld>
            <a:endParaRPr lang="zh-TW" altLang="en-US" dirty="0"/>
          </a:p>
        </p:txBody>
      </p:sp>
      <p:sp>
        <p:nvSpPr>
          <p:cNvPr id="3" name="頁尾版面配置區 2"/>
          <p:cNvSpPr>
            <a:spLocks noGrp="1"/>
          </p:cNvSpPr>
          <p:nvPr>
            <p:ph type="ftr" sz="quarter" idx="3"/>
          </p:nvPr>
        </p:nvSpPr>
        <p:spPr>
          <a:xfrm>
            <a:off x="2343150" y="9268531"/>
            <a:ext cx="2171700" cy="527403"/>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zh-TW" altLang="en-US" dirty="0"/>
          </a:p>
        </p:txBody>
      </p:sp>
      <p:sp>
        <p:nvSpPr>
          <p:cNvPr id="23" name="投影片編號版面配置區 22"/>
          <p:cNvSpPr>
            <a:spLocks noGrp="1"/>
          </p:cNvSpPr>
          <p:nvPr>
            <p:ph type="sldNum" sz="quarter" idx="4"/>
          </p:nvPr>
        </p:nvSpPr>
        <p:spPr>
          <a:xfrm>
            <a:off x="5943600" y="9268531"/>
            <a:ext cx="571500" cy="527403"/>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CAF570D-78C0-4BA7-94AF-3C82CFCD1F92}" type="slidenum">
              <a:rPr lang="zh-TW" altLang="en-US" smtClean="0"/>
              <a:pPr/>
              <a:t>‹#›</a:t>
            </a:fld>
            <a:endParaRPr lang="zh-TW" altLang="en-US" dirty="0"/>
          </a:p>
        </p:txBody>
      </p:sp>
      <p:sp>
        <p:nvSpPr>
          <p:cNvPr id="7" name="文字方塊 6"/>
          <p:cNvSpPr txBox="1"/>
          <p:nvPr userDrawn="1"/>
        </p:nvSpPr>
        <p:spPr>
          <a:xfrm>
            <a:off x="357166" y="9517784"/>
            <a:ext cx="2357453" cy="293000"/>
          </a:xfrm>
          <a:prstGeom prst="rect">
            <a:avLst/>
          </a:prstGeom>
          <a:noFill/>
        </p:spPr>
        <p:txBody>
          <a:bodyPr wrap="square" lIns="107287" tIns="53643" rIns="107287" bIns="53643" rtlCol="0">
            <a:spAutoFit/>
          </a:bodyPr>
          <a:lstStyle/>
          <a:p>
            <a:r>
              <a:rPr lang="en-US" altLang="zh-TW" sz="1200" b="1" dirty="0" smtClean="0">
                <a:latin typeface="+mj-ea"/>
                <a:ea typeface="+mj-ea"/>
              </a:rPr>
              <a:t>Partially Ordered</a:t>
            </a:r>
            <a:r>
              <a:rPr lang="en-US" altLang="zh-TW" sz="1200" b="1" baseline="0" dirty="0" smtClean="0">
                <a:latin typeface="+mj-ea"/>
                <a:ea typeface="+mj-ea"/>
              </a:rPr>
              <a:t> Magic</a:t>
            </a:r>
            <a:endParaRPr lang="zh-TW" altLang="en-US" sz="1200" b="1" dirty="0">
              <a:latin typeface="+mj-ea"/>
              <a:ea typeface="+mj-ea"/>
            </a:endParaRPr>
          </a:p>
        </p:txBody>
      </p:sp>
      <p:pic>
        <p:nvPicPr>
          <p:cNvPr id="8" name="Picture 2" descr="POM.png"/>
          <p:cNvPicPr>
            <a:picLocks noChangeArrowheads="1"/>
          </p:cNvPicPr>
          <p:nvPr userDrawn="1"/>
        </p:nvPicPr>
        <p:blipFill>
          <a:blip r:embed="rId13" cstate="print"/>
          <a:srcRect/>
          <a:stretch>
            <a:fillRect/>
          </a:stretch>
        </p:blipFill>
        <p:spPr bwMode="auto">
          <a:xfrm>
            <a:off x="214290" y="9525032"/>
            <a:ext cx="216000" cy="216000"/>
          </a:xfrm>
          <a:prstGeom prst="rect">
            <a:avLst/>
          </a:prstGeom>
          <a:noFill/>
        </p:spPr>
      </p:pic>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j-ea"/>
          <a:ea typeface="+mj-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j-ea"/>
          <a:ea typeface="+mj-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j-ea"/>
          <a:ea typeface="+mj-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j-ea"/>
          <a:ea typeface="+mj-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j-ea"/>
          <a:ea typeface="+mj-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Partially Ordered </a:t>
            </a:r>
            <a:br>
              <a:rPr lang="en-US" altLang="zh-TW" dirty="0" smtClean="0"/>
            </a:br>
            <a:r>
              <a:rPr lang="en-US" altLang="zh-TW" dirty="0" smtClean="0"/>
              <a:t>Magic</a:t>
            </a:r>
            <a:endParaRPr lang="zh-TW" altLang="en-US" dirty="0"/>
          </a:p>
        </p:txBody>
      </p:sp>
      <p:sp>
        <p:nvSpPr>
          <p:cNvPr id="3" name="副標題 2"/>
          <p:cNvSpPr>
            <a:spLocks noGrp="1"/>
          </p:cNvSpPr>
          <p:nvPr>
            <p:ph type="subTitle" idx="1"/>
          </p:nvPr>
        </p:nvSpPr>
        <p:spPr/>
        <p:txBody>
          <a:bodyPr/>
          <a:lstStyle/>
          <a:p>
            <a:r>
              <a:rPr lang="en-US" altLang="zh-TW" dirty="0" smtClean="0"/>
              <a:t>Setting</a:t>
            </a:r>
          </a:p>
          <a:p>
            <a:r>
              <a:rPr lang="en-US" altLang="zh-TW" dirty="0" smtClean="0"/>
              <a:t>Handbook</a:t>
            </a:r>
          </a:p>
          <a:p>
            <a:endParaRPr lang="en-US" altLang="zh-TW" dirty="0" smtClean="0"/>
          </a:p>
          <a:p>
            <a:r>
              <a:rPr lang="en-US" altLang="zh-TW" dirty="0" smtClean="0"/>
              <a:t>by Sidney </a:t>
            </a:r>
            <a:r>
              <a:rPr lang="en-US" altLang="zh-TW" dirty="0" err="1" smtClean="0"/>
              <a:t>Niu</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p>
        </p:txBody>
      </p:sp>
      <p:sp>
        <p:nvSpPr>
          <p:cNvPr id="3" name="內容版面配置區 2"/>
          <p:cNvSpPr>
            <a:spLocks noGrp="1"/>
          </p:cNvSpPr>
          <p:nvPr>
            <p:ph idx="1"/>
          </p:nvPr>
        </p:nvSpPr>
        <p:spPr/>
        <p:txBody>
          <a:bodyPr>
            <a:normAutofit/>
          </a:bodyPr>
          <a:lstStyle/>
          <a:p>
            <a:pPr marL="87313" indent="627063">
              <a:buNone/>
            </a:pPr>
            <a:r>
              <a:rPr lang="en-US" altLang="zh-TW" dirty="0" smtClean="0"/>
              <a:t>&lt;</a:t>
            </a:r>
            <a:r>
              <a:rPr lang="zh-TW" altLang="en-US" dirty="0" smtClean="0"/>
              <a:t>千歷</a:t>
            </a:r>
            <a:r>
              <a:rPr lang="en-US" altLang="zh-TW" dirty="0" smtClean="0"/>
              <a:t>22</a:t>
            </a:r>
            <a:r>
              <a:rPr lang="zh-TW" altLang="en-US" dirty="0" smtClean="0"/>
              <a:t>年 </a:t>
            </a:r>
            <a:r>
              <a:rPr lang="en-US" altLang="zh-TW" dirty="0" smtClean="0"/>
              <a:t>13</a:t>
            </a:r>
            <a:r>
              <a:rPr lang="zh-TW" altLang="en-US" dirty="0" smtClean="0"/>
              <a:t>月 </a:t>
            </a:r>
            <a:r>
              <a:rPr lang="en-US" altLang="zh-TW" dirty="0" smtClean="0"/>
              <a:t>6</a:t>
            </a:r>
            <a:r>
              <a:rPr lang="zh-TW" altLang="en-US" dirty="0" smtClean="0"/>
              <a:t>日  雨</a:t>
            </a:r>
            <a:r>
              <a:rPr lang="en-US" altLang="zh-TW" dirty="0" smtClean="0"/>
              <a:t>&gt;</a:t>
            </a:r>
          </a:p>
          <a:p>
            <a:pPr marL="87313" indent="627063">
              <a:buNone/>
            </a:pPr>
            <a:r>
              <a:rPr lang="zh-TW" altLang="en-US" dirty="0" smtClean="0"/>
              <a:t>對於這個世界全貌到底是如何目前還沒有任何人可以回答。</a:t>
            </a:r>
            <a:endParaRPr lang="en-US" altLang="zh-TW" dirty="0" smtClean="0"/>
          </a:p>
          <a:p>
            <a:pPr marL="87313" indent="627063">
              <a:buNone/>
            </a:pPr>
            <a:r>
              <a:rPr lang="zh-TW" altLang="en-US" dirty="0" smtClean="0"/>
              <a:t>近代地理界的權威 凱茵茲．法蘭 給出的概念是這個世界分為上層中層和下層，其實我們目前只能在中層和下層之間移動，上層的存在沒有人看過，僅僅是透過種種證據去推估。</a:t>
            </a:r>
            <a:endParaRPr lang="en-US" altLang="zh-TW" dirty="0" smtClean="0"/>
          </a:p>
          <a:p>
            <a:pPr marL="87313" indent="627063">
              <a:buNone/>
            </a:pPr>
            <a:r>
              <a:rPr lang="zh-TW" altLang="en-US" dirty="0" smtClean="0"/>
              <a:t>人們目前最常活動的範圍是中層的西方大陸界，會是最常活動的範圍只不過是因為西方大陸的土地面積最大，其他域界能使用的土地並不多。</a:t>
            </a:r>
            <a:endParaRPr lang="en-US" altLang="zh-TW" dirty="0" smtClean="0"/>
          </a:p>
          <a:p>
            <a:pPr marL="87313" indent="627063">
              <a:buNone/>
            </a:pPr>
            <a:r>
              <a:rPr lang="zh-TW" altLang="en-US" dirty="0" smtClean="0"/>
              <a:t>但其實交通最發達的並不是西方大陸界而是浮空島界，因為浮空島界都是大量的飄浮島嶼，自然需要各式各樣的交通和通訊技術。也因此浮空島界是商業中心。</a:t>
            </a:r>
            <a:endParaRPr lang="en-US" altLang="zh-TW"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p>
        </p:txBody>
      </p:sp>
      <p:sp>
        <p:nvSpPr>
          <p:cNvPr id="3" name="內容版面配置區 2"/>
          <p:cNvSpPr>
            <a:spLocks noGrp="1"/>
          </p:cNvSpPr>
          <p:nvPr>
            <p:ph idx="1"/>
          </p:nvPr>
        </p:nvSpPr>
        <p:spPr/>
        <p:txBody>
          <a:bodyPr>
            <a:normAutofit lnSpcReduction="10000"/>
          </a:bodyPr>
          <a:lstStyle/>
          <a:p>
            <a:pPr marL="87313" indent="627063">
              <a:buNone/>
            </a:pPr>
            <a:r>
              <a:rPr lang="zh-TW" altLang="en-US" dirty="0" smtClean="0"/>
              <a:t>從西方大陸界到浮空島界的交通是相當順暢，也不用擔心發生海盜或者犯罪，因為浮空島界是中立地帶，有冒險者警備隊的治安維護，從西方大陸界上飛空艇就已經進入了中立領域。</a:t>
            </a:r>
            <a:endParaRPr lang="en-US" altLang="zh-TW" dirty="0" smtClean="0"/>
          </a:p>
          <a:p>
            <a:pPr marL="87313" indent="627063">
              <a:buNone/>
            </a:pPr>
            <a:r>
              <a:rPr lang="zh-TW" altLang="en-US" dirty="0" smtClean="0"/>
              <a:t>浮空島界的交通相當發達，但幾乎沒有人會想從浮空島界前往未踏域界。任何一個人說要往未踏域界多半會被認為是菜鳥或者瘋子，因為前者不懂未踏域界的危險，後者則是根本忽略了未踏域界的危險。</a:t>
            </a:r>
            <a:endParaRPr lang="en-US" altLang="zh-TW" dirty="0" smtClean="0"/>
          </a:p>
          <a:p>
            <a:pPr marL="87313" indent="627063">
              <a:buNone/>
            </a:pPr>
            <a:r>
              <a:rPr lang="zh-TW" altLang="en-US" dirty="0" smtClean="0"/>
              <a:t>雖然沒人會想去未踏域界，卻蠻多人想去下界的，但是如果想說浮空島界交通很便利就說想要從浮空島界前往下界可是會被笑的，因為下界和浮空島界只有單行道，是下界往浮空島界的方向。如果要去下界，勢必要從西方大陸界過去，西方大陸界才有往下界的通行道，當然也是單行道。</a:t>
            </a:r>
            <a:endParaRPr lang="en-US" altLang="zh-TW" dirty="0" smtClean="0"/>
          </a:p>
          <a:p>
            <a:pPr marL="87313" indent="627063">
              <a:buNone/>
            </a:pPr>
            <a:endParaRPr lang="en-US" altLang="zh-TW" dirty="0" smtClean="0"/>
          </a:p>
          <a:p>
            <a:pPr marL="87313" indent="627063">
              <a:buNone/>
            </a:pPr>
            <a:endParaRPr lang="zh-TW"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會有單行道的原因是下界並不在中層世界，下界是位在下層世界的。</a:t>
            </a:r>
            <a:endParaRPr lang="en-US" altLang="zh-TW" dirty="0" smtClean="0"/>
          </a:p>
          <a:p>
            <a:pPr marL="87313" indent="627063">
              <a:buNone/>
            </a:pPr>
            <a:r>
              <a:rPr lang="zh-TW" altLang="en-US" dirty="0" smtClean="0"/>
              <a:t>下層和中層世界因為</a:t>
            </a:r>
            <a:r>
              <a:rPr lang="en-US" altLang="zh-TW" dirty="0" smtClean="0"/>
              <a:t>Entropy</a:t>
            </a:r>
            <a:r>
              <a:rPr lang="zh-TW" altLang="en-US" dirty="0" smtClean="0"/>
              <a:t>邊界的存在，並無法直接通過。幸好現在是和平的時代，眾人使用科技和魔法的合作技術打開了往來下界的道路。</a:t>
            </a:r>
            <a:endParaRPr lang="en-US" altLang="zh-TW" dirty="0" smtClean="0"/>
          </a:p>
          <a:p>
            <a:pPr marL="87313" indent="627063">
              <a:buNone/>
            </a:pPr>
            <a:r>
              <a:rPr lang="zh-TW" altLang="en-US" dirty="0" smtClean="0"/>
              <a:t>雖然只能從下界往浮空島界，還只能從西方大陸界往下界移動，聽起來似乎很不方便，但是因為浮空島界已經開發出便利的交通技術，西方大陸界和浮空島界往來相當便利，在三個區域之前頻繁移動並不是問題。</a:t>
            </a:r>
            <a:endParaRPr lang="en-US" altLang="zh-TW" dirty="0" smtClean="0"/>
          </a:p>
          <a:p>
            <a:pPr marL="87313" indent="627063">
              <a:buNone/>
            </a:pPr>
            <a:r>
              <a:rPr lang="zh-TW" altLang="en-US" dirty="0" smtClean="0"/>
              <a:t>也因為交通太過便利，這三界的文化和科技互相交流頻繁，甚至很難追溯精靈還是矮人才是下界原本的居民呢。</a:t>
            </a:r>
            <a:endParaRPr lang="en-US" altLang="zh-TW" dirty="0" smtClean="0"/>
          </a:p>
          <a:p>
            <a:pPr marL="87313" indent="627063">
              <a:buNone/>
            </a:pPr>
            <a:endParaRPr lang="en-US" altLang="zh-TW" dirty="0" smtClean="0"/>
          </a:p>
          <a:p>
            <a:pPr marL="87313" indent="627063" algn="r">
              <a:buNone/>
            </a:pPr>
            <a:r>
              <a:rPr lang="en-US" altLang="zh-TW" dirty="0" smtClean="0"/>
              <a:t>--《</a:t>
            </a:r>
            <a:r>
              <a:rPr lang="zh-TW" altLang="en-US" dirty="0" smtClean="0"/>
              <a:t>長年旅居三界商人的日記</a:t>
            </a:r>
            <a:r>
              <a:rPr lang="en-US" altLang="zh-TW" dirty="0" smtClean="0"/>
              <a:t>》</a:t>
            </a:r>
          </a:p>
          <a:p>
            <a:pPr marL="87313" indent="627063">
              <a:buNone/>
            </a:pPr>
            <a:endParaRPr lang="en-US" altLang="zh-TW" dirty="0" smtClean="0"/>
          </a:p>
          <a:p>
            <a:pPr marL="87313" indent="627063">
              <a:buNone/>
            </a:pPr>
            <a:endParaRPr lang="zh-TW"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目前認為世界是由三層構成，分別為上層，中層，下層</a:t>
            </a:r>
            <a:r>
              <a:rPr lang="en-US" altLang="zh-TW" dirty="0" smtClean="0"/>
              <a:t>(</a:t>
            </a:r>
            <a:r>
              <a:rPr lang="zh-TW" altLang="en-US" dirty="0" smtClean="0"/>
              <a:t>圖</a:t>
            </a:r>
            <a:r>
              <a:rPr lang="en-US" altLang="zh-TW" dirty="0" smtClean="0"/>
              <a:t>3)</a:t>
            </a:r>
            <a:r>
              <a:rPr lang="zh-TW" altLang="en-US" dirty="0" smtClean="0"/>
              <a:t>。</a:t>
            </a:r>
            <a:endParaRPr lang="en-US" altLang="zh-TW" dirty="0" smtClean="0"/>
          </a:p>
          <a:p>
            <a:pPr marL="87313" indent="627063">
              <a:buNone/>
            </a:pPr>
            <a:r>
              <a:rPr lang="zh-TW" altLang="en-US" dirty="0" smtClean="0"/>
              <a:t>各層有數個界，比如中層有西方大陸界、未踏域界、大陸盡頭界、浮空島界</a:t>
            </a:r>
            <a:r>
              <a:rPr lang="en-US" altLang="zh-TW" dirty="0" smtClean="0"/>
              <a:t>(</a:t>
            </a:r>
            <a:r>
              <a:rPr lang="zh-TW" altLang="en-US" dirty="0" smtClean="0"/>
              <a:t>圖</a:t>
            </a:r>
            <a:r>
              <a:rPr lang="en-US" altLang="zh-TW" dirty="0" smtClean="0"/>
              <a:t>3)</a:t>
            </a:r>
            <a:r>
              <a:rPr lang="zh-TW" altLang="en-US" dirty="0" smtClean="0"/>
              <a:t>。</a:t>
            </a:r>
            <a:endParaRPr lang="en-US" altLang="zh-TW" dirty="0" smtClean="0"/>
          </a:p>
          <a:p>
            <a:pPr marL="87313" indent="627063">
              <a:buNone/>
            </a:pPr>
            <a:r>
              <a:rPr lang="zh-TW" altLang="en-US" dirty="0" smtClean="0"/>
              <a:t>下層目前已知的只有下界。</a:t>
            </a:r>
            <a:endParaRPr lang="en-US" altLang="zh-TW" dirty="0" smtClean="0"/>
          </a:p>
          <a:p>
            <a:pPr marL="87313" indent="627063">
              <a:buNone/>
            </a:pPr>
            <a:r>
              <a:rPr lang="zh-TW" altLang="en-US" dirty="0" smtClean="0"/>
              <a:t>上層只是由地質學家和考古學家歷史學家共同推論出來存在的一層，目前猜測至少有神界。</a:t>
            </a:r>
            <a:endParaRPr lang="en-US" altLang="zh-TW" dirty="0" smtClean="0"/>
          </a:p>
          <a:p>
            <a:pPr marL="87313" indent="627063">
              <a:buNone/>
            </a:pPr>
            <a:endParaRPr lang="zh-TW" altLang="en-US" dirty="0" smtClean="0"/>
          </a:p>
        </p:txBody>
      </p:sp>
      <p:grpSp>
        <p:nvGrpSpPr>
          <p:cNvPr id="4" name="群組 3"/>
          <p:cNvGrpSpPr/>
          <p:nvPr/>
        </p:nvGrpSpPr>
        <p:grpSpPr>
          <a:xfrm>
            <a:off x="3357562" y="5095876"/>
            <a:ext cx="3071802" cy="3754407"/>
            <a:chOff x="5786446" y="1142990"/>
            <a:chExt cx="3071802" cy="3754407"/>
          </a:xfrm>
        </p:grpSpPr>
        <p:sp>
          <p:nvSpPr>
            <p:cNvPr id="5" name="橢圓 4"/>
            <p:cNvSpPr/>
            <p:nvPr/>
          </p:nvSpPr>
          <p:spPr>
            <a:xfrm>
              <a:off x="5991233" y="1142990"/>
              <a:ext cx="2593966" cy="37544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6878642" y="4146512"/>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946905" y="1142990"/>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6605593" y="237171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8107363" y="2576497"/>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059495" y="2781284"/>
              <a:ext cx="2457442" cy="61436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356478" y="298607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5786446" y="2781284"/>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p:nvPr/>
          </p:nvCxnSpPr>
          <p:spPr>
            <a:xfrm rot="10800000">
              <a:off x="6390863" y="3170585"/>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rot="10800000" flipV="1">
              <a:off x="6321287" y="2713382"/>
              <a:ext cx="337932" cy="188844"/>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7000892" y="1285866"/>
              <a:ext cx="642942" cy="369332"/>
            </a:xfrm>
            <a:prstGeom prst="rect">
              <a:avLst/>
            </a:prstGeom>
            <a:noFill/>
          </p:spPr>
          <p:txBody>
            <a:bodyPr wrap="square" rtlCol="0">
              <a:spAutoFit/>
            </a:bodyPr>
            <a:lstStyle/>
            <a:p>
              <a:r>
                <a:rPr lang="zh-TW" altLang="en-US" dirty="0" smtClean="0">
                  <a:solidFill>
                    <a:schemeClr val="accent5">
                      <a:lumMod val="75000"/>
                    </a:schemeClr>
                  </a:solidFill>
                </a:rPr>
                <a:t>神界</a:t>
              </a:r>
              <a:endParaRPr lang="zh-TW" altLang="en-US" dirty="0">
                <a:solidFill>
                  <a:schemeClr val="accent5">
                    <a:lumMod val="75000"/>
                  </a:schemeClr>
                </a:solidFill>
              </a:endParaRPr>
            </a:p>
          </p:txBody>
        </p:sp>
        <p:sp>
          <p:nvSpPr>
            <p:cNvPr id="16" name="文字方塊 15"/>
            <p:cNvSpPr txBox="1"/>
            <p:nvPr/>
          </p:nvSpPr>
          <p:spPr>
            <a:xfrm>
              <a:off x="6929454" y="4357700"/>
              <a:ext cx="642942" cy="369332"/>
            </a:xfrm>
            <a:prstGeom prst="rect">
              <a:avLst/>
            </a:prstGeom>
            <a:noFill/>
          </p:spPr>
          <p:txBody>
            <a:bodyPr wrap="square" rtlCol="0">
              <a:spAutoFit/>
            </a:bodyPr>
            <a:lstStyle/>
            <a:p>
              <a:r>
                <a:rPr lang="zh-TW" altLang="en-US" dirty="0" smtClean="0">
                  <a:solidFill>
                    <a:schemeClr val="accent5">
                      <a:lumMod val="75000"/>
                    </a:schemeClr>
                  </a:solidFill>
                </a:rPr>
                <a:t>下界</a:t>
              </a:r>
              <a:endParaRPr lang="zh-TW" altLang="en-US" dirty="0">
                <a:solidFill>
                  <a:schemeClr val="accent5">
                    <a:lumMod val="75000"/>
                  </a:schemeClr>
                </a:solidFill>
              </a:endParaRPr>
            </a:p>
          </p:txBody>
        </p:sp>
        <p:sp>
          <p:nvSpPr>
            <p:cNvPr id="17" name="文字方塊 16"/>
            <p:cNvSpPr txBox="1"/>
            <p:nvPr/>
          </p:nvSpPr>
          <p:spPr>
            <a:xfrm>
              <a:off x="6687789" y="2445026"/>
              <a:ext cx="642942" cy="646331"/>
            </a:xfrm>
            <a:prstGeom prst="rect">
              <a:avLst/>
            </a:prstGeom>
            <a:noFill/>
          </p:spPr>
          <p:txBody>
            <a:bodyPr wrap="square" rtlCol="0">
              <a:spAutoFit/>
            </a:bodyPr>
            <a:lstStyle/>
            <a:p>
              <a:r>
                <a:rPr lang="zh-TW" altLang="en-US" dirty="0" smtClean="0">
                  <a:solidFill>
                    <a:schemeClr val="accent5">
                      <a:lumMod val="75000"/>
                    </a:schemeClr>
                  </a:solidFill>
                </a:rPr>
                <a:t>大陸盡頭</a:t>
              </a:r>
              <a:endParaRPr lang="zh-TW" altLang="en-US" dirty="0">
                <a:solidFill>
                  <a:schemeClr val="accent5">
                    <a:lumMod val="75000"/>
                  </a:schemeClr>
                </a:solidFill>
              </a:endParaRPr>
            </a:p>
          </p:txBody>
        </p:sp>
        <p:sp>
          <p:nvSpPr>
            <p:cNvPr id="18" name="文字方塊 17"/>
            <p:cNvSpPr txBox="1"/>
            <p:nvPr/>
          </p:nvSpPr>
          <p:spPr>
            <a:xfrm>
              <a:off x="8188598" y="2646910"/>
              <a:ext cx="642942" cy="646331"/>
            </a:xfrm>
            <a:prstGeom prst="rect">
              <a:avLst/>
            </a:prstGeom>
            <a:noFill/>
          </p:spPr>
          <p:txBody>
            <a:bodyPr wrap="square" rtlCol="0">
              <a:spAutoFit/>
            </a:bodyPr>
            <a:lstStyle/>
            <a:p>
              <a:r>
                <a:rPr lang="zh-TW" altLang="en-US" dirty="0" smtClean="0">
                  <a:solidFill>
                    <a:schemeClr val="accent5">
                      <a:lumMod val="75000"/>
                    </a:schemeClr>
                  </a:solidFill>
                </a:rPr>
                <a:t>未踏領域</a:t>
              </a:r>
              <a:endParaRPr lang="zh-TW" altLang="en-US" dirty="0">
                <a:solidFill>
                  <a:schemeClr val="accent5">
                    <a:lumMod val="75000"/>
                  </a:schemeClr>
                </a:solidFill>
              </a:endParaRPr>
            </a:p>
          </p:txBody>
        </p:sp>
        <p:sp>
          <p:nvSpPr>
            <p:cNvPr id="19" name="文字方塊 18"/>
            <p:cNvSpPr txBox="1"/>
            <p:nvPr/>
          </p:nvSpPr>
          <p:spPr>
            <a:xfrm>
              <a:off x="5816264" y="2807806"/>
              <a:ext cx="642942" cy="646331"/>
            </a:xfrm>
            <a:prstGeom prst="rect">
              <a:avLst/>
            </a:prstGeom>
            <a:noFill/>
          </p:spPr>
          <p:txBody>
            <a:bodyPr wrap="square" rtlCol="0">
              <a:spAutoFit/>
            </a:bodyPr>
            <a:lstStyle/>
            <a:p>
              <a:r>
                <a:rPr lang="zh-TW" altLang="en-US" dirty="0" smtClean="0">
                  <a:solidFill>
                    <a:schemeClr val="accent5">
                      <a:lumMod val="75000"/>
                    </a:schemeClr>
                  </a:solidFill>
                </a:rPr>
                <a:t>西方</a:t>
              </a:r>
              <a:endParaRPr lang="en-US" altLang="zh-TW" dirty="0" smtClean="0">
                <a:solidFill>
                  <a:schemeClr val="accent5">
                    <a:lumMod val="75000"/>
                  </a:schemeClr>
                </a:solidFill>
              </a:endParaRPr>
            </a:p>
            <a:p>
              <a:r>
                <a:rPr lang="zh-TW" altLang="en-US" dirty="0" smtClean="0">
                  <a:solidFill>
                    <a:schemeClr val="accent5">
                      <a:lumMod val="75000"/>
                    </a:schemeClr>
                  </a:solidFill>
                </a:rPr>
                <a:t>大陸</a:t>
              </a:r>
              <a:endParaRPr lang="zh-TW" altLang="en-US" dirty="0">
                <a:solidFill>
                  <a:schemeClr val="accent5">
                    <a:lumMod val="75000"/>
                  </a:schemeClr>
                </a:solidFill>
              </a:endParaRPr>
            </a:p>
          </p:txBody>
        </p:sp>
        <p:sp>
          <p:nvSpPr>
            <p:cNvPr id="20" name="文字方塊 19"/>
            <p:cNvSpPr txBox="1"/>
            <p:nvPr/>
          </p:nvSpPr>
          <p:spPr>
            <a:xfrm>
              <a:off x="7286644" y="3143254"/>
              <a:ext cx="928694" cy="369332"/>
            </a:xfrm>
            <a:prstGeom prst="rect">
              <a:avLst/>
            </a:prstGeom>
            <a:noFill/>
          </p:spPr>
          <p:txBody>
            <a:bodyPr wrap="square" rtlCol="0">
              <a:spAutoFit/>
            </a:bodyPr>
            <a:lstStyle/>
            <a:p>
              <a:r>
                <a:rPr lang="zh-TW" altLang="en-US" dirty="0" smtClean="0">
                  <a:solidFill>
                    <a:schemeClr val="accent5">
                      <a:lumMod val="75000"/>
                    </a:schemeClr>
                  </a:solidFill>
                </a:rPr>
                <a:t>浮空島</a:t>
              </a:r>
              <a:endParaRPr lang="zh-TW" altLang="en-US" dirty="0">
                <a:solidFill>
                  <a:schemeClr val="accent5">
                    <a:lumMod val="75000"/>
                  </a:schemeClr>
                </a:solidFill>
              </a:endParaRPr>
            </a:p>
          </p:txBody>
        </p:sp>
        <p:cxnSp>
          <p:nvCxnSpPr>
            <p:cNvPr id="21" name="直線單箭頭接點 20"/>
            <p:cNvCxnSpPr/>
            <p:nvPr/>
          </p:nvCxnSpPr>
          <p:spPr>
            <a:xfrm rot="10800000">
              <a:off x="7286644" y="2643188"/>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10800000" flipV="1">
              <a:off x="7732645" y="2862470"/>
              <a:ext cx="467138" cy="24847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0800000">
              <a:off x="7258882" y="2885664"/>
              <a:ext cx="374371" cy="245163"/>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圓角矩形 23"/>
          <p:cNvSpPr/>
          <p:nvPr/>
        </p:nvSpPr>
        <p:spPr>
          <a:xfrm>
            <a:off x="857232" y="4953000"/>
            <a:ext cx="5643602" cy="135732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圓角矩形 24"/>
          <p:cNvSpPr/>
          <p:nvPr/>
        </p:nvSpPr>
        <p:spPr>
          <a:xfrm>
            <a:off x="857232" y="7667644"/>
            <a:ext cx="5643602" cy="135732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圓角矩形 25"/>
          <p:cNvSpPr/>
          <p:nvPr/>
        </p:nvSpPr>
        <p:spPr>
          <a:xfrm>
            <a:off x="857232" y="6310322"/>
            <a:ext cx="5643602" cy="135732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1857364" y="5453066"/>
            <a:ext cx="902811" cy="523220"/>
          </a:xfrm>
          <a:prstGeom prst="rect">
            <a:avLst/>
          </a:prstGeom>
        </p:spPr>
        <p:txBody>
          <a:bodyPr wrap="none">
            <a:spAutoFit/>
          </a:bodyPr>
          <a:lstStyle/>
          <a:p>
            <a:r>
              <a:rPr lang="zh-TW" altLang="en-US" sz="2800" b="1" dirty="0" smtClean="0">
                <a:solidFill>
                  <a:srgbClr val="92D050"/>
                </a:solidFill>
                <a:ea typeface="+mj-ea"/>
              </a:rPr>
              <a:t>上層</a:t>
            </a:r>
            <a:endParaRPr lang="zh-TW" altLang="en-US" sz="2800" b="1" dirty="0">
              <a:solidFill>
                <a:srgbClr val="92D050"/>
              </a:solidFill>
              <a:ea typeface="+mj-ea"/>
            </a:endParaRPr>
          </a:p>
        </p:txBody>
      </p:sp>
      <p:sp>
        <p:nvSpPr>
          <p:cNvPr id="28" name="矩形 27"/>
          <p:cNvSpPr/>
          <p:nvPr/>
        </p:nvSpPr>
        <p:spPr>
          <a:xfrm>
            <a:off x="1857364" y="6810388"/>
            <a:ext cx="902811" cy="523220"/>
          </a:xfrm>
          <a:prstGeom prst="rect">
            <a:avLst/>
          </a:prstGeom>
        </p:spPr>
        <p:txBody>
          <a:bodyPr wrap="none">
            <a:spAutoFit/>
          </a:bodyPr>
          <a:lstStyle/>
          <a:p>
            <a:r>
              <a:rPr lang="zh-TW" altLang="en-US" sz="2800" b="1" dirty="0" smtClean="0">
                <a:solidFill>
                  <a:srgbClr val="92D050"/>
                </a:solidFill>
                <a:ea typeface="+mj-ea"/>
              </a:rPr>
              <a:t>中層</a:t>
            </a:r>
            <a:endParaRPr lang="zh-TW" altLang="en-US" sz="2800" b="1" dirty="0">
              <a:solidFill>
                <a:srgbClr val="92D050"/>
              </a:solidFill>
              <a:ea typeface="+mj-ea"/>
            </a:endParaRPr>
          </a:p>
        </p:txBody>
      </p:sp>
      <p:sp>
        <p:nvSpPr>
          <p:cNvPr id="29" name="矩形 28"/>
          <p:cNvSpPr/>
          <p:nvPr/>
        </p:nvSpPr>
        <p:spPr>
          <a:xfrm>
            <a:off x="1857364" y="8167710"/>
            <a:ext cx="902811" cy="523220"/>
          </a:xfrm>
          <a:prstGeom prst="rect">
            <a:avLst/>
          </a:prstGeom>
        </p:spPr>
        <p:txBody>
          <a:bodyPr wrap="none">
            <a:spAutoFit/>
          </a:bodyPr>
          <a:lstStyle/>
          <a:p>
            <a:r>
              <a:rPr lang="zh-TW" altLang="en-US" sz="2800" b="1" dirty="0" smtClean="0">
                <a:solidFill>
                  <a:srgbClr val="92D050"/>
                </a:solidFill>
                <a:ea typeface="+mj-ea"/>
              </a:rPr>
              <a:t>下層</a:t>
            </a:r>
            <a:endParaRPr lang="zh-TW" altLang="en-US" sz="2800" b="1" dirty="0">
              <a:solidFill>
                <a:srgbClr val="92D050"/>
              </a:solidFill>
              <a:ea typeface="+mj-ea"/>
            </a:endParaRPr>
          </a:p>
        </p:txBody>
      </p:sp>
      <p:sp>
        <p:nvSpPr>
          <p:cNvPr id="30" name="矩形 29"/>
          <p:cNvSpPr/>
          <p:nvPr/>
        </p:nvSpPr>
        <p:spPr>
          <a:xfrm>
            <a:off x="928670" y="9024966"/>
            <a:ext cx="1742785" cy="369332"/>
          </a:xfrm>
          <a:prstGeom prst="rect">
            <a:avLst/>
          </a:prstGeom>
        </p:spPr>
        <p:txBody>
          <a:bodyPr wrap="none">
            <a:spAutoFit/>
          </a:bodyPr>
          <a:lstStyle/>
          <a:p>
            <a:r>
              <a:rPr lang="zh-TW" altLang="en-US" dirty="0" smtClean="0"/>
              <a:t>圖</a:t>
            </a:r>
            <a:r>
              <a:rPr lang="en-US" altLang="zh-TW" dirty="0" smtClean="0"/>
              <a:t>3 </a:t>
            </a:r>
            <a:r>
              <a:rPr lang="zh-TW" altLang="en-US" dirty="0" smtClean="0"/>
              <a:t>世界結構圖</a:t>
            </a:r>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各層之間有著</a:t>
            </a:r>
            <a:r>
              <a:rPr lang="en-US" altLang="zh-TW" dirty="0" smtClean="0"/>
              <a:t>Entropy</a:t>
            </a:r>
            <a:r>
              <a:rPr lang="zh-TW" altLang="en-US" dirty="0" smtClean="0"/>
              <a:t>邊界影響，所以無法隨意穿越各層。即使是現在已經開發出通往下界的方法，也是單行道，還要從另一個單行道回來。</a:t>
            </a:r>
            <a:endParaRPr lang="en-US" altLang="zh-TW" dirty="0" smtClean="0"/>
          </a:p>
          <a:p>
            <a:pPr marL="87313" indent="627063">
              <a:buNone/>
            </a:pPr>
            <a:r>
              <a:rPr lang="zh-TW" altLang="en-US" dirty="0" smtClean="0"/>
              <a:t>中層與上層或許可以在大陸盡頭界突破</a:t>
            </a:r>
            <a:r>
              <a:rPr lang="en-US" altLang="zh-TW" dirty="0" smtClean="0"/>
              <a:t>Entropy</a:t>
            </a:r>
            <a:r>
              <a:rPr lang="zh-TW" altLang="en-US" dirty="0" smtClean="0"/>
              <a:t>邊界製造與神界往來的通道。不過這樣做並沒有好處，畢竟傳說中層各界曾經被神族統一過。</a:t>
            </a:r>
          </a:p>
          <a:p>
            <a:pPr marL="87313" indent="627063">
              <a:buNone/>
            </a:pPr>
            <a:r>
              <a:rPr lang="zh-TW" altLang="en-US" dirty="0" smtClean="0"/>
              <a:t>至於為什麼神族又退出了中層並沒有人知曉，坊間流傳的說法是因為中層有世界末日的預言，所以他們提早避難了。現在沒有神族的中層其實很接近世界末日。</a:t>
            </a:r>
          </a:p>
          <a:p>
            <a:pPr marL="87313" indent="627063">
              <a:buNone/>
            </a:pPr>
            <a:r>
              <a:rPr lang="zh-TW" altLang="en-US" dirty="0" smtClean="0"/>
              <a:t>在我看來只是無稽之談，如果他們是為了提早離開躲避世界末日，為何這麼長的一段歷史都還沒有出現大災難，反而近代更和平了。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也多虧於浮空島界開發出優異的交通技術，在三界往返只是時間的問題。通常三界是指下界、西方大陸界、浮空島界</a:t>
            </a:r>
            <a:r>
              <a:rPr lang="en-US" altLang="zh-TW" dirty="0" smtClean="0"/>
              <a:t>(</a:t>
            </a:r>
            <a:r>
              <a:rPr lang="zh-TW" altLang="en-US" dirty="0" smtClean="0"/>
              <a:t>圖</a:t>
            </a:r>
            <a:r>
              <a:rPr lang="en-US" altLang="zh-TW" dirty="0" smtClean="0"/>
              <a:t>4)</a:t>
            </a:r>
            <a:r>
              <a:rPr lang="zh-TW" altLang="en-US" dirty="0" smtClean="0"/>
              <a:t>。</a:t>
            </a:r>
            <a:endParaRPr lang="en-US" altLang="zh-TW" dirty="0" smtClean="0"/>
          </a:p>
          <a:p>
            <a:pPr marL="87313" indent="627063">
              <a:buNone/>
            </a:pPr>
            <a:r>
              <a:rPr lang="zh-TW" altLang="en-US" dirty="0" smtClean="0"/>
              <a:t>由於大陸盡頭界並沒有值得特地作為活動據點的優勢，基本上都是學術團體才會去大陸盡頭界做學術研究。加上那邊或許存在與神界溝通的可能，各國都有派駐警備在那邊警戒，沒事跑去那可是會被當可疑人物吃不完兜著走。</a:t>
            </a:r>
            <a:endParaRPr lang="en-US" altLang="zh-TW" dirty="0" smtClean="0"/>
          </a:p>
        </p:txBody>
      </p:sp>
      <p:sp>
        <p:nvSpPr>
          <p:cNvPr id="23" name="矩形 22"/>
          <p:cNvSpPr/>
          <p:nvPr/>
        </p:nvSpPr>
        <p:spPr>
          <a:xfrm>
            <a:off x="3429000" y="9012824"/>
            <a:ext cx="1742785" cy="369332"/>
          </a:xfrm>
          <a:prstGeom prst="rect">
            <a:avLst/>
          </a:prstGeom>
        </p:spPr>
        <p:txBody>
          <a:bodyPr wrap="none">
            <a:spAutoFit/>
          </a:bodyPr>
          <a:lstStyle/>
          <a:p>
            <a:r>
              <a:rPr lang="zh-TW" altLang="en-US" dirty="0" smtClean="0"/>
              <a:t>圖</a:t>
            </a:r>
            <a:r>
              <a:rPr lang="en-US" altLang="zh-TW" dirty="0" smtClean="0"/>
              <a:t>4 </a:t>
            </a:r>
            <a:r>
              <a:rPr lang="zh-TW" altLang="en-US" dirty="0" smtClean="0"/>
              <a:t>三界交通圖</a:t>
            </a:r>
            <a:endParaRPr lang="zh-TW" altLang="en-US" dirty="0"/>
          </a:p>
        </p:txBody>
      </p:sp>
      <p:grpSp>
        <p:nvGrpSpPr>
          <p:cNvPr id="44" name="群組 43"/>
          <p:cNvGrpSpPr/>
          <p:nvPr/>
        </p:nvGrpSpPr>
        <p:grpSpPr>
          <a:xfrm>
            <a:off x="3286124" y="5167314"/>
            <a:ext cx="3071802" cy="3754407"/>
            <a:chOff x="5786446" y="1142990"/>
            <a:chExt cx="3071802" cy="3754407"/>
          </a:xfrm>
        </p:grpSpPr>
        <p:sp>
          <p:nvSpPr>
            <p:cNvPr id="26" name="橢圓 25"/>
            <p:cNvSpPr/>
            <p:nvPr/>
          </p:nvSpPr>
          <p:spPr>
            <a:xfrm>
              <a:off x="5991233" y="1142990"/>
              <a:ext cx="2593966" cy="37544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6878642" y="4146512"/>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6946905" y="1142990"/>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6605593" y="237171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8107363" y="2576497"/>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6059495" y="2781284"/>
              <a:ext cx="2457442" cy="61436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7356478" y="298607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5786446" y="2781284"/>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單箭頭接點 33"/>
            <p:cNvCxnSpPr/>
            <p:nvPr/>
          </p:nvCxnSpPr>
          <p:spPr>
            <a:xfrm rot="10800000">
              <a:off x="6390863" y="3170585"/>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rot="10800000" flipV="1">
              <a:off x="6321287" y="2713382"/>
              <a:ext cx="337932" cy="188844"/>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rot="16200000" flipH="1">
              <a:off x="6276564" y="3513484"/>
              <a:ext cx="894521" cy="745435"/>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rot="5400000" flipH="1" flipV="1">
              <a:off x="7151206" y="3811657"/>
              <a:ext cx="755375" cy="327993"/>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7000892" y="1285866"/>
              <a:ext cx="642942" cy="369332"/>
            </a:xfrm>
            <a:prstGeom prst="rect">
              <a:avLst/>
            </a:prstGeom>
            <a:noFill/>
          </p:spPr>
          <p:txBody>
            <a:bodyPr wrap="square" rtlCol="0">
              <a:spAutoFit/>
            </a:bodyPr>
            <a:lstStyle/>
            <a:p>
              <a:r>
                <a:rPr lang="zh-TW" altLang="en-US" dirty="0" smtClean="0">
                  <a:solidFill>
                    <a:schemeClr val="accent5">
                      <a:lumMod val="75000"/>
                    </a:schemeClr>
                  </a:solidFill>
                </a:rPr>
                <a:t>神界</a:t>
              </a:r>
              <a:endParaRPr lang="zh-TW" altLang="en-US" dirty="0">
                <a:solidFill>
                  <a:schemeClr val="accent5">
                    <a:lumMod val="75000"/>
                  </a:schemeClr>
                </a:solidFill>
              </a:endParaRPr>
            </a:p>
          </p:txBody>
        </p:sp>
        <p:sp>
          <p:nvSpPr>
            <p:cNvPr id="39" name="文字方塊 38"/>
            <p:cNvSpPr txBox="1"/>
            <p:nvPr/>
          </p:nvSpPr>
          <p:spPr>
            <a:xfrm>
              <a:off x="6929454" y="4357700"/>
              <a:ext cx="642942" cy="369332"/>
            </a:xfrm>
            <a:prstGeom prst="rect">
              <a:avLst/>
            </a:prstGeom>
            <a:noFill/>
          </p:spPr>
          <p:txBody>
            <a:bodyPr wrap="square" rtlCol="0">
              <a:spAutoFit/>
            </a:bodyPr>
            <a:lstStyle/>
            <a:p>
              <a:r>
                <a:rPr lang="zh-TW" altLang="en-US" dirty="0" smtClean="0">
                  <a:solidFill>
                    <a:schemeClr val="accent5">
                      <a:lumMod val="75000"/>
                    </a:schemeClr>
                  </a:solidFill>
                </a:rPr>
                <a:t>下界</a:t>
              </a:r>
              <a:endParaRPr lang="zh-TW" altLang="en-US" dirty="0">
                <a:solidFill>
                  <a:schemeClr val="accent5">
                    <a:lumMod val="75000"/>
                  </a:schemeClr>
                </a:solidFill>
              </a:endParaRPr>
            </a:p>
          </p:txBody>
        </p:sp>
        <p:sp>
          <p:nvSpPr>
            <p:cNvPr id="40" name="文字方塊 39"/>
            <p:cNvSpPr txBox="1"/>
            <p:nvPr/>
          </p:nvSpPr>
          <p:spPr>
            <a:xfrm>
              <a:off x="6687789" y="2445026"/>
              <a:ext cx="642942" cy="646331"/>
            </a:xfrm>
            <a:prstGeom prst="rect">
              <a:avLst/>
            </a:prstGeom>
            <a:noFill/>
          </p:spPr>
          <p:txBody>
            <a:bodyPr wrap="square" rtlCol="0">
              <a:spAutoFit/>
            </a:bodyPr>
            <a:lstStyle/>
            <a:p>
              <a:r>
                <a:rPr lang="zh-TW" altLang="en-US" dirty="0" smtClean="0">
                  <a:solidFill>
                    <a:schemeClr val="accent5">
                      <a:lumMod val="75000"/>
                    </a:schemeClr>
                  </a:solidFill>
                </a:rPr>
                <a:t>大陸盡頭</a:t>
              </a:r>
              <a:endParaRPr lang="zh-TW" altLang="en-US" dirty="0">
                <a:solidFill>
                  <a:schemeClr val="accent5">
                    <a:lumMod val="75000"/>
                  </a:schemeClr>
                </a:solidFill>
              </a:endParaRPr>
            </a:p>
          </p:txBody>
        </p:sp>
        <p:sp>
          <p:nvSpPr>
            <p:cNvPr id="41" name="文字方塊 40"/>
            <p:cNvSpPr txBox="1"/>
            <p:nvPr/>
          </p:nvSpPr>
          <p:spPr>
            <a:xfrm>
              <a:off x="8188598" y="2646910"/>
              <a:ext cx="642942" cy="646331"/>
            </a:xfrm>
            <a:prstGeom prst="rect">
              <a:avLst/>
            </a:prstGeom>
            <a:noFill/>
          </p:spPr>
          <p:txBody>
            <a:bodyPr wrap="square" rtlCol="0">
              <a:spAutoFit/>
            </a:bodyPr>
            <a:lstStyle/>
            <a:p>
              <a:r>
                <a:rPr lang="zh-TW" altLang="en-US" dirty="0" smtClean="0">
                  <a:solidFill>
                    <a:schemeClr val="accent5">
                      <a:lumMod val="75000"/>
                    </a:schemeClr>
                  </a:solidFill>
                </a:rPr>
                <a:t>未踏領域</a:t>
              </a:r>
              <a:endParaRPr lang="zh-TW" altLang="en-US" dirty="0">
                <a:solidFill>
                  <a:schemeClr val="accent5">
                    <a:lumMod val="75000"/>
                  </a:schemeClr>
                </a:solidFill>
              </a:endParaRPr>
            </a:p>
          </p:txBody>
        </p:sp>
        <p:sp>
          <p:nvSpPr>
            <p:cNvPr id="42" name="文字方塊 41"/>
            <p:cNvSpPr txBox="1"/>
            <p:nvPr/>
          </p:nvSpPr>
          <p:spPr>
            <a:xfrm>
              <a:off x="5816264" y="2807806"/>
              <a:ext cx="642942" cy="646331"/>
            </a:xfrm>
            <a:prstGeom prst="rect">
              <a:avLst/>
            </a:prstGeom>
            <a:noFill/>
          </p:spPr>
          <p:txBody>
            <a:bodyPr wrap="square" rtlCol="0">
              <a:spAutoFit/>
            </a:bodyPr>
            <a:lstStyle/>
            <a:p>
              <a:r>
                <a:rPr lang="zh-TW" altLang="en-US" dirty="0" smtClean="0">
                  <a:solidFill>
                    <a:schemeClr val="accent5">
                      <a:lumMod val="75000"/>
                    </a:schemeClr>
                  </a:solidFill>
                </a:rPr>
                <a:t>西方</a:t>
              </a:r>
              <a:endParaRPr lang="en-US" altLang="zh-TW" dirty="0" smtClean="0">
                <a:solidFill>
                  <a:schemeClr val="accent5">
                    <a:lumMod val="75000"/>
                  </a:schemeClr>
                </a:solidFill>
              </a:endParaRPr>
            </a:p>
            <a:p>
              <a:r>
                <a:rPr lang="zh-TW" altLang="en-US" dirty="0" smtClean="0">
                  <a:solidFill>
                    <a:schemeClr val="accent5">
                      <a:lumMod val="75000"/>
                    </a:schemeClr>
                  </a:solidFill>
                </a:rPr>
                <a:t>大陸</a:t>
              </a:r>
              <a:endParaRPr lang="zh-TW" altLang="en-US" dirty="0">
                <a:solidFill>
                  <a:schemeClr val="accent5">
                    <a:lumMod val="75000"/>
                  </a:schemeClr>
                </a:solidFill>
              </a:endParaRPr>
            </a:p>
          </p:txBody>
        </p:sp>
        <p:sp>
          <p:nvSpPr>
            <p:cNvPr id="43" name="文字方塊 42"/>
            <p:cNvSpPr txBox="1"/>
            <p:nvPr/>
          </p:nvSpPr>
          <p:spPr>
            <a:xfrm>
              <a:off x="7286644" y="3143254"/>
              <a:ext cx="928694" cy="369332"/>
            </a:xfrm>
            <a:prstGeom prst="rect">
              <a:avLst/>
            </a:prstGeom>
            <a:noFill/>
          </p:spPr>
          <p:txBody>
            <a:bodyPr wrap="square" rtlCol="0">
              <a:spAutoFit/>
            </a:bodyPr>
            <a:lstStyle/>
            <a:p>
              <a:r>
                <a:rPr lang="zh-TW" altLang="en-US" dirty="0" smtClean="0">
                  <a:solidFill>
                    <a:schemeClr val="accent5">
                      <a:lumMod val="75000"/>
                    </a:schemeClr>
                  </a:solidFill>
                </a:rPr>
                <a:t>浮空島</a:t>
              </a:r>
              <a:endParaRPr lang="zh-TW" altLang="en-US" dirty="0">
                <a:solidFill>
                  <a:schemeClr val="accent5">
                    <a:lumMod val="75000"/>
                  </a:schemeClr>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中層還有一界比較少人提的是未踏域界，由於附近有大量的強力魔物，即使有人試圖在附近建立據點也會被進攻或偷襲破壞。</a:t>
            </a:r>
          </a:p>
          <a:p>
            <a:pPr marL="87313" indent="627063">
              <a:buNone/>
            </a:pPr>
            <a:r>
              <a:rPr lang="zh-TW" altLang="en-US" dirty="0" smtClean="0"/>
              <a:t>建議準備充足才開始進入這個域界，根據之前嘗試探索的菁英報告，或許有類似地下城的結構。此處魔物貌似有智慧與統領者的存在。但是連探索此區域都是一大難題。有人猜測是沒回歸神界的神族在此區深處。</a:t>
            </a:r>
            <a:endParaRPr lang="en-US" altLang="zh-TW" dirty="0" smtClean="0"/>
          </a:p>
          <a:p>
            <a:pPr marL="87313" indent="627063">
              <a:buNone/>
            </a:pPr>
            <a:r>
              <a:rPr lang="zh-TW" altLang="en-US" dirty="0" smtClean="0"/>
              <a:t>我認為這個可能性很高，畢竟如同前面說的，神族並沒有特地退回神界的理由，甚至我個人猜測，除了大陸盡頭界，其實未踏域界也存在通往神界或者與神界溝通的方法。</a:t>
            </a:r>
            <a:endParaRPr lang="en-US" altLang="zh-TW" dirty="0" smtClean="0"/>
          </a:p>
          <a:p>
            <a:pPr marL="87313" indent="627063">
              <a:buNone/>
            </a:pPr>
            <a:r>
              <a:rPr lang="zh-TW" altLang="en-US" dirty="0" smtClean="0"/>
              <a:t>中層介紹差不多到此，下層的理解反而比未踏域界還多。</a:t>
            </a:r>
            <a:endParaRPr lang="en-US" altLang="zh-TW"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下界是開發時間較短的世界，似乎有豐富的礦產資源，有多樣化的開採。</a:t>
            </a:r>
            <a:endParaRPr lang="en-US" altLang="zh-TW" dirty="0" smtClean="0"/>
          </a:p>
          <a:p>
            <a:pPr marL="87313" indent="627063">
              <a:buNone/>
            </a:pPr>
            <a:r>
              <a:rPr lang="zh-TW" altLang="en-US" dirty="0" smtClean="0"/>
              <a:t>如同前述，已經開發出交通技術，可前往浮空島並且從西方大陸進入下界，科技和各種文化都有流入下界。最原始到底是精靈還是矮人是原本住民已經不可考。</a:t>
            </a:r>
          </a:p>
          <a:p>
            <a:pPr marL="87313" indent="627063">
              <a:buNone/>
            </a:pPr>
            <a:r>
              <a:rPr lang="zh-TW" altLang="en-US" dirty="0" smtClean="0"/>
              <a:t>曾經有西方大陸中的帝國想要佔領下界，將大批軍隊傳送到下界，但是因為太多技術同時存在導致</a:t>
            </a:r>
            <a:r>
              <a:rPr lang="en-US" altLang="zh-TW" dirty="0" smtClean="0"/>
              <a:t>Entropy</a:t>
            </a:r>
            <a:r>
              <a:rPr lang="zh-TW" altLang="en-US" dirty="0" smtClean="0"/>
              <a:t>暴增反而打開了單向通道變成雙向通道，原本帝國擬定針對單向通道的策略因為通道變雙向反而大敗，回想似乎當時早有學者警告過軍隊，但是軍隊不予理會。</a:t>
            </a:r>
          </a:p>
          <a:p>
            <a:pPr marL="87313" indent="627063">
              <a:buNone/>
            </a:pPr>
            <a:endParaRPr lang="en-US" altLang="zh-TW" dirty="0" smtClean="0"/>
          </a:p>
          <a:p>
            <a:pPr marL="87313" indent="627063">
              <a:buNone/>
            </a:pPr>
            <a:endParaRPr lang="en-US" altLang="zh-TW" dirty="0" smtClean="0"/>
          </a:p>
          <a:p>
            <a:pPr marL="87313" indent="627063">
              <a:buNone/>
            </a:pPr>
            <a:endParaRPr lang="zh-TW" alt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目前下界跟浮空島一樣都是都是中立地帶。</a:t>
            </a:r>
            <a:endParaRPr lang="en-US" altLang="zh-TW" dirty="0" smtClean="0"/>
          </a:p>
          <a:p>
            <a:pPr marL="87313" indent="627063">
              <a:buNone/>
            </a:pPr>
            <a:r>
              <a:rPr lang="zh-TW" altLang="en-US" dirty="0" smtClean="0"/>
              <a:t>可別傻傻地以為開到公海只有飛空艇註冊的國家可以抓罪犯，在中立地帶的法則是冒險者警備隊有抓罪犯的權利，再由國際法庭引渡，畢竟浮空島界有相當發達的通訊技術要跟各國溝通可是相當快的，就算躲避了冒險者抓捕也會快速被通緝。</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zh-TW" altLang="en-US" dirty="0" smtClean="0"/>
          </a:p>
          <a:p>
            <a:pPr marL="87313" indent="627063" algn="r">
              <a:buNone/>
            </a:pPr>
            <a:r>
              <a:rPr lang="en-US" altLang="zh-TW" dirty="0" smtClean="0"/>
              <a:t>--</a:t>
            </a:r>
            <a:r>
              <a:rPr lang="zh-TW" altLang="en-US" dirty="0" smtClean="0"/>
              <a:t>雪莉．法蘭</a:t>
            </a:r>
            <a:r>
              <a:rPr lang="en-US" altLang="zh-TW" dirty="0" smtClean="0"/>
              <a:t>《</a:t>
            </a:r>
            <a:r>
              <a:rPr lang="zh-TW" altLang="en-US" dirty="0" smtClean="0"/>
              <a:t>世界長這樣？</a:t>
            </a:r>
            <a:r>
              <a:rPr lang="en-US" altLang="zh-TW" dirty="0" smtClean="0"/>
              <a:t>》</a:t>
            </a:r>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zh-TW" alt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a:bodyPr>
          <a:lstStyle/>
          <a:p>
            <a:pPr marL="87313" indent="7938">
              <a:buNone/>
            </a:pPr>
            <a:r>
              <a:rPr lang="en-US" altLang="zh-TW" dirty="0" smtClean="0"/>
              <a:t>****************************</a:t>
            </a:r>
          </a:p>
          <a:p>
            <a:pPr marL="87313" indent="627063">
              <a:buNone/>
            </a:pPr>
            <a:r>
              <a:rPr lang="zh-TW" altLang="en-US" dirty="0" smtClean="0"/>
              <a:t>某個房間，書桌前有學生和老師在家教。</a:t>
            </a:r>
            <a:endParaRPr lang="en-US" altLang="zh-TW" dirty="0" smtClean="0"/>
          </a:p>
          <a:p>
            <a:pPr marL="87313" indent="627063">
              <a:buNone/>
            </a:pPr>
            <a:r>
              <a:rPr lang="zh-TW" altLang="en-US" dirty="0" smtClean="0"/>
              <a:t>歐姆：「目前技術體系分為三類，分別是元素魔法、科技、信仰力量。</a:t>
            </a:r>
            <a:endParaRPr lang="en-US" altLang="zh-TW" dirty="0" smtClean="0"/>
          </a:p>
          <a:p>
            <a:pPr marL="87313" indent="627063">
              <a:buNone/>
            </a:pPr>
            <a:r>
              <a:rPr lang="zh-TW" altLang="en-US" dirty="0" smtClean="0"/>
              <a:t>其中科技體系包含鍊金機械等技術，魔法就是地水火風四大元素。</a:t>
            </a:r>
            <a:endParaRPr lang="en-US" altLang="zh-TW" dirty="0" smtClean="0"/>
          </a:p>
          <a:p>
            <a:pPr marL="87313" indent="627063">
              <a:buNone/>
            </a:pPr>
            <a:r>
              <a:rPr lang="zh-TW" altLang="en-US" dirty="0" smtClean="0"/>
              <a:t>而信仰力量目前認為是光屬性和暗屬性」</a:t>
            </a:r>
            <a:endParaRPr lang="en-US" altLang="zh-TW" dirty="0" smtClean="0"/>
          </a:p>
          <a:p>
            <a:pPr marL="87313" indent="627063">
              <a:buNone/>
            </a:pPr>
            <a:r>
              <a:rPr lang="zh-TW" altLang="en-US" dirty="0" smtClean="0"/>
              <a:t>美安：「但是我聽過一種說法是光屬性和暗屬性都是無屬性魔法的一種，這樣不也算是在魔法體系內嗎？」</a:t>
            </a:r>
            <a:endParaRPr lang="en-US" altLang="zh-TW" dirty="0" smtClean="0"/>
          </a:p>
          <a:p>
            <a:pPr marL="87313" indent="627063">
              <a:buNone/>
            </a:pPr>
            <a:r>
              <a:rPr lang="zh-TW" altLang="en-US" dirty="0" smtClean="0"/>
              <a:t>歐姆：「目前還是有學派在爭吵無屬魔法到底是不是魔法體系，畢竟受到</a:t>
            </a:r>
            <a:r>
              <a:rPr lang="en-US" altLang="zh-TW" dirty="0" smtClean="0"/>
              <a:t>Entropy</a:t>
            </a:r>
            <a:r>
              <a:rPr lang="zh-TW" altLang="en-US" dirty="0" smtClean="0"/>
              <a:t>影響，比如施展完火屬性，其他屬性需要魔力值會增加，</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t-BR" altLang="zh-TW" dirty="0" smtClean="0"/>
              <a:t>Contents</a:t>
            </a:r>
            <a:endParaRPr lang="zh-TW" altLang="en-US" dirty="0"/>
          </a:p>
        </p:txBody>
      </p:sp>
      <p:sp>
        <p:nvSpPr>
          <p:cNvPr id="3" name="內容版面配置區 2"/>
          <p:cNvSpPr>
            <a:spLocks noGrp="1"/>
          </p:cNvSpPr>
          <p:nvPr>
            <p:ph idx="1"/>
          </p:nvPr>
        </p:nvSpPr>
        <p:spPr/>
        <p:txBody>
          <a:bodyPr/>
          <a:lstStyle/>
          <a:p>
            <a:r>
              <a:rPr lang="en-US" altLang="zh-TW" dirty="0" smtClean="0"/>
              <a:t>Chapter 0: Universe Concept</a:t>
            </a:r>
          </a:p>
          <a:p>
            <a:r>
              <a:rPr lang="en-US" altLang="zh-TW" dirty="0" smtClean="0"/>
              <a:t>Chapter 1: World Setting</a:t>
            </a:r>
          </a:p>
          <a:p>
            <a:r>
              <a:rPr lang="en-US" altLang="zh-TW" dirty="0" smtClean="0"/>
              <a:t>Chapter 2: Skills System</a:t>
            </a:r>
          </a:p>
          <a:p>
            <a:r>
              <a:rPr lang="en-US" altLang="zh-TW" dirty="0" smtClean="0"/>
              <a:t>Chapter 3: Chronicles</a:t>
            </a:r>
          </a:p>
          <a:p>
            <a:r>
              <a:rPr lang="en-US" altLang="zh-TW" dirty="0" smtClean="0"/>
              <a:t>Chapter 4: Library Document</a:t>
            </a:r>
          </a:p>
          <a:p>
            <a:r>
              <a:rPr lang="en-US" altLang="zh-TW" dirty="0" smtClean="0"/>
              <a:t>Chapter 5: God View</a:t>
            </a:r>
          </a:p>
          <a:p>
            <a:endParaRPr lang="en-US" altLang="zh-TW" dirty="0" smtClean="0"/>
          </a:p>
          <a:p>
            <a:endParaRPr lang="en-US" altLang="zh-TW" dirty="0" smtClean="0"/>
          </a:p>
          <a:p>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a:bodyPr>
          <a:lstStyle/>
          <a:p>
            <a:pPr marL="87313" indent="7938">
              <a:buNone/>
            </a:pPr>
            <a:r>
              <a:rPr lang="zh-TW" altLang="en-US" dirty="0" smtClean="0"/>
              <a:t>同樣的施展完光屬性魔法，水屬性魔法師展困難度也是上升，但是我認為不能這樣分類」</a:t>
            </a:r>
            <a:endParaRPr lang="en-US" altLang="zh-TW" dirty="0" smtClean="0"/>
          </a:p>
          <a:p>
            <a:pPr marL="87313" indent="627063">
              <a:buNone/>
            </a:pPr>
            <a:r>
              <a:rPr lang="zh-TW" altLang="en-US" dirty="0" smtClean="0"/>
              <a:t>美安：「這樣分類哪裡有問題」</a:t>
            </a:r>
            <a:endParaRPr lang="en-US" altLang="zh-TW" dirty="0" smtClean="0"/>
          </a:p>
          <a:p>
            <a:pPr marL="87313" indent="627063">
              <a:buNone/>
            </a:pPr>
            <a:r>
              <a:rPr lang="zh-TW" altLang="en-US" dirty="0" smtClean="0"/>
              <a:t>歐姆：「你想，就算是科技體系，在一個區域內使用了盧恩文字，使用風元素魔法照樣</a:t>
            </a:r>
            <a:r>
              <a:rPr lang="en-US" altLang="zh-TW" dirty="0" smtClean="0"/>
              <a:t>Entropy</a:t>
            </a:r>
            <a:r>
              <a:rPr lang="zh-TW" altLang="en-US" dirty="0" smtClean="0"/>
              <a:t>也會上升，但是盧恩文字卻被歸類在科技技術體系，這又是為何？」</a:t>
            </a:r>
            <a:endParaRPr lang="en-US" altLang="zh-TW" dirty="0" smtClean="0"/>
          </a:p>
          <a:p>
            <a:pPr marL="87313" indent="627063">
              <a:buNone/>
            </a:pPr>
            <a:r>
              <a:rPr lang="zh-TW" altLang="en-US" dirty="0" smtClean="0"/>
              <a:t>美安：「這不是因為那是矮人擅長的技術嗎？ 矮人擅長神祕學、鍊金、機械、盧恩符文，所以這四個技能被歸在科技體系。</a:t>
            </a:r>
            <a:endParaRPr lang="en-US" altLang="zh-TW" dirty="0" smtClean="0"/>
          </a:p>
          <a:p>
            <a:pPr marL="87313" indent="627063">
              <a:buNone/>
            </a:pPr>
            <a:r>
              <a:rPr lang="zh-TW" altLang="en-US" dirty="0" smtClean="0"/>
              <a:t>精靈擅長 地元素 水元素 風元素 火元素，所以四大元素算在元素魔法。</a:t>
            </a:r>
            <a:endParaRPr lang="en-US" altLang="zh-TW" dirty="0" smtClean="0"/>
          </a:p>
          <a:p>
            <a:pPr marL="87313" indent="627063">
              <a:buNone/>
            </a:pPr>
            <a:r>
              <a:rPr lang="zh-TW" altLang="en-US" dirty="0" smtClean="0"/>
              <a:t>這樣分類很好理解阿」</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lnSpcReduction="10000"/>
          </a:bodyPr>
          <a:lstStyle/>
          <a:p>
            <a:pPr marL="87313" indent="627063">
              <a:buNone/>
            </a:pPr>
            <a:r>
              <a:rPr lang="zh-TW" altLang="en-US" dirty="0" smtClean="0"/>
              <a:t>歐姆：「也就是分類方式並沒有一個明確的定義，僅僅是大家用感覺大概這樣分類作為依據，這樣能稱為學術研究嗎？」</a:t>
            </a:r>
            <a:endParaRPr lang="en-US" altLang="zh-TW" dirty="0" smtClean="0"/>
          </a:p>
          <a:p>
            <a:pPr marL="87313" indent="627063">
              <a:buNone/>
            </a:pPr>
            <a:r>
              <a:rPr lang="zh-TW" altLang="en-US" dirty="0" smtClean="0"/>
              <a:t>美安：「不然要如何分類？」</a:t>
            </a:r>
            <a:endParaRPr lang="en-US" altLang="zh-TW" dirty="0" smtClean="0"/>
          </a:p>
          <a:p>
            <a:pPr marL="87313" indent="627063">
              <a:buNone/>
            </a:pPr>
            <a:r>
              <a:rPr lang="zh-TW" altLang="en-US" dirty="0" smtClean="0"/>
              <a:t>歐姆：「因為經常學習和使用同一種技術的技能會有經驗加成效果，所以應該要讓一群人分作實驗組和對照組，對照組的人學習和使用水魔法和火魔法，實驗組的人學習使用光魔法和火魔法，長期下來觀察並統計火魔法使用效率是增強較多，還是增強較少，將對照組學水魔法的人導致火魔法使用效率當作標準，去檢視學習光魔法的人使用火魔法效率是維持還是較差。」</a:t>
            </a:r>
            <a:endParaRPr lang="en-US" altLang="zh-TW" dirty="0" smtClean="0"/>
          </a:p>
          <a:p>
            <a:pPr marL="87313" indent="627063">
              <a:buNone/>
            </a:pPr>
            <a:r>
              <a:rPr lang="zh-TW" altLang="en-US" dirty="0" smtClean="0"/>
              <a:t>美安：「這樣我就懂了，如果實驗組的人使用火魔法的效率並沒有符合預期，那麼光魔法就不是魔法體系，不愧是現在魔法分類學權威教授。」</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歐姆：「這個大規模實驗也才剛開始，或許還有很多沒固定的參數。希望這次的大規模實驗是順利的並且發出的論文也讓多數人能接受。</a:t>
            </a:r>
            <a:endParaRPr lang="en-US" altLang="zh-TW" dirty="0" smtClean="0"/>
          </a:p>
          <a:p>
            <a:pPr marL="87313" indent="627063">
              <a:buNone/>
            </a:pPr>
            <a:r>
              <a:rPr lang="zh-TW" altLang="en-US" dirty="0" smtClean="0"/>
              <a:t>今天上課就先到這邊吧」</a:t>
            </a:r>
            <a:endParaRPr lang="en-US" altLang="zh-TW" dirty="0" smtClean="0"/>
          </a:p>
          <a:p>
            <a:pPr marL="87313" indent="627063">
              <a:buNone/>
            </a:pPr>
            <a:r>
              <a:rPr lang="zh-TW" altLang="en-US" dirty="0" smtClean="0"/>
              <a:t>美安：「太棒了我要吃布丁」</a:t>
            </a:r>
            <a:endParaRPr lang="en-US" altLang="zh-TW" dirty="0" smtClean="0"/>
          </a:p>
          <a:p>
            <a:pPr marL="87313" indent="627063">
              <a:buNone/>
            </a:pPr>
            <a:endParaRPr lang="en-US" altLang="zh-TW" dirty="0" smtClean="0"/>
          </a:p>
          <a:p>
            <a:pPr marL="87313" indent="627063">
              <a:buNone/>
            </a:pPr>
            <a:r>
              <a:rPr lang="zh-TW" altLang="en-US" dirty="0" smtClean="0"/>
              <a:t>聽到快速地跑步聲音，歐姆心想這未免太沒有貴族的風範了。</a:t>
            </a:r>
            <a:endParaRPr lang="en-US" altLang="zh-TW" dirty="0" smtClean="0"/>
          </a:p>
          <a:p>
            <a:pPr marL="87313" indent="7938">
              <a:buNone/>
            </a:pPr>
            <a:r>
              <a:rPr lang="en-US" altLang="zh-TW" dirty="0" smtClean="0"/>
              <a:t>****************************</a:t>
            </a:r>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a:bodyPr>
          <a:lstStyle/>
          <a:p>
            <a:pPr marL="87313" indent="627063">
              <a:buNone/>
            </a:pPr>
            <a:r>
              <a:rPr lang="en-US" altLang="zh-TW" dirty="0" smtClean="0"/>
              <a:t>Entropy</a:t>
            </a:r>
            <a:r>
              <a:rPr lang="zh-TW" altLang="en-US" dirty="0" smtClean="0"/>
              <a:t>真是讓人又愛又恨的物理機制。</a:t>
            </a:r>
          </a:p>
          <a:p>
            <a:pPr marL="87313" indent="627063">
              <a:buNone/>
            </a:pPr>
            <a:r>
              <a:rPr lang="zh-TW" altLang="en-US" dirty="0" smtClean="0"/>
              <a:t>戰鬥方式可能可以利用增加隊伍不同知識技術體系，大幅增加戰鬥區域的</a:t>
            </a:r>
            <a:r>
              <a:rPr lang="en-US" altLang="zh-TW" dirty="0" smtClean="0"/>
              <a:t>Entropy</a:t>
            </a:r>
            <a:r>
              <a:rPr lang="zh-TW" altLang="en-US" dirty="0" smtClean="0"/>
              <a:t>讓敵方魔王無法施放大規模技能，對於魔多血薄的魔王相當有效。</a:t>
            </a:r>
          </a:p>
          <a:p>
            <a:pPr marL="87313" indent="627063">
              <a:buNone/>
            </a:pPr>
            <a:r>
              <a:rPr lang="zh-TW" altLang="en-US" dirty="0" smtClean="0"/>
              <a:t>反之對於魔少血厚的魔王建議隊伍只挑選少量技術體系，快速的發揮隊伍的特長連續施放相同技能</a:t>
            </a:r>
          </a:p>
          <a:p>
            <a:pPr marL="87313" indent="627063">
              <a:buNone/>
            </a:pPr>
            <a:r>
              <a:rPr lang="zh-TW" altLang="en-US" dirty="0" smtClean="0"/>
              <a:t>嫌太麻煩的人，可以簡單地把自身練強用暴力方式解決，雖然我認為這個想法本身很蠢就是了。再說如果真的好練強，那對方不也是一樣很快地練強。</a:t>
            </a:r>
          </a:p>
          <a:p>
            <a:pPr marL="87313" indent="627063">
              <a:buNone/>
            </a:pPr>
            <a:endParaRPr lang="zh-TW" altLang="en-US" dirty="0" smtClean="0"/>
          </a:p>
          <a:p>
            <a:pPr marL="87313" indent="627063" algn="r">
              <a:buNone/>
            </a:pPr>
            <a:r>
              <a:rPr lang="en-US" altLang="zh-TW" dirty="0" smtClean="0"/>
              <a:t>--</a:t>
            </a:r>
            <a:r>
              <a:rPr lang="zh-TW" altLang="en-US" dirty="0" smtClean="0"/>
              <a:t>凱莉</a:t>
            </a:r>
            <a:r>
              <a:rPr lang="en-US" altLang="zh-TW" dirty="0" smtClean="0"/>
              <a:t>《</a:t>
            </a:r>
            <a:r>
              <a:rPr lang="zh-TW" altLang="en-US" dirty="0" smtClean="0"/>
              <a:t>戰鬥技術指南</a:t>
            </a:r>
            <a:r>
              <a:rPr lang="en-US" altLang="zh-TW" dirty="0" smtClean="0"/>
              <a:t>》</a:t>
            </a:r>
          </a:p>
          <a:p>
            <a:pPr marL="87313" indent="627063">
              <a:buNone/>
            </a:pPr>
            <a:endParaRPr lang="zh-TW" altLang="en-US"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Chronicles</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現今主流學界把整個世界歷史分為幾個大時代。簡介如下：</a:t>
            </a:r>
          </a:p>
          <a:p>
            <a:pPr marL="87313" indent="627063">
              <a:buNone/>
            </a:pPr>
            <a:r>
              <a:rPr lang="zh-TW" altLang="en-US" dirty="0" smtClean="0"/>
              <a:t>傳說時代：由於過於遙遠而且也沒有任何壁畫紀錄，僅靠地質學家基於地層紀錄猜測歷史</a:t>
            </a:r>
          </a:p>
          <a:p>
            <a:pPr marL="87313" indent="627063">
              <a:buNone/>
            </a:pPr>
            <a:r>
              <a:rPr lang="zh-TW" altLang="en-US" dirty="0" smtClean="0"/>
              <a:t>部落時代：經由壁畫和考古器物推測當時的科技和文化</a:t>
            </a:r>
          </a:p>
          <a:p>
            <a:pPr marL="87313" indent="627063">
              <a:buNone/>
            </a:pPr>
            <a:r>
              <a:rPr lang="zh-TW" altLang="en-US" dirty="0" smtClean="0"/>
              <a:t>神界時代：中層有一段時期是由神界統一的，當時稱之為帝國，也因為統一集中了技術菁英，曾經是技術快速發展的時代</a:t>
            </a:r>
          </a:p>
          <a:p>
            <a:pPr marL="87313" indent="627063">
              <a:buNone/>
            </a:pPr>
            <a:r>
              <a:rPr lang="zh-TW" altLang="en-US" dirty="0" smtClean="0"/>
              <a:t>戰國時代：神族退回神界之後，中層經過多次戰亂，大致形成現在的政權版圖</a:t>
            </a:r>
          </a:p>
          <a:p>
            <a:pPr marL="87313" indent="627063">
              <a:buNone/>
            </a:pPr>
            <a:r>
              <a:rPr lang="zh-TW" altLang="en-US" dirty="0" smtClean="0"/>
              <a:t>近代：將浮空島和下界開始成為中立區域作為近代的開端，也意味著戰爭很難再發生</a:t>
            </a:r>
            <a:endParaRPr lang="en-US" altLang="zh-TW" dirty="0" smtClean="0"/>
          </a:p>
          <a:p>
            <a:pPr marL="87313" indent="627063" algn="r">
              <a:buNone/>
            </a:pPr>
            <a:r>
              <a:rPr lang="en-US" altLang="zh-TW" dirty="0" smtClean="0"/>
              <a:t>--</a:t>
            </a:r>
            <a:r>
              <a:rPr lang="zh-TW" altLang="en-US" dirty="0" smtClean="0"/>
              <a:t>伊恩．布魯</a:t>
            </a:r>
            <a:r>
              <a:rPr lang="en-US" altLang="zh-TW" dirty="0" smtClean="0"/>
              <a:t>《</a:t>
            </a:r>
            <a:r>
              <a:rPr lang="zh-TW" altLang="en-US" dirty="0" smtClean="0"/>
              <a:t>歷史學導論</a:t>
            </a:r>
            <a:r>
              <a:rPr lang="en-US" altLang="zh-TW" dirty="0" smtClean="0"/>
              <a:t>》</a:t>
            </a:r>
          </a:p>
          <a:p>
            <a:pPr marL="87313" indent="627063">
              <a:buNone/>
            </a:pPr>
            <a:endParaRPr lang="zh-TW" altLang="en-US"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註冊圖書館會員是年費制，不得外借，</a:t>
            </a:r>
            <a:r>
              <a:rPr lang="zh-TW" altLang="en-US" dirty="0" smtClean="0"/>
              <a:t>不得在書上作任何畫記或塗鴉。</a:t>
            </a:r>
            <a:endParaRPr lang="en-US" altLang="zh-TW" dirty="0" smtClean="0"/>
          </a:p>
          <a:p>
            <a:pPr algn="r">
              <a:buNone/>
            </a:pPr>
            <a:endParaRPr lang="en-US" altLang="zh-TW" dirty="0" smtClean="0"/>
          </a:p>
          <a:p>
            <a:pPr algn="r">
              <a:buNone/>
            </a:pPr>
            <a:r>
              <a:rPr lang="en-US" altLang="zh-TW" dirty="0" smtClean="0"/>
              <a:t>--《</a:t>
            </a:r>
            <a:r>
              <a:rPr lang="zh-TW" altLang="en-US" dirty="0" smtClean="0"/>
              <a:t>西恩圖書館規章</a:t>
            </a:r>
            <a:r>
              <a:rPr lang="en-US" altLang="zh-TW" dirty="0" smtClean="0"/>
              <a:t>》</a:t>
            </a:r>
          </a:p>
          <a:p>
            <a:endParaRPr lang="en-US" altLang="zh-TW" dirty="0" smtClean="0"/>
          </a:p>
          <a:p>
            <a:r>
              <a:rPr lang="zh-TW" altLang="en-US" dirty="0" smtClean="0"/>
              <a:t>圖書館資料區域分區如下：</a:t>
            </a:r>
            <a:endParaRPr lang="en-US" altLang="zh-TW" dirty="0" smtClean="0"/>
          </a:p>
          <a:p>
            <a:pPr lvl="1"/>
            <a:r>
              <a:rPr lang="zh-TW" altLang="en-US" dirty="0" smtClean="0"/>
              <a:t>一般資料區：</a:t>
            </a:r>
            <a:endParaRPr lang="en-US" altLang="zh-TW" dirty="0" smtClean="0"/>
          </a:p>
          <a:p>
            <a:pPr lvl="2"/>
            <a:r>
              <a:rPr lang="zh-TW" altLang="en-US" dirty="0" smtClean="0"/>
              <a:t>抄寫沒有任何限制，也有人的工作是專門幫人抄寫用以賺取薪資，同時又可以順便看書，等於有人幫忙出圖書館年費。</a:t>
            </a:r>
            <a:endParaRPr lang="en-US" altLang="zh-TW" dirty="0" smtClean="0"/>
          </a:p>
          <a:p>
            <a:pPr lvl="1"/>
            <a:r>
              <a:rPr lang="zh-TW" altLang="en-US" dirty="0" smtClean="0"/>
              <a:t>特殊資料區：</a:t>
            </a:r>
            <a:endParaRPr lang="en-US" altLang="zh-TW" dirty="0" smtClean="0"/>
          </a:p>
          <a:p>
            <a:pPr lvl="2"/>
            <a:r>
              <a:rPr lang="zh-TW" altLang="en-US" dirty="0" smtClean="0"/>
              <a:t>抄寫是需要事先申請，申請表單需要填寫抄寫的書本編號和抄寫頁數範圍，不過稱不上是限制，比較像是在統計那些資料特地被人查詢。</a:t>
            </a:r>
            <a:endParaRPr lang="en-US" altLang="zh-TW" dirty="0" smtClean="0"/>
          </a:p>
          <a:p>
            <a:pPr lvl="1"/>
            <a:r>
              <a:rPr lang="zh-TW" altLang="en-US" dirty="0" smtClean="0"/>
              <a:t>機密資料區：</a:t>
            </a:r>
            <a:endParaRPr lang="en-US" altLang="zh-TW" dirty="0" smtClean="0"/>
          </a:p>
          <a:p>
            <a:pPr lvl="2"/>
            <a:r>
              <a:rPr lang="zh-TW" altLang="en-US" dirty="0" smtClean="0"/>
              <a:t>不得抄寫，進入需要特殊申請，同時還會有警衛陪同，避免偷書和抄書的狀況發生。</a:t>
            </a:r>
            <a:endParaRPr lang="en-US" altLang="zh-TW" dirty="0" smtClean="0"/>
          </a:p>
          <a:p>
            <a:pPr lvl="2"/>
            <a:endParaRPr lang="en-US" altLang="zh-TW" dirty="0" smtClean="0"/>
          </a:p>
          <a:p>
            <a:pPr algn="r">
              <a:buNone/>
            </a:pPr>
            <a:r>
              <a:rPr lang="en-US" altLang="zh-TW" dirty="0" smtClean="0"/>
              <a:t>--《</a:t>
            </a:r>
            <a:r>
              <a:rPr lang="zh-TW" altLang="en-US" dirty="0" smtClean="0"/>
              <a:t>西恩圖書館規章</a:t>
            </a:r>
            <a:r>
              <a:rPr lang="en-US" altLang="zh-TW" dirty="0" smtClean="0"/>
              <a:t>》</a:t>
            </a:r>
          </a:p>
          <a:p>
            <a:pPr lvl="2"/>
            <a:endParaRPr lang="en-US" altLang="zh-TW"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lstStyle/>
          <a:p>
            <a:r>
              <a:rPr lang="zh-TW" altLang="en-US" dirty="0" smtClean="0"/>
              <a:t>在圖書館可以翻閱的資料，爾偶可以看到一些有趣的訊息</a:t>
            </a:r>
            <a:endParaRPr lang="en-US" altLang="zh-TW" dirty="0" smtClean="0"/>
          </a:p>
          <a:p>
            <a:endParaRPr lang="zh-TW"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大部分神族自詡為有資格待在神界的種族，其實只是由於神族無法靠一族力量打破</a:t>
            </a:r>
            <a:r>
              <a:rPr lang="en-US" altLang="zh-TW" i="1" dirty="0" smtClean="0"/>
              <a:t>Entropy</a:t>
            </a:r>
            <a:r>
              <a:rPr lang="zh-TW" altLang="en-US" i="1" dirty="0" smtClean="0"/>
              <a:t>邊界。</a:t>
            </a:r>
          </a:p>
          <a:p>
            <a:pPr lvl="1"/>
            <a:r>
              <a:rPr lang="zh-TW" altLang="en-US" i="1" dirty="0" smtClean="0"/>
              <a:t>神族到底有多強沒有人知道，傳說神族上一次來到中層有統治過整個中層，如果真的那麼強，為什麼又回到神界，是因為中層存在世界末日的預言嗎</a:t>
            </a:r>
            <a:r>
              <a:rPr lang="en-US" altLang="zh-TW" i="1" dirty="0" smtClean="0"/>
              <a:t>? </a:t>
            </a:r>
          </a:p>
          <a:p>
            <a:pPr lvl="1"/>
            <a:r>
              <a:rPr lang="zh-TW" altLang="en-US" i="1" dirty="0" smtClean="0"/>
              <a:t>如果是這樣表示現在沒有神族的時期很接近世界末日</a:t>
            </a:r>
            <a:r>
              <a:rPr lang="en-US" altLang="zh-TW" i="1" dirty="0" smtClean="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上中下層世界無法互相影響，因為有一個</a:t>
            </a:r>
            <a:r>
              <a:rPr lang="en-US" altLang="zh-TW" i="1" dirty="0" smtClean="0"/>
              <a:t>Entropy</a:t>
            </a:r>
            <a:r>
              <a:rPr lang="zh-TW" altLang="en-US" i="1" dirty="0" smtClean="0"/>
              <a:t>快速降為</a:t>
            </a:r>
            <a:r>
              <a:rPr lang="en-US" altLang="zh-TW" i="1" dirty="0" smtClean="0"/>
              <a:t>0</a:t>
            </a:r>
            <a:r>
              <a:rPr lang="zh-TW" altLang="en-US" i="1" dirty="0" smtClean="0"/>
              <a:t>的邊界</a:t>
            </a:r>
            <a:endParaRPr lang="en-US" altLang="zh-TW" i="1" dirty="0" smtClean="0"/>
          </a:p>
          <a:p>
            <a:pPr lvl="1"/>
            <a:r>
              <a:rPr lang="zh-TW" altLang="en-US" i="1" dirty="0" smtClean="0"/>
              <a:t>至於為甚麼會有著個邊界，大概是有特殊的重力場結構吧，如同黑洞一般改變時間和空間的慣性</a:t>
            </a:r>
            <a:endParaRPr lang="en-US" altLang="zh-TW" i="1" dirty="0" smtClean="0"/>
          </a:p>
          <a:p>
            <a:pPr lvl="1"/>
            <a:endParaRPr lang="zh-TW" altLang="en-US" i="1" dirty="0" smtClean="0"/>
          </a:p>
          <a:p>
            <a:pPr lvl="1"/>
            <a:r>
              <a:rPr lang="zh-TW" altLang="en-US" i="1" dirty="0" smtClean="0"/>
              <a:t>大陸盡頭可以走到世界邊界，但似乎不管從哪出發也能到達這個邊界，所以被誤以為是地平的世界邊界。或許這世界如同地球是圓的然後北極是奇異點。</a:t>
            </a:r>
          </a:p>
          <a:p>
            <a:pPr lvl="1"/>
            <a:r>
              <a:rPr lang="zh-TW" altLang="en-US" i="1" dirty="0" smtClean="0"/>
              <a:t>這個世界實際樣貌是怎麼樣還沒有人說得清</a:t>
            </a:r>
            <a:endParaRPr lang="en-US" altLang="zh-TW" i="1"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或許神界也是人，只是轉生後到達中界不小心獲得勇者加持</a:t>
            </a:r>
            <a:r>
              <a:rPr lang="en-US" altLang="zh-TW" i="1" dirty="0" smtClean="0"/>
              <a:t>(Entropy</a:t>
            </a:r>
            <a:r>
              <a:rPr lang="zh-TW" altLang="en-US" i="1" dirty="0" smtClean="0"/>
              <a:t>影響</a:t>
            </a:r>
            <a:r>
              <a:rPr lang="en-US" altLang="zh-TW" i="1" dirty="0" smtClean="0"/>
              <a:t>)</a:t>
            </a:r>
          </a:p>
          <a:p>
            <a:pPr lvl="1"/>
            <a:r>
              <a:rPr lang="zh-TW" altLang="en-US" i="1" dirty="0" smtClean="0"/>
              <a:t>所以轉生系作品，其實是上界的人轉生到下界以為是異世界轉生，帶者勇者加持進行了龍傲天的故事，或許歷史上的那次神族統一中界就是這樣一人的故事。</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相信大家都很討厭上物理課，畢竟要學一堆又臭又長的公式，還要記一堆學者發現的定理什麼的，實在是太無聊了。難道就沒有一條物理法則貫穿整個世界嗎</a:t>
            </a:r>
            <a:r>
              <a:rPr lang="en-US" altLang="zh-TW" dirty="0" smtClean="0"/>
              <a:t>?</a:t>
            </a:r>
            <a:r>
              <a:rPr lang="zh-TW" altLang="en-US" dirty="0" smtClean="0"/>
              <a:t> 其實是有的，那就是</a:t>
            </a:r>
            <a:r>
              <a:rPr lang="en-US" altLang="zh-TW" dirty="0" smtClean="0"/>
              <a:t>Entropy(</a:t>
            </a:r>
            <a:r>
              <a:rPr lang="zh-TW" altLang="en-US" dirty="0" smtClean="0"/>
              <a:t>亂度值</a:t>
            </a:r>
            <a:r>
              <a:rPr lang="en-US" altLang="zh-TW" dirty="0" smtClean="0"/>
              <a:t>)</a:t>
            </a:r>
            <a:r>
              <a:rPr lang="zh-TW" altLang="en-US" dirty="0" smtClean="0"/>
              <a:t>。</a:t>
            </a:r>
            <a:endParaRPr lang="en-US" altLang="zh-TW" dirty="0" smtClean="0"/>
          </a:p>
          <a:p>
            <a:pPr marL="87313" indent="627063">
              <a:buNone/>
            </a:pPr>
            <a:r>
              <a:rPr lang="en-US" altLang="zh-TW" dirty="0" smtClean="0"/>
              <a:t>Entropy</a:t>
            </a:r>
            <a:r>
              <a:rPr lang="zh-TW" altLang="en-US" dirty="0" smtClean="0"/>
              <a:t>並不是什麼高深的概念，甚至可能連學齡前的孩童都能理解。比如今天在山上丟一個球，很容易隨意地滾到山腳下，但是卻不容易把球丟到山頂；或者爬樓梯比下樓梯還喘。</a:t>
            </a:r>
            <a:endParaRPr lang="en-US" altLang="zh-TW" dirty="0" smtClean="0"/>
          </a:p>
          <a:p>
            <a:pPr marL="87313" indent="627063">
              <a:buNone/>
            </a:pPr>
            <a:r>
              <a:rPr lang="zh-TW" altLang="en-US" dirty="0" smtClean="0"/>
              <a:t>這些非常直觀的概念就是</a:t>
            </a:r>
            <a:r>
              <a:rPr lang="en-US" altLang="zh-TW" dirty="0" smtClean="0"/>
              <a:t>Entropy</a:t>
            </a:r>
            <a:r>
              <a:rPr lang="zh-TW" altLang="en-US" dirty="0" smtClean="0"/>
              <a:t>在運作的現象。簡單說就是世界有一個自然趨向性。</a:t>
            </a:r>
            <a:endParaRPr lang="en-US" altLang="zh-TW"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打開神界通道一般人都會認為沒好處，畢竟可能引發神界進攻，不錯似乎有一群邪教徒想打開上層通道。</a:t>
            </a:r>
            <a:endParaRPr lang="en-US" altLang="zh-TW" i="1" dirty="0" smtClean="0"/>
          </a:p>
          <a:p>
            <a:pPr lvl="1"/>
            <a:r>
              <a:rPr lang="zh-TW" altLang="en-US" i="1" dirty="0" smtClean="0"/>
              <a:t>他們認為世界末日預言是存在的，那個末日就是神界再次攻入中層</a:t>
            </a:r>
            <a:endParaRPr lang="zh-TW" altLang="en-US"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矮人族擅長的能力為科技，由於優秀的工藝冶金技術 、煉金術、盧恩文字，可以鍛造出強大的魔法武器。另外矮人也相當擅長預言</a:t>
            </a:r>
          </a:p>
          <a:p>
            <a:pPr lvl="1"/>
            <a:r>
              <a:rPr lang="zh-TW" altLang="en-US" i="1" dirty="0" smtClean="0"/>
              <a:t>精靈族擅長的能力為元素魔法，一般學者稱之為魔法，對於科技落後的地方來說元素魔法是相當方便的工具</a:t>
            </a:r>
          </a:p>
          <a:p>
            <a:pPr lvl="1"/>
            <a:r>
              <a:rPr lang="zh-TW" altLang="en-US" i="1" dirty="0" smtClean="0"/>
              <a:t>人族所使用的信仰魔法比如光、暗，有學者將這些皆分類在無屬性魔法。 由於人類自身的弱小，常常需要藉由信仰來支持自身，也因此人族使用的力量也是源自信仰，所以使用的能力也是神族體系。也有人主張無屬性魔法並不是魔法體系。</a:t>
            </a:r>
            <a:endParaRPr lang="zh-TW"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endParaRPr lang="en-US" altLang="zh-TW" i="1" dirty="0" smtClean="0"/>
          </a:p>
          <a:p>
            <a:pPr lvl="1"/>
            <a:r>
              <a:rPr lang="zh-TW" altLang="en-US" i="1" dirty="0" smtClean="0"/>
              <a:t>無屬性到底是不是魔法，一直以來都沒有定論，因為實驗過程自然元素施展會增加</a:t>
            </a:r>
            <a:r>
              <a:rPr lang="en-US" altLang="zh-TW" i="1" dirty="0" smtClean="0"/>
              <a:t>Entropy</a:t>
            </a:r>
            <a:r>
              <a:rPr lang="zh-TW" altLang="en-US" i="1" dirty="0" smtClean="0"/>
              <a:t>，無屬魔法施展也會增加</a:t>
            </a:r>
            <a:r>
              <a:rPr lang="en-US" altLang="zh-TW" i="1" dirty="0" smtClean="0"/>
              <a:t>Entropy</a:t>
            </a:r>
            <a:r>
              <a:rPr lang="zh-TW" altLang="en-US" i="1" dirty="0" smtClean="0"/>
              <a:t>，有人因此認定無屬魔法也是魔法的一個體系。</a:t>
            </a:r>
          </a:p>
          <a:p>
            <a:pPr lvl="1"/>
            <a:r>
              <a:rPr lang="zh-TW" altLang="en-US" i="1" dirty="0" smtClean="0"/>
              <a:t>教會一方強調光屬性魔法是魔法，暗屬性魔法則是非魔法的惡魔儀式。</a:t>
            </a:r>
          </a:p>
          <a:p>
            <a:pPr lvl="1"/>
            <a:r>
              <a:rPr lang="zh-TW" altLang="en-US" i="1" dirty="0" smtClean="0"/>
              <a:t>仙術和靈術似乎會增加彼此</a:t>
            </a:r>
            <a:r>
              <a:rPr lang="en-US" altLang="zh-TW" i="1" dirty="0" smtClean="0"/>
              <a:t>Entropy</a:t>
            </a:r>
            <a:r>
              <a:rPr lang="zh-TW" altLang="en-US" i="1" dirty="0" smtClean="0"/>
              <a:t>。簡單說仙術是武術仙術等技能，而靈術是超能力通靈等技能，似乎是同一個源頭同樣是使用人類自身的潛能，所以有學者將這兩個體系也歸類在無屬魔法體系。</a:t>
            </a:r>
          </a:p>
          <a:p>
            <a:endParaRPr lang="zh-TW" altLang="en-US" i="1"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r>
              <a:rPr lang="en-US" altLang="zh-TW" i="1" dirty="0" smtClean="0"/>
              <a:t> </a:t>
            </a:r>
          </a:p>
          <a:p>
            <a:pPr lvl="1"/>
            <a:r>
              <a:rPr lang="zh-TW" altLang="en-US" i="1" dirty="0" smtClean="0"/>
              <a:t>全世界世界受到法則影響，</a:t>
            </a:r>
            <a:r>
              <a:rPr lang="en-US" altLang="zh-TW" i="1" dirty="0" smtClean="0"/>
              <a:t>Entropy</a:t>
            </a:r>
            <a:r>
              <a:rPr lang="zh-TW" altLang="en-US" i="1" dirty="0" smtClean="0"/>
              <a:t>的存在由於不同體系會增加環境的混沌值，當環境的</a:t>
            </a:r>
            <a:r>
              <a:rPr lang="en-US" altLang="zh-TW" i="1" dirty="0" smtClean="0"/>
              <a:t>Entropy</a:t>
            </a:r>
            <a:r>
              <a:rPr lang="zh-TW" altLang="en-US" i="1" dirty="0" smtClean="0"/>
              <a:t>越高，不同體系的施展程度越困難</a:t>
            </a:r>
          </a:p>
          <a:p>
            <a:pPr lvl="1"/>
            <a:r>
              <a:rPr lang="zh-TW" altLang="en-US" i="1" dirty="0" smtClean="0"/>
              <a:t>不同體系會增加環境的</a:t>
            </a:r>
            <a:r>
              <a:rPr lang="en-US" altLang="zh-TW" i="1" dirty="0" smtClean="0"/>
              <a:t>Entropy</a:t>
            </a:r>
            <a:r>
              <a:rPr lang="zh-TW" altLang="en-US" i="1" dirty="0" smtClean="0"/>
              <a:t>，當環境的</a:t>
            </a:r>
            <a:r>
              <a:rPr lang="en-US" altLang="zh-TW" i="1" dirty="0" smtClean="0"/>
              <a:t>Entropy</a:t>
            </a:r>
            <a:r>
              <a:rPr lang="zh-TW" altLang="en-US" i="1" dirty="0" smtClean="0"/>
              <a:t>越高，不同體系的施展程度越困難</a:t>
            </a:r>
            <a:r>
              <a:rPr lang="en-US" altLang="zh-TW" i="1" dirty="0" smtClean="0"/>
              <a:t>(MP</a:t>
            </a:r>
            <a:r>
              <a:rPr lang="zh-TW" altLang="en-US" i="1" dirty="0" smtClean="0"/>
              <a:t>需求上升</a:t>
            </a:r>
            <a:r>
              <a:rPr lang="en-US" altLang="zh-TW" i="1" dirty="0" smtClean="0"/>
              <a:t>)</a:t>
            </a:r>
          </a:p>
          <a:p>
            <a:pPr lvl="1"/>
            <a:r>
              <a:rPr lang="zh-TW" altLang="en-US" i="1" dirty="0" smtClean="0"/>
              <a:t>裝備有多重素質</a:t>
            </a:r>
            <a:r>
              <a:rPr lang="en-US" altLang="zh-TW" i="1" dirty="0" smtClean="0"/>
              <a:t>(prefix, suffix)</a:t>
            </a:r>
            <a:r>
              <a:rPr lang="zh-TW" altLang="en-US" i="1" dirty="0" smtClean="0"/>
              <a:t>，當多重技術的的素質共存會降低效果，在多特性但效果少還是單一特性效果的裝備中做出取捨</a:t>
            </a:r>
            <a:endParaRPr lang="en-US" altLang="zh-TW" i="1" dirty="0" smtClean="0"/>
          </a:p>
          <a:p>
            <a:endParaRPr lang="en-US" altLang="zh-TW" dirty="0" smtClean="0"/>
          </a:p>
          <a:p>
            <a:endParaRPr lang="zh-TW"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endParaRPr lang="en-US" altLang="zh-TW" i="1" dirty="0" smtClean="0"/>
          </a:p>
          <a:p>
            <a:pPr lvl="1"/>
            <a:r>
              <a:rPr lang="zh-TW" altLang="en-US" i="1" dirty="0" smtClean="0"/>
              <a:t>有些技術手段可以達成類似的方式，比如要達到治癒方式，在科技中可以使用鍊金藥水，使用元素魔法的水元素，或者神族的祈禱治癒術都能達到治癒的效果</a:t>
            </a:r>
          </a:p>
          <a:p>
            <a:pPr lvl="1"/>
            <a:r>
              <a:rPr lang="zh-TW" altLang="en-US" i="1" dirty="0" smtClean="0"/>
              <a:t>差別在消耗的邏輯不一樣，精靈只要使用魔力即可。矮人幾乎沒有魔力，都要準備大量鍊金藥水，還好矮人體能好可以攜帶大量藥水。</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endParaRPr lang="en-US" altLang="zh-TW" i="1" dirty="0" smtClean="0"/>
          </a:p>
          <a:p>
            <a:pPr lvl="1"/>
            <a:r>
              <a:rPr lang="zh-TW" altLang="en-US" i="1" dirty="0" smtClean="0"/>
              <a:t>戰鬥方式也會因為種族特性有差異</a:t>
            </a:r>
          </a:p>
          <a:p>
            <a:pPr lvl="1"/>
            <a:r>
              <a:rPr lang="zh-TW" altLang="en-US" i="1" dirty="0" smtClean="0"/>
              <a:t>矮人因為長年需要冶金鍛造，體能不好的都被天擇了，通常矮人使用巨斧當狂戰士一路輾壓即可。 </a:t>
            </a:r>
          </a:p>
          <a:p>
            <a:pPr lvl="1"/>
            <a:r>
              <a:rPr lang="zh-TW" altLang="en-US" i="1" dirty="0" smtClean="0"/>
              <a:t>精靈通常生活在森林，長期使用弓箭打獵，體能自然也不差，同時可以使用土魔法防禦或者攻擊。</a:t>
            </a:r>
          </a:p>
          <a:p>
            <a:pPr lvl="1"/>
            <a:r>
              <a:rPr lang="zh-TW" altLang="en-US" i="1" dirty="0" smtClean="0"/>
              <a:t>人類由於天生的弱小，必須使用劍術，較少的受傷次數和盡可能閃躲對方的攻擊，比如忍者就是這種技巧。</a:t>
            </a:r>
          </a:p>
          <a:p>
            <a:pPr lvl="1"/>
            <a:endParaRPr lang="zh-TW" altLang="en-US" i="1"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由於戰場</a:t>
            </a:r>
            <a:r>
              <a:rPr lang="en-US" altLang="zh-TW" i="1" dirty="0" smtClean="0"/>
              <a:t>Entropy</a:t>
            </a:r>
            <a:r>
              <a:rPr lang="zh-TW" altLang="en-US" i="1" dirty="0" smtClean="0"/>
              <a:t>會影響雙方的各種互動，最好是一開始就擁有看到環境</a:t>
            </a:r>
            <a:r>
              <a:rPr lang="en-US" altLang="zh-TW" i="1" dirty="0" smtClean="0"/>
              <a:t>Entropy</a:t>
            </a:r>
            <a:r>
              <a:rPr lang="zh-TW" altLang="en-US" i="1" dirty="0" smtClean="0"/>
              <a:t>的技能，元素魔法的</a:t>
            </a:r>
            <a:r>
              <a:rPr lang="en-US" altLang="zh-TW" i="1" dirty="0" smtClean="0"/>
              <a:t>sylph</a:t>
            </a:r>
            <a:r>
              <a:rPr lang="zh-TW" altLang="en-US" i="1" dirty="0" smtClean="0"/>
              <a:t>召喚、科技技能的感知、信仰的千里眼都是很好的方法。</a:t>
            </a:r>
          </a:p>
          <a:p>
            <a:pPr lvl="1"/>
            <a:endParaRPr lang="zh-TW" altLang="en-US" i="1" dirty="0" smtClean="0"/>
          </a:p>
          <a:p>
            <a:pPr lvl="1"/>
            <a:r>
              <a:rPr lang="zh-TW" altLang="en-US" i="1" dirty="0" smtClean="0"/>
              <a:t>由於大型技能會影響大範圍的區域造成</a:t>
            </a:r>
            <a:r>
              <a:rPr lang="en-US" altLang="zh-TW" i="1" dirty="0" smtClean="0"/>
              <a:t>Entropy</a:t>
            </a:r>
            <a:r>
              <a:rPr lang="zh-TW" altLang="en-US" i="1" dirty="0" smtClean="0"/>
              <a:t>值快速增加，最好是把大型技能當作最後一發的魔法使用，一但放完可能雙方都要進入普通攻擊狀態，對於騎士團這種擅長進戰的軍隊似乎效果相當差。</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傳送的方式使用傳送卷軸，或者遁地術和傳送速都可以做到。就算都沒有這些技能，也可以購買車票搭乘交通工具。交通工具好處是便宜，缺點是只能到固定的地點，如果想要到達任意地點，則可以跟專門販賣傳送的商人尋找門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sp>
        <p:nvSpPr>
          <p:cNvPr id="3" name="內容版面配置區 2"/>
          <p:cNvSpPr>
            <a:spLocks noGrp="1"/>
          </p:cNvSpPr>
          <p:nvPr>
            <p:ph idx="1"/>
          </p:nvPr>
        </p:nvSpPr>
        <p:spPr/>
        <p:txBody>
          <a:bodyPr/>
          <a:lstStyle/>
          <a:p>
            <a:r>
              <a:rPr lang="zh-TW" altLang="en-US" dirty="0" smtClean="0"/>
              <a:t>此章節為遊戲真實設定，因為是上帝視角，不像之前的內容是透過考據推論的</a:t>
            </a:r>
            <a:endParaRPr lang="en-US" altLang="zh-TW" dirty="0" smtClean="0"/>
          </a:p>
          <a:p>
            <a:endParaRPr lang="en-US" altLang="zh-TW" dirty="0" smtClean="0"/>
          </a:p>
          <a:p>
            <a:r>
              <a:rPr lang="zh-TW" altLang="en-US" dirty="0" smtClean="0"/>
              <a:t>比如各世界之間通行的可能性實際上是如下圖：</a:t>
            </a:r>
          </a:p>
          <a:p>
            <a:endParaRPr lang="en-US" altLang="zh-TW" dirty="0" smtClean="0"/>
          </a:p>
          <a:p>
            <a:endParaRPr lang="zh-TW" altLang="en-US" dirty="0"/>
          </a:p>
        </p:txBody>
      </p:sp>
      <p:grpSp>
        <p:nvGrpSpPr>
          <p:cNvPr id="4" name="群組 3"/>
          <p:cNvGrpSpPr/>
          <p:nvPr/>
        </p:nvGrpSpPr>
        <p:grpSpPr>
          <a:xfrm>
            <a:off x="2000240" y="4167182"/>
            <a:ext cx="3071802" cy="3754407"/>
            <a:chOff x="5786446" y="1142990"/>
            <a:chExt cx="3071802" cy="3754407"/>
          </a:xfrm>
        </p:grpSpPr>
        <p:sp>
          <p:nvSpPr>
            <p:cNvPr id="5" name="橢圓 4"/>
            <p:cNvSpPr/>
            <p:nvPr/>
          </p:nvSpPr>
          <p:spPr>
            <a:xfrm>
              <a:off x="5991233" y="1142990"/>
              <a:ext cx="2593966" cy="37544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6878642" y="4146512"/>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946905" y="1142990"/>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6605593" y="237171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8107363" y="2576497"/>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059495" y="2781284"/>
              <a:ext cx="2457442" cy="61436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356478" y="298607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5786446" y="2781284"/>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p:nvPr/>
          </p:nvCxnSpPr>
          <p:spPr>
            <a:xfrm rot="10800000">
              <a:off x="6390863" y="3170585"/>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rot="10800000" flipV="1">
              <a:off x="6321287" y="2713382"/>
              <a:ext cx="337932" cy="188844"/>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rot="5400000" flipH="1" flipV="1">
              <a:off x="6803334" y="1913283"/>
              <a:ext cx="735496" cy="268357"/>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7000892" y="1285866"/>
              <a:ext cx="642942" cy="369332"/>
            </a:xfrm>
            <a:prstGeom prst="rect">
              <a:avLst/>
            </a:prstGeom>
            <a:noFill/>
          </p:spPr>
          <p:txBody>
            <a:bodyPr wrap="square" rtlCol="0">
              <a:spAutoFit/>
            </a:bodyPr>
            <a:lstStyle/>
            <a:p>
              <a:r>
                <a:rPr lang="zh-TW" altLang="en-US" dirty="0" smtClean="0">
                  <a:solidFill>
                    <a:schemeClr val="accent5">
                      <a:lumMod val="75000"/>
                    </a:schemeClr>
                  </a:solidFill>
                </a:rPr>
                <a:t>神界</a:t>
              </a:r>
              <a:endParaRPr lang="zh-TW" altLang="en-US" dirty="0">
                <a:solidFill>
                  <a:schemeClr val="accent5">
                    <a:lumMod val="75000"/>
                  </a:schemeClr>
                </a:solidFill>
              </a:endParaRPr>
            </a:p>
          </p:txBody>
        </p:sp>
        <p:sp>
          <p:nvSpPr>
            <p:cNvPr id="17" name="文字方塊 16"/>
            <p:cNvSpPr txBox="1"/>
            <p:nvPr/>
          </p:nvSpPr>
          <p:spPr>
            <a:xfrm>
              <a:off x="6929454" y="4357700"/>
              <a:ext cx="642942" cy="369332"/>
            </a:xfrm>
            <a:prstGeom prst="rect">
              <a:avLst/>
            </a:prstGeom>
            <a:noFill/>
          </p:spPr>
          <p:txBody>
            <a:bodyPr wrap="square" rtlCol="0">
              <a:spAutoFit/>
            </a:bodyPr>
            <a:lstStyle/>
            <a:p>
              <a:r>
                <a:rPr lang="zh-TW" altLang="en-US" dirty="0" smtClean="0">
                  <a:solidFill>
                    <a:schemeClr val="accent5">
                      <a:lumMod val="75000"/>
                    </a:schemeClr>
                  </a:solidFill>
                </a:rPr>
                <a:t>下界</a:t>
              </a:r>
              <a:endParaRPr lang="zh-TW" altLang="en-US" dirty="0">
                <a:solidFill>
                  <a:schemeClr val="accent5">
                    <a:lumMod val="75000"/>
                  </a:schemeClr>
                </a:solidFill>
              </a:endParaRPr>
            </a:p>
          </p:txBody>
        </p:sp>
        <p:sp>
          <p:nvSpPr>
            <p:cNvPr id="18" name="文字方塊 17"/>
            <p:cNvSpPr txBox="1"/>
            <p:nvPr/>
          </p:nvSpPr>
          <p:spPr>
            <a:xfrm>
              <a:off x="6687789" y="2445026"/>
              <a:ext cx="642942" cy="646331"/>
            </a:xfrm>
            <a:prstGeom prst="rect">
              <a:avLst/>
            </a:prstGeom>
            <a:noFill/>
          </p:spPr>
          <p:txBody>
            <a:bodyPr wrap="square" rtlCol="0">
              <a:spAutoFit/>
            </a:bodyPr>
            <a:lstStyle/>
            <a:p>
              <a:r>
                <a:rPr lang="zh-TW" altLang="en-US" dirty="0" smtClean="0">
                  <a:solidFill>
                    <a:schemeClr val="accent5">
                      <a:lumMod val="75000"/>
                    </a:schemeClr>
                  </a:solidFill>
                </a:rPr>
                <a:t>大陸盡頭</a:t>
              </a:r>
              <a:endParaRPr lang="zh-TW" altLang="en-US" dirty="0">
                <a:solidFill>
                  <a:schemeClr val="accent5">
                    <a:lumMod val="75000"/>
                  </a:schemeClr>
                </a:solidFill>
              </a:endParaRPr>
            </a:p>
          </p:txBody>
        </p:sp>
        <p:sp>
          <p:nvSpPr>
            <p:cNvPr id="19" name="文字方塊 18"/>
            <p:cNvSpPr txBox="1"/>
            <p:nvPr/>
          </p:nvSpPr>
          <p:spPr>
            <a:xfrm>
              <a:off x="8188598" y="2646910"/>
              <a:ext cx="642942" cy="646331"/>
            </a:xfrm>
            <a:prstGeom prst="rect">
              <a:avLst/>
            </a:prstGeom>
            <a:noFill/>
          </p:spPr>
          <p:txBody>
            <a:bodyPr wrap="square" rtlCol="0">
              <a:spAutoFit/>
            </a:bodyPr>
            <a:lstStyle/>
            <a:p>
              <a:r>
                <a:rPr lang="zh-TW" altLang="en-US" dirty="0" smtClean="0">
                  <a:solidFill>
                    <a:schemeClr val="accent5">
                      <a:lumMod val="75000"/>
                    </a:schemeClr>
                  </a:solidFill>
                </a:rPr>
                <a:t>未踏領域</a:t>
              </a:r>
              <a:endParaRPr lang="zh-TW" altLang="en-US" dirty="0">
                <a:solidFill>
                  <a:schemeClr val="accent5">
                    <a:lumMod val="75000"/>
                  </a:schemeClr>
                </a:solidFill>
              </a:endParaRPr>
            </a:p>
          </p:txBody>
        </p:sp>
        <p:sp>
          <p:nvSpPr>
            <p:cNvPr id="20" name="文字方塊 19"/>
            <p:cNvSpPr txBox="1"/>
            <p:nvPr/>
          </p:nvSpPr>
          <p:spPr>
            <a:xfrm>
              <a:off x="5816264" y="2807806"/>
              <a:ext cx="642942" cy="646331"/>
            </a:xfrm>
            <a:prstGeom prst="rect">
              <a:avLst/>
            </a:prstGeom>
            <a:noFill/>
          </p:spPr>
          <p:txBody>
            <a:bodyPr wrap="square" rtlCol="0">
              <a:spAutoFit/>
            </a:bodyPr>
            <a:lstStyle/>
            <a:p>
              <a:r>
                <a:rPr lang="zh-TW" altLang="en-US" dirty="0" smtClean="0">
                  <a:solidFill>
                    <a:schemeClr val="accent5">
                      <a:lumMod val="75000"/>
                    </a:schemeClr>
                  </a:solidFill>
                </a:rPr>
                <a:t>西方</a:t>
              </a:r>
              <a:endParaRPr lang="en-US" altLang="zh-TW" dirty="0" smtClean="0">
                <a:solidFill>
                  <a:schemeClr val="accent5">
                    <a:lumMod val="75000"/>
                  </a:schemeClr>
                </a:solidFill>
              </a:endParaRPr>
            </a:p>
            <a:p>
              <a:r>
                <a:rPr lang="zh-TW" altLang="en-US" dirty="0" smtClean="0">
                  <a:solidFill>
                    <a:schemeClr val="accent5">
                      <a:lumMod val="75000"/>
                    </a:schemeClr>
                  </a:solidFill>
                </a:rPr>
                <a:t>大陸</a:t>
              </a:r>
              <a:endParaRPr lang="zh-TW" altLang="en-US" dirty="0">
                <a:solidFill>
                  <a:schemeClr val="accent5">
                    <a:lumMod val="75000"/>
                  </a:schemeClr>
                </a:solidFill>
              </a:endParaRPr>
            </a:p>
          </p:txBody>
        </p:sp>
        <p:sp>
          <p:nvSpPr>
            <p:cNvPr id="21" name="文字方塊 20"/>
            <p:cNvSpPr txBox="1"/>
            <p:nvPr/>
          </p:nvSpPr>
          <p:spPr>
            <a:xfrm>
              <a:off x="7286644" y="3143254"/>
              <a:ext cx="928694" cy="369332"/>
            </a:xfrm>
            <a:prstGeom prst="rect">
              <a:avLst/>
            </a:prstGeom>
            <a:noFill/>
          </p:spPr>
          <p:txBody>
            <a:bodyPr wrap="square" rtlCol="0">
              <a:spAutoFit/>
            </a:bodyPr>
            <a:lstStyle/>
            <a:p>
              <a:r>
                <a:rPr lang="zh-TW" altLang="en-US" dirty="0" smtClean="0">
                  <a:solidFill>
                    <a:schemeClr val="accent5">
                      <a:lumMod val="75000"/>
                    </a:schemeClr>
                  </a:solidFill>
                </a:rPr>
                <a:t>浮空島</a:t>
              </a:r>
              <a:endParaRPr lang="zh-TW" altLang="en-US" dirty="0">
                <a:solidFill>
                  <a:schemeClr val="accent5">
                    <a:lumMod val="75000"/>
                  </a:schemeClr>
                </a:solidFill>
              </a:endParaRPr>
            </a:p>
          </p:txBody>
        </p:sp>
        <p:cxnSp>
          <p:nvCxnSpPr>
            <p:cNvPr id="22" name="直線單箭頭接點 21"/>
            <p:cNvCxnSpPr/>
            <p:nvPr/>
          </p:nvCxnSpPr>
          <p:spPr>
            <a:xfrm rot="10800000">
              <a:off x="7286644" y="2643188"/>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0800000" flipV="1">
              <a:off x="7732645" y="2862470"/>
              <a:ext cx="467138" cy="24847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rot="16200000" flipV="1">
              <a:off x="6157800" y="3494112"/>
              <a:ext cx="960786" cy="777545"/>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5400000" flipH="1" flipV="1">
              <a:off x="7049033" y="3748599"/>
              <a:ext cx="771517" cy="418087"/>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V="1">
              <a:off x="6387127" y="3681212"/>
              <a:ext cx="1320240" cy="80319"/>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10800000">
              <a:off x="7258882" y="2885664"/>
              <a:ext cx="374371" cy="245163"/>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p>
        </p:txBody>
      </p:sp>
      <p:sp>
        <p:nvSpPr>
          <p:cNvPr id="3" name="內容版面配置區 2"/>
          <p:cNvSpPr>
            <a:spLocks noGrp="1"/>
          </p:cNvSpPr>
          <p:nvPr>
            <p:ph idx="1"/>
          </p:nvPr>
        </p:nvSpPr>
        <p:spPr/>
        <p:txBody>
          <a:bodyPr/>
          <a:lstStyle/>
          <a:p>
            <a:r>
              <a:rPr lang="zh-TW" altLang="en-US" dirty="0" smtClean="0">
                <a:solidFill>
                  <a:srgbClr val="FFC000"/>
                </a:solidFill>
              </a:rPr>
              <a:t>種族加成</a:t>
            </a:r>
          </a:p>
          <a:p>
            <a:pPr lvl="1"/>
            <a:r>
              <a:rPr lang="zh-TW" altLang="en-US" dirty="0" smtClean="0"/>
              <a:t>使用自身種族擅長的科技會有</a:t>
            </a:r>
            <a:r>
              <a:rPr lang="en-US" altLang="zh-TW" dirty="0" smtClean="0"/>
              <a:t>MP</a:t>
            </a:r>
            <a:r>
              <a:rPr lang="zh-TW" altLang="en-US" dirty="0" smtClean="0"/>
              <a:t>消耗減免，反之則會增加</a:t>
            </a:r>
          </a:p>
          <a:p>
            <a:pPr lvl="1"/>
            <a:r>
              <a:rPr lang="zh-TW" altLang="en-US" dirty="0" smtClean="0"/>
              <a:t>半混血族人則是受雙方影響各半</a:t>
            </a:r>
            <a:endParaRPr lang="zh-TW" altLang="en-US" dirty="0"/>
          </a:p>
        </p:txBody>
      </p:sp>
      <p:graphicFrame>
        <p:nvGraphicFramePr>
          <p:cNvPr id="4" name="表格 3"/>
          <p:cNvGraphicFramePr>
            <a:graphicFrameLocks noGrp="1"/>
          </p:cNvGraphicFramePr>
          <p:nvPr/>
        </p:nvGraphicFramePr>
        <p:xfrm>
          <a:off x="785794" y="3381364"/>
          <a:ext cx="5357876" cy="2595880"/>
        </p:xfrm>
        <a:graphic>
          <a:graphicData uri="http://schemas.openxmlformats.org/drawingml/2006/table">
            <a:tbl>
              <a:tblPr firstRow="1" bandRow="1">
                <a:tableStyleId>{5C22544A-7EE6-4342-B048-85BDC9FD1C3A}</a:tableStyleId>
              </a:tblPr>
              <a:tblGrid>
                <a:gridCol w="1785977"/>
                <a:gridCol w="1190633"/>
                <a:gridCol w="1190633"/>
                <a:gridCol w="1190633"/>
              </a:tblGrid>
              <a:tr h="370840">
                <a:tc>
                  <a:txBody>
                    <a:bodyPr/>
                    <a:lstStyle/>
                    <a:p>
                      <a:pPr algn="ctr"/>
                      <a:endParaRPr lang="zh-TW" altLang="en-US"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latin typeface="+mn-lt"/>
                        </a:rPr>
                        <a:t>Faith</a:t>
                      </a:r>
                      <a:endParaRPr lang="zh-TW" altLang="en-US"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err="1" smtClean="0">
                          <a:solidFill>
                            <a:srgbClr val="00B050"/>
                          </a:solidFill>
                          <a:latin typeface="+mn-lt"/>
                        </a:rPr>
                        <a:t>Technic</a:t>
                      </a:r>
                      <a:endParaRPr lang="zh-TW" altLang="en-US" dirty="0">
                        <a:solidFill>
                          <a:srgbClr val="00B050"/>
                        </a:solidFill>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accent5">
                              <a:lumMod val="75000"/>
                            </a:schemeClr>
                          </a:solidFill>
                        </a:rPr>
                        <a:t>Element</a:t>
                      </a:r>
                      <a:endParaRPr lang="zh-TW"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Human</a:t>
                      </a:r>
                      <a:endParaRPr lang="zh-TW" altLang="en-US" dirty="0">
                        <a:solidFill>
                          <a:schemeClr val="bg1"/>
                        </a:solidFill>
                        <a:latin typeface="+mn-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-20%</a:t>
                      </a:r>
                      <a:endParaRPr lang="zh-TW" altLang="en-US" dirty="0">
                        <a:latin typeface="+mn-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+10%</a:t>
                      </a:r>
                      <a:endParaRPr lang="zh-TW"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Dwarf</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-20%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+10%</a:t>
                      </a:r>
                      <a:endParaRPr lang="zh-TW"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Elf</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-20%</a:t>
                      </a:r>
                      <a:endParaRPr lang="zh-TW"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Human-Elf</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Elf-Dwarf</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Dwarf-Human</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如果想要清楚一點的感受</a:t>
            </a:r>
            <a:r>
              <a:rPr lang="en-US" altLang="zh-TW" dirty="0" smtClean="0"/>
              <a:t>Entropy</a:t>
            </a:r>
            <a:r>
              <a:rPr lang="zh-TW" altLang="en-US" dirty="0" smtClean="0"/>
              <a:t>的存在，我們可以先來想像一個情境，一個密閉空間擁有</a:t>
            </a:r>
            <a:r>
              <a:rPr lang="en-US" altLang="zh-TW" dirty="0" smtClean="0"/>
              <a:t>10</a:t>
            </a:r>
            <a:r>
              <a:rPr lang="zh-TW" altLang="en-US" dirty="0" smtClean="0"/>
              <a:t>個空氣單位粒子，如果把空間分為左右兩側，要如何分配這些粒子？</a:t>
            </a:r>
            <a:r>
              <a:rPr lang="en-US" altLang="zh-TW" dirty="0" smtClean="0"/>
              <a:t>(</a:t>
            </a:r>
            <a:r>
              <a:rPr lang="zh-TW" altLang="en-US" dirty="0" smtClean="0"/>
              <a:t>圖</a:t>
            </a:r>
            <a:r>
              <a:rPr lang="en-US" altLang="zh-TW" dirty="0" smtClean="0"/>
              <a:t>13 A)</a:t>
            </a:r>
          </a:p>
          <a:p>
            <a:pPr marL="87313" indent="627063">
              <a:buNone/>
            </a:pPr>
            <a:r>
              <a:rPr lang="zh-TW" altLang="en-US" dirty="0" smtClean="0"/>
              <a:t>對於這個問題，應該沒有人會懷疑就是左邊</a:t>
            </a:r>
            <a:r>
              <a:rPr lang="en-US" altLang="zh-TW" dirty="0" smtClean="0"/>
              <a:t>5</a:t>
            </a:r>
            <a:r>
              <a:rPr lang="zh-TW" altLang="en-US" dirty="0" smtClean="0"/>
              <a:t>個右邊</a:t>
            </a:r>
            <a:r>
              <a:rPr lang="en-US" altLang="zh-TW" dirty="0" smtClean="0"/>
              <a:t>5</a:t>
            </a:r>
            <a:r>
              <a:rPr lang="zh-TW" altLang="en-US" dirty="0" smtClean="0"/>
              <a:t>個這樣最自然不過了吧？</a:t>
            </a:r>
            <a:endParaRPr lang="en-US" altLang="zh-TW" dirty="0" smtClean="0"/>
          </a:p>
          <a:p>
            <a:pPr marL="87313" indent="627063">
              <a:buNone/>
            </a:pPr>
            <a:r>
              <a:rPr lang="zh-TW" altLang="en-US" dirty="0" smtClean="0"/>
              <a:t>但為什麼是這樣子是理所當然的結果？我們先想像一個情況，這個空間</a:t>
            </a:r>
            <a:r>
              <a:rPr lang="en-US" altLang="zh-TW" dirty="0" smtClean="0"/>
              <a:t>9</a:t>
            </a:r>
            <a:r>
              <a:rPr lang="zh-TW" altLang="en-US" dirty="0" smtClean="0"/>
              <a:t>個空氣粒子在左側，</a:t>
            </a:r>
            <a:r>
              <a:rPr lang="en-US" altLang="zh-TW" dirty="0" smtClean="0"/>
              <a:t>1</a:t>
            </a:r>
            <a:r>
              <a:rPr lang="zh-TW" altLang="en-US" dirty="0" smtClean="0"/>
              <a:t>個在右側</a:t>
            </a:r>
            <a:r>
              <a:rPr lang="en-US" altLang="zh-TW" dirty="0" smtClean="0"/>
              <a:t>(</a:t>
            </a:r>
            <a:r>
              <a:rPr lang="zh-TW" altLang="en-US" dirty="0" smtClean="0"/>
              <a:t>圖</a:t>
            </a:r>
            <a:r>
              <a:rPr lang="en-US" altLang="zh-TW" dirty="0" smtClean="0"/>
              <a:t>13 B)</a:t>
            </a:r>
            <a:r>
              <a:rPr lang="zh-TW" altLang="en-US" dirty="0" smtClean="0"/>
              <a:t>，這樣有幾種可能？</a:t>
            </a:r>
            <a:endParaRPr lang="en-US" altLang="zh-TW" dirty="0" smtClean="0"/>
          </a:p>
          <a:p>
            <a:pPr marL="87313" indent="627063">
              <a:buNone/>
            </a:pPr>
            <a:r>
              <a:rPr lang="zh-TW" altLang="en-US" dirty="0" smtClean="0"/>
              <a:t>答案是</a:t>
            </a:r>
            <a:r>
              <a:rPr lang="en-US" altLang="zh-TW" dirty="0" smtClean="0"/>
              <a:t>10</a:t>
            </a:r>
            <a:r>
              <a:rPr lang="zh-TW" altLang="en-US" dirty="0" smtClean="0"/>
              <a:t>種，如果我們把每個粒子都給了一個編號例如</a:t>
            </a:r>
            <a:r>
              <a:rPr lang="en-US" altLang="zh-TW" dirty="0" smtClean="0"/>
              <a:t>1</a:t>
            </a:r>
            <a:r>
              <a:rPr lang="zh-TW" altLang="en-US" dirty="0" smtClean="0"/>
              <a:t>到</a:t>
            </a:r>
            <a:r>
              <a:rPr lang="en-US" altLang="zh-TW" dirty="0" smtClean="0"/>
              <a:t>10</a:t>
            </a:r>
            <a:r>
              <a:rPr lang="zh-TW" altLang="en-US" dirty="0" smtClean="0"/>
              <a:t>，那麼右邊的這個例子可能是</a:t>
            </a:r>
            <a:r>
              <a:rPr lang="en-US" altLang="zh-TW" dirty="0" smtClean="0"/>
              <a:t>5</a:t>
            </a:r>
            <a:r>
              <a:rPr lang="zh-TW" altLang="en-US" dirty="0" smtClean="0"/>
              <a:t>或</a:t>
            </a:r>
            <a:r>
              <a:rPr lang="en-US" altLang="zh-TW" dirty="0" smtClean="0"/>
              <a:t>7</a:t>
            </a:r>
            <a:r>
              <a:rPr lang="zh-TW" altLang="en-US" dirty="0" smtClean="0"/>
              <a:t>或者任一個</a:t>
            </a:r>
            <a:r>
              <a:rPr lang="en-US" altLang="zh-TW" dirty="0" smtClean="0"/>
              <a:t>1</a:t>
            </a:r>
            <a:r>
              <a:rPr lang="zh-TW" altLang="en-US" dirty="0" smtClean="0"/>
              <a:t>到</a:t>
            </a:r>
            <a:r>
              <a:rPr lang="en-US" altLang="zh-TW" dirty="0" smtClean="0"/>
              <a:t>10</a:t>
            </a:r>
            <a:r>
              <a:rPr lang="zh-TW" altLang="en-US" dirty="0" smtClean="0"/>
              <a:t>的編號。</a:t>
            </a:r>
          </a:p>
        </p:txBody>
      </p:sp>
      <p:grpSp>
        <p:nvGrpSpPr>
          <p:cNvPr id="56" name="群組 55"/>
          <p:cNvGrpSpPr/>
          <p:nvPr/>
        </p:nvGrpSpPr>
        <p:grpSpPr>
          <a:xfrm>
            <a:off x="857232" y="8096272"/>
            <a:ext cx="1866317" cy="1155150"/>
            <a:chOff x="3786190" y="8310586"/>
            <a:chExt cx="1866317" cy="1155150"/>
          </a:xfrm>
        </p:grpSpPr>
        <p:sp>
          <p:nvSpPr>
            <p:cNvPr id="57" name="矩形 56"/>
            <p:cNvSpPr/>
            <p:nvPr/>
          </p:nvSpPr>
          <p:spPr>
            <a:xfrm>
              <a:off x="3786190" y="8310586"/>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p:cNvSpPr/>
            <p:nvPr/>
          </p:nvSpPr>
          <p:spPr>
            <a:xfrm>
              <a:off x="385762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p:cNvSpPr/>
            <p:nvPr/>
          </p:nvSpPr>
          <p:spPr>
            <a:xfrm>
              <a:off x="4786322"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p:cNvSpPr/>
            <p:nvPr/>
          </p:nvSpPr>
          <p:spPr>
            <a:xfrm>
              <a:off x="5072074"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橢圓 61"/>
            <p:cNvSpPr/>
            <p:nvPr/>
          </p:nvSpPr>
          <p:spPr>
            <a:xfrm>
              <a:off x="5286388"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橢圓 62"/>
            <p:cNvSpPr/>
            <p:nvPr/>
          </p:nvSpPr>
          <p:spPr>
            <a:xfrm>
              <a:off x="414338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392906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橢圓 64"/>
            <p:cNvSpPr/>
            <p:nvPr/>
          </p:nvSpPr>
          <p:spPr>
            <a:xfrm>
              <a:off x="4714884"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p:cNvSpPr/>
            <p:nvPr/>
          </p:nvSpPr>
          <p:spPr>
            <a:xfrm>
              <a:off x="4572008"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p:cNvSpPr/>
            <p:nvPr/>
          </p:nvSpPr>
          <p:spPr>
            <a:xfrm>
              <a:off x="521495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p:cNvSpPr/>
            <p:nvPr/>
          </p:nvSpPr>
          <p:spPr>
            <a:xfrm>
              <a:off x="4429132"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p:cNvSpPr txBox="1"/>
            <p:nvPr/>
          </p:nvSpPr>
          <p:spPr>
            <a:xfrm>
              <a:off x="3786190" y="9096404"/>
              <a:ext cx="1000132" cy="369332"/>
            </a:xfrm>
            <a:prstGeom prst="rect">
              <a:avLst/>
            </a:prstGeom>
            <a:noFill/>
          </p:spPr>
          <p:txBody>
            <a:bodyPr wrap="square" rtlCol="0">
              <a:spAutoFit/>
            </a:bodyPr>
            <a:lstStyle/>
            <a:p>
              <a:r>
                <a:rPr lang="zh-TW" altLang="en-US" dirty="0" smtClean="0"/>
                <a:t>圖</a:t>
              </a:r>
              <a:r>
                <a:rPr lang="en-US" altLang="zh-TW" dirty="0" smtClean="0"/>
                <a:t>13 A</a:t>
              </a:r>
              <a:endParaRPr lang="zh-TW" altLang="en-US" dirty="0"/>
            </a:p>
          </p:txBody>
        </p:sp>
      </p:grpSp>
      <p:grpSp>
        <p:nvGrpSpPr>
          <p:cNvPr id="71" name="群組 70"/>
          <p:cNvGrpSpPr/>
          <p:nvPr/>
        </p:nvGrpSpPr>
        <p:grpSpPr>
          <a:xfrm>
            <a:off x="3643314" y="8096272"/>
            <a:ext cx="1866317" cy="1226588"/>
            <a:chOff x="3643314" y="8096272"/>
            <a:chExt cx="1866317" cy="1226588"/>
          </a:xfrm>
        </p:grpSpPr>
        <p:sp>
          <p:nvSpPr>
            <p:cNvPr id="31" name="矩形 30"/>
            <p:cNvSpPr/>
            <p:nvPr/>
          </p:nvSpPr>
          <p:spPr>
            <a:xfrm>
              <a:off x="3643314" y="8096272"/>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a:stCxn id="31" idx="0"/>
              <a:endCxn id="31" idx="2"/>
            </p:cNvCxnSpPr>
            <p:nvPr/>
          </p:nvCxnSpPr>
          <p:spPr>
            <a:xfrm rot="16200000" flipH="1">
              <a:off x="4183564" y="8489181"/>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3786190" y="816771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4071942"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4143380"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5143512"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p:cNvSpPr/>
            <p:nvPr/>
          </p:nvSpPr>
          <p:spPr>
            <a:xfrm>
              <a:off x="4214818" y="816771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378619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4000504"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4286256"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3857628"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a:off x="4286256"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3643314" y="8953528"/>
              <a:ext cx="1000132" cy="369332"/>
            </a:xfrm>
            <a:prstGeom prst="rect">
              <a:avLst/>
            </a:prstGeom>
            <a:noFill/>
          </p:spPr>
          <p:txBody>
            <a:bodyPr wrap="square" rtlCol="0">
              <a:spAutoFit/>
            </a:bodyPr>
            <a:lstStyle/>
            <a:p>
              <a:r>
                <a:rPr lang="zh-TW" altLang="en-US" dirty="0" smtClean="0"/>
                <a:t>圖</a:t>
              </a:r>
              <a:r>
                <a:rPr lang="en-US" altLang="zh-TW" dirty="0" smtClean="0"/>
                <a:t>13 B</a:t>
              </a:r>
              <a:endParaRPr lang="zh-TW" altLang="en-US" dirty="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p>
        </p:txBody>
      </p:sp>
      <p:sp>
        <p:nvSpPr>
          <p:cNvPr id="3" name="內容版面配置區 2"/>
          <p:cNvSpPr>
            <a:spLocks noGrp="1"/>
          </p:cNvSpPr>
          <p:nvPr>
            <p:ph idx="1"/>
          </p:nvPr>
        </p:nvSpPr>
        <p:spPr/>
        <p:txBody>
          <a:bodyPr/>
          <a:lstStyle/>
          <a:p>
            <a:r>
              <a:rPr lang="zh-TW" altLang="en-US" dirty="0" smtClean="0">
                <a:solidFill>
                  <a:srgbClr val="FFC000"/>
                </a:solidFill>
              </a:rPr>
              <a:t>三元向性</a:t>
            </a:r>
            <a:r>
              <a:rPr lang="en-US" altLang="zh-TW" dirty="0" smtClean="0">
                <a:solidFill>
                  <a:srgbClr val="FFC000"/>
                </a:solidFill>
              </a:rPr>
              <a:t>(</a:t>
            </a:r>
            <a:r>
              <a:rPr lang="en-US" altLang="zh-TW" dirty="0" err="1" smtClean="0">
                <a:solidFill>
                  <a:srgbClr val="FFC000"/>
                </a:solidFill>
              </a:rPr>
              <a:t>Triality</a:t>
            </a:r>
            <a:r>
              <a:rPr lang="en-US" altLang="zh-TW" dirty="0" smtClean="0">
                <a:solidFill>
                  <a:srgbClr val="FFC000"/>
                </a:solidFill>
              </a:rPr>
              <a:t>)</a:t>
            </a:r>
          </a:p>
          <a:p>
            <a:pPr lvl="1"/>
            <a:r>
              <a:rPr lang="zh-TW" altLang="en-US" dirty="0" smtClean="0"/>
              <a:t>由於技術是三種體系，學習不同體系受到</a:t>
            </a:r>
            <a:r>
              <a:rPr lang="en-US" altLang="zh-TW" dirty="0" smtClean="0"/>
              <a:t>Entropy</a:t>
            </a:r>
            <a:r>
              <a:rPr lang="zh-TW" altLang="en-US" dirty="0" smtClean="0"/>
              <a:t>影響會增加技能消耗</a:t>
            </a:r>
            <a:r>
              <a:rPr lang="en-US" altLang="zh-TW" dirty="0" smtClean="0"/>
              <a:t>MP</a:t>
            </a:r>
            <a:r>
              <a:rPr lang="zh-TW" altLang="en-US" dirty="0" smtClean="0"/>
              <a:t>值</a:t>
            </a:r>
            <a:r>
              <a:rPr lang="en-US" altLang="zh-TW" dirty="0" smtClean="0"/>
              <a:t>(1-</a:t>
            </a:r>
            <a:r>
              <a:rPr lang="zh-TW" altLang="en-US" dirty="0" smtClean="0"/>
              <a:t>比率</a:t>
            </a:r>
            <a:r>
              <a:rPr lang="en-US" altLang="zh-TW" dirty="0" smtClean="0"/>
              <a:t>)</a:t>
            </a:r>
          </a:p>
          <a:p>
            <a:pPr lvl="1"/>
            <a:r>
              <a:rPr lang="zh-TW" altLang="en-US" dirty="0" smtClean="0"/>
              <a:t>比如信仰</a:t>
            </a:r>
            <a:r>
              <a:rPr lang="en-US" altLang="zh-TW" dirty="0" smtClean="0"/>
              <a:t>-</a:t>
            </a:r>
            <a:r>
              <a:rPr lang="zh-TW" altLang="en-US" dirty="0" smtClean="0"/>
              <a:t>科技</a:t>
            </a:r>
            <a:r>
              <a:rPr lang="en-US" altLang="zh-TW" dirty="0" smtClean="0"/>
              <a:t>-</a:t>
            </a:r>
            <a:r>
              <a:rPr lang="zh-TW" altLang="en-US" dirty="0" smtClean="0"/>
              <a:t>元素</a:t>
            </a:r>
            <a:r>
              <a:rPr lang="en-US" altLang="zh-TW" dirty="0" smtClean="0"/>
              <a:t>(0.3,0.2,0.5)</a:t>
            </a:r>
            <a:r>
              <a:rPr lang="zh-TW" altLang="en-US" dirty="0" smtClean="0"/>
              <a:t>的角色</a:t>
            </a:r>
          </a:p>
          <a:p>
            <a:pPr lvl="1"/>
            <a:r>
              <a:rPr lang="zh-TW" altLang="en-US" dirty="0" smtClean="0"/>
              <a:t>受到校正為信仰</a:t>
            </a:r>
            <a:r>
              <a:rPr lang="en-US" altLang="zh-TW" dirty="0" smtClean="0"/>
              <a:t>1.7</a:t>
            </a:r>
            <a:r>
              <a:rPr lang="zh-TW" altLang="en-US" dirty="0" smtClean="0"/>
              <a:t>倍</a:t>
            </a:r>
            <a:r>
              <a:rPr lang="en-US" altLang="zh-TW" dirty="0" smtClean="0"/>
              <a:t>, </a:t>
            </a:r>
            <a:r>
              <a:rPr lang="zh-TW" altLang="en-US" dirty="0" smtClean="0"/>
              <a:t>元素</a:t>
            </a:r>
            <a:r>
              <a:rPr lang="en-US" altLang="zh-TW" dirty="0" smtClean="0"/>
              <a:t>1.5</a:t>
            </a:r>
            <a:r>
              <a:rPr lang="zh-TW" altLang="en-US" dirty="0" smtClean="0"/>
              <a:t>倍</a:t>
            </a:r>
          </a:p>
          <a:p>
            <a:pPr lvl="1"/>
            <a:r>
              <a:rPr lang="en-US" altLang="zh-TW" dirty="0" smtClean="0"/>
              <a:t>(0.0,0.0,1.0) </a:t>
            </a:r>
            <a:r>
              <a:rPr lang="zh-TW" altLang="en-US" dirty="0" smtClean="0"/>
              <a:t>使用元素魔法則不會增加</a:t>
            </a:r>
            <a:r>
              <a:rPr lang="en-US" altLang="zh-TW" dirty="0" smtClean="0"/>
              <a:t>MP</a:t>
            </a:r>
            <a:r>
              <a:rPr lang="zh-TW" altLang="en-US" dirty="0" smtClean="0"/>
              <a:t>消耗</a:t>
            </a:r>
          </a:p>
          <a:p>
            <a:endParaRPr lang="zh-TW" altLang="en-US" dirty="0" smtClean="0"/>
          </a:p>
          <a:p>
            <a:endParaRPr lang="zh-TW" altLang="en-US" dirty="0" smtClean="0"/>
          </a:p>
        </p:txBody>
      </p:sp>
      <p:grpSp>
        <p:nvGrpSpPr>
          <p:cNvPr id="4" name="群組 3"/>
          <p:cNvGrpSpPr/>
          <p:nvPr/>
        </p:nvGrpSpPr>
        <p:grpSpPr>
          <a:xfrm>
            <a:off x="1316904" y="5238752"/>
            <a:ext cx="5041054" cy="3786214"/>
            <a:chOff x="4011788" y="1857370"/>
            <a:chExt cx="4375230" cy="3286130"/>
          </a:xfrm>
        </p:grpSpPr>
        <p:sp>
          <p:nvSpPr>
            <p:cNvPr id="5" name="等腰三角形 4"/>
            <p:cNvSpPr/>
            <p:nvPr/>
          </p:nvSpPr>
          <p:spPr>
            <a:xfrm>
              <a:off x="4677711" y="2571750"/>
              <a:ext cx="2537478" cy="218748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rot="16200000" flipH="1">
              <a:off x="6032938" y="3646856"/>
              <a:ext cx="1186099" cy="94170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0800000" flipV="1">
              <a:off x="4795322" y="3524660"/>
              <a:ext cx="1309303" cy="116342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rot="16200000" flipV="1">
              <a:off x="5573053" y="2969338"/>
              <a:ext cx="861704" cy="12698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0" name="群組 21"/>
            <p:cNvGrpSpPr/>
            <p:nvPr/>
          </p:nvGrpSpPr>
          <p:grpSpPr>
            <a:xfrm>
              <a:off x="5579379" y="1857370"/>
              <a:ext cx="1071570" cy="714380"/>
              <a:chOff x="364405" y="2643188"/>
              <a:chExt cx="1071570" cy="714380"/>
            </a:xfrm>
          </p:grpSpPr>
          <p:sp>
            <p:nvSpPr>
              <p:cNvPr id="17" name="橢圓 16"/>
              <p:cNvSpPr/>
              <p:nvPr/>
            </p:nvSpPr>
            <p:spPr>
              <a:xfrm>
                <a:off x="364405" y="2643188"/>
                <a:ext cx="714379" cy="71438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64405" y="2857502"/>
                <a:ext cx="1071570" cy="307777"/>
              </a:xfrm>
              <a:prstGeom prst="rect">
                <a:avLst/>
              </a:prstGeom>
              <a:noFill/>
            </p:spPr>
            <p:txBody>
              <a:bodyPr wrap="square" rtlCol="0">
                <a:spAutoFit/>
              </a:bodyPr>
              <a:lstStyle/>
              <a:p>
                <a:r>
                  <a:rPr lang="en-US" altLang="zh-TW" sz="1400" dirty="0" smtClean="0">
                    <a:solidFill>
                      <a:schemeClr val="accent5">
                        <a:lumMod val="75000"/>
                      </a:schemeClr>
                    </a:solidFill>
                  </a:rPr>
                  <a:t>Element</a:t>
                </a:r>
                <a:endParaRPr lang="zh-TW" altLang="en-US" sz="1400" dirty="0">
                  <a:solidFill>
                    <a:schemeClr val="accent5">
                      <a:lumMod val="75000"/>
                    </a:schemeClr>
                  </a:solidFill>
                </a:endParaRPr>
              </a:p>
            </p:txBody>
          </p:sp>
        </p:grpSp>
        <p:grpSp>
          <p:nvGrpSpPr>
            <p:cNvPr id="11" name="群組 22"/>
            <p:cNvGrpSpPr/>
            <p:nvPr/>
          </p:nvGrpSpPr>
          <p:grpSpPr>
            <a:xfrm>
              <a:off x="4011788" y="4337468"/>
              <a:ext cx="1071570" cy="714380"/>
              <a:chOff x="511326" y="2622956"/>
              <a:chExt cx="1071570" cy="714380"/>
            </a:xfrm>
          </p:grpSpPr>
          <p:sp>
            <p:nvSpPr>
              <p:cNvPr id="15" name="橢圓 14"/>
              <p:cNvSpPr/>
              <p:nvPr/>
            </p:nvSpPr>
            <p:spPr>
              <a:xfrm>
                <a:off x="528855" y="2622956"/>
                <a:ext cx="714380" cy="7143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11326" y="2873201"/>
                <a:ext cx="1071570" cy="267126"/>
              </a:xfrm>
              <a:prstGeom prst="rect">
                <a:avLst/>
              </a:prstGeom>
              <a:noFill/>
            </p:spPr>
            <p:txBody>
              <a:bodyPr wrap="square" rtlCol="0">
                <a:spAutoFit/>
              </a:bodyPr>
              <a:lstStyle/>
              <a:p>
                <a:r>
                  <a:rPr lang="en-US" altLang="zh-TW" sz="1400" dirty="0" err="1" smtClean="0">
                    <a:solidFill>
                      <a:srgbClr val="00B050"/>
                    </a:solidFill>
                  </a:rPr>
                  <a:t>Technic</a:t>
                </a:r>
                <a:endParaRPr lang="zh-TW" altLang="en-US" sz="1400" dirty="0">
                  <a:solidFill>
                    <a:srgbClr val="00B050"/>
                  </a:solidFill>
                </a:endParaRPr>
              </a:p>
            </p:txBody>
          </p:sp>
        </p:grpSp>
        <p:grpSp>
          <p:nvGrpSpPr>
            <p:cNvPr id="12" name="群組 28"/>
            <p:cNvGrpSpPr/>
            <p:nvPr/>
          </p:nvGrpSpPr>
          <p:grpSpPr>
            <a:xfrm>
              <a:off x="7215206" y="4429120"/>
              <a:ext cx="1171812" cy="714380"/>
              <a:chOff x="428596" y="2643188"/>
              <a:chExt cx="1171812" cy="714380"/>
            </a:xfrm>
          </p:grpSpPr>
          <p:sp>
            <p:nvSpPr>
              <p:cNvPr id="13" name="橢圓 12"/>
              <p:cNvSpPr/>
              <p:nvPr/>
            </p:nvSpPr>
            <p:spPr>
              <a:xfrm>
                <a:off x="428596" y="2643188"/>
                <a:ext cx="714380" cy="714380"/>
              </a:xfrm>
              <a:prstGeom prst="ellipse">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528839" y="2857502"/>
                <a:ext cx="1071569" cy="307777"/>
              </a:xfrm>
              <a:prstGeom prst="rect">
                <a:avLst/>
              </a:prstGeom>
              <a:noFill/>
            </p:spPr>
            <p:txBody>
              <a:bodyPr wrap="square" rtlCol="0">
                <a:spAutoFit/>
              </a:bodyPr>
              <a:lstStyle/>
              <a:p>
                <a:r>
                  <a:rPr lang="en-US" altLang="zh-TW" sz="1400" dirty="0" smtClean="0">
                    <a:solidFill>
                      <a:srgbClr val="FF0000"/>
                    </a:solidFill>
                  </a:rPr>
                  <a:t>Faith</a:t>
                </a:r>
                <a:endParaRPr lang="zh-TW" altLang="en-US" sz="1400" dirty="0">
                  <a:solidFill>
                    <a:srgbClr val="FF0000"/>
                  </a:solidFill>
                </a:endParaRPr>
              </a:p>
            </p:txBody>
          </p:sp>
        </p:grpSp>
        <p:sp>
          <p:nvSpPr>
            <p:cNvPr id="6" name="橢圓 5"/>
            <p:cNvSpPr/>
            <p:nvPr/>
          </p:nvSpPr>
          <p:spPr>
            <a:xfrm>
              <a:off x="6075399" y="3463956"/>
              <a:ext cx="71438" cy="71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各主體系又分為四種副體系</a:t>
            </a:r>
          </a:p>
          <a:p>
            <a:pPr lvl="1"/>
            <a:r>
              <a:rPr lang="zh-TW" altLang="en-US" dirty="0" smtClean="0"/>
              <a:t>自然元素體系的副體系：</a:t>
            </a:r>
          </a:p>
          <a:p>
            <a:pPr lvl="2"/>
            <a:r>
              <a:rPr lang="zh-TW" altLang="en-US" dirty="0" smtClean="0"/>
              <a:t>水元素、火元素、風元素、土元素</a:t>
            </a:r>
          </a:p>
          <a:p>
            <a:pPr lvl="1"/>
            <a:r>
              <a:rPr lang="zh-TW" altLang="en-US" dirty="0" smtClean="0"/>
              <a:t>科技體系的副體系：</a:t>
            </a:r>
          </a:p>
          <a:p>
            <a:pPr lvl="2"/>
            <a:r>
              <a:rPr lang="zh-TW" altLang="en-US" dirty="0" smtClean="0"/>
              <a:t>鍊金科技、盧恩符文、機械科技、儀式神祕學</a:t>
            </a:r>
          </a:p>
          <a:p>
            <a:pPr lvl="1"/>
            <a:r>
              <a:rPr lang="zh-TW" altLang="en-US" dirty="0" smtClean="0"/>
              <a:t>神族體系副體系：</a:t>
            </a:r>
          </a:p>
          <a:p>
            <a:pPr lvl="2"/>
            <a:r>
              <a:rPr lang="zh-TW" altLang="en-US" dirty="0" smtClean="0"/>
              <a:t>祝福、詛咒、靈術、仙術</a:t>
            </a:r>
          </a:p>
          <a:p>
            <a:pPr lvl="1"/>
            <a:r>
              <a:rPr lang="zh-TW" altLang="en-US" dirty="0" smtClean="0"/>
              <a:t>總共為</a:t>
            </a:r>
            <a:r>
              <a:rPr lang="en-US" altLang="zh-TW" dirty="0" smtClean="0"/>
              <a:t>12</a:t>
            </a:r>
            <a:r>
              <a:rPr lang="zh-TW" altLang="en-US" dirty="0" smtClean="0"/>
              <a:t>個技術體系，圖樣如下：</a:t>
            </a:r>
            <a:endParaRPr lang="en-US" altLang="zh-TW" dirty="0" smtClean="0"/>
          </a:p>
          <a:p>
            <a:pPr lvl="2"/>
            <a:r>
              <a:rPr lang="en-US" altLang="zh-TW" dirty="0" smtClean="0">
                <a:solidFill>
                  <a:schemeClr val="accent5">
                    <a:lumMod val="75000"/>
                  </a:schemeClr>
                </a:solidFill>
              </a:rPr>
              <a:t>Element Skills</a:t>
            </a:r>
          </a:p>
          <a:p>
            <a:pPr lvl="2"/>
            <a:r>
              <a:rPr lang="en-US" altLang="zh-TW" dirty="0" smtClean="0">
                <a:solidFill>
                  <a:srgbClr val="92D050"/>
                </a:solidFill>
              </a:rPr>
              <a:t>Technology Skills</a:t>
            </a:r>
          </a:p>
          <a:p>
            <a:pPr lvl="2"/>
            <a:r>
              <a:rPr lang="en-US" altLang="zh-TW" dirty="0" err="1" smtClean="0">
                <a:solidFill>
                  <a:srgbClr val="FF0000"/>
                </a:solidFill>
              </a:rPr>
              <a:t>FaithSkills</a:t>
            </a:r>
            <a:endParaRPr lang="en-US" altLang="zh-TW" dirty="0" smtClean="0"/>
          </a:p>
          <a:p>
            <a:pPr lvl="1"/>
            <a:r>
              <a:rPr lang="zh-TW" altLang="en-US" dirty="0" smtClean="0"/>
              <a:t>技能和裝備特殊屬性都會標示所屬體系</a:t>
            </a:r>
            <a:endParaRPr lang="zh-TW" altLang="en-US" dirty="0"/>
          </a:p>
        </p:txBody>
      </p:sp>
      <p:grpSp>
        <p:nvGrpSpPr>
          <p:cNvPr id="4" name="群組 41"/>
          <p:cNvGrpSpPr/>
          <p:nvPr/>
        </p:nvGrpSpPr>
        <p:grpSpPr>
          <a:xfrm>
            <a:off x="5143513" y="4595810"/>
            <a:ext cx="329022" cy="312646"/>
            <a:chOff x="3754818" y="2682881"/>
            <a:chExt cx="329022" cy="312646"/>
          </a:xfrm>
        </p:grpSpPr>
        <p:sp>
          <p:nvSpPr>
            <p:cNvPr id="5" name="橢圓 4"/>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6" name="文字方塊 5"/>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nvGrpSpPr>
          <p:cNvPr id="7" name="群組 32"/>
          <p:cNvGrpSpPr/>
          <p:nvPr/>
        </p:nvGrpSpPr>
        <p:grpSpPr>
          <a:xfrm>
            <a:off x="4758155" y="4595810"/>
            <a:ext cx="329022" cy="312646"/>
            <a:chOff x="2952243" y="2682881"/>
            <a:chExt cx="329022" cy="312646"/>
          </a:xfrm>
        </p:grpSpPr>
        <p:sp>
          <p:nvSpPr>
            <p:cNvPr id="8" name="橢圓 7"/>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9" name="文字方塊 8"/>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10" name="群組 44"/>
          <p:cNvGrpSpPr/>
          <p:nvPr/>
        </p:nvGrpSpPr>
        <p:grpSpPr>
          <a:xfrm>
            <a:off x="3972337" y="4595810"/>
            <a:ext cx="329022" cy="312646"/>
            <a:chOff x="4156106" y="2682881"/>
            <a:chExt cx="329022" cy="312646"/>
          </a:xfrm>
        </p:grpSpPr>
        <p:sp>
          <p:nvSpPr>
            <p:cNvPr id="11" name="橢圓 10"/>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2" name="文字方塊 11"/>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grpSp>
        <p:nvGrpSpPr>
          <p:cNvPr id="13" name="群組 38"/>
          <p:cNvGrpSpPr/>
          <p:nvPr/>
        </p:nvGrpSpPr>
        <p:grpSpPr>
          <a:xfrm>
            <a:off x="4357695" y="4595810"/>
            <a:ext cx="329023" cy="312646"/>
            <a:chOff x="3353530" y="2682881"/>
            <a:chExt cx="329023" cy="312646"/>
          </a:xfrm>
        </p:grpSpPr>
        <p:sp>
          <p:nvSpPr>
            <p:cNvPr id="14" name="橢圓 13"/>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5" name="文字方塊 14"/>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nvGrpSpPr>
          <p:cNvPr id="16" name="群組 15"/>
          <p:cNvGrpSpPr/>
          <p:nvPr/>
        </p:nvGrpSpPr>
        <p:grpSpPr>
          <a:xfrm>
            <a:off x="4357695" y="4953000"/>
            <a:ext cx="329022" cy="338554"/>
            <a:chOff x="2952243" y="3084169"/>
            <a:chExt cx="329022" cy="338554"/>
          </a:xfrm>
        </p:grpSpPr>
        <p:sp>
          <p:nvSpPr>
            <p:cNvPr id="17" name="橢圓 16"/>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chemeClr val="tx1"/>
                </a:solidFill>
              </a:endParaRPr>
            </a:p>
          </p:txBody>
        </p:sp>
        <p:sp>
          <p:nvSpPr>
            <p:cNvPr id="18" name="文字方塊 17"/>
            <p:cNvSpPr txBox="1"/>
            <p:nvPr/>
          </p:nvSpPr>
          <p:spPr>
            <a:xfrm>
              <a:off x="2952243" y="3084169"/>
              <a:ext cx="240773" cy="338554"/>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nvGrpSpPr>
          <p:cNvPr id="19" name="群組 18"/>
          <p:cNvGrpSpPr/>
          <p:nvPr/>
        </p:nvGrpSpPr>
        <p:grpSpPr>
          <a:xfrm>
            <a:off x="3972337" y="4953000"/>
            <a:ext cx="329023" cy="338554"/>
            <a:chOff x="3353531" y="3084169"/>
            <a:chExt cx="329023" cy="338554"/>
          </a:xfrm>
        </p:grpSpPr>
        <p:sp>
          <p:nvSpPr>
            <p:cNvPr id="20" name="橢圓 19"/>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chemeClr val="tx1"/>
                </a:solidFill>
              </a:endParaRPr>
            </a:p>
          </p:txBody>
        </p:sp>
        <p:sp>
          <p:nvSpPr>
            <p:cNvPr id="21" name="文字方塊 20"/>
            <p:cNvSpPr txBox="1"/>
            <p:nvPr/>
          </p:nvSpPr>
          <p:spPr>
            <a:xfrm>
              <a:off x="3353531" y="3084169"/>
              <a:ext cx="240773" cy="338554"/>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22" name="群組 21"/>
          <p:cNvGrpSpPr/>
          <p:nvPr/>
        </p:nvGrpSpPr>
        <p:grpSpPr>
          <a:xfrm>
            <a:off x="4758155" y="4953000"/>
            <a:ext cx="329022" cy="338554"/>
            <a:chOff x="4156108" y="3084169"/>
            <a:chExt cx="329022" cy="338554"/>
          </a:xfrm>
        </p:grpSpPr>
        <p:sp>
          <p:nvSpPr>
            <p:cNvPr id="23" name="橢圓 22"/>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chemeClr val="tx1"/>
                </a:solidFill>
              </a:endParaRPr>
            </a:p>
          </p:txBody>
        </p:sp>
        <p:sp>
          <p:nvSpPr>
            <p:cNvPr id="24" name="文字方塊 23"/>
            <p:cNvSpPr txBox="1"/>
            <p:nvPr/>
          </p:nvSpPr>
          <p:spPr>
            <a:xfrm>
              <a:off x="4156108" y="3084169"/>
              <a:ext cx="240773" cy="338554"/>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grpSp>
        <p:nvGrpSpPr>
          <p:cNvPr id="25" name="群組 24"/>
          <p:cNvGrpSpPr/>
          <p:nvPr/>
        </p:nvGrpSpPr>
        <p:grpSpPr>
          <a:xfrm>
            <a:off x="5143513" y="4953000"/>
            <a:ext cx="329022" cy="338554"/>
            <a:chOff x="3754819" y="3084169"/>
            <a:chExt cx="329022" cy="338554"/>
          </a:xfrm>
        </p:grpSpPr>
        <p:sp>
          <p:nvSpPr>
            <p:cNvPr id="26" name="橢圓 25"/>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chemeClr val="tx1"/>
                </a:solidFill>
              </a:endParaRPr>
            </a:p>
          </p:txBody>
        </p:sp>
        <p:sp>
          <p:nvSpPr>
            <p:cNvPr id="27" name="文字方塊 26"/>
            <p:cNvSpPr txBox="1"/>
            <p:nvPr/>
          </p:nvSpPr>
          <p:spPr>
            <a:xfrm>
              <a:off x="3754819" y="3084169"/>
              <a:ext cx="240773" cy="338554"/>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grpSp>
        <p:nvGrpSpPr>
          <p:cNvPr id="28" name="群組 27"/>
          <p:cNvGrpSpPr/>
          <p:nvPr/>
        </p:nvGrpSpPr>
        <p:grpSpPr>
          <a:xfrm>
            <a:off x="4758155" y="5310190"/>
            <a:ext cx="329023" cy="312645"/>
            <a:chOff x="3754817" y="3525586"/>
            <a:chExt cx="329023" cy="312645"/>
          </a:xfrm>
        </p:grpSpPr>
        <p:sp>
          <p:nvSpPr>
            <p:cNvPr id="29" name="橢圓 28"/>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0" name="文字方塊 29"/>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31" name="群組 30"/>
          <p:cNvGrpSpPr/>
          <p:nvPr/>
        </p:nvGrpSpPr>
        <p:grpSpPr>
          <a:xfrm>
            <a:off x="5143512" y="5310190"/>
            <a:ext cx="329023" cy="312647"/>
            <a:chOff x="4156101" y="3525583"/>
            <a:chExt cx="329023" cy="312647"/>
          </a:xfrm>
        </p:grpSpPr>
        <p:sp>
          <p:nvSpPr>
            <p:cNvPr id="32" name="橢圓 31"/>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3" name="文字方塊 32"/>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34" name="群組 33"/>
          <p:cNvGrpSpPr/>
          <p:nvPr/>
        </p:nvGrpSpPr>
        <p:grpSpPr>
          <a:xfrm>
            <a:off x="3972337" y="5328826"/>
            <a:ext cx="329023" cy="338554"/>
            <a:chOff x="3353531" y="3084169"/>
            <a:chExt cx="329023" cy="338554"/>
          </a:xfrm>
        </p:grpSpPr>
        <p:sp>
          <p:nvSpPr>
            <p:cNvPr id="35" name="橢圓 34"/>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6" name="文字方塊 35"/>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nvGrpSpPr>
          <p:cNvPr id="37" name="群組 36"/>
          <p:cNvGrpSpPr/>
          <p:nvPr/>
        </p:nvGrpSpPr>
        <p:grpSpPr>
          <a:xfrm>
            <a:off x="4357694" y="5328826"/>
            <a:ext cx="329023" cy="338554"/>
            <a:chOff x="3353531" y="3084169"/>
            <a:chExt cx="329023" cy="338554"/>
          </a:xfrm>
        </p:grpSpPr>
        <p:sp>
          <p:nvSpPr>
            <p:cNvPr id="38" name="橢圓 37"/>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9" name="文字方塊 38"/>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內容版面配置區 292"/>
          <p:cNvSpPr>
            <a:spLocks noGrp="1"/>
          </p:cNvSpPr>
          <p:nvPr>
            <p:ph idx="1"/>
          </p:nvPr>
        </p:nvSpPr>
        <p:spPr/>
        <p:txBody>
          <a:bodyPr/>
          <a:lstStyle/>
          <a:p>
            <a:r>
              <a:rPr lang="en-US" altLang="zh-TW" dirty="0" smtClean="0">
                <a:solidFill>
                  <a:schemeClr val="accent5">
                    <a:lumMod val="75000"/>
                  </a:schemeClr>
                </a:solidFill>
              </a:rPr>
              <a:t>Element</a:t>
            </a:r>
            <a:r>
              <a:rPr lang="zh-TW" altLang="en-US" dirty="0" smtClean="0">
                <a:solidFill>
                  <a:schemeClr val="accent5">
                    <a:lumMod val="75000"/>
                  </a:schemeClr>
                </a:solidFill>
              </a:rPr>
              <a:t> </a:t>
            </a:r>
            <a:r>
              <a:rPr lang="zh-TW" altLang="en-US" dirty="0" smtClean="0"/>
              <a:t>技能樹</a:t>
            </a:r>
          </a:p>
          <a:p>
            <a:endParaRPr lang="zh-TW" altLang="en-US" dirty="0"/>
          </a:p>
        </p:txBody>
      </p:sp>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grpSp>
        <p:nvGrpSpPr>
          <p:cNvPr id="3" name="群組 96"/>
          <p:cNvGrpSpPr/>
          <p:nvPr/>
        </p:nvGrpSpPr>
        <p:grpSpPr>
          <a:xfrm>
            <a:off x="571480" y="8878701"/>
            <a:ext cx="1042690" cy="646331"/>
            <a:chOff x="1142976" y="2214560"/>
            <a:chExt cx="1042690" cy="646331"/>
          </a:xfrm>
        </p:grpSpPr>
        <p:grpSp>
          <p:nvGrpSpPr>
            <p:cNvPr id="4" name="群組 44"/>
            <p:cNvGrpSpPr/>
            <p:nvPr/>
          </p:nvGrpSpPr>
          <p:grpSpPr>
            <a:xfrm>
              <a:off x="1142976" y="2357436"/>
              <a:ext cx="329022" cy="312646"/>
              <a:chOff x="4156106" y="2682881"/>
              <a:chExt cx="329022" cy="312646"/>
            </a:xfrm>
          </p:grpSpPr>
          <p:sp>
            <p:nvSpPr>
              <p:cNvPr id="100" name="橢圓 99"/>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01" name="文字方塊 100"/>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sp>
          <p:nvSpPr>
            <p:cNvPr id="99" name="矩形 98"/>
            <p:cNvSpPr/>
            <p:nvPr/>
          </p:nvSpPr>
          <p:spPr>
            <a:xfrm>
              <a:off x="1428728" y="2214560"/>
              <a:ext cx="756938" cy="646331"/>
            </a:xfrm>
            <a:prstGeom prst="rect">
              <a:avLst/>
            </a:prstGeom>
          </p:spPr>
          <p:txBody>
            <a:bodyPr wrap="none">
              <a:spAutoFit/>
            </a:bodyPr>
            <a:lstStyle/>
            <a:p>
              <a:pPr algn="ctr"/>
              <a:r>
                <a:rPr lang="en-US" altLang="zh-TW" dirty="0" smtClean="0">
                  <a:latin typeface="+mj-ea"/>
                </a:rPr>
                <a:t>sylph</a:t>
              </a:r>
            </a:p>
            <a:p>
              <a:pPr algn="ctr"/>
              <a:r>
                <a:rPr lang="zh-TW" altLang="en-US" dirty="0" smtClean="0">
                  <a:latin typeface="+mj-ea"/>
                </a:rPr>
                <a:t>召喚</a:t>
              </a:r>
              <a:endParaRPr lang="zh-TW" altLang="en-US" dirty="0">
                <a:latin typeface="+mj-ea"/>
              </a:endParaRPr>
            </a:p>
          </p:txBody>
        </p:sp>
      </p:grpSp>
      <p:grpSp>
        <p:nvGrpSpPr>
          <p:cNvPr id="5" name="群組 101"/>
          <p:cNvGrpSpPr/>
          <p:nvPr/>
        </p:nvGrpSpPr>
        <p:grpSpPr>
          <a:xfrm>
            <a:off x="501281" y="6328835"/>
            <a:ext cx="1162915" cy="369332"/>
            <a:chOff x="2571736" y="2357436"/>
            <a:chExt cx="1162915" cy="369332"/>
          </a:xfrm>
        </p:grpSpPr>
        <p:grpSp>
          <p:nvGrpSpPr>
            <p:cNvPr id="6" name="群組 44"/>
            <p:cNvGrpSpPr/>
            <p:nvPr/>
          </p:nvGrpSpPr>
          <p:grpSpPr>
            <a:xfrm>
              <a:off x="2571736" y="2357436"/>
              <a:ext cx="329022" cy="312646"/>
              <a:chOff x="4156106" y="2682881"/>
              <a:chExt cx="329022" cy="312646"/>
            </a:xfrm>
          </p:grpSpPr>
          <p:sp>
            <p:nvSpPr>
              <p:cNvPr id="105" name="橢圓 104"/>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06" name="文字方塊 105"/>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sp>
          <p:nvSpPr>
            <p:cNvPr id="104" name="矩形 103"/>
            <p:cNvSpPr/>
            <p:nvPr/>
          </p:nvSpPr>
          <p:spPr>
            <a:xfrm>
              <a:off x="2857488" y="2357436"/>
              <a:ext cx="877163" cy="369332"/>
            </a:xfrm>
            <a:prstGeom prst="rect">
              <a:avLst/>
            </a:prstGeom>
          </p:spPr>
          <p:txBody>
            <a:bodyPr wrap="none">
              <a:spAutoFit/>
            </a:bodyPr>
            <a:lstStyle/>
            <a:p>
              <a:r>
                <a:rPr lang="zh-TW" altLang="en-US" dirty="0" smtClean="0">
                  <a:latin typeface="+mj-ea"/>
                  <a:ea typeface="+mj-ea"/>
                </a:rPr>
                <a:t>加速術</a:t>
              </a:r>
              <a:endParaRPr lang="zh-TW" altLang="en-US" dirty="0">
                <a:latin typeface="+mj-ea"/>
                <a:ea typeface="+mj-ea"/>
              </a:endParaRPr>
            </a:p>
          </p:txBody>
        </p:sp>
      </p:grpSp>
      <p:grpSp>
        <p:nvGrpSpPr>
          <p:cNvPr id="7" name="群組 271"/>
          <p:cNvGrpSpPr/>
          <p:nvPr/>
        </p:nvGrpSpPr>
        <p:grpSpPr>
          <a:xfrm>
            <a:off x="500042" y="4020917"/>
            <a:ext cx="1448667" cy="598398"/>
            <a:chOff x="500042" y="4953000"/>
            <a:chExt cx="1448667" cy="598398"/>
          </a:xfrm>
        </p:grpSpPr>
        <p:sp>
          <p:nvSpPr>
            <p:cNvPr id="107" name="矩形 106"/>
            <p:cNvSpPr/>
            <p:nvPr/>
          </p:nvSpPr>
          <p:spPr>
            <a:xfrm>
              <a:off x="1071546" y="5095876"/>
              <a:ext cx="877163" cy="369332"/>
            </a:xfrm>
            <a:prstGeom prst="rect">
              <a:avLst/>
            </a:prstGeom>
          </p:spPr>
          <p:txBody>
            <a:bodyPr wrap="none">
              <a:spAutoFit/>
            </a:bodyPr>
            <a:lstStyle/>
            <a:p>
              <a:r>
                <a:rPr lang="zh-TW" altLang="en-US" dirty="0" smtClean="0">
                  <a:latin typeface="+mj-ea"/>
                  <a:ea typeface="+mj-ea"/>
                </a:rPr>
                <a:t>隕石術</a:t>
              </a:r>
              <a:endParaRPr lang="zh-TW" altLang="en-US" dirty="0">
                <a:latin typeface="+mj-ea"/>
                <a:ea typeface="+mj-ea"/>
              </a:endParaRPr>
            </a:p>
          </p:txBody>
        </p:sp>
        <p:grpSp>
          <p:nvGrpSpPr>
            <p:cNvPr id="8" name="群組 41"/>
            <p:cNvGrpSpPr/>
            <p:nvPr/>
          </p:nvGrpSpPr>
          <p:grpSpPr>
            <a:xfrm>
              <a:off x="785794" y="5238752"/>
              <a:ext cx="329022" cy="312646"/>
              <a:chOff x="3754818" y="2682881"/>
              <a:chExt cx="329022" cy="312646"/>
            </a:xfrm>
          </p:grpSpPr>
          <p:sp>
            <p:nvSpPr>
              <p:cNvPr id="109" name="橢圓 108"/>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10" name="文字方塊 109"/>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nvGrpSpPr>
            <p:cNvPr id="9" name="群組 32"/>
            <p:cNvGrpSpPr/>
            <p:nvPr/>
          </p:nvGrpSpPr>
          <p:grpSpPr>
            <a:xfrm>
              <a:off x="785794" y="4953000"/>
              <a:ext cx="329022" cy="312646"/>
              <a:chOff x="2952243" y="2682881"/>
              <a:chExt cx="329022" cy="312646"/>
            </a:xfrm>
          </p:grpSpPr>
          <p:sp>
            <p:nvSpPr>
              <p:cNvPr id="112" name="橢圓 111"/>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13" name="文字方塊 112"/>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10" name="群組 44"/>
            <p:cNvGrpSpPr/>
            <p:nvPr/>
          </p:nvGrpSpPr>
          <p:grpSpPr>
            <a:xfrm>
              <a:off x="500042" y="5095876"/>
              <a:ext cx="329022" cy="312646"/>
              <a:chOff x="4156106" y="2682881"/>
              <a:chExt cx="329022" cy="312646"/>
            </a:xfrm>
          </p:grpSpPr>
          <p:sp>
            <p:nvSpPr>
              <p:cNvPr id="115" name="橢圓 114"/>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16" name="文字方塊 115"/>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grpSp>
      <p:grpSp>
        <p:nvGrpSpPr>
          <p:cNvPr id="11" name="群組 120"/>
          <p:cNvGrpSpPr/>
          <p:nvPr/>
        </p:nvGrpSpPr>
        <p:grpSpPr>
          <a:xfrm>
            <a:off x="2143116" y="9021577"/>
            <a:ext cx="1162915" cy="369332"/>
            <a:chOff x="1142976" y="3143254"/>
            <a:chExt cx="1162915" cy="369332"/>
          </a:xfrm>
        </p:grpSpPr>
        <p:grpSp>
          <p:nvGrpSpPr>
            <p:cNvPr id="12" name="群組 38"/>
            <p:cNvGrpSpPr/>
            <p:nvPr/>
          </p:nvGrpSpPr>
          <p:grpSpPr>
            <a:xfrm>
              <a:off x="1142976" y="3143254"/>
              <a:ext cx="329023" cy="312646"/>
              <a:chOff x="3353530" y="2682881"/>
              <a:chExt cx="329023" cy="312646"/>
            </a:xfrm>
          </p:grpSpPr>
          <p:sp>
            <p:nvSpPr>
              <p:cNvPr id="118" name="橢圓 117"/>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19" name="文字方塊 118"/>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sp>
          <p:nvSpPr>
            <p:cNvPr id="120" name="矩形 119"/>
            <p:cNvSpPr/>
            <p:nvPr/>
          </p:nvSpPr>
          <p:spPr>
            <a:xfrm>
              <a:off x="1428728" y="3143254"/>
              <a:ext cx="877163" cy="369332"/>
            </a:xfrm>
            <a:prstGeom prst="rect">
              <a:avLst/>
            </a:prstGeom>
          </p:spPr>
          <p:txBody>
            <a:bodyPr wrap="none">
              <a:spAutoFit/>
            </a:bodyPr>
            <a:lstStyle/>
            <a:p>
              <a:r>
                <a:rPr lang="zh-TW" altLang="en-US" dirty="0" smtClean="0">
                  <a:latin typeface="+mj-ea"/>
                  <a:ea typeface="+mj-ea"/>
                </a:rPr>
                <a:t>恢復術</a:t>
              </a:r>
              <a:endParaRPr lang="zh-TW" altLang="en-US" dirty="0">
                <a:latin typeface="+mj-ea"/>
                <a:ea typeface="+mj-ea"/>
              </a:endParaRPr>
            </a:p>
          </p:txBody>
        </p:sp>
      </p:grpSp>
      <p:grpSp>
        <p:nvGrpSpPr>
          <p:cNvPr id="13" name="群組 122"/>
          <p:cNvGrpSpPr/>
          <p:nvPr/>
        </p:nvGrpSpPr>
        <p:grpSpPr>
          <a:xfrm>
            <a:off x="3500438" y="9021577"/>
            <a:ext cx="1393748" cy="369332"/>
            <a:chOff x="1142976" y="3857634"/>
            <a:chExt cx="1393748" cy="369332"/>
          </a:xfrm>
        </p:grpSpPr>
        <p:grpSp>
          <p:nvGrpSpPr>
            <p:cNvPr id="14" name="群組 32"/>
            <p:cNvGrpSpPr/>
            <p:nvPr/>
          </p:nvGrpSpPr>
          <p:grpSpPr>
            <a:xfrm>
              <a:off x="1142976" y="3857634"/>
              <a:ext cx="329022" cy="312646"/>
              <a:chOff x="2952243" y="2682881"/>
              <a:chExt cx="329022" cy="312646"/>
            </a:xfrm>
          </p:grpSpPr>
          <p:sp>
            <p:nvSpPr>
              <p:cNvPr id="126" name="橢圓 125"/>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27" name="文字方塊 126"/>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sp>
          <p:nvSpPr>
            <p:cNvPr id="125" name="矩形 124"/>
            <p:cNvSpPr/>
            <p:nvPr/>
          </p:nvSpPr>
          <p:spPr>
            <a:xfrm>
              <a:off x="1428728" y="3857634"/>
              <a:ext cx="1107996" cy="369332"/>
            </a:xfrm>
            <a:prstGeom prst="rect">
              <a:avLst/>
            </a:prstGeom>
          </p:spPr>
          <p:txBody>
            <a:bodyPr wrap="none">
              <a:spAutoFit/>
            </a:bodyPr>
            <a:lstStyle/>
            <a:p>
              <a:r>
                <a:rPr lang="zh-TW" altLang="en-US" dirty="0" smtClean="0">
                  <a:latin typeface="+mj-ea"/>
                  <a:ea typeface="+mj-ea"/>
                </a:rPr>
                <a:t>強化盔甲</a:t>
              </a:r>
              <a:endParaRPr lang="zh-TW" altLang="en-US" dirty="0">
                <a:latin typeface="+mj-ea"/>
                <a:ea typeface="+mj-ea"/>
              </a:endParaRPr>
            </a:p>
          </p:txBody>
        </p:sp>
      </p:grpSp>
      <p:grpSp>
        <p:nvGrpSpPr>
          <p:cNvPr id="15" name="群組 127"/>
          <p:cNvGrpSpPr/>
          <p:nvPr/>
        </p:nvGrpSpPr>
        <p:grpSpPr>
          <a:xfrm>
            <a:off x="5286388" y="9009435"/>
            <a:ext cx="932083" cy="369332"/>
            <a:chOff x="1142976" y="4500576"/>
            <a:chExt cx="932083" cy="369332"/>
          </a:xfrm>
        </p:grpSpPr>
        <p:grpSp>
          <p:nvGrpSpPr>
            <p:cNvPr id="16" name="群組 41"/>
            <p:cNvGrpSpPr/>
            <p:nvPr/>
          </p:nvGrpSpPr>
          <p:grpSpPr>
            <a:xfrm>
              <a:off x="1142976" y="4500576"/>
              <a:ext cx="329022" cy="312646"/>
              <a:chOff x="3754818" y="2682881"/>
              <a:chExt cx="329022" cy="312646"/>
            </a:xfrm>
          </p:grpSpPr>
          <p:sp>
            <p:nvSpPr>
              <p:cNvPr id="131" name="橢圓 130"/>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32" name="文字方塊 131"/>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sp>
          <p:nvSpPr>
            <p:cNvPr id="130" name="矩形 129"/>
            <p:cNvSpPr/>
            <p:nvPr/>
          </p:nvSpPr>
          <p:spPr>
            <a:xfrm>
              <a:off x="1428728" y="4500576"/>
              <a:ext cx="646331" cy="369332"/>
            </a:xfrm>
            <a:prstGeom prst="rect">
              <a:avLst/>
            </a:prstGeom>
          </p:spPr>
          <p:txBody>
            <a:bodyPr wrap="none">
              <a:spAutoFit/>
            </a:bodyPr>
            <a:lstStyle/>
            <a:p>
              <a:r>
                <a:rPr lang="zh-TW" altLang="en-US" dirty="0" smtClean="0">
                  <a:latin typeface="+mj-ea"/>
                  <a:ea typeface="+mj-ea"/>
                </a:rPr>
                <a:t>燃燒</a:t>
              </a:r>
              <a:endParaRPr lang="zh-TW" altLang="en-US" dirty="0">
                <a:latin typeface="+mj-ea"/>
                <a:ea typeface="+mj-ea"/>
              </a:endParaRPr>
            </a:p>
          </p:txBody>
        </p:sp>
      </p:grpSp>
      <p:grpSp>
        <p:nvGrpSpPr>
          <p:cNvPr id="17" name="群組 230"/>
          <p:cNvGrpSpPr/>
          <p:nvPr/>
        </p:nvGrpSpPr>
        <p:grpSpPr>
          <a:xfrm>
            <a:off x="2128923" y="7735693"/>
            <a:ext cx="1228639" cy="646331"/>
            <a:chOff x="2571736" y="3000378"/>
            <a:chExt cx="1228639" cy="646331"/>
          </a:xfrm>
        </p:grpSpPr>
        <p:sp>
          <p:nvSpPr>
            <p:cNvPr id="140" name="矩形 139"/>
            <p:cNvSpPr/>
            <p:nvPr/>
          </p:nvSpPr>
          <p:spPr>
            <a:xfrm>
              <a:off x="2857488" y="3000378"/>
              <a:ext cx="942887" cy="646331"/>
            </a:xfrm>
            <a:prstGeom prst="rect">
              <a:avLst/>
            </a:prstGeom>
          </p:spPr>
          <p:txBody>
            <a:bodyPr wrap="none">
              <a:spAutoFit/>
            </a:bodyPr>
            <a:lstStyle/>
            <a:p>
              <a:pPr algn="ctr"/>
              <a:r>
                <a:rPr lang="en-US" altLang="zh-TW" dirty="0" smtClean="0">
                  <a:latin typeface="+mj-ea"/>
                </a:rPr>
                <a:t>undine</a:t>
              </a:r>
            </a:p>
            <a:p>
              <a:pPr algn="ctr"/>
              <a:r>
                <a:rPr lang="zh-TW" altLang="en-US" dirty="0" smtClean="0">
                  <a:latin typeface="+mj-ea"/>
                </a:rPr>
                <a:t>召喚</a:t>
              </a:r>
              <a:endParaRPr lang="zh-TW" altLang="en-US" dirty="0">
                <a:latin typeface="+mj-ea"/>
              </a:endParaRPr>
            </a:p>
          </p:txBody>
        </p:sp>
        <p:grpSp>
          <p:nvGrpSpPr>
            <p:cNvPr id="18" name="群組 38"/>
            <p:cNvGrpSpPr/>
            <p:nvPr/>
          </p:nvGrpSpPr>
          <p:grpSpPr>
            <a:xfrm>
              <a:off x="2571736" y="3143254"/>
              <a:ext cx="329023" cy="312646"/>
              <a:chOff x="3353530" y="2682881"/>
              <a:chExt cx="329023" cy="312646"/>
            </a:xfrm>
          </p:grpSpPr>
          <p:sp>
            <p:nvSpPr>
              <p:cNvPr id="155" name="橢圓 154"/>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56" name="文字方塊 155"/>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grpSp>
        <p:nvGrpSpPr>
          <p:cNvPr id="19" name="群組 235"/>
          <p:cNvGrpSpPr/>
          <p:nvPr/>
        </p:nvGrpSpPr>
        <p:grpSpPr>
          <a:xfrm>
            <a:off x="1428736" y="5235363"/>
            <a:ext cx="1143008" cy="598398"/>
            <a:chOff x="2091585" y="4953000"/>
            <a:chExt cx="1143008" cy="598398"/>
          </a:xfrm>
        </p:grpSpPr>
        <p:sp>
          <p:nvSpPr>
            <p:cNvPr id="153" name="矩形 152"/>
            <p:cNvSpPr/>
            <p:nvPr/>
          </p:nvSpPr>
          <p:spPr>
            <a:xfrm>
              <a:off x="2357430" y="5095876"/>
              <a:ext cx="877163" cy="369332"/>
            </a:xfrm>
            <a:prstGeom prst="rect">
              <a:avLst/>
            </a:prstGeom>
          </p:spPr>
          <p:txBody>
            <a:bodyPr wrap="none">
              <a:spAutoFit/>
            </a:bodyPr>
            <a:lstStyle/>
            <a:p>
              <a:r>
                <a:rPr lang="zh-TW" altLang="en-US" dirty="0" smtClean="0">
                  <a:latin typeface="+mj-ea"/>
                  <a:ea typeface="+mj-ea"/>
                </a:rPr>
                <a:t>土石流</a:t>
              </a:r>
              <a:endParaRPr lang="zh-TW" altLang="en-US" dirty="0">
                <a:latin typeface="+mj-ea"/>
                <a:ea typeface="+mj-ea"/>
              </a:endParaRPr>
            </a:p>
          </p:txBody>
        </p:sp>
        <p:grpSp>
          <p:nvGrpSpPr>
            <p:cNvPr id="20" name="群組 38"/>
            <p:cNvGrpSpPr/>
            <p:nvPr/>
          </p:nvGrpSpPr>
          <p:grpSpPr>
            <a:xfrm>
              <a:off x="2091585" y="4953000"/>
              <a:ext cx="329023" cy="312646"/>
              <a:chOff x="3353530" y="2682881"/>
              <a:chExt cx="329023" cy="312646"/>
            </a:xfrm>
          </p:grpSpPr>
          <p:sp>
            <p:nvSpPr>
              <p:cNvPr id="158" name="橢圓 157"/>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59" name="文字方塊 158"/>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nvGrpSpPr>
            <p:cNvPr id="21" name="群組 32"/>
            <p:cNvGrpSpPr/>
            <p:nvPr/>
          </p:nvGrpSpPr>
          <p:grpSpPr>
            <a:xfrm>
              <a:off x="2091585" y="5238752"/>
              <a:ext cx="329022" cy="312646"/>
              <a:chOff x="2952243" y="2682881"/>
              <a:chExt cx="329022" cy="312646"/>
            </a:xfrm>
          </p:grpSpPr>
          <p:sp>
            <p:nvSpPr>
              <p:cNvPr id="161" name="橢圓 160"/>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62" name="文字方塊 161"/>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grpSp>
        <p:nvGrpSpPr>
          <p:cNvPr id="22" name="群組 231"/>
          <p:cNvGrpSpPr/>
          <p:nvPr/>
        </p:nvGrpSpPr>
        <p:grpSpPr>
          <a:xfrm>
            <a:off x="3571876" y="7878569"/>
            <a:ext cx="1003521" cy="369332"/>
            <a:chOff x="2571736" y="3857634"/>
            <a:chExt cx="1003521" cy="369332"/>
          </a:xfrm>
        </p:grpSpPr>
        <p:sp>
          <p:nvSpPr>
            <p:cNvPr id="151" name="矩形 150"/>
            <p:cNvSpPr/>
            <p:nvPr/>
          </p:nvSpPr>
          <p:spPr>
            <a:xfrm>
              <a:off x="2928926" y="3857634"/>
              <a:ext cx="646331" cy="369332"/>
            </a:xfrm>
            <a:prstGeom prst="rect">
              <a:avLst/>
            </a:prstGeom>
          </p:spPr>
          <p:txBody>
            <a:bodyPr wrap="none">
              <a:spAutoFit/>
            </a:bodyPr>
            <a:lstStyle/>
            <a:p>
              <a:r>
                <a:rPr lang="zh-TW" altLang="en-US" dirty="0" smtClean="0">
                  <a:latin typeface="+mj-ea"/>
                  <a:ea typeface="+mj-ea"/>
                </a:rPr>
                <a:t>土壁</a:t>
              </a:r>
              <a:endParaRPr lang="zh-TW" altLang="en-US" dirty="0">
                <a:latin typeface="+mj-ea"/>
                <a:ea typeface="+mj-ea"/>
              </a:endParaRPr>
            </a:p>
          </p:txBody>
        </p:sp>
        <p:grpSp>
          <p:nvGrpSpPr>
            <p:cNvPr id="23" name="群組 32"/>
            <p:cNvGrpSpPr/>
            <p:nvPr/>
          </p:nvGrpSpPr>
          <p:grpSpPr>
            <a:xfrm>
              <a:off x="2571736" y="3857634"/>
              <a:ext cx="329022" cy="312646"/>
              <a:chOff x="2952243" y="2682881"/>
              <a:chExt cx="329022" cy="312646"/>
            </a:xfrm>
          </p:grpSpPr>
          <p:sp>
            <p:nvSpPr>
              <p:cNvPr id="164" name="橢圓 163"/>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65" name="文字方塊 164"/>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grpSp>
        <p:nvGrpSpPr>
          <p:cNvPr id="24" name="群組 233"/>
          <p:cNvGrpSpPr/>
          <p:nvPr/>
        </p:nvGrpSpPr>
        <p:grpSpPr>
          <a:xfrm>
            <a:off x="3500438" y="6521247"/>
            <a:ext cx="1317709" cy="646331"/>
            <a:chOff x="3857620" y="3714758"/>
            <a:chExt cx="1317709" cy="646331"/>
          </a:xfrm>
        </p:grpSpPr>
        <p:sp>
          <p:nvSpPr>
            <p:cNvPr id="134" name="矩形 133"/>
            <p:cNvSpPr/>
            <p:nvPr/>
          </p:nvSpPr>
          <p:spPr>
            <a:xfrm>
              <a:off x="4214810" y="3714758"/>
              <a:ext cx="960519" cy="646331"/>
            </a:xfrm>
            <a:prstGeom prst="rect">
              <a:avLst/>
            </a:prstGeom>
          </p:spPr>
          <p:txBody>
            <a:bodyPr wrap="none">
              <a:spAutoFit/>
            </a:bodyPr>
            <a:lstStyle/>
            <a:p>
              <a:pPr algn="ctr"/>
              <a:r>
                <a:rPr lang="en-US" altLang="zh-TW" dirty="0" smtClean="0">
                  <a:latin typeface="+mj-ea"/>
                  <a:ea typeface="+mj-ea"/>
                </a:rPr>
                <a:t>gnome</a:t>
              </a:r>
            </a:p>
            <a:p>
              <a:pPr algn="ctr"/>
              <a:r>
                <a:rPr lang="zh-TW" altLang="en-US" dirty="0">
                  <a:latin typeface="+mj-ea"/>
                  <a:ea typeface="+mj-ea"/>
                </a:rPr>
                <a:t>召喚</a:t>
              </a:r>
            </a:p>
          </p:txBody>
        </p:sp>
        <p:grpSp>
          <p:nvGrpSpPr>
            <p:cNvPr id="25" name="群組 32"/>
            <p:cNvGrpSpPr/>
            <p:nvPr/>
          </p:nvGrpSpPr>
          <p:grpSpPr>
            <a:xfrm>
              <a:off x="3857620" y="3857634"/>
              <a:ext cx="329022" cy="312646"/>
              <a:chOff x="2952243" y="2682881"/>
              <a:chExt cx="329022" cy="312646"/>
            </a:xfrm>
          </p:grpSpPr>
          <p:sp>
            <p:nvSpPr>
              <p:cNvPr id="167" name="橢圓 166"/>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68" name="文字方塊 167"/>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grpSp>
        <p:nvGrpSpPr>
          <p:cNvPr id="26" name="群組 234"/>
          <p:cNvGrpSpPr/>
          <p:nvPr/>
        </p:nvGrpSpPr>
        <p:grpSpPr>
          <a:xfrm>
            <a:off x="4857760" y="6306933"/>
            <a:ext cx="1803420" cy="646331"/>
            <a:chOff x="5072066" y="4357700"/>
            <a:chExt cx="1803420" cy="646331"/>
          </a:xfrm>
        </p:grpSpPr>
        <p:sp>
          <p:nvSpPr>
            <p:cNvPr id="135" name="矩形 134"/>
            <p:cNvSpPr/>
            <p:nvPr/>
          </p:nvSpPr>
          <p:spPr>
            <a:xfrm>
              <a:off x="5429256" y="4357700"/>
              <a:ext cx="1446230" cy="646331"/>
            </a:xfrm>
            <a:prstGeom prst="rect">
              <a:avLst/>
            </a:prstGeom>
          </p:spPr>
          <p:txBody>
            <a:bodyPr wrap="none">
              <a:spAutoFit/>
            </a:bodyPr>
            <a:lstStyle/>
            <a:p>
              <a:pPr algn="ctr"/>
              <a:r>
                <a:rPr lang="en-US" altLang="zh-TW" dirty="0" smtClean="0">
                  <a:latin typeface="+mj-ea"/>
                  <a:ea typeface="+mj-ea"/>
                </a:rPr>
                <a:t>salamander</a:t>
              </a:r>
            </a:p>
            <a:p>
              <a:pPr algn="ctr"/>
              <a:r>
                <a:rPr lang="zh-TW" altLang="en-US" dirty="0">
                  <a:latin typeface="+mj-ea"/>
                  <a:ea typeface="+mj-ea"/>
                </a:rPr>
                <a:t>召喚</a:t>
              </a:r>
            </a:p>
          </p:txBody>
        </p:sp>
        <p:grpSp>
          <p:nvGrpSpPr>
            <p:cNvPr id="27" name="群組 41"/>
            <p:cNvGrpSpPr/>
            <p:nvPr/>
          </p:nvGrpSpPr>
          <p:grpSpPr>
            <a:xfrm>
              <a:off x="5072066" y="4500576"/>
              <a:ext cx="329022" cy="312646"/>
              <a:chOff x="3754818" y="2682881"/>
              <a:chExt cx="329022" cy="312646"/>
            </a:xfrm>
          </p:grpSpPr>
          <p:sp>
            <p:nvSpPr>
              <p:cNvPr id="175" name="橢圓 174"/>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76" name="文字方塊 175"/>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grpSp>
        <p:nvGrpSpPr>
          <p:cNvPr id="28" name="群組 265"/>
          <p:cNvGrpSpPr/>
          <p:nvPr/>
        </p:nvGrpSpPr>
        <p:grpSpPr>
          <a:xfrm>
            <a:off x="2849554" y="3079531"/>
            <a:ext cx="1448667" cy="598398"/>
            <a:chOff x="7286644" y="2973484"/>
            <a:chExt cx="1448667" cy="598398"/>
          </a:xfrm>
        </p:grpSpPr>
        <p:sp>
          <p:nvSpPr>
            <p:cNvPr id="186" name="矩形 185"/>
            <p:cNvSpPr/>
            <p:nvPr/>
          </p:nvSpPr>
          <p:spPr>
            <a:xfrm>
              <a:off x="7858148" y="3116360"/>
              <a:ext cx="877163" cy="369332"/>
            </a:xfrm>
            <a:prstGeom prst="rect">
              <a:avLst/>
            </a:prstGeom>
          </p:spPr>
          <p:txBody>
            <a:bodyPr wrap="none">
              <a:spAutoFit/>
            </a:bodyPr>
            <a:lstStyle/>
            <a:p>
              <a:r>
                <a:rPr lang="zh-TW" altLang="en-US" dirty="0" smtClean="0">
                  <a:latin typeface="+mj-ea"/>
                  <a:ea typeface="+mj-ea"/>
                </a:rPr>
                <a:t>流星雨</a:t>
              </a:r>
              <a:endParaRPr lang="zh-TW" altLang="en-US" dirty="0">
                <a:latin typeface="+mj-ea"/>
                <a:ea typeface="+mj-ea"/>
              </a:endParaRPr>
            </a:p>
          </p:txBody>
        </p:sp>
        <p:grpSp>
          <p:nvGrpSpPr>
            <p:cNvPr id="29" name="群組 41"/>
            <p:cNvGrpSpPr/>
            <p:nvPr/>
          </p:nvGrpSpPr>
          <p:grpSpPr>
            <a:xfrm>
              <a:off x="7572396" y="3259236"/>
              <a:ext cx="329022" cy="312646"/>
              <a:chOff x="3754818" y="2682881"/>
              <a:chExt cx="329022" cy="312646"/>
            </a:xfrm>
          </p:grpSpPr>
          <p:sp>
            <p:nvSpPr>
              <p:cNvPr id="188" name="橢圓 187"/>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89" name="文字方塊 188"/>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nvGrpSpPr>
            <p:cNvPr id="30" name="群組 32"/>
            <p:cNvGrpSpPr/>
            <p:nvPr/>
          </p:nvGrpSpPr>
          <p:grpSpPr>
            <a:xfrm>
              <a:off x="7572396" y="2973484"/>
              <a:ext cx="329022" cy="312646"/>
              <a:chOff x="2952243" y="2682881"/>
              <a:chExt cx="329022" cy="312646"/>
            </a:xfrm>
          </p:grpSpPr>
          <p:sp>
            <p:nvSpPr>
              <p:cNvPr id="191" name="橢圓 190"/>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92" name="文字方塊 191"/>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31" name="群組 44"/>
            <p:cNvGrpSpPr/>
            <p:nvPr/>
          </p:nvGrpSpPr>
          <p:grpSpPr>
            <a:xfrm>
              <a:off x="7286644" y="3259236"/>
              <a:ext cx="329022" cy="312646"/>
              <a:chOff x="4156106" y="2682881"/>
              <a:chExt cx="329022" cy="312646"/>
            </a:xfrm>
          </p:grpSpPr>
          <p:sp>
            <p:nvSpPr>
              <p:cNvPr id="194" name="橢圓 193"/>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95" name="文字方塊 194"/>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grpSp>
          <p:nvGrpSpPr>
            <p:cNvPr id="225" name="群組 38"/>
            <p:cNvGrpSpPr/>
            <p:nvPr/>
          </p:nvGrpSpPr>
          <p:grpSpPr>
            <a:xfrm>
              <a:off x="7286644" y="2973484"/>
              <a:ext cx="329023" cy="312646"/>
              <a:chOff x="3353530" y="2682881"/>
              <a:chExt cx="329023" cy="312646"/>
            </a:xfrm>
          </p:grpSpPr>
          <p:sp>
            <p:nvSpPr>
              <p:cNvPr id="197" name="橢圓 196"/>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98" name="文字方塊 197"/>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grpSp>
        <p:nvGrpSpPr>
          <p:cNvPr id="228" name="群組 239"/>
          <p:cNvGrpSpPr/>
          <p:nvPr/>
        </p:nvGrpSpPr>
        <p:grpSpPr>
          <a:xfrm>
            <a:off x="2747954" y="3898687"/>
            <a:ext cx="1428760" cy="598398"/>
            <a:chOff x="6143636" y="3714758"/>
            <a:chExt cx="1428760" cy="598398"/>
          </a:xfrm>
        </p:grpSpPr>
        <p:sp>
          <p:nvSpPr>
            <p:cNvPr id="199" name="矩形 198"/>
            <p:cNvSpPr/>
            <p:nvPr/>
          </p:nvSpPr>
          <p:spPr>
            <a:xfrm>
              <a:off x="6695233" y="3857634"/>
              <a:ext cx="877163" cy="369332"/>
            </a:xfrm>
            <a:prstGeom prst="rect">
              <a:avLst/>
            </a:prstGeom>
          </p:spPr>
          <p:txBody>
            <a:bodyPr wrap="none">
              <a:spAutoFit/>
            </a:bodyPr>
            <a:lstStyle/>
            <a:p>
              <a:r>
                <a:rPr lang="zh-TW" altLang="en-US" dirty="0" smtClean="0">
                  <a:latin typeface="+mj-ea"/>
                  <a:ea typeface="+mj-ea"/>
                </a:rPr>
                <a:t>分身術</a:t>
              </a:r>
              <a:endParaRPr lang="zh-TW" altLang="en-US" dirty="0">
                <a:latin typeface="+mj-ea"/>
                <a:ea typeface="+mj-ea"/>
              </a:endParaRPr>
            </a:p>
          </p:txBody>
        </p:sp>
        <p:grpSp>
          <p:nvGrpSpPr>
            <p:cNvPr id="231" name="群組 38"/>
            <p:cNvGrpSpPr/>
            <p:nvPr/>
          </p:nvGrpSpPr>
          <p:grpSpPr>
            <a:xfrm>
              <a:off x="6429388" y="3714758"/>
              <a:ext cx="329023" cy="312646"/>
              <a:chOff x="3353530" y="2682881"/>
              <a:chExt cx="329023" cy="312646"/>
            </a:xfrm>
          </p:grpSpPr>
          <p:sp>
            <p:nvSpPr>
              <p:cNvPr id="201" name="橢圓 200"/>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02" name="文字方塊 201"/>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nvGrpSpPr>
            <p:cNvPr id="232" name="群組 32"/>
            <p:cNvGrpSpPr/>
            <p:nvPr/>
          </p:nvGrpSpPr>
          <p:grpSpPr>
            <a:xfrm>
              <a:off x="6429388" y="4000510"/>
              <a:ext cx="329022" cy="312646"/>
              <a:chOff x="2952243" y="2682881"/>
              <a:chExt cx="329022" cy="312646"/>
            </a:xfrm>
          </p:grpSpPr>
          <p:sp>
            <p:nvSpPr>
              <p:cNvPr id="204" name="橢圓 203"/>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05" name="文字方塊 204"/>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233" name="群組 41"/>
            <p:cNvGrpSpPr/>
            <p:nvPr/>
          </p:nvGrpSpPr>
          <p:grpSpPr>
            <a:xfrm>
              <a:off x="6143636" y="3857634"/>
              <a:ext cx="329022" cy="312646"/>
              <a:chOff x="3754818" y="2682881"/>
              <a:chExt cx="329022" cy="312646"/>
            </a:xfrm>
          </p:grpSpPr>
          <p:sp>
            <p:nvSpPr>
              <p:cNvPr id="207" name="橢圓 206"/>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08" name="文字方塊 207"/>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grpSp>
        <p:nvGrpSpPr>
          <p:cNvPr id="234" name="群組 232"/>
          <p:cNvGrpSpPr/>
          <p:nvPr/>
        </p:nvGrpSpPr>
        <p:grpSpPr>
          <a:xfrm>
            <a:off x="5214950" y="7807131"/>
            <a:ext cx="1393748" cy="369332"/>
            <a:chOff x="2571736" y="4500576"/>
            <a:chExt cx="1393748" cy="369332"/>
          </a:xfrm>
        </p:grpSpPr>
        <p:sp>
          <p:nvSpPr>
            <p:cNvPr id="209" name="矩形 208"/>
            <p:cNvSpPr/>
            <p:nvPr/>
          </p:nvSpPr>
          <p:spPr>
            <a:xfrm>
              <a:off x="2857488" y="4500576"/>
              <a:ext cx="1107996" cy="369332"/>
            </a:xfrm>
            <a:prstGeom prst="rect">
              <a:avLst/>
            </a:prstGeom>
          </p:spPr>
          <p:txBody>
            <a:bodyPr wrap="none">
              <a:spAutoFit/>
            </a:bodyPr>
            <a:lstStyle/>
            <a:p>
              <a:r>
                <a:rPr lang="zh-TW" altLang="en-US" dirty="0" smtClean="0">
                  <a:latin typeface="+mj-ea"/>
                  <a:ea typeface="+mj-ea"/>
                </a:rPr>
                <a:t>強化武器</a:t>
              </a:r>
              <a:endParaRPr lang="zh-TW" altLang="en-US" dirty="0">
                <a:latin typeface="+mj-ea"/>
                <a:ea typeface="+mj-ea"/>
              </a:endParaRPr>
            </a:p>
          </p:txBody>
        </p:sp>
        <p:grpSp>
          <p:nvGrpSpPr>
            <p:cNvPr id="235" name="群組 41"/>
            <p:cNvGrpSpPr/>
            <p:nvPr/>
          </p:nvGrpSpPr>
          <p:grpSpPr>
            <a:xfrm>
              <a:off x="2571736" y="4500576"/>
              <a:ext cx="329022" cy="312646"/>
              <a:chOff x="3754818" y="2682881"/>
              <a:chExt cx="329022" cy="312646"/>
            </a:xfrm>
          </p:grpSpPr>
          <p:sp>
            <p:nvSpPr>
              <p:cNvPr id="211" name="橢圓 210"/>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12" name="文字方塊 211"/>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grpSp>
        <p:nvGrpSpPr>
          <p:cNvPr id="236" name="群組 266"/>
          <p:cNvGrpSpPr/>
          <p:nvPr/>
        </p:nvGrpSpPr>
        <p:grpSpPr>
          <a:xfrm>
            <a:off x="4909291" y="2663595"/>
            <a:ext cx="1448667" cy="598398"/>
            <a:chOff x="7266737" y="4357700"/>
            <a:chExt cx="1448667" cy="598398"/>
          </a:xfrm>
        </p:grpSpPr>
        <p:sp>
          <p:nvSpPr>
            <p:cNvPr id="218" name="矩形 217"/>
            <p:cNvSpPr/>
            <p:nvPr/>
          </p:nvSpPr>
          <p:spPr>
            <a:xfrm>
              <a:off x="7838241" y="4500576"/>
              <a:ext cx="877163" cy="369332"/>
            </a:xfrm>
            <a:prstGeom prst="rect">
              <a:avLst/>
            </a:prstGeom>
          </p:spPr>
          <p:txBody>
            <a:bodyPr wrap="none">
              <a:spAutoFit/>
            </a:bodyPr>
            <a:lstStyle/>
            <a:p>
              <a:r>
                <a:rPr lang="zh-TW" altLang="en-US" dirty="0" smtClean="0">
                  <a:latin typeface="+mj-ea"/>
                  <a:ea typeface="+mj-ea"/>
                </a:rPr>
                <a:t>傳送術</a:t>
              </a:r>
              <a:endParaRPr lang="zh-TW" altLang="en-US" dirty="0">
                <a:latin typeface="+mj-ea"/>
                <a:ea typeface="+mj-ea"/>
              </a:endParaRPr>
            </a:p>
          </p:txBody>
        </p:sp>
        <p:grpSp>
          <p:nvGrpSpPr>
            <p:cNvPr id="237" name="群組 41"/>
            <p:cNvGrpSpPr/>
            <p:nvPr/>
          </p:nvGrpSpPr>
          <p:grpSpPr>
            <a:xfrm>
              <a:off x="7552489" y="4643452"/>
              <a:ext cx="329022" cy="312646"/>
              <a:chOff x="3754818" y="2682881"/>
              <a:chExt cx="329022" cy="312646"/>
            </a:xfrm>
          </p:grpSpPr>
          <p:sp>
            <p:nvSpPr>
              <p:cNvPr id="220" name="橢圓 219"/>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21" name="文字方塊 220"/>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nvGrpSpPr>
            <p:cNvPr id="238" name="群組 32"/>
            <p:cNvGrpSpPr/>
            <p:nvPr/>
          </p:nvGrpSpPr>
          <p:grpSpPr>
            <a:xfrm>
              <a:off x="7552489" y="4357700"/>
              <a:ext cx="329022" cy="312646"/>
              <a:chOff x="2952243" y="2682881"/>
              <a:chExt cx="329022" cy="312646"/>
            </a:xfrm>
          </p:grpSpPr>
          <p:sp>
            <p:nvSpPr>
              <p:cNvPr id="223" name="橢圓 222"/>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24" name="文字方塊 223"/>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239" name="群組 44"/>
            <p:cNvGrpSpPr/>
            <p:nvPr/>
          </p:nvGrpSpPr>
          <p:grpSpPr>
            <a:xfrm>
              <a:off x="7266737" y="4643452"/>
              <a:ext cx="329022" cy="312646"/>
              <a:chOff x="4156106" y="2682881"/>
              <a:chExt cx="329022" cy="312646"/>
            </a:xfrm>
          </p:grpSpPr>
          <p:sp>
            <p:nvSpPr>
              <p:cNvPr id="226" name="橢圓 225"/>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27" name="文字方塊 226"/>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grpSp>
          <p:nvGrpSpPr>
            <p:cNvPr id="240" name="群組 38"/>
            <p:cNvGrpSpPr/>
            <p:nvPr/>
          </p:nvGrpSpPr>
          <p:grpSpPr>
            <a:xfrm>
              <a:off x="7266737" y="4357700"/>
              <a:ext cx="329023" cy="312646"/>
              <a:chOff x="3353530" y="2682881"/>
              <a:chExt cx="329023" cy="312646"/>
            </a:xfrm>
          </p:grpSpPr>
          <p:sp>
            <p:nvSpPr>
              <p:cNvPr id="229" name="橢圓 228"/>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30" name="文字方塊 229"/>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cxnSp>
        <p:nvCxnSpPr>
          <p:cNvPr id="241" name="直線單箭頭接點 240"/>
          <p:cNvCxnSpPr/>
          <p:nvPr/>
        </p:nvCxnSpPr>
        <p:spPr>
          <a:xfrm rot="16200000" flipV="1">
            <a:off x="2876224" y="5175574"/>
            <a:ext cx="2060591" cy="59944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1" name="直線單箭頭接點 250"/>
          <p:cNvCxnSpPr/>
          <p:nvPr/>
        </p:nvCxnSpPr>
        <p:spPr>
          <a:xfrm rot="16200000" flipV="1">
            <a:off x="2399220" y="8694034"/>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3" name="直線單箭頭接點 252"/>
          <p:cNvCxnSpPr/>
          <p:nvPr/>
        </p:nvCxnSpPr>
        <p:spPr>
          <a:xfrm rot="16200000" flipV="1">
            <a:off x="-7891" y="7793640"/>
            <a:ext cx="2288714" cy="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4" name="直線單箭頭接點 253"/>
          <p:cNvCxnSpPr/>
          <p:nvPr/>
        </p:nvCxnSpPr>
        <p:spPr>
          <a:xfrm rot="16200000" flipV="1">
            <a:off x="3899418" y="8694035"/>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5" name="直線單箭頭接點 254"/>
          <p:cNvCxnSpPr/>
          <p:nvPr/>
        </p:nvCxnSpPr>
        <p:spPr>
          <a:xfrm rot="16200000" flipV="1">
            <a:off x="5542492" y="8694035"/>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6" name="直線單箭頭接點 255"/>
          <p:cNvCxnSpPr/>
          <p:nvPr/>
        </p:nvCxnSpPr>
        <p:spPr>
          <a:xfrm rot="16200000" flipV="1">
            <a:off x="3970856" y="7408151"/>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7" name="直線單箭頭接點 256"/>
          <p:cNvCxnSpPr/>
          <p:nvPr/>
        </p:nvCxnSpPr>
        <p:spPr>
          <a:xfrm rot="5400000" flipH="1" flipV="1">
            <a:off x="1434065" y="5808280"/>
            <a:ext cx="3231218" cy="65705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0" name="直線單箭頭接點 259"/>
          <p:cNvCxnSpPr/>
          <p:nvPr/>
        </p:nvCxnSpPr>
        <p:spPr>
          <a:xfrm rot="16200000" flipV="1">
            <a:off x="1353918" y="6457956"/>
            <a:ext cx="1955604" cy="718463"/>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8" name="直線單箭頭接點 267"/>
          <p:cNvCxnSpPr/>
          <p:nvPr/>
        </p:nvCxnSpPr>
        <p:spPr>
          <a:xfrm rot="16200000" flipV="1">
            <a:off x="4296789" y="4728151"/>
            <a:ext cx="3012786" cy="17633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3" name="直線單箭頭接點 272"/>
          <p:cNvCxnSpPr/>
          <p:nvPr/>
        </p:nvCxnSpPr>
        <p:spPr>
          <a:xfrm flipV="1">
            <a:off x="1306283" y="3416300"/>
            <a:ext cx="1525817" cy="63347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rot="5400000" flipH="1" flipV="1">
            <a:off x="392885" y="5485396"/>
            <a:ext cx="1500198" cy="158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線單箭頭接點 281"/>
          <p:cNvCxnSpPr/>
          <p:nvPr/>
        </p:nvCxnSpPr>
        <p:spPr>
          <a:xfrm rot="5400000" flipH="1" flipV="1">
            <a:off x="3231993" y="4261743"/>
            <a:ext cx="3220528" cy="131689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p:nvPr/>
        </p:nvCxnSpPr>
        <p:spPr>
          <a:xfrm rot="5400000" flipH="1" flipV="1">
            <a:off x="1813008" y="4357684"/>
            <a:ext cx="4449700" cy="235418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6" name="直線單箭頭接點 285"/>
          <p:cNvCxnSpPr/>
          <p:nvPr/>
        </p:nvCxnSpPr>
        <p:spPr>
          <a:xfrm rot="5400000" flipH="1" flipV="1">
            <a:off x="404756" y="4262469"/>
            <a:ext cx="5476986" cy="357190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p:nvPr/>
        </p:nvCxnSpPr>
        <p:spPr>
          <a:xfrm rot="16200000" flipV="1">
            <a:off x="5613930" y="7336712"/>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p:nvPr/>
        </p:nvCxnSpPr>
        <p:spPr>
          <a:xfrm rot="5400000" flipH="1" flipV="1">
            <a:off x="1672424" y="3952082"/>
            <a:ext cx="1543057" cy="103029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p:nvPr/>
        </p:nvCxnSpPr>
        <p:spPr>
          <a:xfrm rot="16200000" flipV="1">
            <a:off x="3773624" y="4615631"/>
            <a:ext cx="1915897" cy="145126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rot="16200000" flipV="1">
            <a:off x="1974075" y="6059565"/>
            <a:ext cx="1915897" cy="145126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grpSp>
        <p:nvGrpSpPr>
          <p:cNvPr id="3" name="群組 179"/>
          <p:cNvGrpSpPr/>
          <p:nvPr/>
        </p:nvGrpSpPr>
        <p:grpSpPr>
          <a:xfrm>
            <a:off x="606492" y="9024966"/>
            <a:ext cx="1393748" cy="369332"/>
            <a:chOff x="606492" y="9024966"/>
            <a:chExt cx="1393748" cy="369332"/>
          </a:xfrm>
        </p:grpSpPr>
        <p:grpSp>
          <p:nvGrpSpPr>
            <p:cNvPr id="4" name="群組 3"/>
            <p:cNvGrpSpPr/>
            <p:nvPr/>
          </p:nvGrpSpPr>
          <p:grpSpPr>
            <a:xfrm>
              <a:off x="606492" y="9024966"/>
              <a:ext cx="329022" cy="312646"/>
              <a:chOff x="2952243" y="3084169"/>
              <a:chExt cx="329022" cy="312646"/>
            </a:xfrm>
          </p:grpSpPr>
          <p:sp>
            <p:nvSpPr>
              <p:cNvPr id="5" name="橢圓 4"/>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6" name="文字方塊 5"/>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sp>
          <p:nvSpPr>
            <p:cNvPr id="13" name="矩形 12"/>
            <p:cNvSpPr/>
            <p:nvPr/>
          </p:nvSpPr>
          <p:spPr>
            <a:xfrm>
              <a:off x="892244" y="9024966"/>
              <a:ext cx="1107996" cy="369332"/>
            </a:xfrm>
            <a:prstGeom prst="rect">
              <a:avLst/>
            </a:prstGeom>
            <a:ln>
              <a:noFill/>
            </a:ln>
          </p:spPr>
          <p:txBody>
            <a:bodyPr wrap="none">
              <a:spAutoFit/>
            </a:bodyPr>
            <a:lstStyle/>
            <a:p>
              <a:r>
                <a:rPr lang="zh-TW" altLang="en-US" dirty="0" smtClean="0"/>
                <a:t>分解合成</a:t>
              </a:r>
              <a:endParaRPr lang="zh-TW" altLang="en-US" dirty="0"/>
            </a:p>
          </p:txBody>
        </p:sp>
      </p:grpSp>
      <p:grpSp>
        <p:nvGrpSpPr>
          <p:cNvPr id="7" name="群組 178"/>
          <p:cNvGrpSpPr/>
          <p:nvPr/>
        </p:nvGrpSpPr>
        <p:grpSpPr>
          <a:xfrm>
            <a:off x="2106690" y="9024966"/>
            <a:ext cx="1393748" cy="369332"/>
            <a:chOff x="2106690" y="9024966"/>
            <a:chExt cx="1393748" cy="369332"/>
          </a:xfrm>
        </p:grpSpPr>
        <p:grpSp>
          <p:nvGrpSpPr>
            <p:cNvPr id="10" name="群組 6"/>
            <p:cNvGrpSpPr/>
            <p:nvPr/>
          </p:nvGrpSpPr>
          <p:grpSpPr>
            <a:xfrm>
              <a:off x="2106690" y="9024966"/>
              <a:ext cx="329023" cy="312646"/>
              <a:chOff x="3353531" y="3084169"/>
              <a:chExt cx="329023" cy="312646"/>
            </a:xfrm>
          </p:grpSpPr>
          <p:sp>
            <p:nvSpPr>
              <p:cNvPr id="8" name="橢圓 7"/>
              <p:cNvSpPr/>
              <p:nvPr/>
            </p:nvSpPr>
            <p:spPr>
              <a:xfrm>
                <a:off x="3401653" y="3115914"/>
                <a:ext cx="280901" cy="28090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9" name="文字方塊 8"/>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sp>
          <p:nvSpPr>
            <p:cNvPr id="14" name="矩形 13"/>
            <p:cNvSpPr/>
            <p:nvPr/>
          </p:nvSpPr>
          <p:spPr>
            <a:xfrm>
              <a:off x="2392442" y="9024966"/>
              <a:ext cx="1107996" cy="369332"/>
            </a:xfrm>
            <a:prstGeom prst="rect">
              <a:avLst/>
            </a:prstGeom>
            <a:ln>
              <a:noFill/>
            </a:ln>
          </p:spPr>
          <p:txBody>
            <a:bodyPr wrap="none">
              <a:spAutoFit/>
            </a:bodyPr>
            <a:lstStyle/>
            <a:p>
              <a:r>
                <a:rPr lang="zh-TW" altLang="en-US" dirty="0" smtClean="0"/>
                <a:t>製作鎧甲</a:t>
              </a:r>
              <a:endParaRPr lang="en-US" altLang="zh-TW" dirty="0"/>
            </a:p>
          </p:txBody>
        </p:sp>
      </p:grpSp>
      <p:grpSp>
        <p:nvGrpSpPr>
          <p:cNvPr id="17" name="群組 176"/>
          <p:cNvGrpSpPr/>
          <p:nvPr/>
        </p:nvGrpSpPr>
        <p:grpSpPr>
          <a:xfrm>
            <a:off x="3500438" y="9024966"/>
            <a:ext cx="1384252" cy="371985"/>
            <a:chOff x="3500438" y="9024966"/>
            <a:chExt cx="1384252" cy="371985"/>
          </a:xfrm>
        </p:grpSpPr>
        <p:grpSp>
          <p:nvGrpSpPr>
            <p:cNvPr id="21" name="群組 9"/>
            <p:cNvGrpSpPr/>
            <p:nvPr/>
          </p:nvGrpSpPr>
          <p:grpSpPr>
            <a:xfrm>
              <a:off x="3500438" y="9024966"/>
              <a:ext cx="329022" cy="312646"/>
              <a:chOff x="4156108" y="3084169"/>
              <a:chExt cx="329022" cy="312646"/>
            </a:xfrm>
          </p:grpSpPr>
          <p:sp>
            <p:nvSpPr>
              <p:cNvPr id="11" name="橢圓 10"/>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2" name="文字方塊 11"/>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15" name="矩形 14"/>
            <p:cNvSpPr/>
            <p:nvPr/>
          </p:nvSpPr>
          <p:spPr>
            <a:xfrm>
              <a:off x="3776694" y="9027619"/>
              <a:ext cx="1107996" cy="369332"/>
            </a:xfrm>
            <a:prstGeom prst="rect">
              <a:avLst/>
            </a:prstGeom>
            <a:ln>
              <a:noFill/>
            </a:ln>
          </p:spPr>
          <p:txBody>
            <a:bodyPr wrap="none">
              <a:spAutoFit/>
            </a:bodyPr>
            <a:lstStyle/>
            <a:p>
              <a:r>
                <a:rPr lang="zh-TW" altLang="en-US" dirty="0" smtClean="0">
                  <a:solidFill>
                    <a:prstClr val="white"/>
                  </a:solidFill>
                </a:rPr>
                <a:t>強化鎧甲</a:t>
              </a:r>
              <a:endParaRPr lang="zh-TW" altLang="en-US" dirty="0"/>
            </a:p>
          </p:txBody>
        </p:sp>
      </p:grpSp>
      <p:grpSp>
        <p:nvGrpSpPr>
          <p:cNvPr id="24" name="群組 167"/>
          <p:cNvGrpSpPr/>
          <p:nvPr/>
        </p:nvGrpSpPr>
        <p:grpSpPr>
          <a:xfrm>
            <a:off x="3643314" y="5453066"/>
            <a:ext cx="1357322" cy="714380"/>
            <a:chOff x="3643314" y="5453066"/>
            <a:chExt cx="1357322" cy="714380"/>
          </a:xfrm>
        </p:grpSpPr>
        <p:grpSp>
          <p:nvGrpSpPr>
            <p:cNvPr id="28" name="群組 16"/>
            <p:cNvGrpSpPr/>
            <p:nvPr/>
          </p:nvGrpSpPr>
          <p:grpSpPr>
            <a:xfrm>
              <a:off x="3643314" y="5738818"/>
              <a:ext cx="329022" cy="312646"/>
              <a:chOff x="4156108" y="3084169"/>
              <a:chExt cx="329022" cy="312646"/>
            </a:xfrm>
          </p:grpSpPr>
          <p:sp>
            <p:nvSpPr>
              <p:cNvPr id="18" name="橢圓 17"/>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 name="文字方塊 18"/>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20" name="矩形 19"/>
            <p:cNvSpPr/>
            <p:nvPr/>
          </p:nvSpPr>
          <p:spPr>
            <a:xfrm>
              <a:off x="3892640" y="5521115"/>
              <a:ext cx="1107996" cy="646331"/>
            </a:xfrm>
            <a:prstGeom prst="rect">
              <a:avLst/>
            </a:prstGeom>
            <a:ln>
              <a:noFill/>
            </a:ln>
          </p:spPr>
          <p:txBody>
            <a:bodyPr wrap="none">
              <a:spAutoFit/>
            </a:bodyPr>
            <a:lstStyle/>
            <a:p>
              <a:pPr algn="ctr"/>
              <a:r>
                <a:rPr lang="zh-TW" altLang="en-US" dirty="0" smtClean="0">
                  <a:solidFill>
                    <a:prstClr val="white"/>
                  </a:solidFill>
                </a:rPr>
                <a:t>魔法武器</a:t>
              </a:r>
              <a:endParaRPr lang="en-US" altLang="zh-TW" dirty="0" smtClean="0">
                <a:solidFill>
                  <a:prstClr val="white"/>
                </a:solidFill>
              </a:endParaRPr>
            </a:p>
            <a:p>
              <a:pPr algn="ctr"/>
              <a:r>
                <a:rPr lang="zh-TW" altLang="en-US" dirty="0" smtClean="0">
                  <a:solidFill>
                    <a:prstClr val="white"/>
                  </a:solidFill>
                </a:rPr>
                <a:t>鍛造</a:t>
              </a:r>
              <a:endParaRPr lang="zh-TW" altLang="en-US" dirty="0"/>
            </a:p>
          </p:txBody>
        </p:sp>
        <p:grpSp>
          <p:nvGrpSpPr>
            <p:cNvPr id="32" name="群組 20"/>
            <p:cNvGrpSpPr/>
            <p:nvPr/>
          </p:nvGrpSpPr>
          <p:grpSpPr>
            <a:xfrm>
              <a:off x="3643314" y="5453066"/>
              <a:ext cx="329023" cy="312646"/>
              <a:chOff x="3353531" y="3084169"/>
              <a:chExt cx="329023" cy="312646"/>
            </a:xfrm>
          </p:grpSpPr>
          <p:sp>
            <p:nvSpPr>
              <p:cNvPr id="22" name="橢圓 21"/>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3" name="文字方塊 22"/>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grpSp>
        <p:nvGrpSpPr>
          <p:cNvPr id="35" name="群組 180"/>
          <p:cNvGrpSpPr/>
          <p:nvPr/>
        </p:nvGrpSpPr>
        <p:grpSpPr>
          <a:xfrm>
            <a:off x="571480" y="8024834"/>
            <a:ext cx="1393748" cy="369332"/>
            <a:chOff x="571480" y="8024834"/>
            <a:chExt cx="1393748" cy="369332"/>
          </a:xfrm>
        </p:grpSpPr>
        <p:grpSp>
          <p:nvGrpSpPr>
            <p:cNvPr id="38" name="群組 23"/>
            <p:cNvGrpSpPr/>
            <p:nvPr/>
          </p:nvGrpSpPr>
          <p:grpSpPr>
            <a:xfrm>
              <a:off x="571480" y="8024834"/>
              <a:ext cx="329022" cy="312646"/>
              <a:chOff x="2952243" y="3084169"/>
              <a:chExt cx="329022" cy="312646"/>
            </a:xfrm>
          </p:grpSpPr>
          <p:sp>
            <p:nvSpPr>
              <p:cNvPr id="25" name="橢圓 24"/>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6" name="文字方塊 25"/>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sp>
          <p:nvSpPr>
            <p:cNvPr id="27" name="矩形 26"/>
            <p:cNvSpPr/>
            <p:nvPr/>
          </p:nvSpPr>
          <p:spPr>
            <a:xfrm>
              <a:off x="857232" y="8024834"/>
              <a:ext cx="1107996" cy="369332"/>
            </a:xfrm>
            <a:prstGeom prst="rect">
              <a:avLst/>
            </a:prstGeom>
            <a:ln>
              <a:noFill/>
            </a:ln>
          </p:spPr>
          <p:txBody>
            <a:bodyPr wrap="none">
              <a:spAutoFit/>
            </a:bodyPr>
            <a:lstStyle/>
            <a:p>
              <a:r>
                <a:rPr lang="zh-TW" altLang="en-US" dirty="0" smtClean="0"/>
                <a:t>毒藥製作</a:t>
              </a:r>
              <a:endParaRPr lang="zh-TW" altLang="en-US" dirty="0"/>
            </a:p>
          </p:txBody>
        </p:sp>
      </p:grpSp>
      <p:grpSp>
        <p:nvGrpSpPr>
          <p:cNvPr id="42" name="群組 174"/>
          <p:cNvGrpSpPr/>
          <p:nvPr/>
        </p:nvGrpSpPr>
        <p:grpSpPr>
          <a:xfrm>
            <a:off x="5068685" y="9024966"/>
            <a:ext cx="932083" cy="369332"/>
            <a:chOff x="5068685" y="9024966"/>
            <a:chExt cx="932083" cy="369332"/>
          </a:xfrm>
        </p:grpSpPr>
        <p:grpSp>
          <p:nvGrpSpPr>
            <p:cNvPr id="45" name="群組 27"/>
            <p:cNvGrpSpPr/>
            <p:nvPr/>
          </p:nvGrpSpPr>
          <p:grpSpPr>
            <a:xfrm>
              <a:off x="5068685" y="9024966"/>
              <a:ext cx="329022" cy="312646"/>
              <a:chOff x="3754819" y="3084169"/>
              <a:chExt cx="329022" cy="312646"/>
            </a:xfrm>
          </p:grpSpPr>
          <p:sp>
            <p:nvSpPr>
              <p:cNvPr id="29" name="橢圓 28"/>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0" name="文字方塊 29"/>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sp>
          <p:nvSpPr>
            <p:cNvPr id="31" name="矩形 30"/>
            <p:cNvSpPr/>
            <p:nvPr/>
          </p:nvSpPr>
          <p:spPr>
            <a:xfrm>
              <a:off x="5354437" y="9024966"/>
              <a:ext cx="646331" cy="369332"/>
            </a:xfrm>
            <a:prstGeom prst="rect">
              <a:avLst/>
            </a:prstGeom>
            <a:ln>
              <a:noFill/>
            </a:ln>
          </p:spPr>
          <p:txBody>
            <a:bodyPr wrap="none">
              <a:spAutoFit/>
            </a:bodyPr>
            <a:lstStyle/>
            <a:p>
              <a:r>
                <a:rPr lang="zh-TW" altLang="en-US" dirty="0" smtClean="0"/>
                <a:t>感知</a:t>
              </a:r>
              <a:endParaRPr lang="zh-TW" altLang="en-US" dirty="0"/>
            </a:p>
          </p:txBody>
        </p:sp>
      </p:grpSp>
      <p:grpSp>
        <p:nvGrpSpPr>
          <p:cNvPr id="48" name="群組 161"/>
          <p:cNvGrpSpPr/>
          <p:nvPr/>
        </p:nvGrpSpPr>
        <p:grpSpPr>
          <a:xfrm>
            <a:off x="2500306" y="2881298"/>
            <a:ext cx="1643074" cy="598398"/>
            <a:chOff x="2500306" y="2881298"/>
            <a:chExt cx="1643074" cy="598398"/>
          </a:xfrm>
        </p:grpSpPr>
        <p:grpSp>
          <p:nvGrpSpPr>
            <p:cNvPr id="51" name="群組 31"/>
            <p:cNvGrpSpPr/>
            <p:nvPr/>
          </p:nvGrpSpPr>
          <p:grpSpPr>
            <a:xfrm>
              <a:off x="2786058" y="2881298"/>
              <a:ext cx="329022" cy="312646"/>
              <a:chOff x="2952243" y="3084169"/>
              <a:chExt cx="329022" cy="312646"/>
            </a:xfrm>
          </p:grpSpPr>
          <p:sp>
            <p:nvSpPr>
              <p:cNvPr id="33" name="橢圓 32"/>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4" name="文字方塊 33"/>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nvGrpSpPr>
            <p:cNvPr id="54" name="群組 34"/>
            <p:cNvGrpSpPr/>
            <p:nvPr/>
          </p:nvGrpSpPr>
          <p:grpSpPr>
            <a:xfrm>
              <a:off x="2500306" y="2881298"/>
              <a:ext cx="329023" cy="312646"/>
              <a:chOff x="3353531" y="3084169"/>
              <a:chExt cx="329023" cy="312646"/>
            </a:xfrm>
          </p:grpSpPr>
          <p:sp>
            <p:nvSpPr>
              <p:cNvPr id="36" name="橢圓 35"/>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7" name="文字方塊 36"/>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57" name="群組 37"/>
            <p:cNvGrpSpPr/>
            <p:nvPr/>
          </p:nvGrpSpPr>
          <p:grpSpPr>
            <a:xfrm>
              <a:off x="2500306" y="3167050"/>
              <a:ext cx="329022" cy="312646"/>
              <a:chOff x="4156108" y="3084169"/>
              <a:chExt cx="329022" cy="312646"/>
            </a:xfrm>
          </p:grpSpPr>
          <p:sp>
            <p:nvSpPr>
              <p:cNvPr id="39" name="橢圓 38"/>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40" name="文字方塊 39"/>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41" name="矩形 40"/>
            <p:cNvSpPr/>
            <p:nvPr/>
          </p:nvSpPr>
          <p:spPr>
            <a:xfrm>
              <a:off x="3035384" y="3024174"/>
              <a:ext cx="1107996" cy="369332"/>
            </a:xfrm>
            <a:prstGeom prst="rect">
              <a:avLst/>
            </a:prstGeom>
            <a:ln>
              <a:noFill/>
            </a:ln>
          </p:spPr>
          <p:txBody>
            <a:bodyPr wrap="none">
              <a:spAutoFit/>
            </a:bodyPr>
            <a:lstStyle/>
            <a:p>
              <a:r>
                <a:rPr lang="zh-TW" altLang="en-US" dirty="0" smtClean="0"/>
                <a:t>傳送卷軸</a:t>
              </a:r>
              <a:endParaRPr lang="zh-TW" altLang="en-US" dirty="0"/>
            </a:p>
          </p:txBody>
        </p:sp>
        <p:grpSp>
          <p:nvGrpSpPr>
            <p:cNvPr id="61" name="群組 41"/>
            <p:cNvGrpSpPr/>
            <p:nvPr/>
          </p:nvGrpSpPr>
          <p:grpSpPr>
            <a:xfrm>
              <a:off x="2786058" y="3167050"/>
              <a:ext cx="329022" cy="312646"/>
              <a:chOff x="3754819" y="3084169"/>
              <a:chExt cx="329022" cy="312646"/>
            </a:xfrm>
          </p:grpSpPr>
          <p:sp>
            <p:nvSpPr>
              <p:cNvPr id="43" name="橢圓 42"/>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44" name="文字方塊 43"/>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grpSp>
      <p:grpSp>
        <p:nvGrpSpPr>
          <p:cNvPr id="65" name="群組 156"/>
          <p:cNvGrpSpPr/>
          <p:nvPr/>
        </p:nvGrpSpPr>
        <p:grpSpPr>
          <a:xfrm>
            <a:off x="4857760" y="2952736"/>
            <a:ext cx="1217835" cy="598398"/>
            <a:chOff x="4857760" y="2952736"/>
            <a:chExt cx="1217835" cy="598398"/>
          </a:xfrm>
        </p:grpSpPr>
        <p:sp>
          <p:nvSpPr>
            <p:cNvPr id="16" name="矩形 15"/>
            <p:cNvSpPr/>
            <p:nvPr/>
          </p:nvSpPr>
          <p:spPr>
            <a:xfrm>
              <a:off x="5429264" y="3095612"/>
              <a:ext cx="646331" cy="369332"/>
            </a:xfrm>
            <a:prstGeom prst="rect">
              <a:avLst/>
            </a:prstGeom>
            <a:ln>
              <a:noFill/>
            </a:ln>
          </p:spPr>
          <p:txBody>
            <a:bodyPr wrap="none">
              <a:spAutoFit/>
            </a:bodyPr>
            <a:lstStyle/>
            <a:p>
              <a:r>
                <a:rPr lang="zh-TW" altLang="en-US" dirty="0" smtClean="0">
                  <a:latin typeface="+mj-ea"/>
                  <a:ea typeface="+mj-ea"/>
                </a:rPr>
                <a:t>核彈</a:t>
              </a:r>
              <a:endParaRPr lang="zh-TW" altLang="en-US" dirty="0">
                <a:latin typeface="+mj-ea"/>
                <a:ea typeface="+mj-ea"/>
              </a:endParaRPr>
            </a:p>
          </p:txBody>
        </p:sp>
        <p:grpSp>
          <p:nvGrpSpPr>
            <p:cNvPr id="68" name="群組 44"/>
            <p:cNvGrpSpPr/>
            <p:nvPr/>
          </p:nvGrpSpPr>
          <p:grpSpPr>
            <a:xfrm>
              <a:off x="5143512" y="2952736"/>
              <a:ext cx="329022" cy="312646"/>
              <a:chOff x="2952243" y="3084169"/>
              <a:chExt cx="329022" cy="312646"/>
            </a:xfrm>
          </p:grpSpPr>
          <p:sp>
            <p:nvSpPr>
              <p:cNvPr id="46" name="橢圓 45"/>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47" name="文字方塊 46"/>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nvGrpSpPr>
            <p:cNvPr id="72" name="群組 47"/>
            <p:cNvGrpSpPr/>
            <p:nvPr/>
          </p:nvGrpSpPr>
          <p:grpSpPr>
            <a:xfrm>
              <a:off x="4857760" y="2952736"/>
              <a:ext cx="329023" cy="312646"/>
              <a:chOff x="3353531" y="3084169"/>
              <a:chExt cx="329023" cy="312646"/>
            </a:xfrm>
          </p:grpSpPr>
          <p:sp>
            <p:nvSpPr>
              <p:cNvPr id="49" name="橢圓 48"/>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50" name="文字方塊 49"/>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76" name="群組 50"/>
            <p:cNvGrpSpPr/>
            <p:nvPr/>
          </p:nvGrpSpPr>
          <p:grpSpPr>
            <a:xfrm>
              <a:off x="5143512" y="3238488"/>
              <a:ext cx="329022" cy="312646"/>
              <a:chOff x="4156108" y="3084169"/>
              <a:chExt cx="329022" cy="312646"/>
            </a:xfrm>
          </p:grpSpPr>
          <p:sp>
            <p:nvSpPr>
              <p:cNvPr id="52" name="橢圓 51"/>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53" name="文字方塊 52"/>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grpSp>
          <p:nvGrpSpPr>
            <p:cNvPr id="79" name="群組 53"/>
            <p:cNvGrpSpPr/>
            <p:nvPr/>
          </p:nvGrpSpPr>
          <p:grpSpPr>
            <a:xfrm>
              <a:off x="4857760" y="3238488"/>
              <a:ext cx="329022" cy="312646"/>
              <a:chOff x="3754819" y="3084169"/>
              <a:chExt cx="329022" cy="312646"/>
            </a:xfrm>
          </p:grpSpPr>
          <p:sp>
            <p:nvSpPr>
              <p:cNvPr id="55" name="橢圓 54"/>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56" name="文字方塊 55"/>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grpSp>
      <p:grpSp>
        <p:nvGrpSpPr>
          <p:cNvPr id="83" name="群組 172"/>
          <p:cNvGrpSpPr/>
          <p:nvPr/>
        </p:nvGrpSpPr>
        <p:grpSpPr>
          <a:xfrm>
            <a:off x="4143380" y="8096272"/>
            <a:ext cx="932083" cy="369332"/>
            <a:chOff x="4143380" y="8096272"/>
            <a:chExt cx="932083" cy="369332"/>
          </a:xfrm>
        </p:grpSpPr>
        <p:grpSp>
          <p:nvGrpSpPr>
            <p:cNvPr id="86" name="群組 56"/>
            <p:cNvGrpSpPr/>
            <p:nvPr/>
          </p:nvGrpSpPr>
          <p:grpSpPr>
            <a:xfrm>
              <a:off x="4143380" y="8096272"/>
              <a:ext cx="329022" cy="312646"/>
              <a:chOff x="4156108" y="3084169"/>
              <a:chExt cx="329022" cy="312646"/>
            </a:xfrm>
          </p:grpSpPr>
          <p:sp>
            <p:nvSpPr>
              <p:cNvPr id="58" name="橢圓 57"/>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59" name="文字方塊 58"/>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60" name="矩形 59"/>
            <p:cNvSpPr/>
            <p:nvPr/>
          </p:nvSpPr>
          <p:spPr>
            <a:xfrm>
              <a:off x="4429132" y="8096272"/>
              <a:ext cx="646331" cy="369332"/>
            </a:xfrm>
            <a:prstGeom prst="rect">
              <a:avLst/>
            </a:prstGeom>
            <a:ln>
              <a:noFill/>
            </a:ln>
          </p:spPr>
          <p:txBody>
            <a:bodyPr wrap="none">
              <a:spAutoFit/>
            </a:bodyPr>
            <a:lstStyle/>
            <a:p>
              <a:r>
                <a:rPr lang="zh-TW" altLang="en-US" dirty="0" smtClean="0"/>
                <a:t>增幅</a:t>
              </a:r>
              <a:endParaRPr lang="zh-TW" altLang="en-US" dirty="0"/>
            </a:p>
          </p:txBody>
        </p:sp>
      </p:grpSp>
      <p:grpSp>
        <p:nvGrpSpPr>
          <p:cNvPr id="90" name="群組 163"/>
          <p:cNvGrpSpPr/>
          <p:nvPr/>
        </p:nvGrpSpPr>
        <p:grpSpPr>
          <a:xfrm>
            <a:off x="1071546" y="3095612"/>
            <a:ext cx="1377229" cy="598398"/>
            <a:chOff x="1071546" y="3095612"/>
            <a:chExt cx="1377229" cy="598398"/>
          </a:xfrm>
        </p:grpSpPr>
        <p:grpSp>
          <p:nvGrpSpPr>
            <p:cNvPr id="93" name="群組 60"/>
            <p:cNvGrpSpPr/>
            <p:nvPr/>
          </p:nvGrpSpPr>
          <p:grpSpPr>
            <a:xfrm>
              <a:off x="1322286" y="3381364"/>
              <a:ext cx="329022" cy="312646"/>
              <a:chOff x="4156108" y="3084169"/>
              <a:chExt cx="329022" cy="312646"/>
            </a:xfrm>
          </p:grpSpPr>
          <p:sp>
            <p:nvSpPr>
              <p:cNvPr id="62" name="橢圓 61"/>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63" name="文字方塊 62"/>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64" name="矩形 63"/>
            <p:cNvSpPr/>
            <p:nvPr/>
          </p:nvSpPr>
          <p:spPr>
            <a:xfrm>
              <a:off x="1571612" y="3238488"/>
              <a:ext cx="877163" cy="369332"/>
            </a:xfrm>
            <a:prstGeom prst="rect">
              <a:avLst/>
            </a:prstGeom>
            <a:ln>
              <a:noFill/>
            </a:ln>
          </p:spPr>
          <p:txBody>
            <a:bodyPr wrap="none">
              <a:spAutoFit/>
            </a:bodyPr>
            <a:lstStyle/>
            <a:p>
              <a:r>
                <a:rPr lang="zh-TW" altLang="en-US" dirty="0" smtClean="0"/>
                <a:t>赤火炮</a:t>
              </a:r>
              <a:endParaRPr lang="zh-TW" altLang="en-US" dirty="0"/>
            </a:p>
          </p:txBody>
        </p:sp>
        <p:grpSp>
          <p:nvGrpSpPr>
            <p:cNvPr id="96" name="群組 64"/>
            <p:cNvGrpSpPr/>
            <p:nvPr/>
          </p:nvGrpSpPr>
          <p:grpSpPr>
            <a:xfrm>
              <a:off x="1322286" y="3095612"/>
              <a:ext cx="329023" cy="312646"/>
              <a:chOff x="3353531" y="3084169"/>
              <a:chExt cx="329023" cy="312646"/>
            </a:xfrm>
          </p:grpSpPr>
          <p:sp>
            <p:nvSpPr>
              <p:cNvPr id="66" name="橢圓 65"/>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67" name="文字方塊 66"/>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99" name="群組 75"/>
            <p:cNvGrpSpPr/>
            <p:nvPr/>
          </p:nvGrpSpPr>
          <p:grpSpPr>
            <a:xfrm>
              <a:off x="1071546" y="3238488"/>
              <a:ext cx="329022" cy="312646"/>
              <a:chOff x="2952243" y="3084169"/>
              <a:chExt cx="329022" cy="312646"/>
            </a:xfrm>
          </p:grpSpPr>
          <p:sp>
            <p:nvSpPr>
              <p:cNvPr id="77" name="橢圓 76"/>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78" name="文字方塊 77"/>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grpSp>
        <p:nvGrpSpPr>
          <p:cNvPr id="102" name="群組 166"/>
          <p:cNvGrpSpPr/>
          <p:nvPr/>
        </p:nvGrpSpPr>
        <p:grpSpPr>
          <a:xfrm>
            <a:off x="571480" y="6756600"/>
            <a:ext cx="1393748" cy="625292"/>
            <a:chOff x="571480" y="6756600"/>
            <a:chExt cx="1393748" cy="625292"/>
          </a:xfrm>
        </p:grpSpPr>
        <p:grpSp>
          <p:nvGrpSpPr>
            <p:cNvPr id="105" name="群組 78"/>
            <p:cNvGrpSpPr/>
            <p:nvPr/>
          </p:nvGrpSpPr>
          <p:grpSpPr>
            <a:xfrm>
              <a:off x="571480" y="7069246"/>
              <a:ext cx="329022" cy="312646"/>
              <a:chOff x="4156108" y="3084169"/>
              <a:chExt cx="329022" cy="312646"/>
            </a:xfrm>
          </p:grpSpPr>
          <p:sp>
            <p:nvSpPr>
              <p:cNvPr id="80" name="橢圓 79"/>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81" name="文字方塊 80"/>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82" name="矩形 81"/>
            <p:cNvSpPr/>
            <p:nvPr/>
          </p:nvSpPr>
          <p:spPr>
            <a:xfrm>
              <a:off x="857232" y="6926370"/>
              <a:ext cx="1107996" cy="369332"/>
            </a:xfrm>
            <a:prstGeom prst="rect">
              <a:avLst/>
            </a:prstGeom>
            <a:ln>
              <a:noFill/>
            </a:ln>
          </p:spPr>
          <p:txBody>
            <a:bodyPr wrap="none">
              <a:spAutoFit/>
            </a:bodyPr>
            <a:lstStyle/>
            <a:p>
              <a:r>
                <a:rPr lang="zh-TW" altLang="en-US" dirty="0" smtClean="0">
                  <a:solidFill>
                    <a:prstClr val="white"/>
                  </a:solidFill>
                </a:rPr>
                <a:t>魔法藥水</a:t>
              </a:r>
              <a:endParaRPr lang="zh-TW" altLang="en-US" dirty="0"/>
            </a:p>
          </p:txBody>
        </p:sp>
        <p:grpSp>
          <p:nvGrpSpPr>
            <p:cNvPr id="109" name="群組 82"/>
            <p:cNvGrpSpPr/>
            <p:nvPr/>
          </p:nvGrpSpPr>
          <p:grpSpPr>
            <a:xfrm>
              <a:off x="571480" y="6756600"/>
              <a:ext cx="329022" cy="312646"/>
              <a:chOff x="2952243" y="3084169"/>
              <a:chExt cx="329022" cy="312646"/>
            </a:xfrm>
          </p:grpSpPr>
          <p:sp>
            <p:nvSpPr>
              <p:cNvPr id="84" name="橢圓 83"/>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85" name="文字方塊 84"/>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grpSp>
        <p:nvGrpSpPr>
          <p:cNvPr id="113" name="群組 165"/>
          <p:cNvGrpSpPr/>
          <p:nvPr/>
        </p:nvGrpSpPr>
        <p:grpSpPr>
          <a:xfrm>
            <a:off x="1843078" y="5678494"/>
            <a:ext cx="1643074" cy="646331"/>
            <a:chOff x="1843078" y="5678494"/>
            <a:chExt cx="1643074" cy="646331"/>
          </a:xfrm>
        </p:grpSpPr>
        <p:grpSp>
          <p:nvGrpSpPr>
            <p:cNvPr id="116" name="群組 85"/>
            <p:cNvGrpSpPr/>
            <p:nvPr/>
          </p:nvGrpSpPr>
          <p:grpSpPr>
            <a:xfrm>
              <a:off x="2093818" y="5964246"/>
              <a:ext cx="329022" cy="312646"/>
              <a:chOff x="4156108" y="3084169"/>
              <a:chExt cx="329022" cy="312646"/>
            </a:xfrm>
          </p:grpSpPr>
          <p:sp>
            <p:nvSpPr>
              <p:cNvPr id="87" name="橢圓 86"/>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88" name="文字方塊 87"/>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89" name="矩形 88"/>
            <p:cNvSpPr/>
            <p:nvPr/>
          </p:nvSpPr>
          <p:spPr>
            <a:xfrm>
              <a:off x="2378156" y="5678494"/>
              <a:ext cx="1107996" cy="646331"/>
            </a:xfrm>
            <a:prstGeom prst="rect">
              <a:avLst/>
            </a:prstGeom>
            <a:ln>
              <a:noFill/>
            </a:ln>
          </p:spPr>
          <p:txBody>
            <a:bodyPr wrap="none">
              <a:spAutoFit/>
            </a:bodyPr>
            <a:lstStyle/>
            <a:p>
              <a:pPr algn="ctr"/>
              <a:r>
                <a:rPr lang="zh-TW" altLang="en-US" dirty="0" smtClean="0"/>
                <a:t>魔法飾品</a:t>
              </a:r>
              <a:endParaRPr lang="en-US" altLang="zh-TW" dirty="0" smtClean="0"/>
            </a:p>
            <a:p>
              <a:pPr algn="ctr"/>
              <a:r>
                <a:rPr lang="zh-TW" altLang="en-US" dirty="0" smtClean="0"/>
                <a:t>製造</a:t>
              </a:r>
              <a:endParaRPr lang="zh-TW" altLang="en-US" dirty="0"/>
            </a:p>
          </p:txBody>
        </p:sp>
        <p:grpSp>
          <p:nvGrpSpPr>
            <p:cNvPr id="119" name="群組 89"/>
            <p:cNvGrpSpPr/>
            <p:nvPr/>
          </p:nvGrpSpPr>
          <p:grpSpPr>
            <a:xfrm>
              <a:off x="2093818" y="5678494"/>
              <a:ext cx="329023" cy="312646"/>
              <a:chOff x="3353531" y="3084169"/>
              <a:chExt cx="329023" cy="312646"/>
            </a:xfrm>
          </p:grpSpPr>
          <p:sp>
            <p:nvSpPr>
              <p:cNvPr id="91" name="橢圓 90"/>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92" name="文字方塊 91"/>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120" name="群組 92"/>
            <p:cNvGrpSpPr/>
            <p:nvPr/>
          </p:nvGrpSpPr>
          <p:grpSpPr>
            <a:xfrm>
              <a:off x="1843078" y="5821370"/>
              <a:ext cx="329022" cy="312646"/>
              <a:chOff x="2952243" y="3084169"/>
              <a:chExt cx="329022" cy="312646"/>
            </a:xfrm>
          </p:grpSpPr>
          <p:sp>
            <p:nvSpPr>
              <p:cNvPr id="94" name="橢圓 93"/>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95" name="文字方塊 94"/>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grpSp>
        <p:nvGrpSpPr>
          <p:cNvPr id="121" name="群組 169"/>
          <p:cNvGrpSpPr/>
          <p:nvPr/>
        </p:nvGrpSpPr>
        <p:grpSpPr>
          <a:xfrm>
            <a:off x="5643578" y="6096008"/>
            <a:ext cx="932083" cy="598398"/>
            <a:chOff x="5643578" y="6096008"/>
            <a:chExt cx="932083" cy="598398"/>
          </a:xfrm>
        </p:grpSpPr>
        <p:grpSp>
          <p:nvGrpSpPr>
            <p:cNvPr id="122" name="群組 67"/>
            <p:cNvGrpSpPr/>
            <p:nvPr/>
          </p:nvGrpSpPr>
          <p:grpSpPr>
            <a:xfrm>
              <a:off x="5643578" y="6381760"/>
              <a:ext cx="329022" cy="312646"/>
              <a:chOff x="3754819" y="3084169"/>
              <a:chExt cx="329022" cy="312646"/>
            </a:xfrm>
          </p:grpSpPr>
          <p:sp>
            <p:nvSpPr>
              <p:cNvPr id="69" name="橢圓 68"/>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70" name="文字方塊 69"/>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sp>
          <p:nvSpPr>
            <p:cNvPr id="71" name="矩形 70"/>
            <p:cNvSpPr/>
            <p:nvPr/>
          </p:nvSpPr>
          <p:spPr>
            <a:xfrm>
              <a:off x="5929330" y="6265778"/>
              <a:ext cx="646331" cy="369332"/>
            </a:xfrm>
            <a:prstGeom prst="rect">
              <a:avLst/>
            </a:prstGeom>
            <a:ln>
              <a:noFill/>
            </a:ln>
          </p:spPr>
          <p:txBody>
            <a:bodyPr wrap="none">
              <a:spAutoFit/>
            </a:bodyPr>
            <a:lstStyle/>
            <a:p>
              <a:r>
                <a:rPr lang="zh-TW" altLang="en-US" dirty="0" smtClean="0"/>
                <a:t>預言</a:t>
              </a:r>
              <a:endParaRPr lang="zh-TW" altLang="en-US" dirty="0"/>
            </a:p>
          </p:txBody>
        </p:sp>
        <p:grpSp>
          <p:nvGrpSpPr>
            <p:cNvPr id="123" name="群組 95"/>
            <p:cNvGrpSpPr/>
            <p:nvPr/>
          </p:nvGrpSpPr>
          <p:grpSpPr>
            <a:xfrm>
              <a:off x="5643578" y="6096008"/>
              <a:ext cx="329022" cy="312646"/>
              <a:chOff x="4156108" y="3084169"/>
              <a:chExt cx="329022" cy="312646"/>
            </a:xfrm>
          </p:grpSpPr>
          <p:sp>
            <p:nvSpPr>
              <p:cNvPr id="97" name="橢圓 96"/>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98" name="文字方塊 97"/>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grpSp>
      <p:grpSp>
        <p:nvGrpSpPr>
          <p:cNvPr id="124" name="群組 168"/>
          <p:cNvGrpSpPr/>
          <p:nvPr/>
        </p:nvGrpSpPr>
        <p:grpSpPr>
          <a:xfrm>
            <a:off x="4429132" y="6096008"/>
            <a:ext cx="1217835" cy="598398"/>
            <a:chOff x="4429132" y="6096008"/>
            <a:chExt cx="1217835" cy="598398"/>
          </a:xfrm>
        </p:grpSpPr>
        <p:grpSp>
          <p:nvGrpSpPr>
            <p:cNvPr id="125" name="群組 71"/>
            <p:cNvGrpSpPr/>
            <p:nvPr/>
          </p:nvGrpSpPr>
          <p:grpSpPr>
            <a:xfrm>
              <a:off x="4572008" y="6381760"/>
              <a:ext cx="329022" cy="312646"/>
              <a:chOff x="3754819" y="3084169"/>
              <a:chExt cx="329022" cy="312646"/>
            </a:xfrm>
          </p:grpSpPr>
          <p:sp>
            <p:nvSpPr>
              <p:cNvPr id="73" name="橢圓 72"/>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74" name="文字方塊 73"/>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sp>
          <p:nvSpPr>
            <p:cNvPr id="75" name="矩形 74"/>
            <p:cNvSpPr/>
            <p:nvPr/>
          </p:nvSpPr>
          <p:spPr>
            <a:xfrm>
              <a:off x="5000636" y="6265778"/>
              <a:ext cx="646331" cy="369332"/>
            </a:xfrm>
            <a:prstGeom prst="rect">
              <a:avLst/>
            </a:prstGeom>
            <a:ln>
              <a:noFill/>
            </a:ln>
          </p:spPr>
          <p:txBody>
            <a:bodyPr wrap="none">
              <a:spAutoFit/>
            </a:bodyPr>
            <a:lstStyle/>
            <a:p>
              <a:r>
                <a:rPr lang="zh-TW" altLang="en-US" dirty="0" smtClean="0"/>
                <a:t>瘟疫</a:t>
              </a:r>
              <a:endParaRPr lang="zh-TW" altLang="en-US" dirty="0"/>
            </a:p>
          </p:txBody>
        </p:sp>
        <p:grpSp>
          <p:nvGrpSpPr>
            <p:cNvPr id="126" name="群組 98"/>
            <p:cNvGrpSpPr/>
            <p:nvPr/>
          </p:nvGrpSpPr>
          <p:grpSpPr>
            <a:xfrm>
              <a:off x="4714884" y="6096008"/>
              <a:ext cx="329022" cy="312646"/>
              <a:chOff x="2952243" y="3084169"/>
              <a:chExt cx="329022" cy="312646"/>
            </a:xfrm>
          </p:grpSpPr>
          <p:sp>
            <p:nvSpPr>
              <p:cNvPr id="100" name="橢圓 99"/>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01" name="文字方塊 100"/>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nvGrpSpPr>
            <p:cNvPr id="127" name="群組 101"/>
            <p:cNvGrpSpPr/>
            <p:nvPr/>
          </p:nvGrpSpPr>
          <p:grpSpPr>
            <a:xfrm>
              <a:off x="4429132" y="6096008"/>
              <a:ext cx="329022" cy="312646"/>
              <a:chOff x="4156108" y="3084169"/>
              <a:chExt cx="329022" cy="312646"/>
            </a:xfrm>
          </p:grpSpPr>
          <p:sp>
            <p:nvSpPr>
              <p:cNvPr id="103" name="橢圓 102"/>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04" name="文字方塊 103"/>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grpSp>
      <p:grpSp>
        <p:nvGrpSpPr>
          <p:cNvPr id="128" name="群組 171"/>
          <p:cNvGrpSpPr/>
          <p:nvPr/>
        </p:nvGrpSpPr>
        <p:grpSpPr>
          <a:xfrm>
            <a:off x="4192582" y="7096140"/>
            <a:ext cx="932083" cy="369332"/>
            <a:chOff x="4192582" y="7096140"/>
            <a:chExt cx="932083" cy="369332"/>
          </a:xfrm>
        </p:grpSpPr>
        <p:grpSp>
          <p:nvGrpSpPr>
            <p:cNvPr id="129" name="群組 104"/>
            <p:cNvGrpSpPr/>
            <p:nvPr/>
          </p:nvGrpSpPr>
          <p:grpSpPr>
            <a:xfrm>
              <a:off x="4192582" y="7096140"/>
              <a:ext cx="329022" cy="312646"/>
              <a:chOff x="4156108" y="3084169"/>
              <a:chExt cx="329022" cy="312646"/>
            </a:xfrm>
          </p:grpSpPr>
          <p:sp>
            <p:nvSpPr>
              <p:cNvPr id="106" name="橢圓 105"/>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07" name="文字方塊 106"/>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108" name="矩形 107"/>
            <p:cNvSpPr/>
            <p:nvPr/>
          </p:nvSpPr>
          <p:spPr>
            <a:xfrm>
              <a:off x="4478334" y="7096140"/>
              <a:ext cx="646331" cy="369332"/>
            </a:xfrm>
            <a:prstGeom prst="rect">
              <a:avLst/>
            </a:prstGeom>
            <a:ln>
              <a:noFill/>
            </a:ln>
          </p:spPr>
          <p:txBody>
            <a:bodyPr wrap="none">
              <a:spAutoFit/>
            </a:bodyPr>
            <a:lstStyle/>
            <a:p>
              <a:r>
                <a:rPr lang="zh-TW" altLang="en-US" dirty="0" smtClean="0"/>
                <a:t>力場</a:t>
              </a:r>
              <a:endParaRPr lang="zh-TW" altLang="en-US" dirty="0"/>
            </a:p>
          </p:txBody>
        </p:sp>
      </p:grpSp>
      <p:cxnSp>
        <p:nvCxnSpPr>
          <p:cNvPr id="135" name="直線單箭頭接點 134"/>
          <p:cNvCxnSpPr/>
          <p:nvPr/>
        </p:nvCxnSpPr>
        <p:spPr>
          <a:xfrm rot="16200000" flipV="1">
            <a:off x="970460" y="8697423"/>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p:nvPr/>
        </p:nvCxnSpPr>
        <p:spPr>
          <a:xfrm rot="16200000" flipV="1">
            <a:off x="1530056" y="7613945"/>
            <a:ext cx="2637425" cy="16033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線單箭頭接點 136"/>
          <p:cNvCxnSpPr/>
          <p:nvPr/>
        </p:nvCxnSpPr>
        <p:spPr>
          <a:xfrm rot="5400000" flipH="1" flipV="1">
            <a:off x="2648451" y="7376623"/>
            <a:ext cx="2891425" cy="47307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nvCxnSpPr>
        <p:spPr>
          <a:xfrm rot="10800000">
            <a:off x="1701800" y="7302502"/>
            <a:ext cx="2476500" cy="90169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rot="5400000" flipH="1" flipV="1">
            <a:off x="869950" y="7677150"/>
            <a:ext cx="825500" cy="158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rot="16200000" flipV="1">
            <a:off x="2249206" y="7148794"/>
            <a:ext cx="2678678" cy="1055689"/>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rot="5400000" flipH="1" flipV="1">
            <a:off x="543418" y="7113074"/>
            <a:ext cx="2797756" cy="111920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rot="5400000" flipH="1" flipV="1">
            <a:off x="2078054" y="7072310"/>
            <a:ext cx="2936856" cy="103503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p:nvPr/>
        </p:nvCxnSpPr>
        <p:spPr>
          <a:xfrm rot="16200000" flipV="1">
            <a:off x="4399484" y="7768730"/>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p:nvPr/>
        </p:nvCxnSpPr>
        <p:spPr>
          <a:xfrm rot="5400000" flipH="1" flipV="1">
            <a:off x="4686025" y="7664741"/>
            <a:ext cx="2165915" cy="40003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rot="5400000" flipH="1" flipV="1">
            <a:off x="5041623" y="6837651"/>
            <a:ext cx="462528" cy="40162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p:nvPr/>
        </p:nvCxnSpPr>
        <p:spPr>
          <a:xfrm rot="10800000">
            <a:off x="1168400" y="4635500"/>
            <a:ext cx="2451100" cy="9779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線單箭頭接點 159"/>
          <p:cNvCxnSpPr/>
          <p:nvPr/>
        </p:nvCxnSpPr>
        <p:spPr>
          <a:xfrm rot="5400000" flipH="1" flipV="1">
            <a:off x="3765550" y="4210050"/>
            <a:ext cx="1943100" cy="7874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nvCxnSpPr>
        <p:spPr>
          <a:xfrm rot="5400000" flipH="1" flipV="1">
            <a:off x="57150" y="4819650"/>
            <a:ext cx="3251200" cy="9017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p:nvPr/>
        </p:nvCxnSpPr>
        <p:spPr>
          <a:xfrm rot="16200000" flipV="1">
            <a:off x="-127000" y="5549900"/>
            <a:ext cx="2286000" cy="3810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線單箭頭接點 173"/>
          <p:cNvCxnSpPr/>
          <p:nvPr/>
        </p:nvCxnSpPr>
        <p:spPr>
          <a:xfrm rot="5400000" flipH="1" flipV="1">
            <a:off x="4219285" y="8525172"/>
            <a:ext cx="483186" cy="349243"/>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rot="5400000" flipH="1" flipV="1">
            <a:off x="1727200" y="4610100"/>
            <a:ext cx="2108200" cy="158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p:nvPr/>
        </p:nvCxnSpPr>
        <p:spPr>
          <a:xfrm rot="16200000" flipV="1">
            <a:off x="3130550" y="3448050"/>
            <a:ext cx="2628900" cy="25908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p:nvPr/>
        </p:nvCxnSpPr>
        <p:spPr>
          <a:xfrm rot="10800000">
            <a:off x="2143116" y="3667116"/>
            <a:ext cx="2149484" cy="184468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130" name="群組 164"/>
          <p:cNvGrpSpPr/>
          <p:nvPr/>
        </p:nvGrpSpPr>
        <p:grpSpPr>
          <a:xfrm>
            <a:off x="0" y="4024306"/>
            <a:ext cx="1643075" cy="598398"/>
            <a:chOff x="0" y="4024306"/>
            <a:chExt cx="1643075" cy="598398"/>
          </a:xfrm>
        </p:grpSpPr>
        <p:grpSp>
          <p:nvGrpSpPr>
            <p:cNvPr id="131" name="群組 108"/>
            <p:cNvGrpSpPr/>
            <p:nvPr/>
          </p:nvGrpSpPr>
          <p:grpSpPr>
            <a:xfrm>
              <a:off x="250740" y="4310058"/>
              <a:ext cx="329022" cy="312646"/>
              <a:chOff x="4156108" y="3084169"/>
              <a:chExt cx="329022" cy="312646"/>
            </a:xfrm>
          </p:grpSpPr>
          <p:sp>
            <p:nvSpPr>
              <p:cNvPr id="110" name="橢圓 109"/>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11" name="文字方塊 110"/>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112" name="矩形 111"/>
            <p:cNvSpPr/>
            <p:nvPr/>
          </p:nvSpPr>
          <p:spPr>
            <a:xfrm>
              <a:off x="535078" y="4167182"/>
              <a:ext cx="1107997" cy="369332"/>
            </a:xfrm>
            <a:prstGeom prst="rect">
              <a:avLst/>
            </a:prstGeom>
            <a:ln>
              <a:noFill/>
            </a:ln>
          </p:spPr>
          <p:txBody>
            <a:bodyPr wrap="none">
              <a:spAutoFit/>
            </a:bodyPr>
            <a:lstStyle/>
            <a:p>
              <a:pPr algn="ctr"/>
              <a:r>
                <a:rPr lang="zh-TW" altLang="en-US" dirty="0" smtClean="0"/>
                <a:t>自動人形</a:t>
              </a:r>
              <a:endParaRPr lang="zh-TW" altLang="en-US" dirty="0"/>
            </a:p>
          </p:txBody>
        </p:sp>
        <p:grpSp>
          <p:nvGrpSpPr>
            <p:cNvPr id="132" name="群組 112"/>
            <p:cNvGrpSpPr/>
            <p:nvPr/>
          </p:nvGrpSpPr>
          <p:grpSpPr>
            <a:xfrm>
              <a:off x="250740" y="4024306"/>
              <a:ext cx="329023" cy="312646"/>
              <a:chOff x="3353531" y="3084169"/>
              <a:chExt cx="329023" cy="312646"/>
            </a:xfrm>
          </p:grpSpPr>
          <p:sp>
            <p:nvSpPr>
              <p:cNvPr id="114" name="橢圓 113"/>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15" name="文字方塊 114"/>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133" name="群組 115"/>
            <p:cNvGrpSpPr/>
            <p:nvPr/>
          </p:nvGrpSpPr>
          <p:grpSpPr>
            <a:xfrm>
              <a:off x="0" y="4167182"/>
              <a:ext cx="329022" cy="312646"/>
              <a:chOff x="2952243" y="3084169"/>
              <a:chExt cx="329022" cy="312646"/>
            </a:xfrm>
          </p:grpSpPr>
          <p:sp>
            <p:nvSpPr>
              <p:cNvPr id="117" name="橢圓 116"/>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18" name="文字方塊 117"/>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cxnSp>
        <p:nvCxnSpPr>
          <p:cNvPr id="187" name="直線單箭頭接點 186"/>
          <p:cNvCxnSpPr/>
          <p:nvPr/>
        </p:nvCxnSpPr>
        <p:spPr>
          <a:xfrm rot="5400000" flipH="1" flipV="1">
            <a:off x="3983046" y="4914904"/>
            <a:ext cx="2532058" cy="6825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2" name="直線單箭頭接點 191"/>
          <p:cNvCxnSpPr/>
          <p:nvPr/>
        </p:nvCxnSpPr>
        <p:spPr>
          <a:xfrm rot="16200000" flipV="1">
            <a:off x="4135949" y="7611551"/>
            <a:ext cx="2334204" cy="395302"/>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flipV="1">
            <a:off x="1905000" y="6654800"/>
            <a:ext cx="2603500" cy="4318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9" name="內容版面配置區 158"/>
          <p:cNvSpPr>
            <a:spLocks noGrp="1"/>
          </p:cNvSpPr>
          <p:nvPr>
            <p:ph idx="1"/>
          </p:nvPr>
        </p:nvSpPr>
        <p:spPr/>
        <p:txBody>
          <a:bodyPr/>
          <a:lstStyle/>
          <a:p>
            <a:r>
              <a:rPr lang="en-US" altLang="zh-TW" dirty="0" smtClean="0">
                <a:solidFill>
                  <a:srgbClr val="92D050"/>
                </a:solidFill>
              </a:rPr>
              <a:t>Technology </a:t>
            </a:r>
            <a:r>
              <a:rPr lang="zh-TW" altLang="en-US" dirty="0" smtClean="0"/>
              <a:t>技能樹</a:t>
            </a:r>
          </a:p>
          <a:p>
            <a:endParaRPr lang="zh-TW" altLang="en-US" dirty="0" smtClean="0"/>
          </a:p>
          <a:p>
            <a:endParaRPr lang="zh-TW"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sp>
        <p:nvSpPr>
          <p:cNvPr id="3" name="內容版面配置區 2"/>
          <p:cNvSpPr>
            <a:spLocks noGrp="1"/>
          </p:cNvSpPr>
          <p:nvPr>
            <p:ph idx="1"/>
          </p:nvPr>
        </p:nvSpPr>
        <p:spPr/>
        <p:txBody>
          <a:bodyPr/>
          <a:lstStyle/>
          <a:p>
            <a:r>
              <a:rPr lang="en-US" altLang="zh-TW" dirty="0" smtClean="0">
                <a:solidFill>
                  <a:srgbClr val="FF0000"/>
                </a:solidFill>
              </a:rPr>
              <a:t>Faith </a:t>
            </a:r>
            <a:r>
              <a:rPr lang="zh-TW" altLang="en-US" dirty="0" smtClean="0"/>
              <a:t>技能樹</a:t>
            </a:r>
            <a:endParaRPr lang="zh-TW" altLang="en-US" dirty="0"/>
          </a:p>
        </p:txBody>
      </p:sp>
      <p:grpSp>
        <p:nvGrpSpPr>
          <p:cNvPr id="4" name="群組 156"/>
          <p:cNvGrpSpPr/>
          <p:nvPr/>
        </p:nvGrpSpPr>
        <p:grpSpPr>
          <a:xfrm>
            <a:off x="5214950" y="9024966"/>
            <a:ext cx="1162915" cy="369332"/>
            <a:chOff x="1142976" y="4500576"/>
            <a:chExt cx="1162915" cy="369332"/>
          </a:xfrm>
        </p:grpSpPr>
        <p:sp>
          <p:nvSpPr>
            <p:cNvPr id="159" name="矩形 158"/>
            <p:cNvSpPr/>
            <p:nvPr/>
          </p:nvSpPr>
          <p:spPr>
            <a:xfrm>
              <a:off x="1428728" y="4500576"/>
              <a:ext cx="877163" cy="369332"/>
            </a:xfrm>
            <a:prstGeom prst="rect">
              <a:avLst/>
            </a:prstGeom>
          </p:spPr>
          <p:txBody>
            <a:bodyPr wrap="none">
              <a:spAutoFit/>
            </a:bodyPr>
            <a:lstStyle/>
            <a:p>
              <a:r>
                <a:rPr lang="zh-TW" altLang="en-US" dirty="0" smtClean="0"/>
                <a:t>穿雲眼</a:t>
              </a:r>
              <a:endParaRPr lang="zh-TW" altLang="en-US" dirty="0"/>
            </a:p>
          </p:txBody>
        </p:sp>
        <p:grpSp>
          <p:nvGrpSpPr>
            <p:cNvPr id="5" name="群組 7"/>
            <p:cNvGrpSpPr/>
            <p:nvPr/>
          </p:nvGrpSpPr>
          <p:grpSpPr>
            <a:xfrm>
              <a:off x="1142976" y="4500576"/>
              <a:ext cx="329023" cy="312647"/>
              <a:chOff x="4156101" y="3525583"/>
              <a:chExt cx="329023" cy="312647"/>
            </a:xfrm>
          </p:grpSpPr>
          <p:sp>
            <p:nvSpPr>
              <p:cNvPr id="162" name="橢圓 161"/>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64" name="文字方塊 163"/>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grpSp>
        <p:nvGrpSpPr>
          <p:cNvPr id="6" name="群組 164"/>
          <p:cNvGrpSpPr/>
          <p:nvPr/>
        </p:nvGrpSpPr>
        <p:grpSpPr>
          <a:xfrm>
            <a:off x="4643446" y="2809860"/>
            <a:ext cx="1873906" cy="624306"/>
            <a:chOff x="7215206" y="4357700"/>
            <a:chExt cx="1873906" cy="624306"/>
          </a:xfrm>
        </p:grpSpPr>
        <p:sp>
          <p:nvSpPr>
            <p:cNvPr id="166" name="矩形 165"/>
            <p:cNvSpPr/>
            <p:nvPr/>
          </p:nvSpPr>
          <p:spPr>
            <a:xfrm>
              <a:off x="7750284" y="4500576"/>
              <a:ext cx="1338828" cy="369332"/>
            </a:xfrm>
            <a:prstGeom prst="rect">
              <a:avLst/>
            </a:prstGeom>
          </p:spPr>
          <p:txBody>
            <a:bodyPr wrap="none">
              <a:spAutoFit/>
            </a:bodyPr>
            <a:lstStyle/>
            <a:p>
              <a:r>
                <a:rPr lang="zh-TW" altLang="en-US" dirty="0" smtClean="0"/>
                <a:t>飛天遁地術</a:t>
              </a:r>
              <a:endParaRPr lang="zh-TW" altLang="en-US" dirty="0"/>
            </a:p>
          </p:txBody>
        </p:sp>
        <p:grpSp>
          <p:nvGrpSpPr>
            <p:cNvPr id="7" name="群組 166"/>
            <p:cNvGrpSpPr/>
            <p:nvPr/>
          </p:nvGrpSpPr>
          <p:grpSpPr>
            <a:xfrm>
              <a:off x="7500958" y="4643452"/>
              <a:ext cx="329023" cy="312645"/>
              <a:chOff x="3754817" y="3525586"/>
              <a:chExt cx="329023" cy="312645"/>
            </a:xfrm>
          </p:grpSpPr>
          <p:sp>
            <p:nvSpPr>
              <p:cNvPr id="181" name="橢圓 11"/>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82" name="文字方塊 12"/>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8" name="群組 13"/>
            <p:cNvGrpSpPr/>
            <p:nvPr/>
          </p:nvGrpSpPr>
          <p:grpSpPr>
            <a:xfrm>
              <a:off x="7500958" y="4357700"/>
              <a:ext cx="329023" cy="312647"/>
              <a:chOff x="4156101" y="3525583"/>
              <a:chExt cx="329023" cy="312647"/>
            </a:xfrm>
          </p:grpSpPr>
          <p:sp>
            <p:nvSpPr>
              <p:cNvPr id="179" name="橢圓 178"/>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80" name="文字方塊 179"/>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9" name="群組 16"/>
            <p:cNvGrpSpPr/>
            <p:nvPr/>
          </p:nvGrpSpPr>
          <p:grpSpPr>
            <a:xfrm>
              <a:off x="7215206" y="4357700"/>
              <a:ext cx="329023" cy="338554"/>
              <a:chOff x="3353531" y="3084169"/>
              <a:chExt cx="329023" cy="338554"/>
            </a:xfrm>
          </p:grpSpPr>
          <p:sp>
            <p:nvSpPr>
              <p:cNvPr id="175" name="橢圓 174"/>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77" name="文字方塊 176"/>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nvGrpSpPr>
            <p:cNvPr id="10" name="群組 19"/>
            <p:cNvGrpSpPr/>
            <p:nvPr/>
          </p:nvGrpSpPr>
          <p:grpSpPr>
            <a:xfrm>
              <a:off x="7215206" y="4643452"/>
              <a:ext cx="329023" cy="338554"/>
              <a:chOff x="3353531" y="3084169"/>
              <a:chExt cx="329023" cy="338554"/>
            </a:xfrm>
          </p:grpSpPr>
          <p:sp>
            <p:nvSpPr>
              <p:cNvPr id="172" name="橢圓 171"/>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73" name="文字方塊 172"/>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grpSp>
      <p:grpSp>
        <p:nvGrpSpPr>
          <p:cNvPr id="11" name="群組 183"/>
          <p:cNvGrpSpPr/>
          <p:nvPr/>
        </p:nvGrpSpPr>
        <p:grpSpPr>
          <a:xfrm>
            <a:off x="1785926" y="3309926"/>
            <a:ext cx="1217835" cy="646331"/>
            <a:chOff x="7215206" y="2996989"/>
            <a:chExt cx="1217835" cy="646331"/>
          </a:xfrm>
        </p:grpSpPr>
        <p:sp>
          <p:nvSpPr>
            <p:cNvPr id="185" name="矩形 184"/>
            <p:cNvSpPr/>
            <p:nvPr/>
          </p:nvSpPr>
          <p:spPr>
            <a:xfrm>
              <a:off x="7786710" y="2996989"/>
              <a:ext cx="646331" cy="646331"/>
            </a:xfrm>
            <a:prstGeom prst="rect">
              <a:avLst/>
            </a:prstGeom>
          </p:spPr>
          <p:txBody>
            <a:bodyPr wrap="none">
              <a:spAutoFit/>
            </a:bodyPr>
            <a:lstStyle/>
            <a:p>
              <a:r>
                <a:rPr lang="zh-TW" altLang="en-US" dirty="0" smtClean="0">
                  <a:latin typeface="+mj-ea"/>
                  <a:ea typeface="+mj-ea"/>
                </a:rPr>
                <a:t>連鎖</a:t>
              </a:r>
              <a:r>
                <a:rPr lang="en-US" altLang="zh-TW" dirty="0" smtClean="0">
                  <a:latin typeface="+mj-ea"/>
                  <a:ea typeface="+mj-ea"/>
                </a:rPr>
                <a:t/>
              </a:r>
              <a:br>
                <a:rPr lang="en-US" altLang="zh-TW" dirty="0" smtClean="0">
                  <a:latin typeface="+mj-ea"/>
                  <a:ea typeface="+mj-ea"/>
                </a:rPr>
              </a:br>
              <a:r>
                <a:rPr lang="zh-TW" altLang="en-US" dirty="0" smtClean="0">
                  <a:latin typeface="+mj-ea"/>
                  <a:ea typeface="+mj-ea"/>
                </a:rPr>
                <a:t>屍爆</a:t>
              </a:r>
              <a:endParaRPr lang="zh-TW" altLang="en-US" dirty="0">
                <a:latin typeface="+mj-ea"/>
                <a:ea typeface="+mj-ea"/>
              </a:endParaRPr>
            </a:p>
          </p:txBody>
        </p:sp>
        <p:grpSp>
          <p:nvGrpSpPr>
            <p:cNvPr id="12" name="群組 185"/>
            <p:cNvGrpSpPr/>
            <p:nvPr/>
          </p:nvGrpSpPr>
          <p:grpSpPr>
            <a:xfrm>
              <a:off x="7500958" y="3286130"/>
              <a:ext cx="329023" cy="312645"/>
              <a:chOff x="3754817" y="3525586"/>
              <a:chExt cx="329023" cy="312645"/>
            </a:xfrm>
          </p:grpSpPr>
          <p:sp>
            <p:nvSpPr>
              <p:cNvPr id="198" name="橢圓 23"/>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9" name="文字方塊 24"/>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13" name="群組 25"/>
            <p:cNvGrpSpPr/>
            <p:nvPr/>
          </p:nvGrpSpPr>
          <p:grpSpPr>
            <a:xfrm>
              <a:off x="7500958" y="3000378"/>
              <a:ext cx="329023" cy="312647"/>
              <a:chOff x="4156101" y="3525583"/>
              <a:chExt cx="329023" cy="312647"/>
            </a:xfrm>
          </p:grpSpPr>
          <p:sp>
            <p:nvSpPr>
              <p:cNvPr id="196" name="橢圓 195"/>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7" name="文字方塊 196"/>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14" name="群組 28"/>
            <p:cNvGrpSpPr/>
            <p:nvPr/>
          </p:nvGrpSpPr>
          <p:grpSpPr>
            <a:xfrm>
              <a:off x="7215206" y="3000378"/>
              <a:ext cx="329023" cy="338554"/>
              <a:chOff x="3353531" y="3084169"/>
              <a:chExt cx="329023" cy="338554"/>
            </a:xfrm>
          </p:grpSpPr>
          <p:sp>
            <p:nvSpPr>
              <p:cNvPr id="194" name="橢圓 193"/>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5" name="文字方塊 194"/>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nvGrpSpPr>
            <p:cNvPr id="15" name="群組 31"/>
            <p:cNvGrpSpPr/>
            <p:nvPr/>
          </p:nvGrpSpPr>
          <p:grpSpPr>
            <a:xfrm>
              <a:off x="7215206" y="3286130"/>
              <a:ext cx="329023" cy="338554"/>
              <a:chOff x="3353531" y="3084169"/>
              <a:chExt cx="329023" cy="338554"/>
            </a:xfrm>
          </p:grpSpPr>
          <p:sp>
            <p:nvSpPr>
              <p:cNvPr id="191" name="橢圓 190"/>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3" name="文字方塊 192"/>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grpSp>
      <p:grpSp>
        <p:nvGrpSpPr>
          <p:cNvPr id="16" name="群組 199"/>
          <p:cNvGrpSpPr/>
          <p:nvPr/>
        </p:nvGrpSpPr>
        <p:grpSpPr>
          <a:xfrm>
            <a:off x="500042" y="7881958"/>
            <a:ext cx="1393748" cy="369332"/>
            <a:chOff x="2535310" y="2357436"/>
            <a:chExt cx="1393748" cy="369332"/>
          </a:xfrm>
        </p:grpSpPr>
        <p:sp>
          <p:nvSpPr>
            <p:cNvPr id="201" name="矩形 3"/>
            <p:cNvSpPr/>
            <p:nvPr/>
          </p:nvSpPr>
          <p:spPr>
            <a:xfrm>
              <a:off x="2821062" y="2357436"/>
              <a:ext cx="1107996" cy="369332"/>
            </a:xfrm>
            <a:prstGeom prst="rect">
              <a:avLst/>
            </a:prstGeom>
          </p:spPr>
          <p:txBody>
            <a:bodyPr wrap="none">
              <a:spAutoFit/>
            </a:bodyPr>
            <a:lstStyle/>
            <a:p>
              <a:r>
                <a:rPr lang="zh-TW" altLang="en-US" dirty="0" smtClean="0"/>
                <a:t>祈禱強化</a:t>
              </a:r>
              <a:endParaRPr lang="zh-TW" altLang="en-US" dirty="0"/>
            </a:p>
          </p:txBody>
        </p:sp>
        <p:grpSp>
          <p:nvGrpSpPr>
            <p:cNvPr id="17" name="群組 34"/>
            <p:cNvGrpSpPr/>
            <p:nvPr/>
          </p:nvGrpSpPr>
          <p:grpSpPr>
            <a:xfrm>
              <a:off x="2535310" y="2357436"/>
              <a:ext cx="329023" cy="338554"/>
              <a:chOff x="3353531" y="3084169"/>
              <a:chExt cx="329023" cy="338554"/>
            </a:xfrm>
          </p:grpSpPr>
          <p:sp>
            <p:nvSpPr>
              <p:cNvPr id="203" name="橢圓 202"/>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04" name="文字方塊 36"/>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18" name="群組 204"/>
          <p:cNvGrpSpPr/>
          <p:nvPr/>
        </p:nvGrpSpPr>
        <p:grpSpPr>
          <a:xfrm>
            <a:off x="500042" y="6381760"/>
            <a:ext cx="1393748" cy="369332"/>
            <a:chOff x="3929058" y="2357436"/>
            <a:chExt cx="1393748" cy="369332"/>
          </a:xfrm>
        </p:grpSpPr>
        <p:sp>
          <p:nvSpPr>
            <p:cNvPr id="207" name="矩形 206"/>
            <p:cNvSpPr/>
            <p:nvPr/>
          </p:nvSpPr>
          <p:spPr>
            <a:xfrm>
              <a:off x="4214810" y="2357436"/>
              <a:ext cx="1107996" cy="369332"/>
            </a:xfrm>
            <a:prstGeom prst="rect">
              <a:avLst/>
            </a:prstGeom>
          </p:spPr>
          <p:txBody>
            <a:bodyPr wrap="none">
              <a:spAutoFit/>
            </a:bodyPr>
            <a:lstStyle/>
            <a:p>
              <a:r>
                <a:rPr lang="zh-TW" altLang="en-US" dirty="0" smtClean="0"/>
                <a:t>祈禱治療</a:t>
              </a:r>
              <a:endParaRPr lang="zh-TW" altLang="en-US" dirty="0"/>
            </a:p>
          </p:txBody>
        </p:sp>
        <p:grpSp>
          <p:nvGrpSpPr>
            <p:cNvPr id="19" name="群組 38"/>
            <p:cNvGrpSpPr/>
            <p:nvPr/>
          </p:nvGrpSpPr>
          <p:grpSpPr>
            <a:xfrm>
              <a:off x="3929058" y="2357436"/>
              <a:ext cx="329023" cy="338554"/>
              <a:chOff x="3353531" y="3084169"/>
              <a:chExt cx="329023" cy="338554"/>
            </a:xfrm>
          </p:grpSpPr>
          <p:sp>
            <p:nvSpPr>
              <p:cNvPr id="209" name="橢圓 208"/>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10" name="文字方塊 209"/>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20" name="群組 210"/>
          <p:cNvGrpSpPr/>
          <p:nvPr/>
        </p:nvGrpSpPr>
        <p:grpSpPr>
          <a:xfrm>
            <a:off x="2428868" y="7167578"/>
            <a:ext cx="1162915" cy="598397"/>
            <a:chOff x="2551829" y="3000378"/>
            <a:chExt cx="1162915" cy="598397"/>
          </a:xfrm>
        </p:grpSpPr>
        <p:grpSp>
          <p:nvGrpSpPr>
            <p:cNvPr id="21" name="群組 41"/>
            <p:cNvGrpSpPr/>
            <p:nvPr/>
          </p:nvGrpSpPr>
          <p:grpSpPr>
            <a:xfrm>
              <a:off x="2551829" y="3286130"/>
              <a:ext cx="329023" cy="312645"/>
              <a:chOff x="3754817" y="3525586"/>
              <a:chExt cx="329023" cy="312645"/>
            </a:xfrm>
          </p:grpSpPr>
          <p:sp>
            <p:nvSpPr>
              <p:cNvPr id="217" name="橢圓 216"/>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18" name="文字方塊 217"/>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22" name="群組 44"/>
            <p:cNvGrpSpPr/>
            <p:nvPr/>
          </p:nvGrpSpPr>
          <p:grpSpPr>
            <a:xfrm>
              <a:off x="2551829" y="3000378"/>
              <a:ext cx="329023" cy="338554"/>
              <a:chOff x="3353531" y="3084169"/>
              <a:chExt cx="329023" cy="338554"/>
            </a:xfrm>
          </p:grpSpPr>
          <p:sp>
            <p:nvSpPr>
              <p:cNvPr id="215" name="橢圓 45"/>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16" name="文字方塊 46"/>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sp>
          <p:nvSpPr>
            <p:cNvPr id="214" name="矩形 213"/>
            <p:cNvSpPr/>
            <p:nvPr/>
          </p:nvSpPr>
          <p:spPr>
            <a:xfrm>
              <a:off x="2837581" y="3143254"/>
              <a:ext cx="877163" cy="369332"/>
            </a:xfrm>
            <a:prstGeom prst="rect">
              <a:avLst/>
            </a:prstGeom>
          </p:spPr>
          <p:txBody>
            <a:bodyPr wrap="none">
              <a:spAutoFit/>
            </a:bodyPr>
            <a:lstStyle/>
            <a:p>
              <a:r>
                <a:rPr lang="zh-TW" altLang="en-US" dirty="0" smtClean="0"/>
                <a:t>咒殺術</a:t>
              </a:r>
              <a:endParaRPr lang="zh-TW" altLang="en-US" dirty="0"/>
            </a:p>
          </p:txBody>
        </p:sp>
      </p:grpSp>
      <p:grpSp>
        <p:nvGrpSpPr>
          <p:cNvPr id="23" name="群組 218"/>
          <p:cNvGrpSpPr/>
          <p:nvPr/>
        </p:nvGrpSpPr>
        <p:grpSpPr>
          <a:xfrm>
            <a:off x="2071678" y="9024966"/>
            <a:ext cx="932083" cy="369332"/>
            <a:chOff x="1142976" y="3071816"/>
            <a:chExt cx="932083" cy="369332"/>
          </a:xfrm>
        </p:grpSpPr>
        <p:grpSp>
          <p:nvGrpSpPr>
            <p:cNvPr id="24" name="群組 48"/>
            <p:cNvGrpSpPr/>
            <p:nvPr/>
          </p:nvGrpSpPr>
          <p:grpSpPr>
            <a:xfrm>
              <a:off x="1142976" y="3071816"/>
              <a:ext cx="329023" cy="338554"/>
              <a:chOff x="3353531" y="3084169"/>
              <a:chExt cx="329023" cy="338554"/>
            </a:xfrm>
          </p:grpSpPr>
          <p:sp>
            <p:nvSpPr>
              <p:cNvPr id="222" name="橢圓 221"/>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23" name="文字方塊 222"/>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sp>
          <p:nvSpPr>
            <p:cNvPr id="221" name="矩形 220"/>
            <p:cNvSpPr/>
            <p:nvPr/>
          </p:nvSpPr>
          <p:spPr>
            <a:xfrm>
              <a:off x="1428728" y="3071816"/>
              <a:ext cx="646331" cy="369332"/>
            </a:xfrm>
            <a:prstGeom prst="rect">
              <a:avLst/>
            </a:prstGeom>
          </p:spPr>
          <p:txBody>
            <a:bodyPr wrap="none">
              <a:spAutoFit/>
            </a:bodyPr>
            <a:lstStyle/>
            <a:p>
              <a:r>
                <a:rPr lang="zh-TW" altLang="en-US" dirty="0" smtClean="0"/>
                <a:t>詛咒</a:t>
              </a:r>
              <a:endParaRPr lang="zh-TW" altLang="en-US" dirty="0"/>
            </a:p>
          </p:txBody>
        </p:sp>
      </p:grpSp>
      <p:grpSp>
        <p:nvGrpSpPr>
          <p:cNvPr id="25" name="群組 223"/>
          <p:cNvGrpSpPr/>
          <p:nvPr/>
        </p:nvGrpSpPr>
        <p:grpSpPr>
          <a:xfrm>
            <a:off x="3571876" y="9024966"/>
            <a:ext cx="1393748" cy="369332"/>
            <a:chOff x="1142976" y="3857634"/>
            <a:chExt cx="1393748" cy="369332"/>
          </a:xfrm>
        </p:grpSpPr>
        <p:grpSp>
          <p:nvGrpSpPr>
            <p:cNvPr id="26" name="群組 52"/>
            <p:cNvGrpSpPr/>
            <p:nvPr/>
          </p:nvGrpSpPr>
          <p:grpSpPr>
            <a:xfrm>
              <a:off x="1142976" y="3857634"/>
              <a:ext cx="329023" cy="312645"/>
              <a:chOff x="3754817" y="3525586"/>
              <a:chExt cx="329023" cy="312645"/>
            </a:xfrm>
          </p:grpSpPr>
          <p:sp>
            <p:nvSpPr>
              <p:cNvPr id="227" name="橢圓 53"/>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28" name="文字方塊 227"/>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26" name="矩形 225"/>
            <p:cNvSpPr/>
            <p:nvPr/>
          </p:nvSpPr>
          <p:spPr>
            <a:xfrm>
              <a:off x="1428728" y="3857634"/>
              <a:ext cx="1107996" cy="369332"/>
            </a:xfrm>
            <a:prstGeom prst="rect">
              <a:avLst/>
            </a:prstGeom>
          </p:spPr>
          <p:txBody>
            <a:bodyPr wrap="none">
              <a:spAutoFit/>
            </a:bodyPr>
            <a:lstStyle/>
            <a:p>
              <a:r>
                <a:rPr lang="zh-TW" altLang="en-US" dirty="0" smtClean="0"/>
                <a:t>金剛橫練</a:t>
              </a:r>
              <a:endParaRPr lang="zh-TW" altLang="en-US" dirty="0"/>
            </a:p>
          </p:txBody>
        </p:sp>
      </p:grpSp>
      <p:grpSp>
        <p:nvGrpSpPr>
          <p:cNvPr id="27" name="群組 228"/>
          <p:cNvGrpSpPr/>
          <p:nvPr/>
        </p:nvGrpSpPr>
        <p:grpSpPr>
          <a:xfrm>
            <a:off x="5143512" y="5453066"/>
            <a:ext cx="1465186" cy="598399"/>
            <a:chOff x="3929058" y="4330805"/>
            <a:chExt cx="1465186" cy="598399"/>
          </a:xfrm>
        </p:grpSpPr>
        <p:grpSp>
          <p:nvGrpSpPr>
            <p:cNvPr id="28" name="群組 56"/>
            <p:cNvGrpSpPr/>
            <p:nvPr/>
          </p:nvGrpSpPr>
          <p:grpSpPr>
            <a:xfrm>
              <a:off x="3929058" y="4616557"/>
              <a:ext cx="329023" cy="312647"/>
              <a:chOff x="4156101" y="3525583"/>
              <a:chExt cx="329023" cy="312647"/>
            </a:xfrm>
          </p:grpSpPr>
          <p:sp>
            <p:nvSpPr>
              <p:cNvPr id="235" name="橢圓 234"/>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36" name="文字方塊 58"/>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29" name="群組 59"/>
            <p:cNvGrpSpPr/>
            <p:nvPr/>
          </p:nvGrpSpPr>
          <p:grpSpPr>
            <a:xfrm>
              <a:off x="3929058" y="4330805"/>
              <a:ext cx="329023" cy="312645"/>
              <a:chOff x="3754817" y="3525586"/>
              <a:chExt cx="329023" cy="312645"/>
            </a:xfrm>
          </p:grpSpPr>
          <p:sp>
            <p:nvSpPr>
              <p:cNvPr id="233" name="橢圓 232"/>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34" name="文字方塊 233"/>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32" name="矩形 231"/>
            <p:cNvSpPr/>
            <p:nvPr/>
          </p:nvSpPr>
          <p:spPr>
            <a:xfrm>
              <a:off x="4286248" y="4473681"/>
              <a:ext cx="1107996" cy="369332"/>
            </a:xfrm>
            <a:prstGeom prst="rect">
              <a:avLst/>
            </a:prstGeom>
          </p:spPr>
          <p:txBody>
            <a:bodyPr wrap="none">
              <a:spAutoFit/>
            </a:bodyPr>
            <a:lstStyle/>
            <a:p>
              <a:r>
                <a:rPr lang="zh-TW" altLang="en-US" dirty="0" smtClean="0"/>
                <a:t>影子模仿</a:t>
              </a:r>
              <a:endParaRPr lang="zh-TW" altLang="en-US" dirty="0"/>
            </a:p>
          </p:txBody>
        </p:sp>
      </p:grpSp>
      <p:grpSp>
        <p:nvGrpSpPr>
          <p:cNvPr id="30" name="群組 236"/>
          <p:cNvGrpSpPr/>
          <p:nvPr/>
        </p:nvGrpSpPr>
        <p:grpSpPr>
          <a:xfrm>
            <a:off x="3286124" y="4953000"/>
            <a:ext cx="1520105" cy="598399"/>
            <a:chOff x="5266473" y="2214560"/>
            <a:chExt cx="1520105" cy="598399"/>
          </a:xfrm>
        </p:grpSpPr>
        <p:grpSp>
          <p:nvGrpSpPr>
            <p:cNvPr id="31" name="群組 63"/>
            <p:cNvGrpSpPr/>
            <p:nvPr/>
          </p:nvGrpSpPr>
          <p:grpSpPr>
            <a:xfrm>
              <a:off x="5552225" y="2500312"/>
              <a:ext cx="329023" cy="312647"/>
              <a:chOff x="4156101" y="3525583"/>
              <a:chExt cx="329023" cy="312647"/>
            </a:xfrm>
          </p:grpSpPr>
          <p:sp>
            <p:nvSpPr>
              <p:cNvPr id="246" name="橢圓 64"/>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47" name="文字方塊 246"/>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224" name="群組 66"/>
            <p:cNvGrpSpPr/>
            <p:nvPr/>
          </p:nvGrpSpPr>
          <p:grpSpPr>
            <a:xfrm>
              <a:off x="5552225" y="2214560"/>
              <a:ext cx="329023" cy="312645"/>
              <a:chOff x="3754817" y="3525586"/>
              <a:chExt cx="329023" cy="312645"/>
            </a:xfrm>
          </p:grpSpPr>
          <p:sp>
            <p:nvSpPr>
              <p:cNvPr id="244" name="橢圓 243"/>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45" name="文字方塊 244"/>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40" name="矩形 239"/>
            <p:cNvSpPr/>
            <p:nvPr/>
          </p:nvSpPr>
          <p:spPr>
            <a:xfrm>
              <a:off x="5909415" y="2357436"/>
              <a:ext cx="877163" cy="369332"/>
            </a:xfrm>
            <a:prstGeom prst="rect">
              <a:avLst/>
            </a:prstGeom>
          </p:spPr>
          <p:txBody>
            <a:bodyPr wrap="none">
              <a:spAutoFit/>
            </a:bodyPr>
            <a:lstStyle/>
            <a:p>
              <a:r>
                <a:rPr lang="zh-TW" altLang="en-US" dirty="0" smtClean="0"/>
                <a:t>隱身術</a:t>
              </a:r>
              <a:endParaRPr lang="zh-TW" altLang="en-US" dirty="0"/>
            </a:p>
          </p:txBody>
        </p:sp>
        <p:grpSp>
          <p:nvGrpSpPr>
            <p:cNvPr id="225" name="群組 70"/>
            <p:cNvGrpSpPr/>
            <p:nvPr/>
          </p:nvGrpSpPr>
          <p:grpSpPr>
            <a:xfrm>
              <a:off x="5266473" y="2357436"/>
              <a:ext cx="329023" cy="338554"/>
              <a:chOff x="3353531" y="3084169"/>
              <a:chExt cx="329023" cy="338554"/>
            </a:xfrm>
          </p:grpSpPr>
          <p:sp>
            <p:nvSpPr>
              <p:cNvPr id="242" name="橢圓 71"/>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43" name="文字方塊 72"/>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229" name="群組 247"/>
          <p:cNvGrpSpPr/>
          <p:nvPr/>
        </p:nvGrpSpPr>
        <p:grpSpPr>
          <a:xfrm>
            <a:off x="571480" y="9024966"/>
            <a:ext cx="932083" cy="369332"/>
            <a:chOff x="1142976" y="2357436"/>
            <a:chExt cx="932083" cy="369332"/>
          </a:xfrm>
        </p:grpSpPr>
        <p:sp>
          <p:nvSpPr>
            <p:cNvPr id="249" name="矩形 248"/>
            <p:cNvSpPr/>
            <p:nvPr/>
          </p:nvSpPr>
          <p:spPr>
            <a:xfrm>
              <a:off x="1428728" y="2357436"/>
              <a:ext cx="646331" cy="369332"/>
            </a:xfrm>
            <a:prstGeom prst="rect">
              <a:avLst/>
            </a:prstGeom>
          </p:spPr>
          <p:txBody>
            <a:bodyPr wrap="none">
              <a:spAutoFit/>
            </a:bodyPr>
            <a:lstStyle/>
            <a:p>
              <a:r>
                <a:rPr lang="zh-TW" altLang="en-US" dirty="0" smtClean="0"/>
                <a:t>信念</a:t>
              </a:r>
              <a:endParaRPr lang="zh-TW" altLang="en-US" dirty="0"/>
            </a:p>
          </p:txBody>
        </p:sp>
        <p:grpSp>
          <p:nvGrpSpPr>
            <p:cNvPr id="230" name="群組 74"/>
            <p:cNvGrpSpPr/>
            <p:nvPr/>
          </p:nvGrpSpPr>
          <p:grpSpPr>
            <a:xfrm>
              <a:off x="1142976" y="2357436"/>
              <a:ext cx="329023" cy="338554"/>
              <a:chOff x="3353531" y="3084169"/>
              <a:chExt cx="329023" cy="338554"/>
            </a:xfrm>
          </p:grpSpPr>
          <p:sp>
            <p:nvSpPr>
              <p:cNvPr id="251" name="橢圓 250"/>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52" name="文字方塊 251"/>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231" name="群組 252"/>
          <p:cNvGrpSpPr/>
          <p:nvPr/>
        </p:nvGrpSpPr>
        <p:grpSpPr>
          <a:xfrm>
            <a:off x="3586981" y="6238884"/>
            <a:ext cx="1699407" cy="598399"/>
            <a:chOff x="3766275" y="3687863"/>
            <a:chExt cx="1699407" cy="598399"/>
          </a:xfrm>
        </p:grpSpPr>
        <p:grpSp>
          <p:nvGrpSpPr>
            <p:cNvPr id="237" name="群組 77"/>
            <p:cNvGrpSpPr/>
            <p:nvPr/>
          </p:nvGrpSpPr>
          <p:grpSpPr>
            <a:xfrm>
              <a:off x="4052027" y="3973615"/>
              <a:ext cx="329023" cy="312647"/>
              <a:chOff x="4156101" y="3525583"/>
              <a:chExt cx="329023" cy="312647"/>
            </a:xfrm>
          </p:grpSpPr>
          <p:sp>
            <p:nvSpPr>
              <p:cNvPr id="262" name="橢圓 261"/>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63" name="文字方塊 262"/>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238" name="群組 80"/>
            <p:cNvGrpSpPr/>
            <p:nvPr/>
          </p:nvGrpSpPr>
          <p:grpSpPr>
            <a:xfrm>
              <a:off x="4052027" y="3687863"/>
              <a:ext cx="329023" cy="312645"/>
              <a:chOff x="3754817" y="3525586"/>
              <a:chExt cx="329023" cy="312645"/>
            </a:xfrm>
          </p:grpSpPr>
          <p:sp>
            <p:nvSpPr>
              <p:cNvPr id="260" name="橢圓 259"/>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61" name="文字方塊 260"/>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56" name="矩形 83"/>
            <p:cNvSpPr/>
            <p:nvPr/>
          </p:nvSpPr>
          <p:spPr>
            <a:xfrm>
              <a:off x="4357686" y="3830739"/>
              <a:ext cx="1107996" cy="369332"/>
            </a:xfrm>
            <a:prstGeom prst="rect">
              <a:avLst/>
            </a:prstGeom>
          </p:spPr>
          <p:txBody>
            <a:bodyPr wrap="none">
              <a:spAutoFit/>
            </a:bodyPr>
            <a:lstStyle/>
            <a:p>
              <a:r>
                <a:rPr lang="zh-TW" altLang="en-US" dirty="0" smtClean="0"/>
                <a:t>神功附體</a:t>
              </a:r>
              <a:endParaRPr lang="zh-TW" altLang="en-US" dirty="0"/>
            </a:p>
          </p:txBody>
        </p:sp>
        <p:grpSp>
          <p:nvGrpSpPr>
            <p:cNvPr id="239" name="群組 84"/>
            <p:cNvGrpSpPr/>
            <p:nvPr/>
          </p:nvGrpSpPr>
          <p:grpSpPr>
            <a:xfrm>
              <a:off x="3766275" y="3830739"/>
              <a:ext cx="329023" cy="338554"/>
              <a:chOff x="3353531" y="3084169"/>
              <a:chExt cx="329023" cy="338554"/>
            </a:xfrm>
          </p:grpSpPr>
          <p:sp>
            <p:nvSpPr>
              <p:cNvPr id="258" name="橢圓 257"/>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59" name="文字方塊 258"/>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241" name="群組 263"/>
          <p:cNvGrpSpPr/>
          <p:nvPr/>
        </p:nvGrpSpPr>
        <p:grpSpPr>
          <a:xfrm>
            <a:off x="3198806" y="7742238"/>
            <a:ext cx="1162915" cy="369332"/>
            <a:chOff x="2551829" y="3857634"/>
            <a:chExt cx="1162915" cy="369332"/>
          </a:xfrm>
        </p:grpSpPr>
        <p:grpSp>
          <p:nvGrpSpPr>
            <p:cNvPr id="248" name="群組 87"/>
            <p:cNvGrpSpPr/>
            <p:nvPr/>
          </p:nvGrpSpPr>
          <p:grpSpPr>
            <a:xfrm>
              <a:off x="2551829" y="3857634"/>
              <a:ext cx="329023" cy="312645"/>
              <a:chOff x="3754817" y="3525586"/>
              <a:chExt cx="329023" cy="312645"/>
            </a:xfrm>
          </p:grpSpPr>
          <p:sp>
            <p:nvSpPr>
              <p:cNvPr id="267" name="橢圓 88"/>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68" name="文字方塊 267"/>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66" name="矩形 90"/>
            <p:cNvSpPr/>
            <p:nvPr/>
          </p:nvSpPr>
          <p:spPr>
            <a:xfrm>
              <a:off x="2837581" y="3857634"/>
              <a:ext cx="877163" cy="369332"/>
            </a:xfrm>
            <a:prstGeom prst="rect">
              <a:avLst/>
            </a:prstGeom>
          </p:spPr>
          <p:txBody>
            <a:bodyPr wrap="none">
              <a:spAutoFit/>
            </a:bodyPr>
            <a:lstStyle/>
            <a:p>
              <a:r>
                <a:rPr lang="zh-TW" altLang="en-US" dirty="0" smtClean="0"/>
                <a:t>蜉蝣術</a:t>
              </a:r>
              <a:endParaRPr lang="zh-TW" altLang="en-US" dirty="0"/>
            </a:p>
          </p:txBody>
        </p:sp>
      </p:grpSp>
      <p:grpSp>
        <p:nvGrpSpPr>
          <p:cNvPr id="250" name="群組 268"/>
          <p:cNvGrpSpPr/>
          <p:nvPr/>
        </p:nvGrpSpPr>
        <p:grpSpPr>
          <a:xfrm>
            <a:off x="2071678" y="5238752"/>
            <a:ext cx="1448667" cy="598397"/>
            <a:chOff x="5286380" y="3000378"/>
            <a:chExt cx="1448667" cy="598397"/>
          </a:xfrm>
        </p:grpSpPr>
        <p:grpSp>
          <p:nvGrpSpPr>
            <p:cNvPr id="253" name="群組 91"/>
            <p:cNvGrpSpPr/>
            <p:nvPr/>
          </p:nvGrpSpPr>
          <p:grpSpPr>
            <a:xfrm>
              <a:off x="5572132" y="3286130"/>
              <a:ext cx="329023" cy="312645"/>
              <a:chOff x="3754817" y="3525586"/>
              <a:chExt cx="329023" cy="312645"/>
            </a:xfrm>
          </p:grpSpPr>
          <p:sp>
            <p:nvSpPr>
              <p:cNvPr id="278" name="橢圓 277"/>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79" name="文字方塊 278"/>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254" name="群組 94"/>
            <p:cNvGrpSpPr/>
            <p:nvPr/>
          </p:nvGrpSpPr>
          <p:grpSpPr>
            <a:xfrm>
              <a:off x="5572132" y="3000378"/>
              <a:ext cx="329023" cy="338554"/>
              <a:chOff x="3353531" y="3084169"/>
              <a:chExt cx="329023" cy="338554"/>
            </a:xfrm>
          </p:grpSpPr>
          <p:sp>
            <p:nvSpPr>
              <p:cNvPr id="276" name="橢圓 275"/>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77" name="文字方塊 276"/>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sp>
          <p:nvSpPr>
            <p:cNvPr id="272" name="矩形 271"/>
            <p:cNvSpPr/>
            <p:nvPr/>
          </p:nvSpPr>
          <p:spPr>
            <a:xfrm>
              <a:off x="5857884" y="3143254"/>
              <a:ext cx="877163" cy="369332"/>
            </a:xfrm>
            <a:prstGeom prst="rect">
              <a:avLst/>
            </a:prstGeom>
          </p:spPr>
          <p:txBody>
            <a:bodyPr wrap="none">
              <a:spAutoFit/>
            </a:bodyPr>
            <a:lstStyle/>
            <a:p>
              <a:r>
                <a:rPr lang="zh-TW" altLang="en-US" dirty="0" smtClean="0"/>
                <a:t>結界術</a:t>
              </a:r>
              <a:endParaRPr lang="zh-TW" altLang="en-US" dirty="0"/>
            </a:p>
          </p:txBody>
        </p:sp>
        <p:grpSp>
          <p:nvGrpSpPr>
            <p:cNvPr id="255" name="群組 98"/>
            <p:cNvGrpSpPr/>
            <p:nvPr/>
          </p:nvGrpSpPr>
          <p:grpSpPr>
            <a:xfrm>
              <a:off x="5286380" y="3143254"/>
              <a:ext cx="329023" cy="312647"/>
              <a:chOff x="4156101" y="3525583"/>
              <a:chExt cx="329023" cy="312647"/>
            </a:xfrm>
          </p:grpSpPr>
          <p:sp>
            <p:nvSpPr>
              <p:cNvPr id="274" name="橢圓 273"/>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75" name="文字方塊 274"/>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grpSp>
        <p:nvGrpSpPr>
          <p:cNvPr id="257" name="群組 279"/>
          <p:cNvGrpSpPr/>
          <p:nvPr/>
        </p:nvGrpSpPr>
        <p:grpSpPr>
          <a:xfrm>
            <a:off x="428604" y="5024438"/>
            <a:ext cx="1465186" cy="624306"/>
            <a:chOff x="3929058" y="3000378"/>
            <a:chExt cx="1465186" cy="624306"/>
          </a:xfrm>
        </p:grpSpPr>
        <p:grpSp>
          <p:nvGrpSpPr>
            <p:cNvPr id="264" name="群組 101"/>
            <p:cNvGrpSpPr/>
            <p:nvPr/>
          </p:nvGrpSpPr>
          <p:grpSpPr>
            <a:xfrm>
              <a:off x="3929058" y="3000378"/>
              <a:ext cx="329023" cy="338554"/>
              <a:chOff x="3353531" y="3084169"/>
              <a:chExt cx="329023" cy="338554"/>
            </a:xfrm>
          </p:grpSpPr>
          <p:sp>
            <p:nvSpPr>
              <p:cNvPr id="286" name="橢圓 285"/>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87" name="文字方塊 103"/>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sp>
          <p:nvSpPr>
            <p:cNvPr id="282" name="矩形 104"/>
            <p:cNvSpPr/>
            <p:nvPr/>
          </p:nvSpPr>
          <p:spPr>
            <a:xfrm>
              <a:off x="4286248" y="3143254"/>
              <a:ext cx="1107996" cy="369332"/>
            </a:xfrm>
            <a:prstGeom prst="rect">
              <a:avLst/>
            </a:prstGeom>
          </p:spPr>
          <p:txBody>
            <a:bodyPr wrap="none">
              <a:spAutoFit/>
            </a:bodyPr>
            <a:lstStyle/>
            <a:p>
              <a:r>
                <a:rPr lang="zh-TW" altLang="en-US" dirty="0" smtClean="0"/>
                <a:t>精神錯亂</a:t>
              </a:r>
              <a:endParaRPr lang="zh-TW" altLang="en-US" dirty="0"/>
            </a:p>
          </p:txBody>
        </p:sp>
        <p:grpSp>
          <p:nvGrpSpPr>
            <p:cNvPr id="265" name="群組 105"/>
            <p:cNvGrpSpPr/>
            <p:nvPr/>
          </p:nvGrpSpPr>
          <p:grpSpPr>
            <a:xfrm>
              <a:off x="3929058" y="3286130"/>
              <a:ext cx="329023" cy="338554"/>
              <a:chOff x="3353531" y="3084169"/>
              <a:chExt cx="329023" cy="338554"/>
            </a:xfrm>
          </p:grpSpPr>
          <p:sp>
            <p:nvSpPr>
              <p:cNvPr id="284" name="橢圓 106"/>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85" name="文字方塊 284"/>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grpSp>
      <p:cxnSp>
        <p:nvCxnSpPr>
          <p:cNvPr id="288" name="直線單箭頭接點 287"/>
          <p:cNvCxnSpPr/>
          <p:nvPr/>
        </p:nvCxnSpPr>
        <p:spPr>
          <a:xfrm rot="16200000" flipV="1">
            <a:off x="3645689" y="8432011"/>
            <a:ext cx="858850" cy="32702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0" name="直線單箭頭接點 289"/>
          <p:cNvCxnSpPr/>
          <p:nvPr/>
        </p:nvCxnSpPr>
        <p:spPr>
          <a:xfrm flipV="1">
            <a:off x="1214422" y="6731000"/>
            <a:ext cx="2100278" cy="105885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p:nvPr/>
        </p:nvCxnSpPr>
        <p:spPr>
          <a:xfrm rot="5400000" flipH="1" flipV="1">
            <a:off x="3332956" y="7829550"/>
            <a:ext cx="2134394" cy="14049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p:nvPr/>
        </p:nvCxnSpPr>
        <p:spPr>
          <a:xfrm rot="16200000" flipV="1">
            <a:off x="542121" y="7268379"/>
            <a:ext cx="1054104" cy="474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p:nvPr/>
        </p:nvCxnSpPr>
        <p:spPr>
          <a:xfrm rot="5400000" flipH="1" flipV="1">
            <a:off x="785800" y="8624900"/>
            <a:ext cx="765200" cy="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0" name="直線單箭頭接點 299"/>
          <p:cNvCxnSpPr/>
          <p:nvPr/>
        </p:nvCxnSpPr>
        <p:spPr>
          <a:xfrm rot="5400000" flipH="1" flipV="1">
            <a:off x="2134383" y="8070093"/>
            <a:ext cx="1249410" cy="47622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1" name="直線單箭頭接點 300"/>
          <p:cNvCxnSpPr/>
          <p:nvPr/>
        </p:nvCxnSpPr>
        <p:spPr>
          <a:xfrm rot="16200000" flipV="1">
            <a:off x="4102100" y="7467600"/>
            <a:ext cx="2019300" cy="9017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2" name="直線單箭頭接點 301"/>
          <p:cNvCxnSpPr/>
          <p:nvPr/>
        </p:nvCxnSpPr>
        <p:spPr>
          <a:xfrm rot="5400000" flipH="1" flipV="1">
            <a:off x="4366403" y="7541451"/>
            <a:ext cx="2882948" cy="4284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p:nvPr/>
        </p:nvCxnSpPr>
        <p:spPr>
          <a:xfrm rot="5400000" flipH="1" flipV="1">
            <a:off x="3536950" y="6965950"/>
            <a:ext cx="2984500" cy="11938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rot="10800000">
            <a:off x="4214818" y="5453066"/>
            <a:ext cx="903282" cy="43973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rot="16200000" flipV="1">
            <a:off x="290502" y="6808798"/>
            <a:ext cx="3443294" cy="84929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rot="10800000">
            <a:off x="3530600" y="7442200"/>
            <a:ext cx="355600" cy="3175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23" name="直線單箭頭接點 322"/>
          <p:cNvCxnSpPr/>
          <p:nvPr/>
        </p:nvCxnSpPr>
        <p:spPr>
          <a:xfrm rot="5400000" flipH="1" flipV="1">
            <a:off x="806450" y="5911850"/>
            <a:ext cx="838200" cy="889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26" name="直線單箭頭接點 325"/>
          <p:cNvCxnSpPr/>
          <p:nvPr/>
        </p:nvCxnSpPr>
        <p:spPr>
          <a:xfrm rot="16200000" flipV="1">
            <a:off x="2078831" y="4512469"/>
            <a:ext cx="1316034" cy="24129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flipV="1">
            <a:off x="1098528" y="3962400"/>
            <a:ext cx="1416072" cy="123506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0" name="直線單箭頭接點 329"/>
          <p:cNvCxnSpPr/>
          <p:nvPr/>
        </p:nvCxnSpPr>
        <p:spPr>
          <a:xfrm rot="5400000" flipH="1" flipV="1">
            <a:off x="3009900" y="3492500"/>
            <a:ext cx="1866900" cy="18669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3" name="直線單箭頭接點 332"/>
          <p:cNvCxnSpPr/>
          <p:nvPr/>
        </p:nvCxnSpPr>
        <p:spPr>
          <a:xfrm rot="5400000" flipH="1" flipV="1">
            <a:off x="3482976" y="4638664"/>
            <a:ext cx="2774960" cy="546112"/>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7" name="直線單箭頭接點 336"/>
          <p:cNvCxnSpPr/>
          <p:nvPr/>
        </p:nvCxnSpPr>
        <p:spPr>
          <a:xfrm flipV="1">
            <a:off x="1189010" y="5626100"/>
            <a:ext cx="2684490" cy="212408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9" name="直線單箭頭接點 338"/>
          <p:cNvCxnSpPr/>
          <p:nvPr/>
        </p:nvCxnSpPr>
        <p:spPr>
          <a:xfrm rot="16200000" flipV="1">
            <a:off x="2178050" y="6419850"/>
            <a:ext cx="1536700" cy="2032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43" name="直線單箭頭接點 342"/>
          <p:cNvCxnSpPr>
            <a:endCxn id="272" idx="2"/>
          </p:cNvCxnSpPr>
          <p:nvPr/>
        </p:nvCxnSpPr>
        <p:spPr>
          <a:xfrm rot="16200000" flipV="1">
            <a:off x="2517712" y="6315012"/>
            <a:ext cx="1983340" cy="85523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p>
        </p:txBody>
      </p:sp>
      <p:sp>
        <p:nvSpPr>
          <p:cNvPr id="3" name="內容版面配置區 2"/>
          <p:cNvSpPr>
            <a:spLocks noGrp="1"/>
          </p:cNvSpPr>
          <p:nvPr>
            <p:ph idx="1"/>
          </p:nvPr>
        </p:nvSpPr>
        <p:spPr/>
        <p:txBody>
          <a:bodyPr/>
          <a:lstStyle/>
          <a:p>
            <a:r>
              <a:rPr lang="en-US" altLang="zh-TW" dirty="0" smtClean="0"/>
              <a:t>SLG</a:t>
            </a:r>
            <a:r>
              <a:rPr lang="zh-TW" altLang="en-US" dirty="0" smtClean="0"/>
              <a:t>戰鬥系統</a:t>
            </a:r>
            <a:endParaRPr lang="en-US" altLang="zh-TW" dirty="0" smtClean="0"/>
          </a:p>
          <a:p>
            <a:pPr lvl="1"/>
            <a:r>
              <a:rPr lang="zh-TW" altLang="en-US" dirty="0" smtClean="0"/>
              <a:t>進入</a:t>
            </a:r>
            <a:r>
              <a:rPr lang="en-US" altLang="zh-TW" dirty="0" smtClean="0"/>
              <a:t>SLG</a:t>
            </a:r>
            <a:r>
              <a:rPr lang="zh-TW" altLang="en-US" dirty="0" smtClean="0"/>
              <a:t>之後會使用戰棋類的戰鬥方式，地形高低、地面材質，都會影響戰鬥結果。</a:t>
            </a:r>
            <a:endParaRPr lang="en-US" altLang="zh-TW" dirty="0" smtClean="0"/>
          </a:p>
          <a:p>
            <a:pPr lvl="1"/>
            <a:r>
              <a:rPr lang="en-US" altLang="zh-TW" dirty="0" smtClean="0"/>
              <a:t>Entropy</a:t>
            </a:r>
            <a:r>
              <a:rPr lang="zh-TW" altLang="en-US" dirty="0" smtClean="0"/>
              <a:t>的影響在這也是最大的，一塊區域內釋放過多種技能會導致區域內</a:t>
            </a:r>
            <a:r>
              <a:rPr lang="en-US" altLang="zh-TW" dirty="0" smtClean="0"/>
              <a:t>Entropy</a:t>
            </a:r>
            <a:r>
              <a:rPr lang="zh-TW" altLang="en-US" dirty="0" smtClean="0"/>
              <a:t>上升，區域內的人物會受到</a:t>
            </a:r>
            <a:r>
              <a:rPr lang="en-US" altLang="zh-TW" dirty="0" smtClean="0"/>
              <a:t>Entropy</a:t>
            </a:r>
            <a:r>
              <a:rPr lang="zh-TW" altLang="en-US" dirty="0" smtClean="0"/>
              <a:t>上升影響導致技能</a:t>
            </a:r>
            <a:r>
              <a:rPr lang="en-US" altLang="zh-TW" dirty="0" smtClean="0"/>
              <a:t>MP</a:t>
            </a:r>
            <a:r>
              <a:rPr lang="zh-TW" altLang="en-US" dirty="0" smtClean="0"/>
              <a:t>需求上升。</a:t>
            </a:r>
            <a:endParaRPr lang="en-US" altLang="zh-TW" dirty="0" smtClean="0"/>
          </a:p>
          <a:p>
            <a:pPr lvl="1"/>
            <a:r>
              <a:rPr lang="zh-TW" altLang="en-US" dirty="0" smtClean="0"/>
              <a:t>單一屬性技能影響範圍</a:t>
            </a:r>
            <a:r>
              <a:rPr lang="en-US" altLang="zh-TW" dirty="0" smtClean="0"/>
              <a:t>3x3</a:t>
            </a:r>
            <a:r>
              <a:rPr lang="zh-TW" altLang="en-US" dirty="0" smtClean="0"/>
              <a:t>，雙屬性技能影響範圍</a:t>
            </a:r>
            <a:r>
              <a:rPr lang="en-US" altLang="zh-TW" dirty="0" smtClean="0"/>
              <a:t>4x4</a:t>
            </a:r>
            <a:r>
              <a:rPr lang="zh-TW" altLang="en-US" dirty="0" smtClean="0"/>
              <a:t>，三屬性技能影響範圍</a:t>
            </a:r>
            <a:r>
              <a:rPr lang="en-US" altLang="zh-TW" dirty="0" smtClean="0"/>
              <a:t>5x5</a:t>
            </a:r>
            <a:r>
              <a:rPr lang="zh-TW" altLang="en-US" dirty="0" smtClean="0"/>
              <a:t>，四屬性技能影響範圍</a:t>
            </a:r>
            <a:r>
              <a:rPr lang="en-US" altLang="zh-TW" dirty="0" smtClean="0"/>
              <a:t>6x6</a:t>
            </a:r>
          </a:p>
          <a:p>
            <a:pPr lvl="1"/>
            <a:r>
              <a:rPr lang="zh-TW" altLang="en-US" dirty="0" smtClean="0"/>
              <a:t>遠距攻擊的技能會影響在施法者側</a:t>
            </a:r>
          </a:p>
          <a:p>
            <a:endParaRPr lang="zh-TW" altLang="en-US" dirty="0" smtClean="0"/>
          </a:p>
          <a:p>
            <a:endParaRPr lang="zh-TW" alt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p>
        </p:txBody>
      </p:sp>
      <p:sp>
        <p:nvSpPr>
          <p:cNvPr id="3" name="內容版面配置區 2"/>
          <p:cNvSpPr>
            <a:spLocks noGrp="1"/>
          </p:cNvSpPr>
          <p:nvPr>
            <p:ph idx="1"/>
          </p:nvPr>
        </p:nvSpPr>
        <p:spPr/>
        <p:txBody>
          <a:bodyPr/>
          <a:lstStyle/>
          <a:p>
            <a:r>
              <a:rPr lang="en-US" altLang="zh-TW" dirty="0" err="1" smtClean="0"/>
              <a:t>Roguelite</a:t>
            </a:r>
            <a:r>
              <a:rPr lang="en-US" altLang="zh-TW" dirty="0" smtClean="0"/>
              <a:t> mode</a:t>
            </a:r>
          </a:p>
          <a:p>
            <a:pPr lvl="1"/>
            <a:r>
              <a:rPr lang="zh-TW" altLang="en-US" dirty="0" smtClean="0"/>
              <a:t>一開始進入遊戲可選擇要</a:t>
            </a:r>
            <a:r>
              <a:rPr lang="en-US" altLang="zh-TW" dirty="0" smtClean="0"/>
              <a:t>standard mode</a:t>
            </a:r>
            <a:r>
              <a:rPr lang="zh-TW" altLang="en-US" dirty="0" smtClean="0"/>
              <a:t>或者</a:t>
            </a:r>
            <a:r>
              <a:rPr lang="en-US" altLang="zh-TW" dirty="0" err="1" smtClean="0"/>
              <a:t>roguelite</a:t>
            </a:r>
            <a:r>
              <a:rPr lang="en-US" altLang="zh-TW" dirty="0" smtClean="0"/>
              <a:t> mode</a:t>
            </a:r>
          </a:p>
          <a:p>
            <a:pPr lvl="1"/>
            <a:r>
              <a:rPr lang="zh-TW" altLang="en-US" dirty="0" smtClean="0"/>
              <a:t>建議先由</a:t>
            </a:r>
            <a:r>
              <a:rPr lang="en-US" altLang="zh-TW" dirty="0" smtClean="0"/>
              <a:t>standard mode</a:t>
            </a:r>
            <a:r>
              <a:rPr lang="zh-TW" altLang="en-US" dirty="0" smtClean="0"/>
              <a:t>打過至少一週目之後再以</a:t>
            </a:r>
            <a:r>
              <a:rPr lang="en-US" altLang="zh-TW" dirty="0" err="1" smtClean="0"/>
              <a:t>rougelite</a:t>
            </a:r>
            <a:r>
              <a:rPr lang="en-US" altLang="zh-TW" dirty="0" smtClean="0"/>
              <a:t> mode</a:t>
            </a:r>
            <a:r>
              <a:rPr lang="zh-TW" altLang="en-US" dirty="0" smtClean="0"/>
              <a:t>遊玩，</a:t>
            </a:r>
            <a:r>
              <a:rPr lang="en-US" altLang="zh-TW" dirty="0" smtClean="0"/>
              <a:t>True end</a:t>
            </a:r>
            <a:r>
              <a:rPr lang="zh-TW" altLang="en-US" dirty="0" smtClean="0"/>
              <a:t>之後會解放敵人等級上限並且完全以</a:t>
            </a:r>
            <a:r>
              <a:rPr lang="en-US" altLang="zh-TW" dirty="0" err="1" smtClean="0"/>
              <a:t>rougelite</a:t>
            </a:r>
            <a:r>
              <a:rPr lang="en-US" altLang="zh-TW" dirty="0" smtClean="0"/>
              <a:t> mode</a:t>
            </a:r>
          </a:p>
          <a:p>
            <a:pPr lvl="1"/>
            <a:r>
              <a:rPr lang="zh-TW" altLang="en-US" dirty="0" smtClean="0"/>
              <a:t>一般</a:t>
            </a:r>
            <a:r>
              <a:rPr lang="en-US" altLang="zh-TW" dirty="0" smtClean="0"/>
              <a:t>mode</a:t>
            </a:r>
            <a:r>
              <a:rPr lang="zh-TW" altLang="en-US" dirty="0" smtClean="0"/>
              <a:t>之下，隊友會跟著升級，並且可以由玩家幫他選擇技能，他身上會有經費，可以對他建議配裝</a:t>
            </a:r>
            <a:r>
              <a:rPr lang="en-US" altLang="zh-TW" dirty="0" smtClean="0"/>
              <a:t>(</a:t>
            </a:r>
            <a:r>
              <a:rPr lang="zh-TW" altLang="en-US" dirty="0" smtClean="0"/>
              <a:t>買裝備賣給他穿</a:t>
            </a:r>
            <a:r>
              <a:rPr lang="en-US" altLang="zh-TW" dirty="0" smtClean="0"/>
              <a:t>)</a:t>
            </a:r>
          </a:p>
          <a:p>
            <a:pPr lvl="1"/>
            <a:r>
              <a:rPr lang="en-US" altLang="zh-TW" dirty="0" err="1" smtClean="0"/>
              <a:t>Roguelite</a:t>
            </a:r>
            <a:r>
              <a:rPr lang="en-US" altLang="zh-TW" dirty="0" smtClean="0"/>
              <a:t> mode</a:t>
            </a:r>
            <a:r>
              <a:rPr lang="zh-TW" altLang="en-US" dirty="0" smtClean="0"/>
              <a:t>之下，隊友不會升級，需要每次升級之後去冒險者旅館找同伴，冒險者旅館中冒險者等級會與玩家一樣，所學技能隨機，所有擁有裝備也是隨機，有機會遇到爆人品或者黑臉隊友。</a:t>
            </a:r>
            <a:endParaRPr lang="zh-TW"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那如果</a:t>
            </a:r>
            <a:r>
              <a:rPr lang="en-US" altLang="zh-TW" dirty="0" smtClean="0"/>
              <a:t>10</a:t>
            </a:r>
            <a:r>
              <a:rPr lang="zh-TW" altLang="en-US" dirty="0" smtClean="0"/>
              <a:t>個粒子都在左側，有幾種可能</a:t>
            </a:r>
            <a:r>
              <a:rPr lang="en-US" altLang="zh-TW" dirty="0" smtClean="0"/>
              <a:t>?</a:t>
            </a:r>
            <a:r>
              <a:rPr lang="zh-TW" altLang="en-US" dirty="0" smtClean="0"/>
              <a:t> 當然只有</a:t>
            </a:r>
            <a:r>
              <a:rPr lang="en-US" altLang="zh-TW" dirty="0" smtClean="0"/>
              <a:t>1</a:t>
            </a:r>
            <a:r>
              <a:rPr lang="zh-TW" altLang="en-US" dirty="0" smtClean="0"/>
              <a:t>種</a:t>
            </a:r>
            <a:r>
              <a:rPr lang="en-US" altLang="zh-TW" dirty="0" smtClean="0"/>
              <a:t>(</a:t>
            </a:r>
            <a:r>
              <a:rPr lang="zh-TW" altLang="en-US" dirty="0" smtClean="0"/>
              <a:t>圖</a:t>
            </a:r>
            <a:r>
              <a:rPr lang="en-US" altLang="zh-TW" dirty="0" smtClean="0"/>
              <a:t>13 C)</a:t>
            </a:r>
            <a:r>
              <a:rPr lang="zh-TW" altLang="en-US" dirty="0" smtClean="0"/>
              <a:t>，就是所有粒子都在左側了。</a:t>
            </a:r>
            <a:endParaRPr lang="en-US" altLang="zh-TW" dirty="0" smtClean="0"/>
          </a:p>
          <a:p>
            <a:pPr marL="87313" indent="627063">
              <a:buNone/>
            </a:pPr>
            <a:r>
              <a:rPr lang="zh-TW" altLang="en-US" dirty="0" smtClean="0"/>
              <a:t>那如果兩個呢？ 其實很簡單，我們只要先從</a:t>
            </a:r>
            <a:r>
              <a:rPr lang="en-US" altLang="zh-TW" dirty="0" smtClean="0"/>
              <a:t>10</a:t>
            </a:r>
            <a:r>
              <a:rPr lang="zh-TW" altLang="en-US" dirty="0" smtClean="0"/>
              <a:t>個粒子抽出一個粒子到右側，再從剩下的左側</a:t>
            </a:r>
            <a:r>
              <a:rPr lang="en-US" altLang="zh-TW" dirty="0" smtClean="0"/>
              <a:t>9</a:t>
            </a:r>
            <a:r>
              <a:rPr lang="zh-TW" altLang="en-US" dirty="0" smtClean="0"/>
              <a:t>個粒子抽一個到右側，這樣是</a:t>
            </a:r>
            <a:r>
              <a:rPr lang="en-US" altLang="zh-TW" dirty="0" smtClean="0"/>
              <a:t>90</a:t>
            </a:r>
            <a:r>
              <a:rPr lang="zh-TW" altLang="en-US" dirty="0" smtClean="0"/>
              <a:t>種可能。不過因為可能先抽到</a:t>
            </a:r>
            <a:r>
              <a:rPr lang="en-US" altLang="zh-TW" dirty="0" smtClean="0"/>
              <a:t>5</a:t>
            </a:r>
            <a:r>
              <a:rPr lang="zh-TW" altLang="en-US" dirty="0" smtClean="0"/>
              <a:t>再抽到</a:t>
            </a:r>
            <a:r>
              <a:rPr lang="en-US" altLang="zh-TW" dirty="0" smtClean="0"/>
              <a:t>6</a:t>
            </a:r>
            <a:r>
              <a:rPr lang="zh-TW" altLang="en-US" dirty="0" smtClean="0"/>
              <a:t>，也可能先抽到</a:t>
            </a:r>
            <a:r>
              <a:rPr lang="en-US" altLang="zh-TW" dirty="0" smtClean="0"/>
              <a:t>6</a:t>
            </a:r>
            <a:r>
              <a:rPr lang="zh-TW" altLang="en-US" dirty="0" smtClean="0"/>
              <a:t>再抽到</a:t>
            </a:r>
            <a:r>
              <a:rPr lang="en-US" altLang="zh-TW" dirty="0" smtClean="0"/>
              <a:t>5</a:t>
            </a:r>
            <a:r>
              <a:rPr lang="zh-TW" altLang="en-US" dirty="0" smtClean="0"/>
              <a:t>，所以整個數量要砍一半，答案是</a:t>
            </a:r>
            <a:r>
              <a:rPr lang="en-US" altLang="zh-TW" dirty="0" smtClean="0"/>
              <a:t>45</a:t>
            </a:r>
            <a:r>
              <a:rPr lang="zh-TW" altLang="en-US" dirty="0" smtClean="0"/>
              <a:t>個可能。</a:t>
            </a:r>
            <a:endParaRPr lang="en-US" altLang="zh-TW" dirty="0" smtClean="0"/>
          </a:p>
          <a:p>
            <a:pPr marL="87313" indent="627063">
              <a:buNone/>
            </a:pPr>
            <a:endParaRPr lang="en-US" altLang="zh-TW" dirty="0" smtClean="0"/>
          </a:p>
        </p:txBody>
      </p:sp>
      <p:grpSp>
        <p:nvGrpSpPr>
          <p:cNvPr id="43" name="群組 42"/>
          <p:cNvGrpSpPr/>
          <p:nvPr/>
        </p:nvGrpSpPr>
        <p:grpSpPr>
          <a:xfrm>
            <a:off x="1000108" y="6238884"/>
            <a:ext cx="1866317" cy="1155150"/>
            <a:chOff x="3786190" y="8310586"/>
            <a:chExt cx="1866317" cy="1155150"/>
          </a:xfrm>
        </p:grpSpPr>
        <p:sp>
          <p:nvSpPr>
            <p:cNvPr id="44" name="矩形 43"/>
            <p:cNvSpPr/>
            <p:nvPr/>
          </p:nvSpPr>
          <p:spPr>
            <a:xfrm>
              <a:off x="3786190" y="8310586"/>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p:cNvCxnSpPr>
              <a:stCxn id="44" idx="0"/>
              <a:endCxn id="44" idx="2"/>
            </p:cNvCxnSpPr>
            <p:nvPr/>
          </p:nvCxnSpPr>
          <p:spPr>
            <a:xfrm rot="16200000" flipH="1">
              <a:off x="4326440" y="8703495"/>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385762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4286256"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4500570"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4143380"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4143380" y="888209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p:cNvSpPr/>
            <p:nvPr/>
          </p:nvSpPr>
          <p:spPr>
            <a:xfrm>
              <a:off x="392906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p:cNvSpPr/>
            <p:nvPr/>
          </p:nvSpPr>
          <p:spPr>
            <a:xfrm>
              <a:off x="4143380"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p:cNvSpPr/>
            <p:nvPr/>
          </p:nvSpPr>
          <p:spPr>
            <a:xfrm>
              <a:off x="4572008"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p:cNvSpPr/>
            <p:nvPr/>
          </p:nvSpPr>
          <p:spPr>
            <a:xfrm>
              <a:off x="421481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p:cNvSpPr/>
            <p:nvPr/>
          </p:nvSpPr>
          <p:spPr>
            <a:xfrm>
              <a:off x="4429132"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p:cNvSpPr txBox="1"/>
            <p:nvPr/>
          </p:nvSpPr>
          <p:spPr>
            <a:xfrm>
              <a:off x="3786190" y="9096404"/>
              <a:ext cx="1000132" cy="369332"/>
            </a:xfrm>
            <a:prstGeom prst="rect">
              <a:avLst/>
            </a:prstGeom>
            <a:noFill/>
          </p:spPr>
          <p:txBody>
            <a:bodyPr wrap="square" rtlCol="0">
              <a:spAutoFit/>
            </a:bodyPr>
            <a:lstStyle/>
            <a:p>
              <a:r>
                <a:rPr lang="zh-TW" altLang="en-US" dirty="0" smtClean="0"/>
                <a:t>圖</a:t>
              </a:r>
              <a:r>
                <a:rPr lang="en-US" altLang="zh-TW" dirty="0" smtClean="0"/>
                <a:t>13 C</a:t>
              </a:r>
              <a:endParaRPr lang="zh-TW" altLang="en-US" dirty="0"/>
            </a:p>
          </p:txBody>
        </p:sp>
      </p:grpSp>
      <p:grpSp>
        <p:nvGrpSpPr>
          <p:cNvPr id="57" name="群組 56"/>
          <p:cNvGrpSpPr/>
          <p:nvPr/>
        </p:nvGrpSpPr>
        <p:grpSpPr>
          <a:xfrm>
            <a:off x="3929066" y="6238884"/>
            <a:ext cx="1866317" cy="1155150"/>
            <a:chOff x="3786190" y="8310586"/>
            <a:chExt cx="1866317" cy="1155150"/>
          </a:xfrm>
        </p:grpSpPr>
        <p:sp>
          <p:nvSpPr>
            <p:cNvPr id="58" name="矩形 57"/>
            <p:cNvSpPr/>
            <p:nvPr/>
          </p:nvSpPr>
          <p:spPr>
            <a:xfrm>
              <a:off x="3786190" y="8310586"/>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接點 58"/>
            <p:cNvCxnSpPr>
              <a:stCxn id="58" idx="0"/>
              <a:endCxn id="58" idx="2"/>
            </p:cNvCxnSpPr>
            <p:nvPr/>
          </p:nvCxnSpPr>
          <p:spPr>
            <a:xfrm rot="16200000" flipH="1">
              <a:off x="4326440" y="8703495"/>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0" name="橢圓 59"/>
            <p:cNvSpPr/>
            <p:nvPr/>
          </p:nvSpPr>
          <p:spPr>
            <a:xfrm>
              <a:off x="385762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p:cNvSpPr/>
            <p:nvPr/>
          </p:nvSpPr>
          <p:spPr>
            <a:xfrm>
              <a:off x="414338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橢圓 61"/>
            <p:cNvSpPr/>
            <p:nvPr/>
          </p:nvSpPr>
          <p:spPr>
            <a:xfrm>
              <a:off x="4500570"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橢圓 62"/>
            <p:cNvSpPr/>
            <p:nvPr/>
          </p:nvSpPr>
          <p:spPr>
            <a:xfrm>
              <a:off x="5286388"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4929198"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橢圓 64"/>
            <p:cNvSpPr/>
            <p:nvPr/>
          </p:nvSpPr>
          <p:spPr>
            <a:xfrm>
              <a:off x="392906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p:cNvSpPr/>
            <p:nvPr/>
          </p:nvSpPr>
          <p:spPr>
            <a:xfrm>
              <a:off x="4143380"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p:cNvSpPr/>
            <p:nvPr/>
          </p:nvSpPr>
          <p:spPr>
            <a:xfrm>
              <a:off x="4572008"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p:cNvSpPr/>
            <p:nvPr/>
          </p:nvSpPr>
          <p:spPr>
            <a:xfrm>
              <a:off x="4143380" y="888209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p:cNvSpPr/>
            <p:nvPr/>
          </p:nvSpPr>
          <p:spPr>
            <a:xfrm>
              <a:off x="4429132"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3786190" y="9096404"/>
              <a:ext cx="1000132" cy="369332"/>
            </a:xfrm>
            <a:prstGeom prst="rect">
              <a:avLst/>
            </a:prstGeom>
            <a:noFill/>
          </p:spPr>
          <p:txBody>
            <a:bodyPr wrap="square" rtlCol="0">
              <a:spAutoFit/>
            </a:bodyPr>
            <a:lstStyle/>
            <a:p>
              <a:r>
                <a:rPr lang="zh-TW" altLang="en-US" dirty="0" smtClean="0"/>
                <a:t>圖</a:t>
              </a:r>
              <a:r>
                <a:rPr lang="en-US" altLang="zh-TW" dirty="0" smtClean="0"/>
                <a:t>13 D</a:t>
              </a:r>
              <a:endParaRPr lang="zh-TW"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lstStyle/>
          <a:p>
            <a:pPr marL="87313" indent="627063">
              <a:buNone/>
            </a:pPr>
            <a:r>
              <a:rPr lang="zh-TW" altLang="en-US" dirty="0" smtClean="0"/>
              <a:t>再往上為了避免太難算我就幫</a:t>
            </a:r>
            <a:r>
              <a:rPr lang="zh-TW" altLang="en-US" smtClean="0"/>
              <a:t>你</a:t>
            </a:r>
            <a:r>
              <a:rPr lang="zh-TW" altLang="en-US" smtClean="0"/>
              <a:t>算好了</a:t>
            </a:r>
            <a:r>
              <a:rPr lang="zh-TW" altLang="en-US" dirty="0" smtClean="0"/>
              <a:t>，左側如果</a:t>
            </a:r>
            <a:r>
              <a:rPr lang="en-US" altLang="zh-TW" dirty="0" smtClean="0"/>
              <a:t>7</a:t>
            </a:r>
            <a:r>
              <a:rPr lang="zh-TW" altLang="en-US" dirty="0" smtClean="0"/>
              <a:t>個粒子</a:t>
            </a:r>
            <a:r>
              <a:rPr lang="en-US" altLang="zh-TW" dirty="0" smtClean="0"/>
              <a:t>(</a:t>
            </a:r>
            <a:r>
              <a:rPr lang="zh-TW" altLang="en-US" dirty="0" smtClean="0"/>
              <a:t>圖</a:t>
            </a:r>
            <a:r>
              <a:rPr lang="en-US" altLang="zh-TW" dirty="0" smtClean="0"/>
              <a:t>13 E)</a:t>
            </a:r>
            <a:r>
              <a:rPr lang="zh-TW" altLang="en-US" dirty="0" smtClean="0"/>
              <a:t>可能的狀況為</a:t>
            </a:r>
            <a:r>
              <a:rPr lang="en-US" altLang="zh-TW" dirty="0" smtClean="0"/>
              <a:t>120</a:t>
            </a:r>
            <a:r>
              <a:rPr lang="zh-TW" altLang="en-US" dirty="0" smtClean="0"/>
              <a:t>，如果</a:t>
            </a:r>
            <a:r>
              <a:rPr lang="en-US" altLang="zh-TW" dirty="0" smtClean="0"/>
              <a:t>6</a:t>
            </a:r>
            <a:r>
              <a:rPr lang="zh-TW" altLang="en-US" dirty="0" smtClean="0"/>
              <a:t>個粒子在左邊</a:t>
            </a:r>
            <a:r>
              <a:rPr lang="en-US" altLang="zh-TW" dirty="0" smtClean="0"/>
              <a:t>(</a:t>
            </a:r>
            <a:r>
              <a:rPr lang="zh-TW" altLang="en-US" dirty="0" smtClean="0"/>
              <a:t>圖</a:t>
            </a:r>
            <a:r>
              <a:rPr lang="en-US" altLang="zh-TW" dirty="0" smtClean="0"/>
              <a:t>13 F)</a:t>
            </a:r>
            <a:r>
              <a:rPr lang="zh-TW" altLang="en-US" dirty="0" smtClean="0"/>
              <a:t>是</a:t>
            </a:r>
            <a:r>
              <a:rPr lang="en-US" altLang="zh-TW" dirty="0" smtClean="0"/>
              <a:t>210</a:t>
            </a:r>
            <a:r>
              <a:rPr lang="zh-TW" altLang="en-US" dirty="0" smtClean="0"/>
              <a:t>，最多的情況是</a:t>
            </a:r>
            <a:r>
              <a:rPr lang="en-US" altLang="zh-TW" dirty="0" smtClean="0"/>
              <a:t>5</a:t>
            </a:r>
            <a:r>
              <a:rPr lang="zh-TW" altLang="en-US" dirty="0" smtClean="0"/>
              <a:t>個粒子在左邊</a:t>
            </a:r>
            <a:r>
              <a:rPr lang="en-US" altLang="zh-TW" dirty="0" smtClean="0"/>
              <a:t>(</a:t>
            </a:r>
            <a:r>
              <a:rPr lang="zh-TW" altLang="en-US" dirty="0" smtClean="0"/>
              <a:t>圖</a:t>
            </a:r>
            <a:r>
              <a:rPr lang="en-US" altLang="zh-TW" dirty="0" smtClean="0"/>
              <a:t>13 G) </a:t>
            </a:r>
            <a:r>
              <a:rPr lang="zh-TW" altLang="en-US" dirty="0" smtClean="0"/>
              <a:t>，組合數為</a:t>
            </a:r>
            <a:r>
              <a:rPr lang="en-US" altLang="zh-TW" dirty="0" smtClean="0"/>
              <a:t>252</a:t>
            </a:r>
            <a:r>
              <a:rPr lang="zh-TW" altLang="en-US" dirty="0" smtClean="0"/>
              <a:t>，而且不會有比</a:t>
            </a:r>
            <a:r>
              <a:rPr lang="en-US" altLang="zh-TW" dirty="0" smtClean="0"/>
              <a:t>252</a:t>
            </a:r>
            <a:r>
              <a:rPr lang="zh-TW" altLang="en-US" dirty="0" smtClean="0"/>
              <a:t>更大的可能，所以最後平衡是左邊五個右邊五個。</a:t>
            </a:r>
            <a:endParaRPr lang="en-US" altLang="zh-TW" dirty="0" smtClean="0"/>
          </a:p>
          <a:p>
            <a:pPr marL="87313" indent="627063">
              <a:buNone/>
            </a:pPr>
            <a:r>
              <a:rPr lang="zh-TW" altLang="en-US" dirty="0" smtClean="0"/>
              <a:t>換句話說，自然經驗中的平衡概念，其實就是可能性最大的情況。</a:t>
            </a:r>
            <a:endParaRPr lang="en-US" altLang="zh-TW" dirty="0" smtClean="0"/>
          </a:p>
          <a:p>
            <a:pPr marL="87313" indent="627063">
              <a:buNone/>
            </a:pPr>
            <a:r>
              <a:rPr lang="zh-TW" altLang="en-US" dirty="0" smtClean="0"/>
              <a:t>就如同一般人理解奇蹟本來就不容易發生。這個現象就是</a:t>
            </a:r>
            <a:r>
              <a:rPr lang="en-US" altLang="zh-TW" dirty="0" smtClean="0"/>
              <a:t>Entropy</a:t>
            </a:r>
            <a:r>
              <a:rPr lang="zh-TW" altLang="en-US" dirty="0" smtClean="0"/>
              <a:t>。</a:t>
            </a:r>
            <a:endParaRPr lang="en-US" altLang="zh-TW" dirty="0" smtClean="0"/>
          </a:p>
          <a:p>
            <a:pPr marL="87313" indent="627063">
              <a:buNone/>
            </a:pPr>
            <a:r>
              <a:rPr lang="zh-TW" altLang="en-US" dirty="0" smtClean="0"/>
              <a:t>想像今天有人把空間中的粒子全部撥到一側，過一段時間之後仍然會散佈均勻，所以自然界是往</a:t>
            </a:r>
            <a:r>
              <a:rPr lang="en-US" altLang="zh-TW" dirty="0" smtClean="0"/>
              <a:t>Entropy</a:t>
            </a:r>
            <a:r>
              <a:rPr lang="zh-TW" altLang="en-US" dirty="0" smtClean="0"/>
              <a:t>增加的方向前進。</a:t>
            </a:r>
          </a:p>
          <a:p>
            <a:pPr marL="87313" indent="627063">
              <a:buNone/>
            </a:pPr>
            <a:endParaRPr lang="zh-TW" altLang="en-US" dirty="0" smtClean="0"/>
          </a:p>
          <a:p>
            <a:pPr marL="87313" indent="627063">
              <a:buNone/>
            </a:pPr>
            <a:endParaRPr lang="zh-TW" altLang="en-US" dirty="0" smtClean="0"/>
          </a:p>
          <a:p>
            <a:pPr marL="87313" indent="627063">
              <a:buNone/>
            </a:pPr>
            <a:endParaRPr lang="zh-TW" altLang="en-US" dirty="0" smtClean="0"/>
          </a:p>
          <a:p>
            <a:pPr marL="87313" indent="627063">
              <a:buNone/>
            </a:pPr>
            <a:endParaRPr lang="zh-TW" altLang="en-US" dirty="0" smtClean="0"/>
          </a:p>
          <a:p>
            <a:pPr marL="87313" indent="627063">
              <a:buNone/>
            </a:pPr>
            <a:endParaRPr lang="zh-TW" altLang="en-US" dirty="0" smtClean="0"/>
          </a:p>
          <a:p>
            <a:pPr marL="87313" indent="627063">
              <a:buNone/>
            </a:pPr>
            <a:endParaRPr lang="zh-TW" altLang="en-US" dirty="0" smtClean="0"/>
          </a:p>
        </p:txBody>
      </p:sp>
      <p:grpSp>
        <p:nvGrpSpPr>
          <p:cNvPr id="43" name="群組 42"/>
          <p:cNvGrpSpPr/>
          <p:nvPr/>
        </p:nvGrpSpPr>
        <p:grpSpPr>
          <a:xfrm>
            <a:off x="4429132" y="8239148"/>
            <a:ext cx="1866317" cy="1155150"/>
            <a:chOff x="3786190" y="8310586"/>
            <a:chExt cx="1866317" cy="1155150"/>
          </a:xfrm>
        </p:grpSpPr>
        <p:sp>
          <p:nvSpPr>
            <p:cNvPr id="44" name="矩形 43"/>
            <p:cNvSpPr/>
            <p:nvPr/>
          </p:nvSpPr>
          <p:spPr>
            <a:xfrm>
              <a:off x="3786190" y="8310586"/>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p:cNvCxnSpPr>
              <a:stCxn id="44" idx="0"/>
              <a:endCxn id="44" idx="2"/>
            </p:cNvCxnSpPr>
            <p:nvPr/>
          </p:nvCxnSpPr>
          <p:spPr>
            <a:xfrm rot="16200000" flipH="1">
              <a:off x="4326440" y="8703495"/>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6" name="橢圓 45"/>
            <p:cNvSpPr/>
            <p:nvPr/>
          </p:nvSpPr>
          <p:spPr>
            <a:xfrm>
              <a:off x="385762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4286256"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4500570"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528638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4857760"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p:cNvSpPr/>
            <p:nvPr/>
          </p:nvSpPr>
          <p:spPr>
            <a:xfrm>
              <a:off x="5286388"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p:cNvSpPr/>
            <p:nvPr/>
          </p:nvSpPr>
          <p:spPr>
            <a:xfrm>
              <a:off x="5072074"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p:cNvSpPr/>
            <p:nvPr/>
          </p:nvSpPr>
          <p:spPr>
            <a:xfrm>
              <a:off x="4929198"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p:cNvSpPr/>
            <p:nvPr/>
          </p:nvSpPr>
          <p:spPr>
            <a:xfrm>
              <a:off x="421481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p:cNvSpPr/>
            <p:nvPr/>
          </p:nvSpPr>
          <p:spPr>
            <a:xfrm>
              <a:off x="4429132"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p:cNvSpPr txBox="1"/>
            <p:nvPr/>
          </p:nvSpPr>
          <p:spPr>
            <a:xfrm>
              <a:off x="3786190" y="9096404"/>
              <a:ext cx="1000132" cy="369332"/>
            </a:xfrm>
            <a:prstGeom prst="rect">
              <a:avLst/>
            </a:prstGeom>
            <a:noFill/>
          </p:spPr>
          <p:txBody>
            <a:bodyPr wrap="square" rtlCol="0">
              <a:spAutoFit/>
            </a:bodyPr>
            <a:lstStyle/>
            <a:p>
              <a:r>
                <a:rPr lang="zh-TW" altLang="en-US" dirty="0" smtClean="0"/>
                <a:t>圖</a:t>
              </a:r>
              <a:r>
                <a:rPr lang="en-US" altLang="zh-TW" dirty="0" smtClean="0"/>
                <a:t>13 G</a:t>
              </a:r>
              <a:endParaRPr lang="zh-TW" altLang="en-US" dirty="0"/>
            </a:p>
          </p:txBody>
        </p:sp>
      </p:grpSp>
      <p:grpSp>
        <p:nvGrpSpPr>
          <p:cNvPr id="57" name="群組 56"/>
          <p:cNvGrpSpPr/>
          <p:nvPr/>
        </p:nvGrpSpPr>
        <p:grpSpPr>
          <a:xfrm>
            <a:off x="571480" y="8239148"/>
            <a:ext cx="1866317" cy="1155150"/>
            <a:chOff x="3786190" y="8310586"/>
            <a:chExt cx="1866317" cy="1155150"/>
          </a:xfrm>
        </p:grpSpPr>
        <p:sp>
          <p:nvSpPr>
            <p:cNvPr id="58" name="矩形 57"/>
            <p:cNvSpPr/>
            <p:nvPr/>
          </p:nvSpPr>
          <p:spPr>
            <a:xfrm>
              <a:off x="3786190" y="8310586"/>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接點 58"/>
            <p:cNvCxnSpPr>
              <a:stCxn id="58" idx="0"/>
              <a:endCxn id="58" idx="2"/>
            </p:cNvCxnSpPr>
            <p:nvPr/>
          </p:nvCxnSpPr>
          <p:spPr>
            <a:xfrm rot="16200000" flipH="1">
              <a:off x="4326440" y="8703495"/>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0" name="橢圓 59"/>
            <p:cNvSpPr/>
            <p:nvPr/>
          </p:nvSpPr>
          <p:spPr>
            <a:xfrm>
              <a:off x="385762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p:cNvSpPr/>
            <p:nvPr/>
          </p:nvSpPr>
          <p:spPr>
            <a:xfrm>
              <a:off x="414338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橢圓 61"/>
            <p:cNvSpPr/>
            <p:nvPr/>
          </p:nvSpPr>
          <p:spPr>
            <a:xfrm>
              <a:off x="4500570"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橢圓 62"/>
            <p:cNvSpPr/>
            <p:nvPr/>
          </p:nvSpPr>
          <p:spPr>
            <a:xfrm>
              <a:off x="5286388"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4929198"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橢圓 64"/>
            <p:cNvSpPr/>
            <p:nvPr/>
          </p:nvSpPr>
          <p:spPr>
            <a:xfrm>
              <a:off x="392906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p:cNvSpPr/>
            <p:nvPr/>
          </p:nvSpPr>
          <p:spPr>
            <a:xfrm>
              <a:off x="5429264"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p:cNvSpPr/>
            <p:nvPr/>
          </p:nvSpPr>
          <p:spPr>
            <a:xfrm>
              <a:off x="4572008"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p:cNvSpPr/>
            <p:nvPr/>
          </p:nvSpPr>
          <p:spPr>
            <a:xfrm>
              <a:off x="4143380" y="888209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p:cNvSpPr/>
            <p:nvPr/>
          </p:nvSpPr>
          <p:spPr>
            <a:xfrm>
              <a:off x="4429132"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3786190" y="9096404"/>
              <a:ext cx="1000132" cy="369332"/>
            </a:xfrm>
            <a:prstGeom prst="rect">
              <a:avLst/>
            </a:prstGeom>
            <a:noFill/>
          </p:spPr>
          <p:txBody>
            <a:bodyPr wrap="square" rtlCol="0">
              <a:spAutoFit/>
            </a:bodyPr>
            <a:lstStyle/>
            <a:p>
              <a:r>
                <a:rPr lang="zh-TW" altLang="en-US" dirty="0" smtClean="0"/>
                <a:t>圖</a:t>
              </a:r>
              <a:r>
                <a:rPr lang="en-US" altLang="zh-TW" dirty="0" smtClean="0"/>
                <a:t>13 E</a:t>
              </a:r>
              <a:endParaRPr lang="zh-TW" altLang="en-US" dirty="0"/>
            </a:p>
          </p:txBody>
        </p:sp>
      </p:grpSp>
      <p:grpSp>
        <p:nvGrpSpPr>
          <p:cNvPr id="71" name="群組 70"/>
          <p:cNvGrpSpPr/>
          <p:nvPr/>
        </p:nvGrpSpPr>
        <p:grpSpPr>
          <a:xfrm>
            <a:off x="2500306" y="8239148"/>
            <a:ext cx="1866317" cy="1155150"/>
            <a:chOff x="3786190" y="8310586"/>
            <a:chExt cx="1866317" cy="1155150"/>
          </a:xfrm>
        </p:grpSpPr>
        <p:sp>
          <p:nvSpPr>
            <p:cNvPr id="72" name="矩形 71"/>
            <p:cNvSpPr/>
            <p:nvPr/>
          </p:nvSpPr>
          <p:spPr>
            <a:xfrm>
              <a:off x="3786190" y="8310586"/>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3" name="直線接點 72"/>
            <p:cNvCxnSpPr>
              <a:stCxn id="72" idx="0"/>
              <a:endCxn id="72" idx="2"/>
            </p:cNvCxnSpPr>
            <p:nvPr/>
          </p:nvCxnSpPr>
          <p:spPr>
            <a:xfrm rot="16200000" flipH="1">
              <a:off x="4326440" y="8703495"/>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4" name="橢圓 73"/>
            <p:cNvSpPr/>
            <p:nvPr/>
          </p:nvSpPr>
          <p:spPr>
            <a:xfrm>
              <a:off x="4929198"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nvSpPr>
          <p:spPr>
            <a:xfrm>
              <a:off x="414338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橢圓 75"/>
            <p:cNvSpPr/>
            <p:nvPr/>
          </p:nvSpPr>
          <p:spPr>
            <a:xfrm>
              <a:off x="4500570"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橢圓 76"/>
            <p:cNvSpPr/>
            <p:nvPr/>
          </p:nvSpPr>
          <p:spPr>
            <a:xfrm>
              <a:off x="5072074"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橢圓 77"/>
            <p:cNvSpPr/>
            <p:nvPr/>
          </p:nvSpPr>
          <p:spPr>
            <a:xfrm>
              <a:off x="4929198"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橢圓 78"/>
            <p:cNvSpPr/>
            <p:nvPr/>
          </p:nvSpPr>
          <p:spPr>
            <a:xfrm>
              <a:off x="392906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橢圓 79"/>
            <p:cNvSpPr/>
            <p:nvPr/>
          </p:nvSpPr>
          <p:spPr>
            <a:xfrm>
              <a:off x="528638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p:cNvSpPr/>
            <p:nvPr/>
          </p:nvSpPr>
          <p:spPr>
            <a:xfrm>
              <a:off x="4572008"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橢圓 81"/>
            <p:cNvSpPr/>
            <p:nvPr/>
          </p:nvSpPr>
          <p:spPr>
            <a:xfrm>
              <a:off x="4143380" y="888209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橢圓 82"/>
            <p:cNvSpPr/>
            <p:nvPr/>
          </p:nvSpPr>
          <p:spPr>
            <a:xfrm>
              <a:off x="4429132"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文字方塊 83"/>
            <p:cNvSpPr txBox="1"/>
            <p:nvPr/>
          </p:nvSpPr>
          <p:spPr>
            <a:xfrm>
              <a:off x="3786190" y="9096404"/>
              <a:ext cx="1000132" cy="369332"/>
            </a:xfrm>
            <a:prstGeom prst="rect">
              <a:avLst/>
            </a:prstGeom>
            <a:noFill/>
          </p:spPr>
          <p:txBody>
            <a:bodyPr wrap="square" rtlCol="0">
              <a:spAutoFit/>
            </a:bodyPr>
            <a:lstStyle/>
            <a:p>
              <a:r>
                <a:rPr lang="zh-TW" altLang="en-US" dirty="0" smtClean="0"/>
                <a:t>圖</a:t>
              </a:r>
              <a:r>
                <a:rPr lang="en-US" altLang="zh-TW" dirty="0" smtClean="0"/>
                <a:t>13 F</a:t>
              </a:r>
              <a:endParaRPr lang="zh-TW" alt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lstStyle/>
          <a:p>
            <a:pPr marL="87313" indent="627063">
              <a:buNone/>
            </a:pPr>
            <a:r>
              <a:rPr lang="zh-TW" altLang="en-US" dirty="0" smtClean="0"/>
              <a:t>同樣的道理，當再把</a:t>
            </a:r>
            <a:r>
              <a:rPr lang="en-US" altLang="zh-TW" dirty="0" smtClean="0"/>
              <a:t>10</a:t>
            </a:r>
            <a:r>
              <a:rPr lang="zh-TW" altLang="en-US" dirty="0" smtClean="0"/>
              <a:t>個粒子丟入左側的時候，原本</a:t>
            </a:r>
            <a:r>
              <a:rPr lang="en-US" altLang="zh-TW" dirty="0" smtClean="0"/>
              <a:t>15:5</a:t>
            </a:r>
            <a:r>
              <a:rPr lang="zh-TW" altLang="en-US" dirty="0" smtClean="0"/>
              <a:t>的粒子狀態會隨時間擴散成</a:t>
            </a:r>
            <a:r>
              <a:rPr lang="en-US" altLang="zh-TW" dirty="0" smtClean="0"/>
              <a:t>10:10</a:t>
            </a:r>
            <a:r>
              <a:rPr lang="zh-TW" altLang="en-US" dirty="0" smtClean="0"/>
              <a:t>，這就是著名的勒沙特列原理（</a:t>
            </a:r>
            <a:r>
              <a:rPr lang="en-US" altLang="zh-TW" dirty="0" smtClean="0"/>
              <a:t>Le </a:t>
            </a:r>
            <a:r>
              <a:rPr lang="en-US" altLang="zh-TW" dirty="0" err="1" smtClean="0"/>
              <a:t>Chatelier</a:t>
            </a:r>
            <a:r>
              <a:rPr lang="en-US" altLang="zh-TW" dirty="0" smtClean="0"/>
              <a:t> principle</a:t>
            </a:r>
            <a:r>
              <a:rPr lang="zh-TW" altLang="en-US" dirty="0" smtClean="0"/>
              <a:t>）</a:t>
            </a:r>
          </a:p>
          <a:p>
            <a:pPr marL="87313" indent="627063">
              <a:buNone/>
            </a:pPr>
            <a:r>
              <a:rPr lang="zh-TW" altLang="en-US" dirty="0" smtClean="0"/>
              <a:t>所以在空間中施放不同體系的魔法或技術或者其他技能，就是在增加環境中不平衡，會需要時間去擴散達到新的平衡，即環境會往</a:t>
            </a:r>
            <a:r>
              <a:rPr lang="en-US" altLang="zh-TW" dirty="0" smtClean="0"/>
              <a:t>Entropy</a:t>
            </a:r>
            <a:r>
              <a:rPr lang="zh-TW" altLang="en-US" dirty="0" smtClean="0"/>
              <a:t>最大的方向發展，也就導致短時間很難再施放另一種體系的魔法。</a:t>
            </a:r>
            <a:endParaRPr lang="en-US" altLang="zh-TW" dirty="0" smtClean="0"/>
          </a:p>
          <a:p>
            <a:pPr marL="87313" indent="627063">
              <a:buNone/>
            </a:pPr>
            <a:r>
              <a:rPr lang="zh-TW" altLang="en-US" dirty="0" smtClean="0"/>
              <a:t>因為</a:t>
            </a:r>
            <a:r>
              <a:rPr lang="en-US" altLang="zh-TW" dirty="0" smtClean="0"/>
              <a:t>Entropy</a:t>
            </a:r>
            <a:r>
              <a:rPr lang="zh-TW" altLang="en-US" dirty="0" smtClean="0"/>
              <a:t>機制的存在，在使用魔法或科技的時候都要隨時注意技術彼此會有</a:t>
            </a:r>
            <a:r>
              <a:rPr lang="en-US" altLang="zh-TW" dirty="0" smtClean="0"/>
              <a:t>Entropy</a:t>
            </a:r>
            <a:r>
              <a:rPr lang="zh-TW" altLang="en-US" dirty="0" smtClean="0"/>
              <a:t>牽制。</a:t>
            </a:r>
          </a:p>
          <a:p>
            <a:pPr marL="87313" indent="627063">
              <a:buNone/>
            </a:pPr>
            <a:endParaRPr lang="zh-TW"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那</a:t>
            </a:r>
            <a:r>
              <a:rPr lang="en-US" altLang="zh-TW" dirty="0" smtClean="0"/>
              <a:t>Entropy</a:t>
            </a:r>
            <a:r>
              <a:rPr lang="zh-TW" altLang="en-US" dirty="0" smtClean="0"/>
              <a:t>有可能往減少方向進行嗎</a:t>
            </a:r>
            <a:r>
              <a:rPr lang="en-US" altLang="zh-TW" dirty="0" smtClean="0"/>
              <a:t>?</a:t>
            </a:r>
            <a:r>
              <a:rPr lang="zh-TW" altLang="en-US" dirty="0" smtClean="0"/>
              <a:t> </a:t>
            </a:r>
            <a:endParaRPr lang="en-US" altLang="zh-TW" dirty="0" smtClean="0"/>
          </a:p>
          <a:p>
            <a:pPr marL="87313" indent="627063">
              <a:buNone/>
            </a:pPr>
            <a:r>
              <a:rPr lang="zh-TW" altLang="en-US" dirty="0" smtClean="0"/>
              <a:t>也不是不可能。我們需要先連結另一個概念：生活經驗上我們也認為時間是單向往最大值前進，只會增加不會減少，所以</a:t>
            </a:r>
            <a:r>
              <a:rPr lang="en-US" altLang="zh-TW" dirty="0" smtClean="0"/>
              <a:t>Entropy</a:t>
            </a:r>
            <a:r>
              <a:rPr lang="zh-TW" altLang="en-US" dirty="0" smtClean="0"/>
              <a:t>可以用來當作時間的指標，</a:t>
            </a:r>
            <a:r>
              <a:rPr lang="en-US" altLang="zh-TW" dirty="0" smtClean="0"/>
              <a:t>Entropy</a:t>
            </a:r>
            <a:r>
              <a:rPr lang="zh-TW" altLang="en-US" dirty="0" smtClean="0"/>
              <a:t>增加就是時間正在前進。如果要做時光旅行，就要做出讓</a:t>
            </a:r>
            <a:r>
              <a:rPr lang="en-US" altLang="zh-TW" dirty="0" smtClean="0"/>
              <a:t>Entropy</a:t>
            </a:r>
            <a:r>
              <a:rPr lang="zh-TW" altLang="en-US" dirty="0" smtClean="0"/>
              <a:t>減少的方法。</a:t>
            </a:r>
            <a:endParaRPr lang="en-US" altLang="zh-TW" dirty="0" smtClean="0"/>
          </a:p>
          <a:p>
            <a:pPr marL="87313" indent="627063">
              <a:buNone/>
            </a:pPr>
            <a:endParaRPr lang="en-US" altLang="zh-TW" dirty="0" smtClean="0"/>
          </a:p>
          <a:p>
            <a:pPr marL="87313" indent="627063">
              <a:buNone/>
            </a:pPr>
            <a:r>
              <a:rPr lang="zh-TW" altLang="en-US" dirty="0" smtClean="0"/>
              <a:t>反之也可能存在一個方式，讓</a:t>
            </a:r>
            <a:r>
              <a:rPr lang="en-US" altLang="zh-TW" dirty="0" smtClean="0"/>
              <a:t>Entropy</a:t>
            </a:r>
            <a:r>
              <a:rPr lang="zh-TW" altLang="en-US" dirty="0" smtClean="0"/>
              <a:t>先過度的增加，等於我們先看到了未來的時間。</a:t>
            </a:r>
            <a:endParaRPr lang="en-US" altLang="zh-TW" dirty="0" smtClean="0"/>
          </a:p>
          <a:p>
            <a:pPr marL="87313" indent="627063">
              <a:buNone/>
            </a:pPr>
            <a:r>
              <a:rPr lang="zh-TW" altLang="en-US" dirty="0" smtClean="0"/>
              <a:t>所謂的先知預言也是用某些方式先看到了世界的未來，再將所看的到預言告訴世人。</a:t>
            </a:r>
            <a:endParaRPr lang="en-US" altLang="zh-TW"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有什麼情況可以讓光倒流</a:t>
            </a:r>
            <a:r>
              <a:rPr lang="en-US" altLang="zh-TW" dirty="0" smtClean="0"/>
              <a:t>?</a:t>
            </a:r>
            <a:r>
              <a:rPr lang="zh-TW" altLang="en-US" dirty="0" smtClean="0"/>
              <a:t> </a:t>
            </a:r>
            <a:endParaRPr lang="en-US" altLang="zh-TW" dirty="0" smtClean="0"/>
          </a:p>
          <a:p>
            <a:pPr marL="87313" indent="627063">
              <a:buNone/>
            </a:pPr>
            <a:r>
              <a:rPr lang="zh-TW" altLang="en-US" dirty="0" smtClean="0"/>
              <a:t>接下來就要進入比較難的部分，在相對論之中所有速度的物體觀測光速度皆是相同的，也就是光子本身是時間。</a:t>
            </a:r>
            <a:endParaRPr lang="en-US" altLang="zh-TW" dirty="0" smtClean="0"/>
          </a:p>
          <a:p>
            <a:pPr marL="87313" indent="627063">
              <a:buNone/>
            </a:pPr>
            <a:r>
              <a:rPr lang="zh-TW" altLang="en-US" dirty="0" smtClean="0"/>
              <a:t>如果光子靜止就相當於時光暫停，如果光會反著跑就表示時光倒流了。</a:t>
            </a:r>
            <a:endParaRPr lang="en-US" altLang="zh-TW" dirty="0" smtClean="0"/>
          </a:p>
          <a:p>
            <a:pPr marL="87313" indent="627063">
              <a:buNone/>
            </a:pPr>
            <a:endParaRPr lang="en-US" altLang="zh-TW" dirty="0" smtClean="0"/>
          </a:p>
          <a:p>
            <a:pPr marL="87313" indent="627063">
              <a:buNone/>
            </a:pPr>
            <a:r>
              <a:rPr lang="zh-TW" altLang="en-US" dirty="0" smtClean="0"/>
              <a:t>比如巨大的重力會扭曲空間，在黑洞光是無法離開黑洞的，換句話說黑洞的時間可能是</a:t>
            </a:r>
            <a:r>
              <a:rPr lang="en-US" altLang="zh-TW" dirty="0" smtClean="0"/>
              <a:t>0</a:t>
            </a:r>
            <a:r>
              <a:rPr lang="zh-TW" altLang="en-US" dirty="0" smtClean="0"/>
              <a:t>甚至是倒轉，也連帶可能</a:t>
            </a:r>
            <a:r>
              <a:rPr lang="en-US" altLang="zh-TW" dirty="0" smtClean="0"/>
              <a:t>Entropy</a:t>
            </a:r>
            <a:r>
              <a:rPr lang="zh-TW" altLang="en-US" dirty="0" smtClean="0"/>
              <a:t>也是往減少的方向運行。</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lgn="r">
              <a:buNone/>
            </a:pPr>
            <a:r>
              <a:rPr lang="en-US" altLang="zh-TW" dirty="0" smtClean="0"/>
              <a:t>--</a:t>
            </a:r>
            <a:r>
              <a:rPr lang="zh-TW" altLang="en-US" dirty="0" smtClean="0"/>
              <a:t>海倫．沃特</a:t>
            </a:r>
            <a:r>
              <a:rPr lang="en-US" altLang="zh-TW" dirty="0" smtClean="0"/>
              <a:t>《</a:t>
            </a:r>
            <a:r>
              <a:rPr lang="zh-TW" altLang="en-US" dirty="0" smtClean="0"/>
              <a:t>魔法與科技</a:t>
            </a:r>
            <a:r>
              <a:rPr lang="en-US" altLang="zh-TW" dirty="0" smtClean="0"/>
              <a:t>》</a:t>
            </a:r>
          </a:p>
          <a:p>
            <a:pPr marL="87313" indent="627063" algn="r">
              <a:buNone/>
            </a:pPr>
            <a:r>
              <a:rPr lang="en-US" altLang="zh-TW" dirty="0" smtClean="0"/>
              <a:t>Ch4 </a:t>
            </a:r>
            <a:r>
              <a:rPr lang="zh-TW" altLang="en-US" dirty="0" smtClean="0"/>
              <a:t>大一統理論</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鋒芒">
  <a:themeElements>
    <a:clrScheme name="鋒芒">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鋒芒">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鋒芒">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302</TotalTime>
  <Words>5244</Words>
  <Application>Microsoft Office PowerPoint</Application>
  <PresentationFormat>A4 紙張 (210x297 公釐)</PresentationFormat>
  <Paragraphs>508</Paragraphs>
  <Slides>46</Slides>
  <Notes>0</Notes>
  <HiddenSlides>0</HiddenSlides>
  <MMClips>0</MMClips>
  <ScaleCrop>false</ScaleCrop>
  <HeadingPairs>
    <vt:vector size="4" baseType="variant">
      <vt:variant>
        <vt:lpstr>佈景主題</vt:lpstr>
      </vt:variant>
      <vt:variant>
        <vt:i4>1</vt:i4>
      </vt:variant>
      <vt:variant>
        <vt:lpstr>投影片標題</vt:lpstr>
      </vt:variant>
      <vt:variant>
        <vt:i4>46</vt:i4>
      </vt:variant>
    </vt:vector>
  </HeadingPairs>
  <TitlesOfParts>
    <vt:vector size="47" baseType="lpstr">
      <vt:lpstr>鋒芒</vt:lpstr>
      <vt:lpstr>Partially Ordered  Magic</vt:lpstr>
      <vt:lpstr>Contents</vt:lpstr>
      <vt:lpstr>Chapter 0: Universe Concept</vt:lpstr>
      <vt:lpstr>Chapter 0: Universe Concept</vt:lpstr>
      <vt:lpstr>Chapter 0: Universe Concept</vt:lpstr>
      <vt:lpstr>Chapter 0: Universe Concept</vt:lpstr>
      <vt:lpstr>Chapter 0: Universe Concept</vt:lpstr>
      <vt:lpstr>Chapter 0: Universe Concept</vt:lpstr>
      <vt:lpstr>Chapter 0: Universe Concept</vt:lpstr>
      <vt:lpstr>Chapter 1: World Setting</vt:lpstr>
      <vt:lpstr>Chapter 1: World Setting</vt:lpstr>
      <vt:lpstr>Chapter 1: World Setting</vt:lpstr>
      <vt:lpstr>Chapter 1: World Setting</vt:lpstr>
      <vt:lpstr>Chapter 1: World Setting</vt:lpstr>
      <vt:lpstr>Chapter 1: World Setting</vt:lpstr>
      <vt:lpstr>Chapter 1: World Setting</vt:lpstr>
      <vt:lpstr>Chapter 1: World Setting</vt:lpstr>
      <vt:lpstr>Chapter 1: World Setting</vt:lpstr>
      <vt:lpstr>Chapter 2: Skills System</vt:lpstr>
      <vt:lpstr>Chapter 2: Skills System</vt:lpstr>
      <vt:lpstr>Chapter 2: Skills System</vt:lpstr>
      <vt:lpstr>Chapter 2: Skills System</vt:lpstr>
      <vt:lpstr>Chapter 2: Skills System</vt:lpstr>
      <vt:lpstr>Chapter 3: Chronicles</vt:lpstr>
      <vt:lpstr>Chapter 4: Library Document</vt:lpstr>
      <vt:lpstr>Chapter 4: Library Document</vt:lpstr>
      <vt:lpstr>Chapter 4: Library Document</vt:lpstr>
      <vt:lpstr>Chapter 4: Library Document</vt:lpstr>
      <vt:lpstr>Chapter 4: Library Document</vt:lpstr>
      <vt:lpstr>Chapter 4: Library Document</vt:lpstr>
      <vt:lpstr>Chapter 4: Library Document</vt:lpstr>
      <vt:lpstr>Chapter 4: Library Document</vt:lpstr>
      <vt:lpstr>Chapter 4: Library Document</vt:lpstr>
      <vt:lpstr>Chapter 4: Library Document</vt:lpstr>
      <vt:lpstr>Chapter 4: Library Document</vt:lpstr>
      <vt:lpstr>Chapter 4: Library Document</vt:lpstr>
      <vt:lpstr>Chapter 4: Library Document</vt:lpstr>
      <vt:lpstr>Chapter 5: God View</vt:lpstr>
      <vt:lpstr>Chapter 5: God View</vt:lpstr>
      <vt:lpstr>Chapter 5: God View</vt:lpstr>
      <vt:lpstr>Chapter 5: God View</vt:lpstr>
      <vt:lpstr>Chapter 5: God View</vt:lpstr>
      <vt:lpstr>Chapter 5: God View</vt:lpstr>
      <vt:lpstr>Chapter 5: God View</vt:lpstr>
      <vt:lpstr>Chapter 5: God View</vt:lpstr>
      <vt:lpstr>Chapter 5: God 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0</dc:title>
  <dc:creator>Sidney_Niu</dc:creator>
  <cp:lastModifiedBy>Sidney_Niu</cp:lastModifiedBy>
  <cp:revision>43</cp:revision>
  <dcterms:created xsi:type="dcterms:W3CDTF">2021-07-03T15:31:00Z</dcterms:created>
  <dcterms:modified xsi:type="dcterms:W3CDTF">2021-07-04T04:18:39Z</dcterms:modified>
</cp:coreProperties>
</file>