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84" r:id="rId7"/>
    <p:sldId id="286" r:id="rId8"/>
    <p:sldId id="287" r:id="rId9"/>
    <p:sldId id="282" r:id="rId10"/>
    <p:sldId id="296" r:id="rId11"/>
    <p:sldId id="288" r:id="rId12"/>
    <p:sldId id="292" r:id="rId13"/>
    <p:sldId id="290" r:id="rId14"/>
    <p:sldId id="289" r:id="rId15"/>
    <p:sldId id="298" r:id="rId16"/>
    <p:sldId id="293" r:id="rId17"/>
    <p:sldId id="297" r:id="rId1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50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AF926-E4AC-43CA-B9BE-670C0BF09E4F}" type="datetimeFigureOut">
              <a:rPr lang="zh-TW" altLang="en-US" smtClean="0"/>
              <a:t>2021/7/4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842B3-AE72-4C3D-B67C-9402450CDA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2021/7/4</a:t>
            </a:fld>
            <a:endParaRPr lang="zh-TW" alt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Expo M" pitchFamily="18" charset="-127"/>
                <a:ea typeface="Expo M" pitchFamily="18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571472" y="4881908"/>
            <a:ext cx="2571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smtClean="0">
                <a:latin typeface="+mj-ea"/>
                <a:ea typeface="+mj-ea"/>
              </a:rPr>
              <a:t>Partially Ordered</a:t>
            </a:r>
            <a:r>
              <a:rPr lang="en-US" altLang="zh-TW" sz="1050" b="1" baseline="0" dirty="0" smtClean="0">
                <a:latin typeface="+mj-ea"/>
                <a:ea typeface="+mj-ea"/>
              </a:rPr>
              <a:t> Magic</a:t>
            </a:r>
            <a:endParaRPr lang="zh-TW" altLang="en-US" sz="1050" b="1" dirty="0">
              <a:latin typeface="+mj-ea"/>
              <a:ea typeface="+mj-ea"/>
            </a:endParaRPr>
          </a:p>
        </p:txBody>
      </p:sp>
      <p:pic>
        <p:nvPicPr>
          <p:cNvPr id="10" name="Picture 2" descr="POM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856080"/>
            <a:ext cx="216000" cy="21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+mj-ea"/>
                <a:ea typeface="+mj-ea"/>
              </a:defRPr>
            </a:lvl1pPr>
            <a:lvl2pPr>
              <a:defRPr sz="18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571472" y="4881908"/>
            <a:ext cx="2571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smtClean="0">
                <a:latin typeface="+mj-ea"/>
                <a:ea typeface="+mj-ea"/>
              </a:rPr>
              <a:t>Partially Ordered</a:t>
            </a:r>
            <a:r>
              <a:rPr lang="en-US" altLang="zh-TW" sz="1050" b="1" baseline="0" dirty="0" smtClean="0">
                <a:latin typeface="+mj-ea"/>
                <a:ea typeface="+mj-ea"/>
              </a:rPr>
              <a:t> Magic</a:t>
            </a:r>
            <a:endParaRPr lang="zh-TW" altLang="en-US" sz="1050" b="1" dirty="0">
              <a:latin typeface="+mj-ea"/>
              <a:ea typeface="+mj-ea"/>
            </a:endParaRPr>
          </a:p>
        </p:txBody>
      </p:sp>
      <p:pic>
        <p:nvPicPr>
          <p:cNvPr id="33794" name="Picture 2" descr="POM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856080"/>
            <a:ext cx="216000" cy="21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4D5CE51-E220-4B8E-8EBE-02A5839CD322}" type="datetimeFigureOut">
              <a:rPr lang="zh-TW" altLang="en-US" smtClean="0"/>
              <a:pPr/>
              <a:t>2021/7/4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571472" y="4881908"/>
            <a:ext cx="2571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smtClean="0">
                <a:latin typeface="+mj-ea"/>
                <a:ea typeface="+mj-ea"/>
              </a:rPr>
              <a:t>Partially Ordered</a:t>
            </a:r>
            <a:r>
              <a:rPr lang="en-US" altLang="zh-TW" sz="1050" b="1" baseline="0" dirty="0" smtClean="0">
                <a:latin typeface="+mj-ea"/>
                <a:ea typeface="+mj-ea"/>
              </a:rPr>
              <a:t> Magic</a:t>
            </a:r>
            <a:endParaRPr lang="zh-TW" altLang="en-US" sz="1050" b="1" dirty="0">
              <a:latin typeface="+mj-ea"/>
              <a:ea typeface="+mj-ea"/>
            </a:endParaRPr>
          </a:p>
        </p:txBody>
      </p:sp>
      <p:pic>
        <p:nvPicPr>
          <p:cNvPr id="10" name="Picture 2" descr="POM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8596" y="4856080"/>
            <a:ext cx="216000" cy="216000"/>
          </a:xfrm>
          <a:prstGeom prst="rect">
            <a:avLst/>
          </a:prstGeom>
          <a:noFill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j-ea"/>
          <a:ea typeface="+mj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+mj-ea"/>
              </a:rPr>
              <a:t>Game Development Proposal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  <a:ea typeface="+mj-ea"/>
              </a:rPr>
              <a:t>by </a:t>
            </a:r>
            <a:r>
              <a:rPr lang="en-US" altLang="zh-TW" dirty="0" smtClean="0">
                <a:latin typeface="+mj-ea"/>
                <a:ea typeface="+mj-ea"/>
              </a:rPr>
              <a:t>Sidney </a:t>
            </a:r>
            <a:r>
              <a:rPr lang="en-US" altLang="zh-TW" dirty="0" err="1" smtClean="0">
                <a:latin typeface="+mj-ea"/>
                <a:ea typeface="+mj-ea"/>
              </a:rPr>
              <a:t>Niu</a:t>
            </a: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GAME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JRPG</a:t>
            </a:r>
          </a:p>
          <a:p>
            <a:r>
              <a:rPr lang="en-US" altLang="zh-TW" dirty="0" smtClean="0"/>
              <a:t>ARPG</a:t>
            </a:r>
          </a:p>
          <a:p>
            <a:r>
              <a:rPr lang="en-US" altLang="zh-TW" dirty="0" smtClean="0"/>
              <a:t>side-Scrolling</a:t>
            </a:r>
          </a:p>
          <a:p>
            <a:r>
              <a:rPr lang="en-US" altLang="zh-TW" dirty="0" smtClean="0"/>
              <a:t>SLG</a:t>
            </a:r>
          </a:p>
          <a:p>
            <a:r>
              <a:rPr lang="en-US" altLang="zh-TW" dirty="0" smtClean="0"/>
              <a:t>Business simulation</a:t>
            </a:r>
          </a:p>
          <a:p>
            <a:r>
              <a:rPr lang="en-US" altLang="zh-TW" dirty="0" smtClean="0"/>
              <a:t>Rogue-</a:t>
            </a:r>
            <a:r>
              <a:rPr lang="en-US" altLang="zh-TW" dirty="0" err="1" smtClean="0"/>
              <a:t>lite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GAME SYSTEM - JRPG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大部分的情況都是</a:t>
            </a:r>
            <a:r>
              <a:rPr lang="en-US" altLang="zh-TW" dirty="0" smtClean="0"/>
              <a:t>JRPG</a:t>
            </a:r>
            <a:r>
              <a:rPr lang="zh-TW" altLang="en-US" dirty="0" smtClean="0"/>
              <a:t>系統，包括任務系統、夥伴隊伍系統、裝備系統、技能系統、屬性系統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1096" t="2768" r="13698" b="3136"/>
          <a:stretch>
            <a:fillRect/>
          </a:stretch>
        </p:blipFill>
        <p:spPr bwMode="auto">
          <a:xfrm>
            <a:off x="2143108" y="2357436"/>
            <a:ext cx="43577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7" name="橢圓 6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19" name="圓角矩形 1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JRPG </a:t>
            </a:r>
            <a:r>
              <a:rPr lang="zh-TW" altLang="en-US" dirty="0" smtClean="0"/>
              <a:t>戰鬥系統：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當進入</a:t>
            </a:r>
            <a:r>
              <a:rPr lang="en-US" altLang="zh-TW" dirty="0" smtClean="0"/>
              <a:t>HRPG</a:t>
            </a:r>
            <a:r>
              <a:rPr lang="zh-TW" altLang="en-US" dirty="0" smtClean="0"/>
              <a:t>傳統的回合制戰鬥模式，會出現隊友狀態和技能選單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/>
          <a:srcRect l="1597" t="5208" r="2555" b="3645"/>
          <a:stretch>
            <a:fillRect/>
          </a:stretch>
        </p:blipFill>
        <p:spPr bwMode="auto">
          <a:xfrm>
            <a:off x="2214546" y="2308146"/>
            <a:ext cx="428628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GAME SYSTEM – JRPG turn based</a:t>
            </a:r>
            <a:endParaRPr lang="zh-TW" altLang="en-US" dirty="0"/>
          </a:p>
        </p:txBody>
      </p:sp>
      <p:grpSp>
        <p:nvGrpSpPr>
          <p:cNvPr id="6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7" name="橢圓 6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19" name="圓角矩形 1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GAME SYSTEM – ARPG battle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ARPG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mode:</a:t>
            </a:r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ARPG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</a:t>
            </a:r>
            <a:r>
              <a:rPr lang="zh-TW" altLang="en-US" dirty="0" smtClean="0"/>
              <a:t>，概念是俯視的即時動作戰鬥，如同伊蘇</a:t>
            </a:r>
            <a:r>
              <a:rPr lang="en-US" altLang="zh-TW" dirty="0" smtClean="0"/>
              <a:t>1</a:t>
            </a:r>
            <a:r>
              <a:rPr lang="zh-TW" altLang="en-US" dirty="0" smtClean="0"/>
              <a:t>、薩爾達傳說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靠近敵人按攻擊即可創造傷害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1096" t="2768" r="13698" b="3136"/>
          <a:stretch>
            <a:fillRect/>
          </a:stretch>
        </p:blipFill>
        <p:spPr bwMode="auto">
          <a:xfrm>
            <a:off x="2143108" y="2357436"/>
            <a:ext cx="43577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7" name="橢圓 6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19" name="圓角矩形 1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713" t="25229" r="19553" b="-3212"/>
          <a:stretch>
            <a:fillRect/>
          </a:stretch>
        </p:blipFill>
        <p:spPr bwMode="auto">
          <a:xfrm>
            <a:off x="2143108" y="2357436"/>
            <a:ext cx="442915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GAME SYSTEM - Side Scrolling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Side Scrolling Battle</a:t>
            </a:r>
          </a:p>
          <a:p>
            <a:pPr lvl="1"/>
            <a:r>
              <a:rPr lang="zh-TW" altLang="en-US" dirty="0" smtClean="0"/>
              <a:t>進入橫向卷軸戰鬥的時候，上鍵轉成跳躍，下鍵轉成跳到下一層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所有怪物和人物面相只剩左和右，無法面向上下以表達橫向卷軸</a:t>
            </a:r>
            <a:endParaRPr lang="zh-TW" altLang="en-US" dirty="0"/>
          </a:p>
        </p:txBody>
      </p:sp>
      <p:grpSp>
        <p:nvGrpSpPr>
          <p:cNvPr id="6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7" name="橢圓 6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19" name="圓角矩形 1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30" name="橢圓 29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5" name="直線單箭頭接點 34"/>
          <p:cNvCxnSpPr/>
          <p:nvPr/>
        </p:nvCxnSpPr>
        <p:spPr>
          <a:xfrm>
            <a:off x="1285852" y="3214692"/>
            <a:ext cx="1500198" cy="5730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071538" y="457201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428596" y="2786064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jump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00034" y="3571882"/>
            <a:ext cx="1071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down to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lower ground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圓形箭號 64"/>
          <p:cNvSpPr/>
          <p:nvPr/>
        </p:nvSpPr>
        <p:spPr>
          <a:xfrm rot="19804634">
            <a:off x="4492761" y="2475274"/>
            <a:ext cx="1980853" cy="1357322"/>
          </a:xfrm>
          <a:prstGeom prst="circularArrow">
            <a:avLst>
              <a:gd name="adj1" fmla="val 3152"/>
              <a:gd name="adj2" fmla="val 279552"/>
              <a:gd name="adj3" fmla="val 20422087"/>
              <a:gd name="adj4" fmla="val 11214075"/>
              <a:gd name="adj5" fmla="val 116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286248" y="2500312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jump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GAME SYSTEM – ARPG battle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Business simulation</a:t>
            </a:r>
          </a:p>
          <a:p>
            <a:pPr lvl="1"/>
            <a:r>
              <a:rPr lang="zh-TW" altLang="en-US" dirty="0" smtClean="0"/>
              <a:t>沿用</a:t>
            </a:r>
            <a:r>
              <a:rPr lang="en-US" altLang="zh-TW" dirty="0" smtClean="0"/>
              <a:t>JRPG</a:t>
            </a:r>
            <a:r>
              <a:rPr lang="zh-TW" altLang="en-US" dirty="0" smtClean="0"/>
              <a:t>的系統，沒有戰鬥的部分，從任務接納方轉為派遣任務的一方，需要分派工作給村民去生產村莊需求資源、讓戰鬥人員去探索怪物區域。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1096" t="2768" r="13698" b="3136"/>
          <a:stretch>
            <a:fillRect/>
          </a:stretch>
        </p:blipFill>
        <p:spPr bwMode="auto">
          <a:xfrm>
            <a:off x="2143108" y="2357436"/>
            <a:ext cx="43577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7" name="橢圓 6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19" name="圓角矩形 1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GAME SYSTEM - SLG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Turn-Based Strategy:</a:t>
            </a:r>
          </a:p>
          <a:p>
            <a:pPr lvl="1"/>
            <a:r>
              <a:rPr lang="zh-TW" altLang="en-US" dirty="0" smtClean="0"/>
              <a:t>進入</a:t>
            </a:r>
            <a:r>
              <a:rPr lang="en-US" altLang="zh-TW" dirty="0" smtClean="0"/>
              <a:t>SLG</a:t>
            </a:r>
            <a:r>
              <a:rPr lang="zh-TW" altLang="en-US" dirty="0" smtClean="0"/>
              <a:t>之後會使用戰棋類的戰鬥方式，地形高低、地面材質，都會影響戰鬥結果。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Entropy</a:t>
            </a:r>
            <a:r>
              <a:rPr lang="zh-TW" altLang="en-US" dirty="0" smtClean="0"/>
              <a:t>的影響在這也是最大的，一塊區域內釋放過多種技能會導致區域內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上升，區域內的人物會受到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上升影響導致技能</a:t>
            </a:r>
            <a:r>
              <a:rPr lang="en-US" altLang="zh-TW" dirty="0" smtClean="0"/>
              <a:t>MP</a:t>
            </a:r>
            <a:r>
              <a:rPr lang="zh-TW" altLang="en-US" dirty="0" smtClean="0"/>
              <a:t>需求上升。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單一屬性技能影響範圍</a:t>
            </a:r>
            <a:r>
              <a:rPr lang="en-US" altLang="zh-TW" dirty="0" smtClean="0"/>
              <a:t>3x3</a:t>
            </a:r>
            <a:r>
              <a:rPr lang="zh-TW" altLang="en-US" dirty="0" smtClean="0"/>
              <a:t>，雙屬性技能影響範圍</a:t>
            </a:r>
            <a:r>
              <a:rPr lang="en-US" altLang="zh-TW" dirty="0" smtClean="0"/>
              <a:t>4x4</a:t>
            </a:r>
            <a:r>
              <a:rPr lang="zh-TW" altLang="en-US" dirty="0" smtClean="0"/>
              <a:t>，三屬性技能影響範圍</a:t>
            </a:r>
            <a:r>
              <a:rPr lang="en-US" altLang="zh-TW" dirty="0" smtClean="0"/>
              <a:t>5x5</a:t>
            </a:r>
            <a:r>
              <a:rPr lang="zh-TW" altLang="en-US" dirty="0" smtClean="0"/>
              <a:t>，四屬性技能影響範圍</a:t>
            </a:r>
            <a:r>
              <a:rPr lang="en-US" altLang="zh-TW" dirty="0" smtClean="0"/>
              <a:t>6x6</a:t>
            </a:r>
          </a:p>
          <a:p>
            <a:pPr lvl="1"/>
            <a:r>
              <a:rPr lang="zh-TW" altLang="en-US" dirty="0" smtClean="0"/>
              <a:t>遠距攻擊的技能會影響在施法者側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GAME SYSTEM - </a:t>
            </a:r>
            <a:r>
              <a:rPr lang="en-US" altLang="zh-TW" dirty="0" err="1" smtClean="0"/>
              <a:t>Roguelite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一開始進入遊戲可選擇要</a:t>
            </a:r>
            <a:r>
              <a:rPr lang="en-US" altLang="zh-TW" dirty="0" smtClean="0"/>
              <a:t>standard mode</a:t>
            </a:r>
            <a:r>
              <a:rPr lang="zh-TW" altLang="en-US" dirty="0" smtClean="0"/>
              <a:t>或者</a:t>
            </a:r>
            <a:r>
              <a:rPr lang="en-US" altLang="zh-TW" dirty="0" err="1" smtClean="0"/>
              <a:t>roguelite</a:t>
            </a:r>
            <a:r>
              <a:rPr lang="en-US" altLang="zh-TW" dirty="0" smtClean="0"/>
              <a:t> mode</a:t>
            </a:r>
          </a:p>
          <a:p>
            <a:r>
              <a:rPr lang="zh-TW" altLang="en-US" dirty="0" smtClean="0"/>
              <a:t>建議先由</a:t>
            </a:r>
            <a:r>
              <a:rPr lang="en-US" altLang="zh-TW" dirty="0" smtClean="0"/>
              <a:t>standard mode</a:t>
            </a:r>
            <a:r>
              <a:rPr lang="zh-TW" altLang="en-US" dirty="0" smtClean="0"/>
              <a:t>打過至少一週目之後再以</a:t>
            </a:r>
            <a:r>
              <a:rPr lang="en-US" altLang="zh-TW" dirty="0" err="1" smtClean="0"/>
              <a:t>rougelite</a:t>
            </a:r>
            <a:r>
              <a:rPr lang="en-US" altLang="zh-TW" dirty="0" smtClean="0"/>
              <a:t> mode</a:t>
            </a:r>
            <a:r>
              <a:rPr lang="zh-TW" altLang="en-US" dirty="0" smtClean="0"/>
              <a:t>遊玩，</a:t>
            </a:r>
            <a:r>
              <a:rPr lang="en-US" altLang="zh-TW" dirty="0" smtClean="0"/>
              <a:t>True end</a:t>
            </a:r>
            <a:r>
              <a:rPr lang="zh-TW" altLang="en-US" dirty="0" smtClean="0"/>
              <a:t>之後會解放敵人等級上限並且完全以</a:t>
            </a:r>
            <a:r>
              <a:rPr lang="en-US" altLang="zh-TW" dirty="0" err="1" smtClean="0"/>
              <a:t>rougelite</a:t>
            </a:r>
            <a:r>
              <a:rPr lang="en-US" altLang="zh-TW" dirty="0" smtClean="0"/>
              <a:t> mode</a:t>
            </a:r>
          </a:p>
          <a:p>
            <a:r>
              <a:rPr lang="zh-TW" altLang="en-US" dirty="0" smtClean="0"/>
              <a:t>一般</a:t>
            </a:r>
            <a:r>
              <a:rPr lang="en-US" altLang="zh-TW" dirty="0" smtClean="0"/>
              <a:t>mode</a:t>
            </a:r>
            <a:r>
              <a:rPr lang="zh-TW" altLang="en-US" dirty="0" smtClean="0"/>
              <a:t>之下，隊友會跟著升級，並且可以由玩家幫他選擇技能，他身上會有經費，可以對他建議配裝</a:t>
            </a:r>
            <a:r>
              <a:rPr lang="en-US" altLang="zh-TW" dirty="0" smtClean="0"/>
              <a:t>(</a:t>
            </a:r>
            <a:r>
              <a:rPr lang="zh-TW" altLang="en-US" dirty="0" smtClean="0"/>
              <a:t>買裝備賣給他穿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Roguelite</a:t>
            </a:r>
            <a:r>
              <a:rPr lang="en-US" altLang="zh-TW" dirty="0" smtClean="0"/>
              <a:t> mode</a:t>
            </a:r>
            <a:r>
              <a:rPr lang="zh-TW" altLang="en-US" dirty="0" smtClean="0"/>
              <a:t>之下，隊友不會升級，需要每次升級之後去冒險者旅館找同伴，冒險者旅館中冒險者等級會與玩家一樣，所學技能隨機，所有擁有裝備也是隨機，有機會遇到爆人品或者黑臉隊友。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OUTLINES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</a:p>
          <a:p>
            <a:r>
              <a:rPr lang="en-US" altLang="zh-TW" dirty="0" smtClean="0"/>
              <a:t>GAME UI</a:t>
            </a:r>
          </a:p>
          <a:p>
            <a:r>
              <a:rPr lang="en-US" altLang="zh-TW" dirty="0" smtClean="0"/>
              <a:t>SPECIAL SYSTEM : ENTROPY</a:t>
            </a:r>
          </a:p>
          <a:p>
            <a:r>
              <a:rPr lang="en-US" altLang="zh-TW" dirty="0" smtClean="0"/>
              <a:t>GAME SYSTEM</a:t>
            </a:r>
          </a:p>
          <a:p>
            <a:r>
              <a:rPr lang="en-US" altLang="zh-TW" dirty="0" smtClean="0"/>
              <a:t>WORLD SETTING</a:t>
            </a:r>
          </a:p>
          <a:p>
            <a:r>
              <a:rPr lang="en-US" altLang="zh-TW" dirty="0" smtClean="0"/>
              <a:t>CHARTPER STORIES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Project</a:t>
            </a:r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Partially Ordered Magic</a:t>
            </a:r>
            <a:r>
              <a:rPr lang="zh-TW" altLang="en-US" dirty="0" smtClean="0"/>
              <a:t>的世界觀在</a:t>
            </a:r>
            <a:r>
              <a:rPr lang="zh-TW" altLang="en-US" dirty="0" smtClean="0"/>
              <a:t>多種遊戲類型中，以多週目方式體驗不同角色視角劇情故事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世界觀導入了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的概念，會影響裝備和戰鬥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多種遊戲類型皆用同一套美術系統，戰鬥用數值裝備皆沿用在不同章節和戰鬥類型之間。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一週目的人物會變成二週目的隊友，並且有合成系統，鼓勵把物品留下來之後使用。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OVERVIEW -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Cross-platform Single-player Game</a:t>
            </a:r>
          </a:p>
          <a:p>
            <a:pPr lvl="1"/>
            <a:r>
              <a:rPr lang="en-US" altLang="zh-TW" dirty="0" smtClean="0"/>
              <a:t>Major Game Type: </a:t>
            </a:r>
          </a:p>
          <a:p>
            <a:pPr lvl="2"/>
            <a:r>
              <a:rPr lang="zh-TW" altLang="en-US" dirty="0" smtClean="0"/>
              <a:t>多周目繼承存檔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JRPG</a:t>
            </a:r>
          </a:p>
          <a:p>
            <a:pPr lvl="1"/>
            <a:r>
              <a:rPr lang="en-US" altLang="zh-TW" dirty="0" smtClean="0"/>
              <a:t>Subsystem: </a:t>
            </a:r>
          </a:p>
          <a:p>
            <a:pPr lvl="2"/>
            <a:r>
              <a:rPr lang="en-US" altLang="zh-TW" dirty="0" smtClean="0"/>
              <a:t>Action : ARPG, side-Scrolling</a:t>
            </a:r>
          </a:p>
          <a:p>
            <a:pPr lvl="2"/>
            <a:r>
              <a:rPr lang="en-US" altLang="zh-TW" dirty="0" smtClean="0"/>
              <a:t>Turn-based: SLG, traditional JRPG,</a:t>
            </a:r>
          </a:p>
          <a:p>
            <a:pPr lvl="2"/>
            <a:r>
              <a:rPr lang="en-US" altLang="zh-TW" dirty="0" smtClean="0"/>
              <a:t>Business simulation, </a:t>
            </a:r>
          </a:p>
          <a:p>
            <a:pPr lvl="2"/>
            <a:r>
              <a:rPr lang="en-US" altLang="zh-TW" dirty="0" err="1" smtClean="0"/>
              <a:t>Roguelite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GAME 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General UI</a:t>
            </a:r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096" t="2768" r="13698" b="3136"/>
          <a:stretch>
            <a:fillRect/>
          </a:stretch>
        </p:blipFill>
        <p:spPr bwMode="auto">
          <a:xfrm>
            <a:off x="2143108" y="2357436"/>
            <a:ext cx="43577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6" name="橢圓 5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071538" y="3786196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500166" y="428467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71538" y="457201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42910" y="357188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up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14282" y="39290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left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57158" y="43577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down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57224" y="407194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right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rot="10800000" flipV="1">
            <a:off x="5000644" y="4286262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10800000" flipV="1">
            <a:off x="5572132" y="4429138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0800000" flipV="1">
            <a:off x="6143636" y="4572014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929454" y="2285998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/>
              <a:t>Main menu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785786" y="4071948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39" name="圓角矩形 3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單箭頭接點 28"/>
          <p:cNvCxnSpPr/>
          <p:nvPr/>
        </p:nvCxnSpPr>
        <p:spPr>
          <a:xfrm rot="10800000">
            <a:off x="6357950" y="2571750"/>
            <a:ext cx="2000248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429388" y="3857634"/>
            <a:ext cx="270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Attack/Active/Yes</a:t>
            </a:r>
          </a:p>
        </p:txBody>
      </p:sp>
      <p:sp>
        <p:nvSpPr>
          <p:cNvPr id="51" name="矩形 50"/>
          <p:cNvSpPr/>
          <p:nvPr/>
        </p:nvSpPr>
        <p:spPr>
          <a:xfrm>
            <a:off x="7215206" y="4143386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Hot Skill</a:t>
            </a:r>
          </a:p>
        </p:txBody>
      </p:sp>
      <p:sp>
        <p:nvSpPr>
          <p:cNvPr id="52" name="矩形 51"/>
          <p:cNvSpPr/>
          <p:nvPr/>
        </p:nvSpPr>
        <p:spPr>
          <a:xfrm>
            <a:off x="7215206" y="4559872"/>
            <a:ext cx="178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Other Skill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GAME 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After touch Main menu</a:t>
            </a:r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096" t="2768" r="13698" b="3136"/>
          <a:stretch>
            <a:fillRect/>
          </a:stretch>
        </p:blipFill>
        <p:spPr bwMode="auto">
          <a:xfrm>
            <a:off x="2143108" y="2357436"/>
            <a:ext cx="43577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6" name="橢圓 5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071538" y="3786196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500166" y="428467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71538" y="457201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42910" y="357188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up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14282" y="39290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left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57158" y="43577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down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57224" y="407194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right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rot="10800000" flipV="1">
            <a:off x="5000644" y="4286262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10800000" flipV="1">
            <a:off x="5572132" y="4429138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0800000" flipV="1">
            <a:off x="6143636" y="4572014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929454" y="2285998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/>
              <a:t>Main menu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785786" y="4071948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39" name="圓角矩形 3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單箭頭接點 28"/>
          <p:cNvCxnSpPr/>
          <p:nvPr/>
        </p:nvCxnSpPr>
        <p:spPr>
          <a:xfrm rot="10800000">
            <a:off x="6357950" y="2571750"/>
            <a:ext cx="2000248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429388" y="3857634"/>
            <a:ext cx="270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Attack/Active/Yes</a:t>
            </a:r>
          </a:p>
        </p:txBody>
      </p:sp>
      <p:sp>
        <p:nvSpPr>
          <p:cNvPr id="51" name="矩形 50"/>
          <p:cNvSpPr/>
          <p:nvPr/>
        </p:nvSpPr>
        <p:spPr>
          <a:xfrm>
            <a:off x="7215206" y="4143386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Hot Skill</a:t>
            </a:r>
          </a:p>
        </p:txBody>
      </p:sp>
      <p:sp>
        <p:nvSpPr>
          <p:cNvPr id="52" name="矩形 51"/>
          <p:cNvSpPr/>
          <p:nvPr/>
        </p:nvSpPr>
        <p:spPr>
          <a:xfrm>
            <a:off x="7215206" y="4559872"/>
            <a:ext cx="178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Other Skill</a:t>
            </a: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428992" y="2643188"/>
          <a:ext cx="23574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狀態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道具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裝備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技能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任務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地圖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設定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系統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GAME UI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096" t="2768" r="13698" b="3136"/>
          <a:stretch>
            <a:fillRect/>
          </a:stretch>
        </p:blipFill>
        <p:spPr bwMode="auto">
          <a:xfrm>
            <a:off x="2143108" y="2357436"/>
            <a:ext cx="43577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6" name="橢圓 5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071538" y="3786196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500166" y="428467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71538" y="457201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42910" y="357188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up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14282" y="39290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left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57158" y="43577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down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57224" y="407194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right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rot="10800000" flipV="1">
            <a:off x="5000644" y="4286262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10800000" flipV="1">
            <a:off x="5572132" y="4429138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0800000" flipV="1">
            <a:off x="6143636" y="4572014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929454" y="2285998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/>
              <a:t>Main menu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785786" y="4071948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39" name="圓角矩形 3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單箭頭接點 28"/>
          <p:cNvCxnSpPr/>
          <p:nvPr/>
        </p:nvCxnSpPr>
        <p:spPr>
          <a:xfrm rot="10800000">
            <a:off x="6357950" y="2571750"/>
            <a:ext cx="2000248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429388" y="3857634"/>
            <a:ext cx="270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Attack/Active/Yes</a:t>
            </a:r>
          </a:p>
        </p:txBody>
      </p:sp>
      <p:sp>
        <p:nvSpPr>
          <p:cNvPr id="51" name="矩形 50"/>
          <p:cNvSpPr/>
          <p:nvPr/>
        </p:nvSpPr>
        <p:spPr>
          <a:xfrm>
            <a:off x="7215206" y="4143386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Hot Skill</a:t>
            </a:r>
          </a:p>
        </p:txBody>
      </p:sp>
      <p:sp>
        <p:nvSpPr>
          <p:cNvPr id="52" name="矩形 51"/>
          <p:cNvSpPr/>
          <p:nvPr/>
        </p:nvSpPr>
        <p:spPr>
          <a:xfrm>
            <a:off x="7215206" y="4559872"/>
            <a:ext cx="178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Other Skill</a:t>
            </a: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428992" y="2643188"/>
          <a:ext cx="23574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Expo M" pitchFamily="18" charset="-127"/>
                          <a:ea typeface="Expo M" pitchFamily="18" charset="-127"/>
                        </a:rPr>
                        <a:t>257/500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Expo M" pitchFamily="18" charset="-127"/>
                          <a:ea typeface="Expo M" pitchFamily="18" charset="-127"/>
                        </a:rPr>
                        <a:t>400/400</a:t>
                      </a:r>
                      <a:endParaRPr lang="zh-TW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user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中毒</a:t>
                      </a:r>
                      <a:r>
                        <a:rPr lang="en-US" altLang="zh-TW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/</a:t>
                      </a:r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加速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643188"/>
            <a:ext cx="71438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內容版面配置區 2"/>
          <p:cNvSpPr txBox="1">
            <a:spLocks/>
          </p:cNvSpPr>
          <p:nvPr/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狀態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等腰三角形 41"/>
          <p:cNvSpPr/>
          <p:nvPr/>
        </p:nvSpPr>
        <p:spPr>
          <a:xfrm rot="16200000">
            <a:off x="2643174" y="3143254"/>
            <a:ext cx="928694" cy="500066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1142976" y="3357568"/>
            <a:ext cx="1928826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57158" y="2714626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another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member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GAME UI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096" t="2768" r="13698" b="3136"/>
          <a:stretch>
            <a:fillRect/>
          </a:stretch>
        </p:blipFill>
        <p:spPr bwMode="auto">
          <a:xfrm>
            <a:off x="2143108" y="2357436"/>
            <a:ext cx="43577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6" name="橢圓 5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071538" y="3786196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500166" y="428467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71538" y="457201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42910" y="357188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up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14282" y="39290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left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57158" y="43577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down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57224" y="407194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right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rot="10800000" flipV="1">
            <a:off x="5000644" y="4000510"/>
            <a:ext cx="1928810" cy="2873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10800000" flipV="1">
            <a:off x="5572132" y="4429138"/>
            <a:ext cx="1571636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0800000">
            <a:off x="6143636" y="4573602"/>
            <a:ext cx="1428760" cy="2127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929454" y="2285998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/>
              <a:t>Main menu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785786" y="4071948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39" name="圓角矩形 3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單箭頭接點 28"/>
          <p:cNvCxnSpPr/>
          <p:nvPr/>
        </p:nvCxnSpPr>
        <p:spPr>
          <a:xfrm rot="10800000">
            <a:off x="6357950" y="2571750"/>
            <a:ext cx="2000248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429388" y="3857634"/>
            <a:ext cx="270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Attack/Active/Yes</a:t>
            </a:r>
          </a:p>
        </p:txBody>
      </p:sp>
      <p:sp>
        <p:nvSpPr>
          <p:cNvPr id="51" name="矩形 50"/>
          <p:cNvSpPr/>
          <p:nvPr/>
        </p:nvSpPr>
        <p:spPr>
          <a:xfrm>
            <a:off x="6715140" y="4214824"/>
            <a:ext cx="2557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Hot Skill / Cancel</a:t>
            </a:r>
          </a:p>
        </p:txBody>
      </p:sp>
      <p:sp>
        <p:nvSpPr>
          <p:cNvPr id="52" name="矩形 51"/>
          <p:cNvSpPr/>
          <p:nvPr/>
        </p:nvSpPr>
        <p:spPr>
          <a:xfrm>
            <a:off x="7215206" y="4559872"/>
            <a:ext cx="178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Other Skill</a:t>
            </a: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428992" y="2643188"/>
          <a:ext cx="23574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棒棒糖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重甲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抗性戒指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643188"/>
            <a:ext cx="71438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內容版面配置區 2"/>
          <p:cNvSpPr txBox="1">
            <a:spLocks/>
          </p:cNvSpPr>
          <p:nvPr/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裝備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2902" y="2687016"/>
            <a:ext cx="295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7724" y="3067463"/>
            <a:ext cx="3143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等腰三角形 46"/>
          <p:cNvSpPr/>
          <p:nvPr/>
        </p:nvSpPr>
        <p:spPr>
          <a:xfrm rot="16200000">
            <a:off x="2643174" y="3143254"/>
            <a:ext cx="928694" cy="500066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1142976" y="3357568"/>
            <a:ext cx="1928826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57158" y="2714626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another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member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58553" y="3417336"/>
            <a:ext cx="323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SPECIAL SYSTEM : ENTROPY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不同體系會增加環境的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，當環境的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越高，不同體系的施展程度越困難</a:t>
            </a:r>
            <a:r>
              <a:rPr lang="en-US" altLang="zh-TW" dirty="0" smtClean="0"/>
              <a:t>(MP</a:t>
            </a:r>
            <a:r>
              <a:rPr lang="zh-TW" altLang="en-US" dirty="0" smtClean="0"/>
              <a:t>需求上升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裝備有多重素質</a:t>
            </a:r>
            <a:r>
              <a:rPr lang="en-US" altLang="zh-TW" dirty="0" smtClean="0"/>
              <a:t>(prefix, suffix)</a:t>
            </a:r>
            <a:r>
              <a:rPr lang="zh-TW" altLang="en-US" dirty="0" smtClean="0"/>
              <a:t>，當多重技術的的素質共存會降低效果，在多特性但效果少還是單一特性效果的裝備中做出取捨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鋒芒">
  <a:themeElements>
    <a:clrScheme name="鋒芒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鋒芒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鋒芒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349</TotalTime>
  <Words>733</Words>
  <Application>Microsoft Office PowerPoint</Application>
  <PresentationFormat>如螢幕大小 (16:9)</PresentationFormat>
  <Paragraphs>126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鋒芒</vt:lpstr>
      <vt:lpstr>Game Development Proposal</vt:lpstr>
      <vt:lpstr>OUTLINES</vt:lpstr>
      <vt:lpstr>OVERVIEW</vt:lpstr>
      <vt:lpstr>OVERVIEW - PROJECT</vt:lpstr>
      <vt:lpstr>GAME UI</vt:lpstr>
      <vt:lpstr>GAME UI</vt:lpstr>
      <vt:lpstr>GAME UI</vt:lpstr>
      <vt:lpstr>GAME UI</vt:lpstr>
      <vt:lpstr>SPECIAL SYSTEM : ENTROPY</vt:lpstr>
      <vt:lpstr>GAME SYSTEM</vt:lpstr>
      <vt:lpstr>GAME SYSTEM - JRPG</vt:lpstr>
      <vt:lpstr>GAME SYSTEM – JRPG turn based</vt:lpstr>
      <vt:lpstr>GAME SYSTEM – ARPG battle</vt:lpstr>
      <vt:lpstr>GAME SYSTEM - Side Scrolling</vt:lpstr>
      <vt:lpstr>GAME SYSTEM – ARPG battle</vt:lpstr>
      <vt:lpstr>GAME SYSTEM - SLG</vt:lpstr>
      <vt:lpstr>GAME SYSTEM - Roguelite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Sidney_Niu</dc:creator>
  <cp:lastModifiedBy>Sidney_Niu</cp:lastModifiedBy>
  <cp:revision>44</cp:revision>
  <dcterms:created xsi:type="dcterms:W3CDTF">2021-07-03T08:05:56Z</dcterms:created>
  <dcterms:modified xsi:type="dcterms:W3CDTF">2021-07-04T09:56:14Z</dcterms:modified>
</cp:coreProperties>
</file>