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48" r:id="rId1"/>
  </p:sldMasterIdLst>
  <p:notesMasterIdLst>
    <p:notesMasterId r:id="rId60"/>
  </p:notesMasterIdLst>
  <p:sldIdLst>
    <p:sldId id="256" r:id="rId2"/>
    <p:sldId id="257" r:id="rId3"/>
    <p:sldId id="297" r:id="rId4"/>
    <p:sldId id="304" r:id="rId5"/>
    <p:sldId id="348" r:id="rId6"/>
    <p:sldId id="305" r:id="rId7"/>
    <p:sldId id="306" r:id="rId8"/>
    <p:sldId id="307" r:id="rId9"/>
    <p:sldId id="308" r:id="rId10"/>
    <p:sldId id="363" r:id="rId11"/>
    <p:sldId id="309" r:id="rId12"/>
    <p:sldId id="366" r:id="rId13"/>
    <p:sldId id="367" r:id="rId14"/>
    <p:sldId id="368" r:id="rId15"/>
    <p:sldId id="316" r:id="rId16"/>
    <p:sldId id="318" r:id="rId17"/>
    <p:sldId id="369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50" r:id="rId26"/>
    <p:sldId id="346" r:id="rId27"/>
    <p:sldId id="370" r:id="rId28"/>
    <p:sldId id="361" r:id="rId29"/>
    <p:sldId id="360" r:id="rId30"/>
    <p:sldId id="336" r:id="rId31"/>
    <p:sldId id="349" r:id="rId32"/>
    <p:sldId id="323" r:id="rId33"/>
    <p:sldId id="343" r:id="rId34"/>
    <p:sldId id="278" r:id="rId35"/>
    <p:sldId id="339" r:id="rId36"/>
    <p:sldId id="279" r:id="rId37"/>
    <p:sldId id="280" r:id="rId38"/>
    <p:sldId id="340" r:id="rId39"/>
    <p:sldId id="281" r:id="rId40"/>
    <p:sldId id="282" r:id="rId41"/>
    <p:sldId id="286" r:id="rId42"/>
    <p:sldId id="283" r:id="rId43"/>
    <p:sldId id="335" r:id="rId44"/>
    <p:sldId id="374" r:id="rId45"/>
    <p:sldId id="329" r:id="rId46"/>
    <p:sldId id="330" r:id="rId47"/>
    <p:sldId id="352" r:id="rId48"/>
    <p:sldId id="371" r:id="rId49"/>
    <p:sldId id="372" r:id="rId50"/>
    <p:sldId id="353" r:id="rId51"/>
    <p:sldId id="354" r:id="rId52"/>
    <p:sldId id="356" r:id="rId53"/>
    <p:sldId id="331" r:id="rId54"/>
    <p:sldId id="373" r:id="rId55"/>
    <p:sldId id="332" r:id="rId56"/>
    <p:sldId id="334" r:id="rId57"/>
    <p:sldId id="347" r:id="rId58"/>
    <p:sldId id="345" r:id="rId59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33CCFF"/>
    <a:srgbClr val="FF99FF"/>
    <a:srgbClr val="3FCDFF"/>
    <a:srgbClr val="FE0000"/>
    <a:srgbClr val="FFFF99"/>
    <a:srgbClr val="FF00FF"/>
    <a:srgbClr val="321900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094" autoAdjust="0"/>
  </p:normalViewPr>
  <p:slideViewPr>
    <p:cSldViewPr>
      <p:cViewPr varScale="1">
        <p:scale>
          <a:sx n="74" d="100"/>
          <a:sy n="74" d="100"/>
        </p:scale>
        <p:origin x="-309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11914-3DA4-496D-B3DC-E06B35566961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C962-8D48-42F3-8DA2-68B64CCA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6523" y="1981200"/>
            <a:ext cx="6172200" cy="264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28700" y="481245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214686" y="95128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FE8FFA-D619-4E41-801E-D617773CF6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150" y="880533"/>
            <a:ext cx="5314950" cy="264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00150" y="3622358"/>
            <a:ext cx="5314950" cy="21806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43600" y="9268531"/>
            <a:ext cx="571500" cy="527403"/>
          </a:xfrm>
        </p:spPr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3483769" y="2217385"/>
            <a:ext cx="303133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42900" y="3412068"/>
            <a:ext cx="303014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412068"/>
            <a:ext cx="303133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42900" y="2201334"/>
            <a:ext cx="2256235" cy="6647569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880533"/>
            <a:ext cx="4114800" cy="7544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71600" y="2646186"/>
            <a:ext cx="4114800" cy="57234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71600" y="1685359"/>
            <a:ext cx="4114800" cy="7660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80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342900" y="9268531"/>
            <a:ext cx="1600200" cy="52740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343150" y="9268531"/>
            <a:ext cx="2171700" cy="52740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943600" y="9268531"/>
            <a:ext cx="571500" cy="52740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57166" y="9517784"/>
            <a:ext cx="2357453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zh-TW" sz="1200" b="1" dirty="0" smtClean="0">
                <a:latin typeface="+mj-ea"/>
                <a:ea typeface="+mj-ea"/>
              </a:rPr>
              <a:t>Partially Ordered</a:t>
            </a:r>
            <a:r>
              <a:rPr lang="en-US" altLang="zh-TW" sz="1200" b="1" baseline="0" dirty="0" smtClean="0">
                <a:latin typeface="+mj-ea"/>
                <a:ea typeface="+mj-ea"/>
              </a:rPr>
              <a:t> Magic</a:t>
            </a:r>
            <a:endParaRPr lang="zh-TW" altLang="en-US" sz="1200" b="1" dirty="0">
              <a:latin typeface="+mj-ea"/>
              <a:ea typeface="+mj-ea"/>
            </a:endParaRPr>
          </a:p>
        </p:txBody>
      </p:sp>
      <p:pic>
        <p:nvPicPr>
          <p:cNvPr id="8" name="Picture 2" descr="POM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90" y="9525032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Partially Ordered </a:t>
            </a:r>
            <a:br>
              <a:rPr lang="en-US" altLang="zh-TW" dirty="0" smtClean="0"/>
            </a:br>
            <a:r>
              <a:rPr lang="en-US" altLang="zh-TW" dirty="0" smtClean="0"/>
              <a:t>Magic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</a:p>
          <a:p>
            <a:r>
              <a:rPr lang="en-US" altLang="zh-TW" dirty="0" smtClean="0"/>
              <a:t>Handbook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 Sidney </a:t>
            </a:r>
            <a:r>
              <a:rPr lang="en-US" altLang="zh-TW" dirty="0" err="1" smtClean="0"/>
              <a:t>Niu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  雨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今天到了下界，搭傳送帶還是一如往常的不舒服，比起傳送帶我還是寧可搭飛空艇。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不過還是想讚嘆交通的進步，在三界之間移動就是如此輕鬆。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這次主要目的是幫下界認識商店進貨，因為蒐集材料要從浮空島那邊的魔物獲得，跑的距離算是有點遠，還好這邊也有不錯的精靈姊姊夜店可以喝酒，這次就順便找老賈敘敘舊吧。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8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喝酒的時候聽到後方兩個人說要去未踏域界，看他們的裝備一個人只有簡單的小刀和布料衣服，另一個人則是非常華麗的戰甲和巨斧。八成是詐騙吧，任何稍微有點常識的人都知道未踏域界的危險，這個裝備簡陋的小子大概只是剛到這的鄉巴佬，不過我也沒有義務救他，畢竟被騙是自己的問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27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上來到浮空島了，不管看幾次還是覺得浮空島風景最漂亮。特別是經歷傳送帶的那種嘔吐感之後看到空曠的天空，心情都好起來了。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剛剛居然有人問艇長從這去下界的費用是多少，是在搞笑吧，難不成他是想說因為浮空島交通技術優異所以哪都能到達嗎。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當然不會有人理他，晚點先坐艇飛去塔羅特島做一些簡單的出貨，下界的香料在這邊可是大受好評。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今天到下周打算在多倫多旅館休息一陣子，還好有事先使用遙感通訊訂房了，早上進旅館入住的時候看到一對情侶扛著行李在門口，大概是滿房了，不然一般情況服務員早就幫忙把行李搬去房間了。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多倫多旅館因為不是很有名，通常是經由好友介紹才會知道這裡的早餐還蠻好吃的，所以很多人以為不用先預約，但其實因為旅館不大，所以很容易滿房。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這次就進貨瑪莉羊的翅膀和毛吧，這種材料數量多好準備，去西方大陸界也很受歡迎非常好賣，唯一的缺點就是利潤比較低，不過我的樂趣本來就不是追求利潤，而是觀察各式各樣的商品在不同地區的反應。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長年旅居三界商人的日記</a:t>
            </a:r>
            <a:r>
              <a:rPr lang="en-US" altLang="zh-TW" dirty="0" smtClean="0"/>
              <a:t>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目前認為世界是由三層構成，凱茵茲．法蘭 將其分類為上中下三層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各層有數個界，比如中層有西方大陸界、未踏域界、大陸盡頭界、浮空島界。而下層目前已知的只有下界。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上層只是由地質學家和考古學家歷史學家共同推論出來存在的一層，目前猜測至少有神界。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714488" y="57388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488" y="70961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488" y="8310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94" y="91557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世界結構圖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14356" y="5381628"/>
            <a:ext cx="5643602" cy="121444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4356" y="7953396"/>
            <a:ext cx="5643602" cy="114300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214686" y="5381628"/>
            <a:ext cx="3071802" cy="3754407"/>
            <a:chOff x="5786446" y="1142990"/>
            <a:chExt cx="3071802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/>
        </p:nvSpPr>
        <p:spPr>
          <a:xfrm>
            <a:off x="714356" y="6596074"/>
            <a:ext cx="5643602" cy="13573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各層之間有著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邊界影響，所以無法隨意穿越各層。即使是現在已經開發出通往下界的方法，也是單行道，還要從另一個單行道回來。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中層與上層或許可以在大陸盡頭界突破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邊界製造與神界往來的通道。不過這樣做並沒有好處，畢竟傳說中層各界曾經被神族統一過。</a:t>
            </a:r>
          </a:p>
          <a:p>
            <a:pPr marL="87313" indent="627063">
              <a:buNone/>
            </a:pPr>
            <a:r>
              <a:rPr lang="zh-TW" altLang="en-US" dirty="0" smtClean="0"/>
              <a:t>至於為什麼神族又退出了中層並沒有人知曉，坊間流傳的說法是因為中層有世界末日的預言，所以他們提早避難了。現在沒有神族的中層其實很接近世界末日。</a:t>
            </a:r>
          </a:p>
          <a:p>
            <a:pPr marL="87313" indent="627063">
              <a:buNone/>
            </a:pPr>
            <a:r>
              <a:rPr lang="zh-TW" altLang="en-US" dirty="0" smtClean="0"/>
              <a:t>在我看來只是無稽之談，如果他們是為了提早離開躲避世界末日，為何這麼長的一段歷史都還沒有出現大災難，反而近代更和平了。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中層的西方大陸界土地面積最大，也是人們目前最常活動的範圍。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不過交通最發達的並不是西方大陸界而是浮空島界，因為浮空島界都是大量的飄浮島嶼，自然需要各式各樣的交通和通訊技術。也因此浮空島界是商業中心。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也多虧於浮空島界開發出優異的交通技術，在三界往返只是時間的問題。通常三界是指下界、西方大陸界、浮空島界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4)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3429000" y="922713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圖</a:t>
            </a:r>
            <a:r>
              <a:rPr lang="en-US" altLang="zh-TW" b="1" dirty="0" smtClean="0">
                <a:latin typeface="+mj-ea"/>
                <a:ea typeface="+mj-ea"/>
              </a:rPr>
              <a:t>4 </a:t>
            </a:r>
            <a:r>
              <a:rPr lang="zh-TW" altLang="en-US" b="1" dirty="0" smtClean="0">
                <a:latin typeface="+mj-ea"/>
                <a:ea typeface="+mj-ea"/>
              </a:rPr>
              <a:t>三界交通圖</a:t>
            </a:r>
            <a:endParaRPr lang="zh-TW" altLang="en-US" b="1" dirty="0">
              <a:latin typeface="+mj-ea"/>
              <a:ea typeface="+mj-ea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214686" y="5453066"/>
            <a:ext cx="3071802" cy="3754407"/>
            <a:chOff x="5786446" y="1142990"/>
            <a:chExt cx="3071802" cy="3754407"/>
          </a:xfrm>
        </p:grpSpPr>
        <p:sp>
          <p:nvSpPr>
            <p:cNvPr id="73" name="橢圓 72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8" name="橢圓 77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9" name="橢圓 78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0" name="橢圓 79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81" name="直線單箭頭接點 80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rot="16200000" flipH="1">
              <a:off x="6276564" y="3513484"/>
              <a:ext cx="894521" cy="74543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rot="5400000" flipH="1" flipV="1">
              <a:off x="7151206" y="3811657"/>
              <a:ext cx="755375" cy="32799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由於大陸盡頭界並沒有值得特地作為活動據點的優勢，基本上都是學術團體才會去大陸盡頭界做學術研究。加上那邊或許存在與神界溝通的可能，各國都有派駐警備在那邊警戒，沒事跑去那可是會被當可疑人物吃不完兜著走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中層還有一界比較少人提的是未踏域界，由於附近有大量的強力魔物，即使有人試圖在附近建立據點也會被進攻或偷襲破壞。</a:t>
            </a:r>
          </a:p>
          <a:p>
            <a:pPr marL="87313" indent="627063">
              <a:buNone/>
            </a:pPr>
            <a:r>
              <a:rPr lang="zh-TW" altLang="en-US" dirty="0" smtClean="0"/>
              <a:t>建議準備充足才開始進入這個域界，根據之前嘗試探索的菁英報告，或許有類似地下城的結構。此處魔物貌似有智慧與統領者的存在。但是連探索此區域都是一大難題。有人猜測是沒回歸神界的神族在此區深處。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我認為這個可能性很高，畢竟如同前面說的，神族並沒有特地退回神界的理由，甚至我個人猜測，除了大陸盡頭界，其實未踏域界也存在通往神界或者與神界溝通的方法。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介紹差不多到此，下層的理解反而比未踏域界還多。下界是開發時間較短的世界，似乎有豐富的礦產資源，有多樣化的開採。如同前述，已經開發出交通技術，可前往浮空島並且從西方大陸進入下界，科技和各種文化都有流入下界。最原始到底是精靈還是矮人是原本住民已經不可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目前下界跟浮空島一樣都是都是中立地帶。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Chapter 0: Universe Concept</a:t>
            </a:r>
          </a:p>
          <a:p>
            <a:r>
              <a:rPr lang="en-US" altLang="zh-TW" dirty="0" smtClean="0"/>
              <a:t>Chapter 1: World Setting</a:t>
            </a:r>
          </a:p>
          <a:p>
            <a:r>
              <a:rPr lang="en-US" altLang="zh-TW" dirty="0" smtClean="0"/>
              <a:t>Chapter 2: Skills System</a:t>
            </a:r>
          </a:p>
          <a:p>
            <a:r>
              <a:rPr lang="en-US" altLang="zh-TW" dirty="0" smtClean="0"/>
              <a:t>Chapter 3: Chronicles</a:t>
            </a:r>
          </a:p>
          <a:p>
            <a:r>
              <a:rPr lang="en-US" altLang="zh-TW" dirty="0" smtClean="0"/>
              <a:t>Chapter 4: Library Document</a:t>
            </a:r>
          </a:p>
          <a:p>
            <a:r>
              <a:rPr lang="en-US" altLang="zh-TW" dirty="0" smtClean="0"/>
              <a:t>Chapter 5: God View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可別傻傻地以為開到公海只有飛空艇註冊的國家可以抓罪犯，在中立地帶的法則是冒險者警備隊有抓罪犯的權利，再由國際法庭引渡，畢竟浮空島界有相當發達的通訊技術要跟各國溝通可是相當快的，就算躲避了冒險者抓捕也會快速被通緝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雪莉．法蘭</a:t>
            </a:r>
            <a:r>
              <a:rPr lang="en-US" altLang="zh-TW" dirty="0" smtClean="0"/>
              <a:t>《</a:t>
            </a:r>
            <a:r>
              <a:rPr lang="zh-TW" altLang="en-US" dirty="0" smtClean="0"/>
              <a:t>世界長這樣？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某個房間，書桌前有學生和老師在家教。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歐姆：「目前技術體系分為三類，分別是元素魔法、科技、信仰力量。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其中科技體系包含鍊金機械等技術，魔法就是地水火風四大元素。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而信仰力量目前認為是光屬性和暗屬性」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美安：「但是我聽過一種說法是光屬性和暗屬性都是無屬性魔法的一種，這樣不也算是在魔法體系內嗎？」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歐姆：「目前還是有學派在爭吵無屬魔法到底是不是魔法體系，畢竟受到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影響，比如施展完火屬性，其他屬性需要魔力值會增加，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zh-TW" altLang="en-US" dirty="0" smtClean="0"/>
              <a:t>同樣的施展完光屬性魔法，水屬性魔法師展困難度也是上升，但是我認為不能這樣分類」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美安：「這樣分類哪裡有問題」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歐姆：「你想，就算是科技體系，在一個區域內使用了盧恩文字，使用風元素魔法照樣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也會上升，但是盧恩文字卻被歸類在科技技術體系，這又是為何？」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美安：「這不是因為那是矮人擅長的技術嗎？ 矮人擅長神祕學、鍊金、機械、盧恩符文，所以這四個技能被歸在科技體系。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精靈擅長 地元素 水元素 風元素 火元素，所以四大元素算在元素魔法。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這樣分類很好理解阿」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歐姆：「也就是分類方式並沒有一個明確的定義，僅僅是大家用感覺大概這樣分類作為依據，這樣能稱為學術研究嗎？」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美安：「不然要如何分類？」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因為經常學習和使用同一種技術的技能會有經驗加成效果，所以應該要讓一群人分作實驗組和對照組，對照組的人學習和使用水魔法和火魔法，實驗組的人學習使用光魔法和火魔法，長期下來觀察並統計火魔法使用效率是增強較多，還是增強較少，將對照組學水魔法的人導致火魔法使用效率當作標準，去檢視學習光魔法的人使用火魔法效率是維持還是較差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美安：「這樣我就懂了，如果實驗組的人使用火魔法的效率並沒有符合預期，那麼光魔法就不是魔法體系，不愧是現在魔法分類學權威教授。」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歐姆：「這個大規模實驗也才剛開始，或許還有很多沒固定的參數。希望這次的大規模實驗是順利的並且發出的論文也讓多數人能接受。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今天上課就先到這邊吧」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美安：「太棒了我要吃布丁」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聽到快速地跑步聲音，歐姆心想這未免太沒有貴族的風範了。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真是讓人又愛又恨的物理機制。</a:t>
            </a:r>
          </a:p>
          <a:p>
            <a:pPr marL="87313" indent="627063">
              <a:buNone/>
            </a:pPr>
            <a:r>
              <a:rPr lang="zh-TW" altLang="en-US" dirty="0" smtClean="0"/>
              <a:t>戰鬥方式可能可以利用增加隊伍不同知識技術體系，大幅增加戰鬥區域的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讓敵方魔王無法施放大規模技能，對於魔多血薄的魔王相當有效。</a:t>
            </a:r>
          </a:p>
          <a:p>
            <a:pPr marL="87313" indent="627063">
              <a:buNone/>
            </a:pPr>
            <a:r>
              <a:rPr lang="zh-TW" altLang="en-US" dirty="0" smtClean="0"/>
              <a:t>反之對於魔少血厚的魔王建議隊伍只挑選少量技術體系，快速的發揮隊伍的特長連續施放相同技能</a:t>
            </a:r>
          </a:p>
          <a:p>
            <a:pPr marL="87313" indent="627063">
              <a:buNone/>
            </a:pPr>
            <a:r>
              <a:rPr lang="zh-TW" altLang="en-US" dirty="0" smtClean="0"/>
              <a:t>嫌太麻煩的人，可以簡單地把自身練強用暴力方式解決，雖然我認為這個想法本身很蠢就是了。再說如果真的好練強，那對方不也是一樣很快地練強。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凱莉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戰鬥技術指南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現今主流學界把整個世界歷史分為幾個大時代。簡介如下：</a:t>
            </a:r>
          </a:p>
          <a:p>
            <a:pPr marL="87313" indent="627063">
              <a:buNone/>
            </a:pPr>
            <a:r>
              <a:rPr lang="zh-TW" altLang="en-US" dirty="0" smtClean="0"/>
              <a:t>傳說時代：由於過於遙遠而且也沒有任何壁畫紀錄，僅靠地質學家基於地層紀錄猜測歷史</a:t>
            </a:r>
          </a:p>
          <a:p>
            <a:pPr marL="87313" indent="627063">
              <a:buNone/>
            </a:pPr>
            <a:r>
              <a:rPr lang="zh-TW" altLang="en-US" dirty="0" smtClean="0"/>
              <a:t>部落時代：經由壁畫和考古器物推測當時的科技和文化</a:t>
            </a:r>
          </a:p>
          <a:p>
            <a:pPr marL="87313" indent="627063">
              <a:buNone/>
            </a:pPr>
            <a:r>
              <a:rPr lang="zh-TW" altLang="en-US" dirty="0" smtClean="0"/>
              <a:t>神界時代：中層有一段時期是由神界統一的，當時稱之為帝國，也因為統一集中了技術菁英，曾經是技術快速發展的時代</a:t>
            </a:r>
          </a:p>
          <a:p>
            <a:pPr marL="87313" indent="627063">
              <a:buNone/>
            </a:pPr>
            <a:r>
              <a:rPr lang="zh-TW" altLang="en-US" dirty="0" smtClean="0"/>
              <a:t>戰國時代：神族退回神界之後，中層經過多次戰亂，大致形成現在的政權版圖</a:t>
            </a:r>
          </a:p>
          <a:p>
            <a:pPr marL="87313" indent="627063">
              <a:buNone/>
            </a:pPr>
            <a:r>
              <a:rPr lang="zh-TW" altLang="en-US" dirty="0" smtClean="0"/>
              <a:t>近代：將浮空島和下界開始成為中立區域作為近代的開端，也意味著戰爭很難再發生</a:t>
            </a: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伊恩．布魯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歷史學導論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戰國時代末期有西方大陸中的帝國想要佔領下界，將大批軍隊傳送到下界，但是因為太多技術同時存在導致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暴增反而打開了單向通道變成雙向通道，原本帝國擬定針對單向通道的策略因為通道變雙向反而大敗，回想似乎當時早有學者警告過軍隊，但是軍隊不予理會。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也因這場戰役下界順勢宣告成為中立區，從此開始開啟了近代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伊恩．布魯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歷史學導論</a:t>
            </a:r>
            <a:r>
              <a:rPr lang="en-US" altLang="zh-TW" dirty="0" smtClean="0"/>
              <a:t>》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酒館裡</a:t>
            </a:r>
          </a:p>
          <a:p>
            <a:pPr marL="87313" indent="627063">
              <a:buNone/>
            </a:pPr>
            <a:r>
              <a:rPr lang="zh-TW" altLang="en-US" dirty="0" smtClean="0"/>
              <a:t>海倫：「我最近在找人幫我抄書，有沒有認識的人想找這類工作？」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克蕾兒：「誒？這聽起來就很無聊啊，要整天坐在圖書館，光是看書就讓人很想睡覺了，還要動手寫。」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海倫：「換個角度想，我除了抄書工資之外還會出圖書館年費，所以工作之餘還能看我指定書單以外的書。你有沒有認識的人特別愛看書？ 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克蕾兒：「這樣說在艾德那邊好像有一個小弟弟特別喜歡看書，我幫你問他看看好了。」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海倫：「謝啦，今天這杯就我請吧。」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海倫：「突然想問一個問題，是什麼書都能抄嗎？」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海倫：「除了機密資料區不能抄之外其他都可以抄，只是特殊資料區要事先登記。」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克蕾兒：「要登記？」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海倫：「只要登記抄寫範圍就好，不用註明是誰要抄的，基本上算是一種統計資料，可藉由此分析不同區域和不同時間資料被被查訪的情形。」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克蕾兒：「這有任何意義嗎？」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海倫：「比如如果一個地區雖然沒有礦廠卻常常查詢了礦物相關資料的紀錄，很可能這邊就具有可開發價值。相反地，如果一個地區有礦廠卻沒有經常查詢礦物的紀錄，表示這個礦區大概只有單一礦物可以挖掘」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克蕾兒：「聽起來就很無聊」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相信大家都很討厭上物理課，畢竟要學一堆又臭又長的公式，還要記一堆學者發現的定理什麼的，實在是太無聊了。難道就沒有一條物理法則貫穿整個世界嗎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其實是有的，那就是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亂度值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並不是什麼高深的概念，甚至可能連學齡前的孩童都能理解。比如今天在山上丟一個球，很容易隨意地滾到山腳下，但是卻不容易把球丟到山頂；爬樓梯比下樓梯還喘；冰塊放在地上會融化。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這些非常直觀就能感受到的現象就是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。簡單說就是世界有一個自然趨向性。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註冊圖書館會員是年費制，不得外借，不得在書上作任何畫記或塗鴉。</a:t>
            </a:r>
            <a:endParaRPr lang="en-US" altLang="zh-TW" dirty="0" smtClean="0"/>
          </a:p>
          <a:p>
            <a:pPr algn="r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西恩圖書館規章</a:t>
            </a:r>
            <a:r>
              <a:rPr lang="en-US" altLang="zh-TW" dirty="0" smtClean="0"/>
              <a:t>》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圖書館資料區域分區如下：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抄寫沒有任何限制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特殊資料區：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抄寫需事先申請，申請表單需要填寫抄寫的書本編號和抄寫頁數範圍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機密資料區：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不得抄寫，進入需要特殊申請，同時還會有警衛陪同，避免偷書和抄書的狀況發生。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algn="r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西恩圖書館規章</a:t>
            </a:r>
            <a:r>
              <a:rPr lang="en-US" altLang="zh-TW" dirty="0" smtClean="0"/>
              <a:t>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在圖書館可以翻閱的資料，爾偶可以看到一些有趣的訊息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大部分神族自詡為有資格待在神界的種族，其實只是由於神族無法靠一族力量打破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邊界。</a:t>
            </a:r>
          </a:p>
          <a:p>
            <a:pPr lvl="1"/>
            <a:r>
              <a:rPr lang="zh-TW" altLang="en-US" i="1" dirty="0" smtClean="0"/>
              <a:t>神族到底有多強沒有人知道，傳說神族上一次來到中層有統治過整個中層，如果真的那麼強，為什麼又回到神界，是因為中層存在世界末日的預言嗎</a:t>
            </a:r>
            <a:r>
              <a:rPr lang="en-US" altLang="zh-TW" i="1" dirty="0" smtClean="0"/>
              <a:t>? </a:t>
            </a:r>
          </a:p>
          <a:p>
            <a:pPr lvl="1"/>
            <a:r>
              <a:rPr lang="zh-TW" altLang="en-US" i="1" dirty="0" smtClean="0"/>
              <a:t>如果是這樣表示現在沒有神族的時期很接近世界末日</a:t>
            </a:r>
            <a:r>
              <a:rPr lang="en-US" altLang="zh-TW" i="1" dirty="0" smtClean="0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上中下層世界無法互相影響，因為有一個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快速降為</a:t>
            </a:r>
            <a:r>
              <a:rPr lang="en-US" altLang="zh-TW" i="1" dirty="0" smtClean="0"/>
              <a:t>0</a:t>
            </a:r>
            <a:r>
              <a:rPr lang="zh-TW" altLang="en-US" i="1" dirty="0" smtClean="0"/>
              <a:t>的邊界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至於為甚麼會有著個邊界，大概是有特殊的重力場結構吧，如同黑洞一般改變時間和空間的慣性</a:t>
            </a:r>
            <a:endParaRPr lang="en-US" altLang="zh-TW" i="1" dirty="0" smtClean="0"/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大陸盡頭可以走到世界邊界，但似乎不管從哪出發也能到達這個邊界，所以被誤以為是地平的世界邊界。或許這世界如同地球是圓的然後北極是奇異點。</a:t>
            </a:r>
          </a:p>
          <a:p>
            <a:pPr lvl="1"/>
            <a:r>
              <a:rPr lang="zh-TW" altLang="en-US" i="1" dirty="0" smtClean="0"/>
              <a:t>這個世界實際樣貌是怎麼樣還沒有人說得清</a:t>
            </a:r>
            <a:endParaRPr lang="en-US" altLang="zh-TW" i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或許神界也是人，只是轉生後到達中界不小心獲得勇者加持</a:t>
            </a:r>
            <a:r>
              <a:rPr lang="en-US" altLang="zh-TW" i="1" dirty="0" smtClean="0"/>
              <a:t>(Entropy</a:t>
            </a:r>
            <a:r>
              <a:rPr lang="zh-TW" altLang="en-US" i="1" dirty="0" smtClean="0"/>
              <a:t>影響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所以轉生系作品，其實是上界的人轉生到下界以為是異世界轉生，帶者勇者加持進行了龍傲天的故事，或許歷史上的那次神族統一中界就是這樣一人的故事。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打開神界通道一般人都會認為沒好處，畢竟可能引發神界進攻，不錯似乎有一群邪教徒想打開上層通道。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邪教徒認為</a:t>
            </a:r>
            <a:r>
              <a:rPr lang="zh-TW" altLang="en-US" i="1" dirty="0" smtClean="0"/>
              <a:t>世界末日預言是存在的，那個末日就是神界再次攻入中層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矮人族擅長的能力為科技，由於優秀的工藝冶金技術 、煉金術、盧恩文字，可以鍛造出強大的魔法武器。另外矮人也相當擅長預言</a:t>
            </a:r>
          </a:p>
          <a:p>
            <a:pPr lvl="1"/>
            <a:r>
              <a:rPr lang="zh-TW" altLang="en-US" i="1" dirty="0" smtClean="0"/>
              <a:t>精靈族擅長的能力為元素魔法，一般學者稱之為魔法，對於科技落後的地方來說元素魔法是相當方便的工具</a:t>
            </a:r>
          </a:p>
          <a:p>
            <a:pPr lvl="1"/>
            <a:r>
              <a:rPr lang="zh-TW" altLang="en-US" i="1" dirty="0" smtClean="0"/>
              <a:t>人族所使用的信仰魔法比如光、暗，有學者將這些皆分類在無屬性魔法。 由於人類自身的弱小，常常需要藉由信仰來支持自身，也因此人族使用的力量也是源自信仰，所以使用的能力也是神族體系。也有人主張無屬性魔法並不是魔法體系。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無屬性到底是不是魔法，一直以來都沒有定論，因為實驗過程自然元素施展會增加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，無屬魔法施展也會增加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，有人因此認定無屬魔法也是魔法的一個體系。</a:t>
            </a:r>
          </a:p>
          <a:p>
            <a:pPr lvl="1"/>
            <a:r>
              <a:rPr lang="zh-TW" altLang="en-US" i="1" dirty="0" smtClean="0"/>
              <a:t>教會一方強調光屬性魔法是魔法，暗屬性魔法則是非魔法的惡魔儀式。</a:t>
            </a:r>
          </a:p>
          <a:p>
            <a:pPr lvl="1"/>
            <a:r>
              <a:rPr lang="zh-TW" altLang="en-US" i="1" dirty="0" smtClean="0"/>
              <a:t>仙術和靈術似乎會增加彼此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。簡單說仙術是武術仙術等技能，而靈術是超能力通靈等技能，似乎是同一個源頭同樣是使用人類自身的潛能，所以有學者將這兩個體系也歸類在無屬魔法體系。</a:t>
            </a:r>
          </a:p>
          <a:p>
            <a:endParaRPr lang="zh-TW" altLang="en-US" i="1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r>
              <a:rPr lang="en-US" altLang="zh-TW" i="1" dirty="0" smtClean="0"/>
              <a:t> </a:t>
            </a:r>
          </a:p>
          <a:p>
            <a:pPr lvl="1"/>
            <a:r>
              <a:rPr lang="zh-TW" altLang="en-US" i="1" dirty="0" smtClean="0"/>
              <a:t>全世界世界受到法則影響，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的存在由於不同體系會增加環境的混沌值，當環境的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</a:p>
          <a:p>
            <a:pPr lvl="1"/>
            <a:r>
              <a:rPr lang="zh-TW" altLang="en-US" i="1" dirty="0" smtClean="0"/>
              <a:t>不同體系會增加環境的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  <a:r>
              <a:rPr lang="en-US" altLang="zh-TW" i="1" dirty="0" smtClean="0"/>
              <a:t>(MP</a:t>
            </a:r>
            <a:r>
              <a:rPr lang="zh-TW" altLang="en-US" i="1" dirty="0" smtClean="0"/>
              <a:t>需求上升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裝備有多重素質</a:t>
            </a:r>
            <a:r>
              <a:rPr lang="en-US" altLang="zh-TW" i="1" dirty="0" smtClean="0"/>
              <a:t>(prefix, suffix)</a:t>
            </a:r>
            <a:r>
              <a:rPr lang="zh-TW" altLang="en-US" i="1" dirty="0" smtClean="0"/>
              <a:t>，當多重技術的的素質共存會降低效果，在多特性但效果少還是單一特性效果的裝備中做出取捨</a:t>
            </a:r>
            <a:endParaRPr lang="en-US" altLang="zh-TW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有些技術手段可以達成類似的方式，比如要達到治癒方式，在科技中可以使用鍊金藥水，使用元素魔法的水元素，或者神族的祈禱治癒術都能達到治癒的效果</a:t>
            </a:r>
          </a:p>
          <a:p>
            <a:pPr lvl="1"/>
            <a:r>
              <a:rPr lang="zh-TW" altLang="en-US" i="1" dirty="0" smtClean="0"/>
              <a:t>差別在消耗的邏輯不一樣，精靈只要使用魔力即可。矮人幾乎沒有魔力，都要準備大量鍊金藥水，還好矮人體能好可以攜帶大量藥水。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如果想要清楚一點的感受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的存在，我們可以先來想像一個情境，一個密閉空間擁有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個空氣單位粒子，如果把空間分為左右兩側，要如何分配這些粒子？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A)</a:t>
            </a:r>
          </a:p>
          <a:p>
            <a:pPr marL="87313" indent="627063">
              <a:buNone/>
            </a:pPr>
            <a:r>
              <a:rPr lang="zh-TW" altLang="en-US" dirty="0" smtClean="0"/>
              <a:t>對於這個問題，應該沒有人會懷疑就是左邊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個右邊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個這樣最自然不過了吧？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但為什麼是這樣子是理所當然的結果？我們先想像一個情況，這個空間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個空氣粒子在左側，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個在右側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B)</a:t>
            </a:r>
            <a:r>
              <a:rPr lang="zh-TW" altLang="en-US" dirty="0" smtClean="0"/>
              <a:t>，這樣有幾種可能？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答案是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種，如果我們把每個粒子都給了一個編號例如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，那麼右邊的這個例子可能是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或</a:t>
            </a:r>
            <a:r>
              <a:rPr lang="en-US" altLang="zh-TW" dirty="0" smtClean="0"/>
              <a:t>7</a:t>
            </a:r>
            <a:r>
              <a:rPr lang="zh-TW" altLang="en-US" dirty="0" smtClean="0"/>
              <a:t>或者任一個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的編號。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57232" y="8096272"/>
            <a:ext cx="1866317" cy="1155150"/>
            <a:chOff x="3786190" y="8310586"/>
            <a:chExt cx="1866317" cy="1155150"/>
          </a:xfrm>
        </p:grpSpPr>
        <p:sp>
          <p:nvSpPr>
            <p:cNvPr id="57" name="矩形 56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4786322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4714884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521495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A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643314" y="8096272"/>
            <a:ext cx="1866317" cy="1226588"/>
            <a:chOff x="3643314" y="8096272"/>
            <a:chExt cx="1866317" cy="1226588"/>
          </a:xfrm>
        </p:grpSpPr>
        <p:sp>
          <p:nvSpPr>
            <p:cNvPr id="31" name="矩形 30"/>
            <p:cNvSpPr/>
            <p:nvPr/>
          </p:nvSpPr>
          <p:spPr>
            <a:xfrm>
              <a:off x="3643314" y="8096272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>
              <a:stCxn id="31" idx="0"/>
              <a:endCxn id="31" idx="2"/>
            </p:cNvCxnSpPr>
            <p:nvPr/>
          </p:nvCxnSpPr>
          <p:spPr>
            <a:xfrm rot="16200000" flipH="1">
              <a:off x="4183564" y="8489181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3786190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4071942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4143380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4351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214818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78619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00050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286256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857628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4286256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643314" y="895352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B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戰鬥方式也會因為種族特性有差異</a:t>
            </a:r>
          </a:p>
          <a:p>
            <a:pPr lvl="1"/>
            <a:r>
              <a:rPr lang="zh-TW" altLang="en-US" i="1" dirty="0" smtClean="0"/>
              <a:t>矮人因為長年需要冶金鍛造，體能不好的都被天擇了，通常矮人使用巨斧當狂戰士一路輾壓即可。 </a:t>
            </a:r>
          </a:p>
          <a:p>
            <a:pPr lvl="1"/>
            <a:r>
              <a:rPr lang="zh-TW" altLang="en-US" i="1" dirty="0" smtClean="0"/>
              <a:t>精靈通常生活在森林，長期使用弓箭打獵，體能自然也不差，同時可以使用土魔法防禦或者攻擊。</a:t>
            </a:r>
          </a:p>
          <a:p>
            <a:pPr lvl="1"/>
            <a:r>
              <a:rPr lang="zh-TW" altLang="en-US" i="1" dirty="0" smtClean="0"/>
              <a:t>人類由於天生的弱小，必須使用劍術，較少的受傷次數和盡可能閃躲對方的攻擊，比如忍者就是這種技巧。</a:t>
            </a:r>
          </a:p>
          <a:p>
            <a:pPr lvl="1"/>
            <a:endParaRPr lang="zh-TW" altLang="en-US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圖書館文件：</a:t>
            </a:r>
          </a:p>
          <a:p>
            <a:pPr lvl="1"/>
            <a:r>
              <a:rPr lang="zh-TW" altLang="en-US" i="1" dirty="0" smtClean="0"/>
              <a:t>由於戰場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會影響雙方的各種互動，最好是一開始就擁有看到環境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的技能，元素魔法的</a:t>
            </a:r>
            <a:r>
              <a:rPr lang="en-US" altLang="zh-TW" i="1" dirty="0" smtClean="0"/>
              <a:t>sylph</a:t>
            </a:r>
            <a:r>
              <a:rPr lang="zh-TW" altLang="en-US" i="1" dirty="0" smtClean="0"/>
              <a:t>召喚、科技技能的感知、信仰的千里眼都是很好的方法。</a:t>
            </a:r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由於大型技能會影響大範圍的區域造成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值快速增加，最好是把大型技能當作最後一發的魔法使用，一但放完可能雙方都要進入普通攻擊狀態，對於騎士團這種擅長進戰的軍隊似乎效果相當差。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圖書館文件：</a:t>
            </a:r>
          </a:p>
          <a:p>
            <a:pPr lvl="1"/>
            <a:r>
              <a:rPr lang="zh-TW" altLang="en-US" i="1" dirty="0" smtClean="0"/>
              <a:t>傳送的方式使用傳送卷軸，或者遁地術和傳送速都可以做到。就算都沒有這些技能，也可以購買車票搭乘交通工具。交通工具好處是便宜，缺點是只能到固定的地點，如果想要到達任意地點，則可以跟專門販賣傳送的商人尋找門路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此章節為遊戲真實設定，因為是上帝視角，不像之前的內容是透過考據推論的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比如各世界之間通行的可能性實際上是如下圖：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71614" y="3952868"/>
            <a:ext cx="3879258" cy="4714886"/>
            <a:chOff x="5786446" y="1142990"/>
            <a:chExt cx="3089006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rot="5400000" flipH="1" flipV="1">
              <a:off x="6803334" y="1913283"/>
              <a:ext cx="735496" cy="26835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000890" y="1360862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29452" y="4432664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736288" y="2508235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32510" y="2676192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883012" y="2903733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379232" y="3238075"/>
              <a:ext cx="928694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rot="16200000" flipV="1">
              <a:off x="6193410" y="3458502"/>
              <a:ext cx="848605" cy="73658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5400000" flipH="1" flipV="1">
              <a:off x="7190078" y="3761038"/>
              <a:ext cx="642908" cy="26460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rot="16200000" flipV="1">
              <a:off x="6524687" y="3543653"/>
              <a:ext cx="1128312" cy="16351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外圍世界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最大的集合，外層世界內有</a:t>
            </a:r>
            <a:r>
              <a:rPr lang="zh-TW" altLang="en-US" dirty="0" smtClean="0"/>
              <a:t>多個內圍世界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內圍世界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每個</a:t>
            </a:r>
            <a:r>
              <a:rPr lang="zh-TW" altLang="en-US" dirty="0" smtClean="0"/>
              <a:t>內圍</a:t>
            </a:r>
            <a:r>
              <a:rPr lang="zh-TW" altLang="en-US" dirty="0" smtClean="0"/>
              <a:t>世界有各自的運作法則，內圍世界之內各層遵循相同法則。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內圍世界</a:t>
            </a:r>
            <a:r>
              <a:rPr lang="zh-TW" altLang="en-US" dirty="0" smtClean="0"/>
              <a:t>之間有維度等級之分，高維</a:t>
            </a:r>
            <a:r>
              <a:rPr lang="zh-TW" altLang="en-US" dirty="0" smtClean="0"/>
              <a:t>度的內圍</a:t>
            </a:r>
            <a:r>
              <a:rPr lang="zh-TW" altLang="en-US" dirty="0" smtClean="0"/>
              <a:t>世界或許</a:t>
            </a:r>
            <a:r>
              <a:rPr lang="zh-TW" altLang="en-US" dirty="0" smtClean="0"/>
              <a:t>可以影響維度較</a:t>
            </a:r>
            <a:r>
              <a:rPr lang="zh-TW" altLang="en-US" dirty="0" smtClean="0"/>
              <a:t>低的內圍</a:t>
            </a:r>
            <a:r>
              <a:rPr lang="zh-TW" altLang="en-US" dirty="0" smtClean="0"/>
              <a:t>世界，低維度內圍世界幾乎不可能影響高維度的內圍世界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857232" y="5381628"/>
            <a:ext cx="5500726" cy="392909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428736" y="5453066"/>
            <a:ext cx="42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外圍</a:t>
            </a:r>
            <a:endParaRPr lang="zh-TW" altLang="en-US" sz="2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4286256" y="5597603"/>
            <a:ext cx="1631885" cy="577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7558" y="5667380"/>
            <a:ext cx="1550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第三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內圍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2500306" y="5595942"/>
            <a:ext cx="1631885" cy="577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21608" y="5665719"/>
            <a:ext cx="1550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第三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內圍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86058" y="7024702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2786058" y="6950119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2786058" y="7593061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786058" y="8229781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86058" y="7715250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86059" y="8370108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1071546" y="6311983"/>
            <a:ext cx="5023899" cy="27844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6750" y="7314607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5000636" y="6953264"/>
            <a:ext cx="902533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86058" y="6383421"/>
            <a:ext cx="19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第二內圍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214818" y="7239016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終界層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4071942" y="6953264"/>
            <a:ext cx="759657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1357298" y="6953264"/>
            <a:ext cx="500066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80535" y="7239016"/>
            <a:ext cx="333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異界層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0240" y="6953264"/>
            <a:ext cx="50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虛空層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1857364" y="6953264"/>
            <a:ext cx="928694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三元向性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Triality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由於技術是三種體系，學習不同體系受到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影響會增加技能消耗</a:t>
            </a:r>
            <a:r>
              <a:rPr lang="en-US" altLang="zh-TW" dirty="0" smtClean="0"/>
              <a:t>MP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(1-</a:t>
            </a:r>
            <a:r>
              <a:rPr lang="zh-TW" altLang="en-US" dirty="0" smtClean="0"/>
              <a:t>比率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比如信仰</a:t>
            </a:r>
            <a:r>
              <a:rPr lang="en-US" altLang="zh-TW" dirty="0" smtClean="0"/>
              <a:t>-</a:t>
            </a:r>
            <a:r>
              <a:rPr lang="zh-TW" altLang="en-US" dirty="0" smtClean="0"/>
              <a:t>科技</a:t>
            </a:r>
            <a:r>
              <a:rPr lang="en-US" altLang="zh-TW" dirty="0" smtClean="0"/>
              <a:t>-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(0.3,0.2,0.5)</a:t>
            </a:r>
            <a:r>
              <a:rPr lang="zh-TW" altLang="en-US" dirty="0" smtClean="0"/>
              <a:t>的角色</a:t>
            </a:r>
          </a:p>
          <a:p>
            <a:pPr lvl="1"/>
            <a:r>
              <a:rPr lang="zh-TW" altLang="en-US" dirty="0" smtClean="0"/>
              <a:t>受到校正為信仰</a:t>
            </a:r>
            <a:r>
              <a:rPr lang="en-US" altLang="zh-TW" dirty="0" smtClean="0"/>
              <a:t>1.7</a:t>
            </a:r>
            <a:r>
              <a:rPr lang="zh-TW" altLang="en-US" dirty="0" smtClean="0"/>
              <a:t>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1.5</a:t>
            </a:r>
            <a:r>
              <a:rPr lang="zh-TW" altLang="en-US" dirty="0" smtClean="0"/>
              <a:t>倍</a:t>
            </a:r>
          </a:p>
          <a:p>
            <a:pPr lvl="1"/>
            <a:r>
              <a:rPr lang="en-US" altLang="zh-TW" dirty="0" smtClean="0"/>
              <a:t>(0.0,0.0,1.0) </a:t>
            </a:r>
            <a:r>
              <a:rPr lang="zh-TW" altLang="en-US" dirty="0" smtClean="0"/>
              <a:t>使用元素魔法則不會增加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</a:t>
            </a:r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928670" y="4394712"/>
            <a:ext cx="5524865" cy="4667532"/>
            <a:chOff x="928670" y="4394712"/>
            <a:chExt cx="5524865" cy="466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12" y="5024438"/>
              <a:ext cx="3924300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群組 28"/>
            <p:cNvGrpSpPr/>
            <p:nvPr/>
          </p:nvGrpSpPr>
          <p:grpSpPr>
            <a:xfrm>
              <a:off x="3030336" y="4394712"/>
              <a:ext cx="1452898" cy="968600"/>
              <a:chOff x="360359" y="2643188"/>
              <a:chExt cx="1071569" cy="714380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360359" y="2643188"/>
                <a:ext cx="714381" cy="714380"/>
              </a:xfrm>
              <a:prstGeom prst="ellipse">
                <a:avLst/>
              </a:prstGeom>
              <a:solidFill>
                <a:srgbClr val="FF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60359" y="2857502"/>
                <a:ext cx="1071569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solidFill>
                      <a:srgbClr val="C00000"/>
                    </a:solidFill>
                    <a:latin typeface="+mj-ea"/>
                    <a:ea typeface="+mj-ea"/>
                  </a:rPr>
                  <a:t>Technic</a:t>
                </a:r>
                <a:endParaRPr lang="zh-TW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群組 22"/>
            <p:cNvGrpSpPr/>
            <p:nvPr/>
          </p:nvGrpSpPr>
          <p:grpSpPr>
            <a:xfrm>
              <a:off x="928670" y="8009578"/>
              <a:ext cx="1080102" cy="968600"/>
              <a:chOff x="528855" y="2622956"/>
              <a:chExt cx="796618" cy="71438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28855" y="2622956"/>
                <a:ext cx="714380" cy="71438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08387" y="2870966"/>
                <a:ext cx="717086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Faith</a:t>
                </a:r>
                <a:endParaRPr lang="zh-TW" altLang="en-US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" name="群組 21"/>
            <p:cNvGrpSpPr/>
            <p:nvPr/>
          </p:nvGrpSpPr>
          <p:grpSpPr>
            <a:xfrm>
              <a:off x="5000636" y="8093644"/>
              <a:ext cx="1452899" cy="968600"/>
              <a:chOff x="329521" y="2643188"/>
              <a:chExt cx="1071570" cy="71438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364406" y="2643188"/>
                <a:ext cx="714380" cy="7143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29521" y="2857502"/>
                <a:ext cx="1071570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rPr>
                  <a:t>Element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>
              <a:off x="3548745" y="6748559"/>
              <a:ext cx="1697203" cy="165330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0800000" flipV="1">
              <a:off x="1733853" y="6759769"/>
              <a:ext cx="1700002" cy="15972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790704" y="5935147"/>
              <a:ext cx="1406127" cy="133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3366602" y="6580445"/>
              <a:ext cx="252200" cy="252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種族加成與三體系技能</a:t>
            </a:r>
          </a:p>
          <a:p>
            <a:pPr lvl="1"/>
            <a:r>
              <a:rPr lang="zh-TW" altLang="en-US" dirty="0" smtClean="0"/>
              <a:t>使用自身種族擅長的科技會有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消耗減免，反之則會增加</a:t>
            </a:r>
          </a:p>
          <a:p>
            <a:pPr lvl="1"/>
            <a:r>
              <a:rPr lang="zh-TW" altLang="en-US" dirty="0" smtClean="0"/>
              <a:t>半混血族人則是受雙方影響各半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94" y="2952736"/>
          <a:ext cx="535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69"/>
                <a:gridCol w="1190627"/>
                <a:gridCol w="1190627"/>
                <a:gridCol w="11906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Technic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Element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Faith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總共有四個性質，分別是體質、精神、意志力、談吐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影響的是物理戰鬥的能力，會影響血量與攻擊力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影響的是魔力值，魔法戰鬥力和魔法防禦力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影響的是精力或稱為意志力，意志力越強的人能執行越長時間的作息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對話能力、理解能力、談判、討價還價、訊息探索和組織能力都會是魅力的來源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142985" y="7310454"/>
          <a:ext cx="50720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99"/>
                <a:gridCol w="1690699"/>
                <a:gridCol w="1690699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物理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精神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戰鬥力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sz="24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生產力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sz="24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人物性質與三體系技能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三體系技能同樣受到素質影響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C00000"/>
                </a:solidFill>
              </a:rPr>
              <a:t>體質</a:t>
            </a:r>
            <a:r>
              <a:rPr lang="zh-TW" altLang="en-US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C00000"/>
                </a:solidFill>
              </a:rPr>
              <a:t>Technology</a:t>
            </a: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00B0F0"/>
                </a:solidFill>
              </a:rPr>
              <a:t>感知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00B0F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92D050"/>
                </a:solidFill>
              </a:rPr>
              <a:t>毅力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增加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升級數值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每次升級總共提升</a:t>
            </a:r>
            <a:r>
              <a:rPr lang="en-US" altLang="zh-TW" dirty="0" smtClean="0"/>
              <a:t>20</a:t>
            </a:r>
            <a:r>
              <a:rPr lang="zh-TW" altLang="en-US" dirty="0" smtClean="0"/>
              <a:t>點素質，根據種族特性會分配不同的比例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251" y="6524636"/>
          <a:ext cx="5286831" cy="282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7"/>
                <a:gridCol w="857361"/>
                <a:gridCol w="857361"/>
                <a:gridCol w="857361"/>
                <a:gridCol w="857361"/>
              </a:tblGrid>
              <a:tr h="40290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界面有完整版和簡易版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428604" y="1309662"/>
            <a:ext cx="6215106" cy="3071834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8" y="1452538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122" name="群組 121"/>
          <p:cNvGrpSpPr/>
          <p:nvPr/>
        </p:nvGrpSpPr>
        <p:grpSpPr>
          <a:xfrm>
            <a:off x="1032925" y="3167050"/>
            <a:ext cx="824439" cy="714380"/>
            <a:chOff x="747694" y="4738686"/>
            <a:chExt cx="1236658" cy="107157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7694" y="4738686"/>
              <a:ext cx="1236658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橢圓 26"/>
            <p:cNvSpPr/>
            <p:nvPr/>
          </p:nvSpPr>
          <p:spPr>
            <a:xfrm>
              <a:off x="1211198" y="502443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285992" y="3238488"/>
            <a:ext cx="1357322" cy="500066"/>
            <a:chOff x="2285992" y="4667248"/>
            <a:chExt cx="1357322" cy="500066"/>
          </a:xfrm>
        </p:grpSpPr>
        <p:sp>
          <p:nvSpPr>
            <p:cNvPr id="9" name="矩形 8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體質</a:t>
              </a:r>
              <a:endParaRPr lang="zh-TW" altLang="en-US" sz="20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303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643314" y="3738554"/>
            <a:ext cx="1357322" cy="500066"/>
            <a:chOff x="2285992" y="4667248"/>
            <a:chExt cx="1357322" cy="500066"/>
          </a:xfrm>
        </p:grpSpPr>
        <p:sp>
          <p:nvSpPr>
            <p:cNvPr id="55" name="矩形 54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談吐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100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643314" y="3238488"/>
            <a:ext cx="1357322" cy="500066"/>
            <a:chOff x="2285992" y="4667248"/>
            <a:chExt cx="1357322" cy="500066"/>
          </a:xfrm>
        </p:grpSpPr>
        <p:sp>
          <p:nvSpPr>
            <p:cNvPr id="59" name="矩形 58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感知</a:t>
              </a:r>
              <a:endParaRPr lang="zh-TW" altLang="en-US" sz="20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28934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224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2285992" y="3738554"/>
            <a:ext cx="1357322" cy="500066"/>
            <a:chOff x="2285992" y="4667248"/>
            <a:chExt cx="1357322" cy="500066"/>
          </a:xfrm>
        </p:grpSpPr>
        <p:sp>
          <p:nvSpPr>
            <p:cNvPr id="63" name="矩形 62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毅力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180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571480" y="3909948"/>
            <a:ext cx="1714512" cy="400110"/>
            <a:chOff x="681018" y="6167446"/>
            <a:chExt cx="1714512" cy="400110"/>
          </a:xfrm>
        </p:grpSpPr>
        <p:sp>
          <p:nvSpPr>
            <p:cNvPr id="28" name="圓角矩形 2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1018" y="6167446"/>
              <a:ext cx="17145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0.3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FF99FF"/>
                  </a:solidFill>
                  <a:latin typeface="+mj-ea"/>
                  <a:ea typeface="+mj-ea"/>
                </a:rPr>
                <a:t>0.6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0.1</a:t>
              </a:r>
              <a:endParaRPr lang="zh-TW" altLang="en-US" sz="2000" b="1" dirty="0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2357430" y="2738422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357430" y="188116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2357430" y="2309794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2357430" y="1881166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2357430" y="2309794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2357430" y="2738422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8" y="1881166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4583177" y="2666984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矩形 87"/>
          <p:cNvSpPr/>
          <p:nvPr/>
        </p:nvSpPr>
        <p:spPr>
          <a:xfrm>
            <a:off x="2357430" y="188116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357430" y="2309794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357430" y="2738422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1" name="群組 110"/>
          <p:cNvGrpSpPr/>
          <p:nvPr/>
        </p:nvGrpSpPr>
        <p:grpSpPr>
          <a:xfrm>
            <a:off x="5037534" y="2309794"/>
            <a:ext cx="1606176" cy="357190"/>
            <a:chOff x="785794" y="6167446"/>
            <a:chExt cx="1609736" cy="357190"/>
          </a:xfrm>
        </p:grpSpPr>
        <p:sp>
          <p:nvSpPr>
            <p:cNvPr id="112" name="圓角矩形 111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5037534" y="1912420"/>
            <a:ext cx="1606176" cy="357190"/>
            <a:chOff x="785794" y="6167446"/>
            <a:chExt cx="1609736" cy="357190"/>
          </a:xfrm>
        </p:grpSpPr>
        <p:sp>
          <p:nvSpPr>
            <p:cNvPr id="115" name="圓角矩形 114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5037534" y="2738422"/>
            <a:ext cx="1606176" cy="357190"/>
            <a:chOff x="785794" y="6167446"/>
            <a:chExt cx="1609736" cy="357190"/>
          </a:xfrm>
        </p:grpSpPr>
        <p:sp>
          <p:nvSpPr>
            <p:cNvPr id="118" name="圓角矩形 11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2357464" y="1452538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lang="en-US" altLang="zh-TW" sz="2000" b="1" dirty="0" smtClean="0">
                          <a:latin typeface="+mj-ea"/>
                          <a:ea typeface="+mj-ea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8" y="2238356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圓角矩形 168"/>
          <p:cNvSpPr/>
          <p:nvPr/>
        </p:nvSpPr>
        <p:spPr>
          <a:xfrm>
            <a:off x="404081" y="4595810"/>
            <a:ext cx="6168191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4738686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圓角矩形 192"/>
          <p:cNvSpPr/>
          <p:nvPr/>
        </p:nvSpPr>
        <p:spPr>
          <a:xfrm>
            <a:off x="2285992" y="602457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4" name="圓角矩形 193"/>
          <p:cNvSpPr/>
          <p:nvPr/>
        </p:nvSpPr>
        <p:spPr>
          <a:xfrm>
            <a:off x="2285992" y="5167314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5" name="圓角矩形 194"/>
          <p:cNvSpPr/>
          <p:nvPr/>
        </p:nvSpPr>
        <p:spPr>
          <a:xfrm>
            <a:off x="2285992" y="5595942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6" name="圓角矩形 195"/>
          <p:cNvSpPr/>
          <p:nvPr/>
        </p:nvSpPr>
        <p:spPr>
          <a:xfrm>
            <a:off x="2285992" y="5167314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7" name="圓角矩形 196"/>
          <p:cNvSpPr/>
          <p:nvPr/>
        </p:nvSpPr>
        <p:spPr>
          <a:xfrm>
            <a:off x="2285992" y="5595942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8" name="圓角矩形 197"/>
          <p:cNvSpPr/>
          <p:nvPr/>
        </p:nvSpPr>
        <p:spPr>
          <a:xfrm>
            <a:off x="2285992" y="6024570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70" y="5167314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0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4511739" y="5953132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1" name="矩形 200"/>
          <p:cNvSpPr/>
          <p:nvPr/>
        </p:nvSpPr>
        <p:spPr>
          <a:xfrm>
            <a:off x="2285992" y="5167314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285992" y="5595942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285992" y="602457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4" name="群組 203"/>
          <p:cNvGrpSpPr/>
          <p:nvPr/>
        </p:nvGrpSpPr>
        <p:grpSpPr>
          <a:xfrm>
            <a:off x="4966096" y="5595942"/>
            <a:ext cx="1606176" cy="357190"/>
            <a:chOff x="785794" y="6167446"/>
            <a:chExt cx="1609736" cy="357190"/>
          </a:xfrm>
        </p:grpSpPr>
        <p:sp>
          <p:nvSpPr>
            <p:cNvPr id="205" name="圓角矩形 204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966096" y="5198568"/>
            <a:ext cx="1606176" cy="357190"/>
            <a:chOff x="785794" y="6167446"/>
            <a:chExt cx="1609736" cy="357190"/>
          </a:xfrm>
        </p:grpSpPr>
        <p:sp>
          <p:nvSpPr>
            <p:cNvPr id="208" name="圓角矩形 20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4966096" y="6024570"/>
            <a:ext cx="1606176" cy="357190"/>
            <a:chOff x="785794" y="6167446"/>
            <a:chExt cx="1609736" cy="357190"/>
          </a:xfrm>
        </p:grpSpPr>
        <p:sp>
          <p:nvSpPr>
            <p:cNvPr id="211" name="圓角矩形 210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13" name="表格 212"/>
          <p:cNvGraphicFramePr>
            <a:graphicFrameLocks noGrp="1"/>
          </p:cNvGraphicFramePr>
          <p:nvPr/>
        </p:nvGraphicFramePr>
        <p:xfrm>
          <a:off x="2286026" y="4738686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70" y="5524504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圓角矩形 215"/>
          <p:cNvSpPr/>
          <p:nvPr/>
        </p:nvSpPr>
        <p:spPr>
          <a:xfrm>
            <a:off x="428604" y="6738950"/>
            <a:ext cx="4643470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881826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18" name="圓角矩形 217"/>
          <p:cNvSpPr/>
          <p:nvPr/>
        </p:nvSpPr>
        <p:spPr>
          <a:xfrm>
            <a:off x="2285992" y="8167710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9" name="圓角矩形 218"/>
          <p:cNvSpPr/>
          <p:nvPr/>
        </p:nvSpPr>
        <p:spPr>
          <a:xfrm>
            <a:off x="2285992" y="7310454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0" name="圓角矩形 219"/>
          <p:cNvSpPr/>
          <p:nvPr/>
        </p:nvSpPr>
        <p:spPr>
          <a:xfrm>
            <a:off x="2285992" y="7739082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1" name="圓角矩形 220"/>
          <p:cNvSpPr/>
          <p:nvPr/>
        </p:nvSpPr>
        <p:spPr>
          <a:xfrm>
            <a:off x="2285992" y="7310454"/>
            <a:ext cx="1738951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285991" y="7739082"/>
            <a:ext cx="2046353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2285992" y="8167710"/>
            <a:ext cx="486907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285992" y="7310454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285992" y="7739082"/>
            <a:ext cx="2670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285992" y="8167710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38" name="表格 237"/>
          <p:cNvGraphicFramePr>
            <a:graphicFrameLocks noGrp="1"/>
          </p:cNvGraphicFramePr>
          <p:nvPr/>
        </p:nvGraphicFramePr>
        <p:xfrm>
          <a:off x="2286027" y="6881826"/>
          <a:ext cx="27146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7"/>
                <a:gridCol w="924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那如果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個粒子都在左側，有幾種可能</a:t>
            </a:r>
            <a:r>
              <a:rPr lang="en-US" altLang="zh-TW" dirty="0" smtClean="0"/>
              <a:t>?</a:t>
            </a:r>
            <a:r>
              <a:rPr lang="zh-TW" altLang="en-US" dirty="0" smtClean="0"/>
              <a:t> 當然只有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C)</a:t>
            </a:r>
            <a:r>
              <a:rPr lang="zh-TW" altLang="en-US" dirty="0" smtClean="0"/>
              <a:t>，就是所有粒子都在左側了。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那如果兩個呢？ 其實很簡單，我們只要先從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個粒子抽出一個粒子到右側，再從剩下的左側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個粒子抽一個到右側，這樣是</a:t>
            </a:r>
            <a:r>
              <a:rPr lang="en-US" altLang="zh-TW" dirty="0" smtClean="0"/>
              <a:t>90</a:t>
            </a:r>
            <a:r>
              <a:rPr lang="zh-TW" altLang="en-US" dirty="0" smtClean="0"/>
              <a:t>種可能。不過因為可能先抽到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，也可能先抽到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，所以整個數量要砍一半，答案是</a:t>
            </a:r>
            <a:r>
              <a:rPr lang="en-US" altLang="zh-TW" dirty="0" smtClean="0"/>
              <a:t>45</a:t>
            </a:r>
            <a:r>
              <a:rPr lang="zh-TW" altLang="en-US" dirty="0" smtClean="0"/>
              <a:t>個可能。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1000108" y="6238884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14338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C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929066" y="6238884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D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人物狀態同樣受到種族特性成長速率也會不一樣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成長特性是 矮人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精靈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一般來說體質牽涉到物理戰鬥能力，矮人因為長年鍛造練出強健的肉體。精靈則是需要打獵，加上身為壽命最長的種族，也練出還不錯的體質。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成長特性是 精靈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是需要時間練習與環境互動的感受，自然受到壽命長短所影響，所以壽命上千年的精靈有最強的感知能力，矮人數百年的感知也還不錯，人類壽命太短沒有多少感知的積累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精靈 </a:t>
            </a:r>
          </a:p>
          <a:p>
            <a:pPr lvl="2"/>
            <a:r>
              <a:rPr lang="zh-TW" altLang="en-US" dirty="0" smtClean="0"/>
              <a:t>由於人類的身體素質差和壽命短，戰鬥力上無法與精靈矮人相比，只好透過堅毅不拔的精神去完成一次一次的困難。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矮人長年鍛造培養出不錯的毅力，相比人類的時間壓力和環境壓力，並沒有人類般的毅力。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精靈由於壽命太長，認為任何事情都能慢慢完成，所以沒有時間壓力。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精靈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</a:t>
            </a:r>
          </a:p>
          <a:p>
            <a:pPr lvl="2"/>
            <a:r>
              <a:rPr lang="zh-TW" altLang="en-US" dirty="0" smtClean="0"/>
              <a:t>由於人類壽命太短，發展出相當有系統的知識傳承方法，所以這種非戰鬥的能力往往是人類唯一能努力的能力。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精靈因為壽命長，經歷過的時間也比較長，自然培養出被坊間認為是貴族的氣息。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矮人因為喜歡鍛造，體力活做累了就喝酒，讓坊間認為矮人是豪放不羈的。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素質分為變動數值和固定數值，變動素質是會隨互動快速改變的部分，比如血量</a:t>
            </a:r>
            <a:r>
              <a:rPr lang="en-US" altLang="zh-TW" dirty="0" smtClean="0"/>
              <a:t>HP</a:t>
            </a:r>
            <a:r>
              <a:rPr lang="zh-TW" altLang="en-US" dirty="0" smtClean="0"/>
              <a:t>，魔力</a:t>
            </a:r>
            <a:r>
              <a:rPr lang="en-US" altLang="zh-TW" dirty="0" smtClean="0"/>
              <a:t>MP</a:t>
            </a:r>
            <a:r>
              <a:rPr lang="zh-TW" altLang="en-US" dirty="0" smtClean="0"/>
              <a:t>，精力</a:t>
            </a:r>
            <a:r>
              <a:rPr lang="en-US" altLang="zh-TW" dirty="0" smtClean="0"/>
              <a:t>SP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變動數值會隨著動作消耗並且隨時間恢復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固定數值則是靠訓練或穿戴裝備影響，比如物理或魔法的攻擊力防禦力。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各主體系又分為四種副體系</a:t>
            </a:r>
          </a:p>
          <a:p>
            <a:pPr lvl="1"/>
            <a:r>
              <a:rPr lang="zh-TW" altLang="en-US" dirty="0" smtClean="0"/>
              <a:t>自然元素體系的副體系：</a:t>
            </a:r>
          </a:p>
          <a:p>
            <a:pPr lvl="2"/>
            <a:r>
              <a:rPr lang="zh-TW" altLang="en-US" dirty="0" smtClean="0"/>
              <a:t>水元素、火元素、風元素、土元素</a:t>
            </a:r>
          </a:p>
          <a:p>
            <a:pPr lvl="1"/>
            <a:r>
              <a:rPr lang="zh-TW" altLang="en-US" dirty="0" smtClean="0"/>
              <a:t>科技體系的副體系：</a:t>
            </a:r>
          </a:p>
          <a:p>
            <a:pPr lvl="2"/>
            <a:r>
              <a:rPr lang="zh-TW" altLang="en-US" dirty="0" smtClean="0"/>
              <a:t>鍊金科技、盧恩符文、機械科技、儀式神祕學</a:t>
            </a:r>
          </a:p>
          <a:p>
            <a:pPr lvl="1"/>
            <a:r>
              <a:rPr lang="zh-TW" altLang="en-US" dirty="0" smtClean="0"/>
              <a:t>神族體系副體系：</a:t>
            </a:r>
          </a:p>
          <a:p>
            <a:pPr lvl="2"/>
            <a:r>
              <a:rPr lang="zh-TW" altLang="en-US" dirty="0" smtClean="0"/>
              <a:t>祝福、詛咒、靈術、仙術</a:t>
            </a:r>
          </a:p>
          <a:p>
            <a:pPr lvl="1"/>
            <a:r>
              <a:rPr lang="zh-TW" altLang="en-US" dirty="0" smtClean="0"/>
              <a:t>總共為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個技術體系，圖樣如下：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92D050"/>
                </a:solidFill>
              </a:rPr>
              <a:t>Faith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1"/>
            <a:r>
              <a:rPr lang="zh-TW" altLang="en-US" dirty="0" smtClean="0"/>
              <a:t>技能和裝備特殊屬性都會標示所屬體系</a:t>
            </a:r>
            <a:endParaRPr lang="zh-TW" altLang="en-US" dirty="0"/>
          </a:p>
        </p:txBody>
      </p:sp>
      <p:grpSp>
        <p:nvGrpSpPr>
          <p:cNvPr id="72" name="群組 71"/>
          <p:cNvGrpSpPr/>
          <p:nvPr/>
        </p:nvGrpSpPr>
        <p:grpSpPr>
          <a:xfrm>
            <a:off x="4781471" y="4953000"/>
            <a:ext cx="329023" cy="338554"/>
            <a:chOff x="4781471" y="3738554"/>
            <a:chExt cx="329023" cy="338554"/>
          </a:xfrm>
        </p:grpSpPr>
        <p:sp>
          <p:nvSpPr>
            <p:cNvPr id="73" name="橢圓 72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166828" y="4953000"/>
            <a:ext cx="329023" cy="338554"/>
            <a:chOff x="5166828" y="3738554"/>
            <a:chExt cx="329023" cy="338554"/>
          </a:xfrm>
        </p:grpSpPr>
        <p:sp>
          <p:nvSpPr>
            <p:cNvPr id="76" name="橢圓 75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3995653" y="4953000"/>
            <a:ext cx="329023" cy="338554"/>
            <a:chOff x="3995653" y="3738554"/>
            <a:chExt cx="329023" cy="338554"/>
          </a:xfrm>
        </p:grpSpPr>
        <p:sp>
          <p:nvSpPr>
            <p:cNvPr id="79" name="橢圓 7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381010" y="4953000"/>
            <a:ext cx="329023" cy="338554"/>
            <a:chOff x="4381010" y="3738554"/>
            <a:chExt cx="329023" cy="338554"/>
          </a:xfrm>
        </p:grpSpPr>
        <p:sp>
          <p:nvSpPr>
            <p:cNvPr id="82" name="橢圓 8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786322" y="5328826"/>
            <a:ext cx="329023" cy="338554"/>
            <a:chOff x="4786322" y="4135436"/>
            <a:chExt cx="329023" cy="338554"/>
          </a:xfrm>
        </p:grpSpPr>
        <p:sp>
          <p:nvSpPr>
            <p:cNvPr id="85" name="橢圓 84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5171679" y="5328826"/>
            <a:ext cx="329023" cy="338554"/>
            <a:chOff x="5171679" y="4135436"/>
            <a:chExt cx="329023" cy="338554"/>
          </a:xfrm>
        </p:grpSpPr>
        <p:sp>
          <p:nvSpPr>
            <p:cNvPr id="88" name="橢圓 87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000504" y="5328826"/>
            <a:ext cx="329023" cy="338554"/>
            <a:chOff x="4000504" y="4154072"/>
            <a:chExt cx="329023" cy="338554"/>
          </a:xfrm>
        </p:grpSpPr>
        <p:sp>
          <p:nvSpPr>
            <p:cNvPr id="91" name="橢圓 90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385861" y="5328826"/>
            <a:ext cx="329023" cy="338554"/>
            <a:chOff x="4385861" y="4154072"/>
            <a:chExt cx="329023" cy="338554"/>
          </a:xfrm>
        </p:grpSpPr>
        <p:sp>
          <p:nvSpPr>
            <p:cNvPr id="94" name="橢圓 93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4781471" y="4595810"/>
            <a:ext cx="329023" cy="338554"/>
            <a:chOff x="4781471" y="3421056"/>
            <a:chExt cx="329023" cy="338554"/>
          </a:xfrm>
        </p:grpSpPr>
        <p:sp>
          <p:nvSpPr>
            <p:cNvPr id="97" name="橢圓 9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5166828" y="4595810"/>
            <a:ext cx="329023" cy="338554"/>
            <a:chOff x="5166828" y="3421056"/>
            <a:chExt cx="329023" cy="338554"/>
          </a:xfrm>
        </p:grpSpPr>
        <p:sp>
          <p:nvSpPr>
            <p:cNvPr id="100" name="橢圓 99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3995653" y="4595810"/>
            <a:ext cx="329023" cy="338554"/>
            <a:chOff x="3995653" y="3439692"/>
            <a:chExt cx="329023" cy="338554"/>
          </a:xfrm>
        </p:grpSpPr>
        <p:sp>
          <p:nvSpPr>
            <p:cNvPr id="103" name="橢圓 10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381010" y="4595810"/>
            <a:ext cx="329023" cy="338554"/>
            <a:chOff x="4381010" y="3439692"/>
            <a:chExt cx="329023" cy="338554"/>
          </a:xfrm>
        </p:grpSpPr>
        <p:sp>
          <p:nvSpPr>
            <p:cNvPr id="106" name="橢圓 10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2244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分解合成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92442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製作鎧甲</a:t>
            </a:r>
            <a:endParaRPr lang="en-US" altLang="zh-TW" dirty="0"/>
          </a:p>
        </p:txBody>
      </p:sp>
      <p:sp>
        <p:nvSpPr>
          <p:cNvPr id="15" name="矩形 14"/>
          <p:cNvSpPr/>
          <p:nvPr/>
        </p:nvSpPr>
        <p:spPr>
          <a:xfrm>
            <a:off x="3776694" y="9027619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強化鎧甲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92640" y="5521115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魔法武器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鍛造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57232" y="802483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毒藥製作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54437" y="9024966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感知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35384" y="302417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傳送卷軸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29264" y="309561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核彈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29132" y="809627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增幅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571612" y="3238488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赤火炮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57232" y="692637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魔法藥水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378156" y="5678494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魔法飾品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製造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929330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預言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000636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瘟疫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478334" y="7096140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力場</a:t>
            </a:r>
            <a:endParaRPr lang="zh-TW" altLang="en-US" dirty="0"/>
          </a:p>
        </p:txBody>
      </p:sp>
      <p:cxnSp>
        <p:nvCxnSpPr>
          <p:cNvPr id="135" name="直線單箭頭接點 134"/>
          <p:cNvCxnSpPr/>
          <p:nvPr/>
        </p:nvCxnSpPr>
        <p:spPr>
          <a:xfrm rot="16200000" flipV="1">
            <a:off x="970460" y="8697423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rot="16200000" flipV="1">
            <a:off x="1530056" y="7613945"/>
            <a:ext cx="2637425" cy="1603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rot="5400000" flipH="1" flipV="1">
            <a:off x="2648451" y="7376623"/>
            <a:ext cx="2891425" cy="47307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rot="10800000">
            <a:off x="1701800" y="7302502"/>
            <a:ext cx="2476500" cy="9016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rot="5400000" flipH="1" flipV="1">
            <a:off x="869950" y="7677150"/>
            <a:ext cx="8255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rot="16200000" flipV="1">
            <a:off x="2249206" y="7148794"/>
            <a:ext cx="2678678" cy="105568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rot="5400000" flipH="1" flipV="1">
            <a:off x="543418" y="7113074"/>
            <a:ext cx="2797756" cy="111920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rot="5400000" flipH="1" flipV="1">
            <a:off x="2078054" y="7072310"/>
            <a:ext cx="2936856" cy="103503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rot="16200000" flipV="1">
            <a:off x="4399484" y="7768730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rot="5400000" flipH="1" flipV="1">
            <a:off x="4686025" y="7664741"/>
            <a:ext cx="2165915" cy="4000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rot="5400000" flipH="1" flipV="1">
            <a:off x="5041623" y="6837651"/>
            <a:ext cx="462528" cy="40162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rot="10800000">
            <a:off x="1168400" y="4635500"/>
            <a:ext cx="2451100" cy="9779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rot="5400000" flipH="1" flipV="1">
            <a:off x="3765550" y="4210050"/>
            <a:ext cx="1943100" cy="7874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rot="5400000" flipH="1" flipV="1">
            <a:off x="57150" y="4819650"/>
            <a:ext cx="3251200" cy="9017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rot="16200000" flipV="1">
            <a:off x="-127000" y="5549900"/>
            <a:ext cx="2286000" cy="3810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rot="5400000" flipH="1" flipV="1">
            <a:off x="4219285" y="8525172"/>
            <a:ext cx="483186" cy="34924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rot="5400000" flipH="1" flipV="1">
            <a:off x="1727200" y="4610100"/>
            <a:ext cx="21082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rot="16200000" flipV="1">
            <a:off x="3130550" y="3448050"/>
            <a:ext cx="2628900" cy="2590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rot="10800000">
            <a:off x="2143116" y="3667116"/>
            <a:ext cx="2149484" cy="1844684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00042" y="4167182"/>
            <a:ext cx="11079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自動人形</a:t>
            </a:r>
            <a:endParaRPr lang="zh-TW" altLang="en-US" dirty="0"/>
          </a:p>
        </p:txBody>
      </p:sp>
      <p:cxnSp>
        <p:nvCxnSpPr>
          <p:cNvPr id="187" name="直線單箭頭接點 186"/>
          <p:cNvCxnSpPr/>
          <p:nvPr/>
        </p:nvCxnSpPr>
        <p:spPr>
          <a:xfrm rot="5400000" flipH="1" flipV="1">
            <a:off x="3983046" y="4914904"/>
            <a:ext cx="2532058" cy="6825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rot="16200000" flipV="1">
            <a:off x="4135949" y="7611551"/>
            <a:ext cx="2334204" cy="395302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 flipV="1">
            <a:off x="1905000" y="6654800"/>
            <a:ext cx="2603500" cy="431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群組 200"/>
          <p:cNvGrpSpPr/>
          <p:nvPr/>
        </p:nvGrpSpPr>
        <p:grpSpPr>
          <a:xfrm>
            <a:off x="5143512" y="2952736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5" name="群組 200"/>
          <p:cNvGrpSpPr/>
          <p:nvPr/>
        </p:nvGrpSpPr>
        <p:grpSpPr>
          <a:xfrm>
            <a:off x="2786058" y="2881298"/>
            <a:ext cx="329023" cy="338554"/>
            <a:chOff x="4381010" y="3439692"/>
            <a:chExt cx="329023" cy="338554"/>
          </a:xfrm>
        </p:grpSpPr>
        <p:sp>
          <p:nvSpPr>
            <p:cNvPr id="166" name="橢圓 16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8" name="群組 200"/>
          <p:cNvGrpSpPr/>
          <p:nvPr/>
        </p:nvGrpSpPr>
        <p:grpSpPr>
          <a:xfrm>
            <a:off x="1357298" y="3167050"/>
            <a:ext cx="329023" cy="338554"/>
            <a:chOff x="4381010" y="3439692"/>
            <a:chExt cx="329023" cy="338554"/>
          </a:xfrm>
        </p:grpSpPr>
        <p:sp>
          <p:nvSpPr>
            <p:cNvPr id="169" name="橢圓 16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2" name="群組 200"/>
          <p:cNvGrpSpPr/>
          <p:nvPr/>
        </p:nvGrpSpPr>
        <p:grpSpPr>
          <a:xfrm>
            <a:off x="0" y="4167182"/>
            <a:ext cx="329023" cy="338554"/>
            <a:chOff x="4381010" y="3439692"/>
            <a:chExt cx="329023" cy="338554"/>
          </a:xfrm>
        </p:grpSpPr>
        <p:sp>
          <p:nvSpPr>
            <p:cNvPr id="173" name="橢圓 172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7" name="群組 200"/>
          <p:cNvGrpSpPr/>
          <p:nvPr/>
        </p:nvGrpSpPr>
        <p:grpSpPr>
          <a:xfrm>
            <a:off x="4714884" y="6096008"/>
            <a:ext cx="329023" cy="338554"/>
            <a:chOff x="4381010" y="3439692"/>
            <a:chExt cx="329023" cy="338554"/>
          </a:xfrm>
        </p:grpSpPr>
        <p:sp>
          <p:nvSpPr>
            <p:cNvPr id="179" name="橢圓 17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1" name="群組 200"/>
          <p:cNvGrpSpPr/>
          <p:nvPr/>
        </p:nvGrpSpPr>
        <p:grpSpPr>
          <a:xfrm>
            <a:off x="571480" y="6810388"/>
            <a:ext cx="329023" cy="338554"/>
            <a:chOff x="4381010" y="3439692"/>
            <a:chExt cx="329023" cy="338554"/>
          </a:xfrm>
        </p:grpSpPr>
        <p:sp>
          <p:nvSpPr>
            <p:cNvPr id="182" name="橢圓 18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5" name="群組 200"/>
          <p:cNvGrpSpPr/>
          <p:nvPr/>
        </p:nvGrpSpPr>
        <p:grpSpPr>
          <a:xfrm>
            <a:off x="571480" y="8024834"/>
            <a:ext cx="329023" cy="338554"/>
            <a:chOff x="4381010" y="3439692"/>
            <a:chExt cx="329023" cy="338554"/>
          </a:xfrm>
        </p:grpSpPr>
        <p:sp>
          <p:nvSpPr>
            <p:cNvPr id="186" name="橢圓 18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9" name="群組 200"/>
          <p:cNvGrpSpPr/>
          <p:nvPr/>
        </p:nvGrpSpPr>
        <p:grpSpPr>
          <a:xfrm>
            <a:off x="571480" y="9024966"/>
            <a:ext cx="329023" cy="338554"/>
            <a:chOff x="4381010" y="3439692"/>
            <a:chExt cx="329023" cy="338554"/>
          </a:xfrm>
        </p:grpSpPr>
        <p:sp>
          <p:nvSpPr>
            <p:cNvPr id="190" name="橢圓 189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2786058" y="3167050"/>
            <a:ext cx="329023" cy="338554"/>
            <a:chOff x="5166828" y="3421056"/>
            <a:chExt cx="329023" cy="338554"/>
          </a:xfrm>
        </p:grpSpPr>
        <p:sp>
          <p:nvSpPr>
            <p:cNvPr id="198" name="橢圓 197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857760" y="3238488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714884" y="6400396"/>
            <a:ext cx="329023" cy="338554"/>
            <a:chOff x="5166828" y="3421056"/>
            <a:chExt cx="329023" cy="338554"/>
          </a:xfrm>
        </p:grpSpPr>
        <p:sp>
          <p:nvSpPr>
            <p:cNvPr id="209" name="橢圓 208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072074" y="9024966"/>
            <a:ext cx="329023" cy="338554"/>
            <a:chOff x="5166828" y="3421056"/>
            <a:chExt cx="329023" cy="338554"/>
          </a:xfrm>
        </p:grpSpPr>
        <p:sp>
          <p:nvSpPr>
            <p:cNvPr id="212" name="橢圓 211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4" name="群組 197"/>
          <p:cNvGrpSpPr/>
          <p:nvPr/>
        </p:nvGrpSpPr>
        <p:grpSpPr>
          <a:xfrm>
            <a:off x="4857760" y="2952736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3" name="群組 197"/>
          <p:cNvGrpSpPr/>
          <p:nvPr/>
        </p:nvGrpSpPr>
        <p:grpSpPr>
          <a:xfrm>
            <a:off x="2500306" y="2881298"/>
            <a:ext cx="329023" cy="338554"/>
            <a:chOff x="3995653" y="3439692"/>
            <a:chExt cx="329023" cy="338554"/>
          </a:xfrm>
        </p:grpSpPr>
        <p:sp>
          <p:nvSpPr>
            <p:cNvPr id="224" name="橢圓 223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6" name="群組 197"/>
          <p:cNvGrpSpPr/>
          <p:nvPr/>
        </p:nvGrpSpPr>
        <p:grpSpPr>
          <a:xfrm>
            <a:off x="1099713" y="3309926"/>
            <a:ext cx="329023" cy="338554"/>
            <a:chOff x="3995653" y="3439692"/>
            <a:chExt cx="329023" cy="338554"/>
          </a:xfrm>
        </p:grpSpPr>
        <p:sp>
          <p:nvSpPr>
            <p:cNvPr id="227" name="橢圓 226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9" name="群組 197"/>
          <p:cNvGrpSpPr/>
          <p:nvPr/>
        </p:nvGrpSpPr>
        <p:grpSpPr>
          <a:xfrm>
            <a:off x="242457" y="4024306"/>
            <a:ext cx="329023" cy="338554"/>
            <a:chOff x="3995653" y="3439692"/>
            <a:chExt cx="329023" cy="338554"/>
          </a:xfrm>
        </p:grpSpPr>
        <p:sp>
          <p:nvSpPr>
            <p:cNvPr id="230" name="橢圓 229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2" name="群組 197"/>
          <p:cNvGrpSpPr/>
          <p:nvPr/>
        </p:nvGrpSpPr>
        <p:grpSpPr>
          <a:xfrm>
            <a:off x="3643314" y="5453066"/>
            <a:ext cx="329023" cy="338554"/>
            <a:chOff x="3995653" y="3439692"/>
            <a:chExt cx="329023" cy="338554"/>
          </a:xfrm>
        </p:grpSpPr>
        <p:sp>
          <p:nvSpPr>
            <p:cNvPr id="233" name="橢圓 23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5" name="群組 197"/>
          <p:cNvGrpSpPr/>
          <p:nvPr/>
        </p:nvGrpSpPr>
        <p:grpSpPr>
          <a:xfrm>
            <a:off x="2071678" y="5667380"/>
            <a:ext cx="329023" cy="338554"/>
            <a:chOff x="3995653" y="3439692"/>
            <a:chExt cx="329023" cy="338554"/>
          </a:xfrm>
        </p:grpSpPr>
        <p:sp>
          <p:nvSpPr>
            <p:cNvPr id="236" name="橢圓 235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7" name="文字方塊 236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8" name="群組 197"/>
          <p:cNvGrpSpPr/>
          <p:nvPr/>
        </p:nvGrpSpPr>
        <p:grpSpPr>
          <a:xfrm>
            <a:off x="2071678" y="9024966"/>
            <a:ext cx="329023" cy="338554"/>
            <a:chOff x="3995653" y="3439692"/>
            <a:chExt cx="329023" cy="338554"/>
          </a:xfrm>
        </p:grpSpPr>
        <p:sp>
          <p:nvSpPr>
            <p:cNvPr id="239" name="橢圓 238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1" name="群組 200"/>
          <p:cNvGrpSpPr/>
          <p:nvPr/>
        </p:nvGrpSpPr>
        <p:grpSpPr>
          <a:xfrm>
            <a:off x="1814093" y="5810256"/>
            <a:ext cx="329023" cy="338554"/>
            <a:chOff x="4381010" y="3439692"/>
            <a:chExt cx="329023" cy="338554"/>
          </a:xfrm>
        </p:grpSpPr>
        <p:sp>
          <p:nvSpPr>
            <p:cNvPr id="242" name="橢圓 24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4" name="群組 190"/>
          <p:cNvGrpSpPr/>
          <p:nvPr/>
        </p:nvGrpSpPr>
        <p:grpSpPr>
          <a:xfrm>
            <a:off x="3500438" y="9024966"/>
            <a:ext cx="329023" cy="338554"/>
            <a:chOff x="4781471" y="3421056"/>
            <a:chExt cx="329023" cy="338554"/>
          </a:xfrm>
        </p:grpSpPr>
        <p:sp>
          <p:nvSpPr>
            <p:cNvPr id="245" name="橢圓 24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1" name="群組 190"/>
          <p:cNvGrpSpPr/>
          <p:nvPr/>
        </p:nvGrpSpPr>
        <p:grpSpPr>
          <a:xfrm>
            <a:off x="4429132" y="6238884"/>
            <a:ext cx="329023" cy="338554"/>
            <a:chOff x="4781471" y="3421056"/>
            <a:chExt cx="329023" cy="338554"/>
          </a:xfrm>
        </p:grpSpPr>
        <p:sp>
          <p:nvSpPr>
            <p:cNvPr id="252" name="橢圓 25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4" name="群組 190"/>
          <p:cNvGrpSpPr/>
          <p:nvPr/>
        </p:nvGrpSpPr>
        <p:grpSpPr>
          <a:xfrm>
            <a:off x="2071678" y="5953132"/>
            <a:ext cx="329023" cy="338554"/>
            <a:chOff x="4781471" y="3421056"/>
            <a:chExt cx="329023" cy="338554"/>
          </a:xfrm>
        </p:grpSpPr>
        <p:sp>
          <p:nvSpPr>
            <p:cNvPr id="255" name="橢圓 25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7" name="群組 190"/>
          <p:cNvGrpSpPr/>
          <p:nvPr/>
        </p:nvGrpSpPr>
        <p:grpSpPr>
          <a:xfrm>
            <a:off x="242457" y="4310058"/>
            <a:ext cx="329023" cy="338554"/>
            <a:chOff x="4781471" y="3421056"/>
            <a:chExt cx="329023" cy="338554"/>
          </a:xfrm>
        </p:grpSpPr>
        <p:sp>
          <p:nvSpPr>
            <p:cNvPr id="258" name="橢圓 257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0" name="群組 190"/>
          <p:cNvGrpSpPr/>
          <p:nvPr/>
        </p:nvGrpSpPr>
        <p:grpSpPr>
          <a:xfrm>
            <a:off x="1357298" y="3452802"/>
            <a:ext cx="329023" cy="338554"/>
            <a:chOff x="4781471" y="3421056"/>
            <a:chExt cx="329023" cy="338554"/>
          </a:xfrm>
        </p:grpSpPr>
        <p:sp>
          <p:nvSpPr>
            <p:cNvPr id="261" name="橢圓 260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3" name="群組 190"/>
          <p:cNvGrpSpPr/>
          <p:nvPr/>
        </p:nvGrpSpPr>
        <p:grpSpPr>
          <a:xfrm>
            <a:off x="2500306" y="3167050"/>
            <a:ext cx="329023" cy="338554"/>
            <a:chOff x="4781471" y="3421056"/>
            <a:chExt cx="329023" cy="338554"/>
          </a:xfrm>
        </p:grpSpPr>
        <p:sp>
          <p:nvSpPr>
            <p:cNvPr id="264" name="橢圓 263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6" name="群組 190"/>
          <p:cNvGrpSpPr/>
          <p:nvPr/>
        </p:nvGrpSpPr>
        <p:grpSpPr>
          <a:xfrm>
            <a:off x="5143512" y="3238488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190"/>
          <p:cNvGrpSpPr/>
          <p:nvPr/>
        </p:nvGrpSpPr>
        <p:grpSpPr>
          <a:xfrm>
            <a:off x="3643314" y="5738818"/>
            <a:ext cx="329023" cy="338554"/>
            <a:chOff x="4781471" y="3421056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5643578" y="6238884"/>
            <a:ext cx="329023" cy="338554"/>
            <a:chOff x="5166828" y="3421056"/>
            <a:chExt cx="329023" cy="338554"/>
          </a:xfrm>
        </p:grpSpPr>
        <p:sp>
          <p:nvSpPr>
            <p:cNvPr id="273" name="橢圓 272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內容版面配置區 2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7232" y="8878701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sylph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7033" y="63288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加速術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28868" y="90215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恢復術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57628" y="90215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強化盔甲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2140" y="90094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燃燒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414675" y="7735693"/>
            <a:ext cx="942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undine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57628" y="78785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土壁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57628" y="6521247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gnome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135" name="矩形 134"/>
          <p:cNvSpPr/>
          <p:nvPr/>
        </p:nvSpPr>
        <p:spPr>
          <a:xfrm>
            <a:off x="5197480" y="6306933"/>
            <a:ext cx="1446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salamander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209" name="矩形 208"/>
          <p:cNvSpPr/>
          <p:nvPr/>
        </p:nvSpPr>
        <p:spPr>
          <a:xfrm>
            <a:off x="5500702" y="780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強化武器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41" name="直線單箭頭接點 240"/>
          <p:cNvCxnSpPr/>
          <p:nvPr/>
        </p:nvCxnSpPr>
        <p:spPr>
          <a:xfrm rot="16200000" flipV="1">
            <a:off x="2876224" y="5175574"/>
            <a:ext cx="2060591" cy="59944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rot="16200000" flipV="1">
            <a:off x="2399220" y="8694034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rot="16200000" flipV="1">
            <a:off x="-7891" y="7793640"/>
            <a:ext cx="228871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/>
          <p:cNvCxnSpPr/>
          <p:nvPr/>
        </p:nvCxnSpPr>
        <p:spPr>
          <a:xfrm rot="16200000" flipV="1">
            <a:off x="3899418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/>
          <p:cNvCxnSpPr/>
          <p:nvPr/>
        </p:nvCxnSpPr>
        <p:spPr>
          <a:xfrm rot="16200000" flipV="1">
            <a:off x="5542492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255"/>
          <p:cNvCxnSpPr/>
          <p:nvPr/>
        </p:nvCxnSpPr>
        <p:spPr>
          <a:xfrm rot="16200000" flipV="1">
            <a:off x="3970856" y="7408151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/>
          <p:cNvCxnSpPr/>
          <p:nvPr/>
        </p:nvCxnSpPr>
        <p:spPr>
          <a:xfrm rot="5400000" flipH="1" flipV="1">
            <a:off x="1434065" y="5808280"/>
            <a:ext cx="3231218" cy="6570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/>
          <p:cNvCxnSpPr/>
          <p:nvPr/>
        </p:nvCxnSpPr>
        <p:spPr>
          <a:xfrm rot="16200000" flipV="1">
            <a:off x="1388947" y="6492985"/>
            <a:ext cx="1698982" cy="90502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/>
          <p:nvPr/>
        </p:nvCxnSpPr>
        <p:spPr>
          <a:xfrm rot="16200000" flipV="1">
            <a:off x="4296789" y="4728151"/>
            <a:ext cx="3012786" cy="17633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/>
          <p:nvPr/>
        </p:nvCxnSpPr>
        <p:spPr>
          <a:xfrm flipV="1">
            <a:off x="1306283" y="3090930"/>
            <a:ext cx="1424038" cy="95884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 rot="5400000" flipH="1" flipV="1">
            <a:off x="392885" y="5485396"/>
            <a:ext cx="1500198" cy="158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 rot="5400000" flipH="1" flipV="1">
            <a:off x="3231993" y="4261743"/>
            <a:ext cx="3220528" cy="131689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 rot="5400000" flipH="1" flipV="1">
            <a:off x="1813008" y="4357684"/>
            <a:ext cx="4449700" cy="23541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/>
          <p:cNvCxnSpPr/>
          <p:nvPr/>
        </p:nvCxnSpPr>
        <p:spPr>
          <a:xfrm rot="5400000" flipH="1" flipV="1">
            <a:off x="404756" y="4262469"/>
            <a:ext cx="5476986" cy="357190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 rot="16200000" flipV="1">
            <a:off x="5613930" y="7336712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5400000" flipH="1" flipV="1">
            <a:off x="1249251" y="4031087"/>
            <a:ext cx="2305318" cy="114622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rot="16200000" flipV="1">
            <a:off x="3773624" y="4615631"/>
            <a:ext cx="1915897" cy="145126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rot="16200000" flipV="1">
            <a:off x="2001222" y="6086711"/>
            <a:ext cx="1664319" cy="164855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群組 214"/>
          <p:cNvGrpSpPr/>
          <p:nvPr/>
        </p:nvGrpSpPr>
        <p:grpSpPr>
          <a:xfrm>
            <a:off x="4929198" y="6310322"/>
            <a:ext cx="329023" cy="338554"/>
            <a:chOff x="4781471" y="3738554"/>
            <a:chExt cx="329023" cy="338554"/>
          </a:xfrm>
        </p:grpSpPr>
        <p:sp>
          <p:nvSpPr>
            <p:cNvPr id="216" name="橢圓 215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9" name="群組 218"/>
          <p:cNvGrpSpPr/>
          <p:nvPr/>
        </p:nvGrpSpPr>
        <p:grpSpPr>
          <a:xfrm>
            <a:off x="5214950" y="7810520"/>
            <a:ext cx="329023" cy="338554"/>
            <a:chOff x="4781471" y="3738554"/>
            <a:chExt cx="329023" cy="338554"/>
          </a:xfrm>
        </p:grpSpPr>
        <p:sp>
          <p:nvSpPr>
            <p:cNvPr id="222" name="橢圓 221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3" name="群組 242"/>
          <p:cNvGrpSpPr/>
          <p:nvPr/>
        </p:nvGrpSpPr>
        <p:grpSpPr>
          <a:xfrm>
            <a:off x="5286388" y="9024966"/>
            <a:ext cx="329023" cy="338554"/>
            <a:chOff x="4781471" y="3738554"/>
            <a:chExt cx="329023" cy="338554"/>
          </a:xfrm>
        </p:grpSpPr>
        <p:sp>
          <p:nvSpPr>
            <p:cNvPr id="244" name="橢圓 243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5" name="群組 264"/>
          <p:cNvGrpSpPr/>
          <p:nvPr/>
        </p:nvGrpSpPr>
        <p:grpSpPr>
          <a:xfrm>
            <a:off x="3571876" y="6524636"/>
            <a:ext cx="329023" cy="338554"/>
            <a:chOff x="3995653" y="3738554"/>
            <a:chExt cx="329023" cy="338554"/>
          </a:xfrm>
        </p:grpSpPr>
        <p:sp>
          <p:nvSpPr>
            <p:cNvPr id="266" name="橢圓 265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268"/>
          <p:cNvGrpSpPr/>
          <p:nvPr/>
        </p:nvGrpSpPr>
        <p:grpSpPr>
          <a:xfrm>
            <a:off x="3571876" y="7881958"/>
            <a:ext cx="329023" cy="338554"/>
            <a:chOff x="3995653" y="3738554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3571876" y="9024966"/>
            <a:ext cx="329023" cy="338554"/>
            <a:chOff x="3995653" y="3738554"/>
            <a:chExt cx="329023" cy="338554"/>
          </a:xfrm>
        </p:grpSpPr>
        <p:sp>
          <p:nvSpPr>
            <p:cNvPr id="274" name="橢圓 273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5" name="群組 284"/>
          <p:cNvGrpSpPr/>
          <p:nvPr/>
        </p:nvGrpSpPr>
        <p:grpSpPr>
          <a:xfrm>
            <a:off x="500042" y="6310322"/>
            <a:ext cx="329023" cy="338554"/>
            <a:chOff x="5166828" y="3738554"/>
            <a:chExt cx="329023" cy="338554"/>
          </a:xfrm>
        </p:grpSpPr>
        <p:sp>
          <p:nvSpPr>
            <p:cNvPr id="287" name="橢圓 28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88" name="文字方塊 28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9" name="群組 288"/>
          <p:cNvGrpSpPr/>
          <p:nvPr/>
        </p:nvGrpSpPr>
        <p:grpSpPr>
          <a:xfrm>
            <a:off x="571480" y="8900726"/>
            <a:ext cx="329023" cy="338554"/>
            <a:chOff x="5166828" y="3738554"/>
            <a:chExt cx="329023" cy="338554"/>
          </a:xfrm>
        </p:grpSpPr>
        <p:sp>
          <p:nvSpPr>
            <p:cNvPr id="290" name="橢圓 289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33" name="群組 332"/>
          <p:cNvGrpSpPr/>
          <p:nvPr/>
        </p:nvGrpSpPr>
        <p:grpSpPr>
          <a:xfrm>
            <a:off x="528209" y="4024306"/>
            <a:ext cx="1420500" cy="624306"/>
            <a:chOff x="528209" y="4024306"/>
            <a:chExt cx="1420500" cy="624306"/>
          </a:xfrm>
        </p:grpSpPr>
        <p:sp>
          <p:nvSpPr>
            <p:cNvPr id="107" name="矩形 106"/>
            <p:cNvSpPr/>
            <p:nvPr/>
          </p:nvSpPr>
          <p:spPr>
            <a:xfrm>
              <a:off x="1071546" y="416379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隕石術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190" name="群組 189"/>
            <p:cNvGrpSpPr/>
            <p:nvPr/>
          </p:nvGrpSpPr>
          <p:grpSpPr>
            <a:xfrm>
              <a:off x="785794" y="4310058"/>
              <a:ext cx="329023" cy="338554"/>
              <a:chOff x="4781471" y="3738554"/>
              <a:chExt cx="329023" cy="338554"/>
            </a:xfrm>
          </p:grpSpPr>
          <p:sp>
            <p:nvSpPr>
              <p:cNvPr id="193" name="橢圓 19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785794" y="4024306"/>
              <a:ext cx="329023" cy="338554"/>
              <a:chOff x="3995653" y="3738554"/>
              <a:chExt cx="329023" cy="338554"/>
            </a:xfrm>
          </p:grpSpPr>
          <p:sp>
            <p:nvSpPr>
              <p:cNvPr id="259" name="橢圓 258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1" name="文字方塊 260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528209" y="4167182"/>
              <a:ext cx="329023" cy="338554"/>
              <a:chOff x="5166828" y="3738554"/>
              <a:chExt cx="329023" cy="338554"/>
            </a:xfrm>
          </p:grpSpPr>
          <p:sp>
            <p:nvSpPr>
              <p:cNvPr id="296" name="橢圓 295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98" name="群組 297"/>
          <p:cNvGrpSpPr/>
          <p:nvPr/>
        </p:nvGrpSpPr>
        <p:grpSpPr>
          <a:xfrm>
            <a:off x="2143116" y="7739082"/>
            <a:ext cx="329023" cy="338554"/>
            <a:chOff x="4381010" y="3738554"/>
            <a:chExt cx="329023" cy="338554"/>
          </a:xfrm>
        </p:grpSpPr>
        <p:sp>
          <p:nvSpPr>
            <p:cNvPr id="299" name="橢圓 298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01" name="群組 300"/>
          <p:cNvGrpSpPr/>
          <p:nvPr/>
        </p:nvGrpSpPr>
        <p:grpSpPr>
          <a:xfrm>
            <a:off x="2143116" y="9024966"/>
            <a:ext cx="329023" cy="338554"/>
            <a:chOff x="4381010" y="3738554"/>
            <a:chExt cx="329023" cy="338554"/>
          </a:xfrm>
        </p:grpSpPr>
        <p:sp>
          <p:nvSpPr>
            <p:cNvPr id="302" name="橢圓 30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16" name="群組 315"/>
          <p:cNvGrpSpPr/>
          <p:nvPr/>
        </p:nvGrpSpPr>
        <p:grpSpPr>
          <a:xfrm>
            <a:off x="1285860" y="5543140"/>
            <a:ext cx="1143008" cy="624306"/>
            <a:chOff x="1428736" y="5238752"/>
            <a:chExt cx="1143008" cy="624306"/>
          </a:xfrm>
        </p:grpSpPr>
        <p:sp>
          <p:nvSpPr>
            <p:cNvPr id="153" name="矩形 152"/>
            <p:cNvSpPr/>
            <p:nvPr/>
          </p:nvSpPr>
          <p:spPr>
            <a:xfrm>
              <a:off x="1694581" y="537823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土石流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62" name="群組 261"/>
            <p:cNvGrpSpPr/>
            <p:nvPr/>
          </p:nvGrpSpPr>
          <p:grpSpPr>
            <a:xfrm>
              <a:off x="1428736" y="5524504"/>
              <a:ext cx="329023" cy="338554"/>
              <a:chOff x="3995653" y="3738554"/>
              <a:chExt cx="329023" cy="338554"/>
            </a:xfrm>
          </p:grpSpPr>
          <p:sp>
            <p:nvSpPr>
              <p:cNvPr id="263" name="橢圓 262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4" name="文字方塊 263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4" name="群組 303"/>
            <p:cNvGrpSpPr/>
            <p:nvPr/>
          </p:nvGrpSpPr>
          <p:grpSpPr>
            <a:xfrm>
              <a:off x="1428736" y="5238752"/>
              <a:ext cx="329023" cy="338554"/>
              <a:chOff x="4381010" y="3738554"/>
              <a:chExt cx="329023" cy="338554"/>
            </a:xfrm>
          </p:grpSpPr>
          <p:sp>
            <p:nvSpPr>
              <p:cNvPr id="305" name="橢圓 304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6" name="文字方塊 305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2" name="群組 321"/>
          <p:cNvGrpSpPr/>
          <p:nvPr/>
        </p:nvGrpSpPr>
        <p:grpSpPr>
          <a:xfrm>
            <a:off x="2786058" y="2738422"/>
            <a:ext cx="1440725" cy="624306"/>
            <a:chOff x="2857496" y="3095612"/>
            <a:chExt cx="1440725" cy="624306"/>
          </a:xfrm>
        </p:grpSpPr>
        <p:sp>
          <p:nvSpPr>
            <p:cNvPr id="186" name="矩形 185"/>
            <p:cNvSpPr/>
            <p:nvPr/>
          </p:nvSpPr>
          <p:spPr>
            <a:xfrm>
              <a:off x="3421058" y="322240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流星雨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00" name="群組 199"/>
            <p:cNvGrpSpPr/>
            <p:nvPr/>
          </p:nvGrpSpPr>
          <p:grpSpPr>
            <a:xfrm>
              <a:off x="3143248" y="3381364"/>
              <a:ext cx="329023" cy="338554"/>
              <a:chOff x="4781471" y="3738554"/>
              <a:chExt cx="329023" cy="338554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9" name="群組 248"/>
            <p:cNvGrpSpPr/>
            <p:nvPr/>
          </p:nvGrpSpPr>
          <p:grpSpPr>
            <a:xfrm>
              <a:off x="3143248" y="3095612"/>
              <a:ext cx="329023" cy="338554"/>
              <a:chOff x="3995653" y="3738554"/>
              <a:chExt cx="329023" cy="338554"/>
            </a:xfrm>
          </p:grpSpPr>
          <p:sp>
            <p:nvSpPr>
              <p:cNvPr id="250" name="橢圓 249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52" name="文字方塊 251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80" name="群組 279"/>
            <p:cNvGrpSpPr/>
            <p:nvPr/>
          </p:nvGrpSpPr>
          <p:grpSpPr>
            <a:xfrm>
              <a:off x="2857496" y="3381364"/>
              <a:ext cx="329023" cy="338554"/>
              <a:chOff x="5166828" y="3738554"/>
              <a:chExt cx="329023" cy="338554"/>
            </a:xfrm>
          </p:grpSpPr>
          <p:sp>
            <p:nvSpPr>
              <p:cNvPr id="281" name="橢圓 280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83" name="文字方塊 282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7" name="群組 306"/>
            <p:cNvGrpSpPr/>
            <p:nvPr/>
          </p:nvGrpSpPr>
          <p:grpSpPr>
            <a:xfrm>
              <a:off x="2857496" y="3095612"/>
              <a:ext cx="329023" cy="338554"/>
              <a:chOff x="4381010" y="3738554"/>
              <a:chExt cx="329023" cy="338554"/>
            </a:xfrm>
          </p:grpSpPr>
          <p:sp>
            <p:nvSpPr>
              <p:cNvPr id="308" name="橢圓 307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9" name="文字方塊 308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1" name="群組 320"/>
          <p:cNvGrpSpPr/>
          <p:nvPr/>
        </p:nvGrpSpPr>
        <p:grpSpPr>
          <a:xfrm>
            <a:off x="4929198" y="2666984"/>
            <a:ext cx="1428760" cy="624306"/>
            <a:chOff x="4929198" y="2666984"/>
            <a:chExt cx="1428760" cy="624306"/>
          </a:xfrm>
        </p:grpSpPr>
        <p:sp>
          <p:nvSpPr>
            <p:cNvPr id="218" name="矩形 217"/>
            <p:cNvSpPr/>
            <p:nvPr/>
          </p:nvSpPr>
          <p:spPr>
            <a:xfrm>
              <a:off x="5480795" y="2806471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傳送術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10" name="群組 209"/>
            <p:cNvGrpSpPr/>
            <p:nvPr/>
          </p:nvGrpSpPr>
          <p:grpSpPr>
            <a:xfrm>
              <a:off x="5214950" y="2952736"/>
              <a:ext cx="329023" cy="338554"/>
              <a:chOff x="4781471" y="3738554"/>
              <a:chExt cx="329023" cy="338554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214950" y="2666984"/>
              <a:ext cx="329023" cy="338554"/>
              <a:chOff x="3995653" y="3738554"/>
              <a:chExt cx="329023" cy="338554"/>
            </a:xfrm>
          </p:grpSpPr>
          <p:sp>
            <p:nvSpPr>
              <p:cNvPr id="247" name="橢圓 24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77" name="群組 276"/>
            <p:cNvGrpSpPr/>
            <p:nvPr/>
          </p:nvGrpSpPr>
          <p:grpSpPr>
            <a:xfrm>
              <a:off x="4929198" y="2952736"/>
              <a:ext cx="329023" cy="338554"/>
              <a:chOff x="5166828" y="3738554"/>
              <a:chExt cx="329023" cy="338554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79" name="文字方塊 278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4929198" y="2666984"/>
              <a:ext cx="329023" cy="338554"/>
              <a:chOff x="4381010" y="3738554"/>
              <a:chExt cx="329023" cy="338554"/>
            </a:xfrm>
          </p:grpSpPr>
          <p:sp>
            <p:nvSpPr>
              <p:cNvPr id="311" name="橢圓 310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12" name="文字方塊 311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cxnSp>
        <p:nvCxnSpPr>
          <p:cNvPr id="313" name="直線單箭頭接點 312"/>
          <p:cNvCxnSpPr/>
          <p:nvPr/>
        </p:nvCxnSpPr>
        <p:spPr>
          <a:xfrm rot="10800000">
            <a:off x="1571611" y="4595811"/>
            <a:ext cx="3380093" cy="177302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6200000" flipV="1">
            <a:off x="1089263" y="4792406"/>
            <a:ext cx="3130343" cy="259427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群組 331"/>
          <p:cNvGrpSpPr/>
          <p:nvPr/>
        </p:nvGrpSpPr>
        <p:grpSpPr>
          <a:xfrm>
            <a:off x="2824162" y="3900066"/>
            <a:ext cx="1390656" cy="624306"/>
            <a:chOff x="2786058" y="3809992"/>
            <a:chExt cx="1390656" cy="624306"/>
          </a:xfrm>
        </p:grpSpPr>
        <p:sp>
          <p:nvSpPr>
            <p:cNvPr id="199" name="矩形 198"/>
            <p:cNvSpPr/>
            <p:nvPr/>
          </p:nvSpPr>
          <p:spPr>
            <a:xfrm>
              <a:off x="3299551" y="3940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分身術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323" name="群組 322"/>
            <p:cNvGrpSpPr/>
            <p:nvPr/>
          </p:nvGrpSpPr>
          <p:grpSpPr>
            <a:xfrm>
              <a:off x="2786058" y="3952868"/>
              <a:ext cx="329023" cy="338554"/>
              <a:chOff x="4781471" y="3738554"/>
              <a:chExt cx="329023" cy="338554"/>
            </a:xfrm>
          </p:grpSpPr>
          <p:sp>
            <p:nvSpPr>
              <p:cNvPr id="324" name="橢圓 323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5" name="文字方塊 324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6" name="群組 325"/>
            <p:cNvGrpSpPr/>
            <p:nvPr/>
          </p:nvGrpSpPr>
          <p:grpSpPr>
            <a:xfrm>
              <a:off x="3071810" y="3809992"/>
              <a:ext cx="329023" cy="338554"/>
              <a:chOff x="3995653" y="3738554"/>
              <a:chExt cx="329023" cy="338554"/>
            </a:xfrm>
          </p:grpSpPr>
          <p:sp>
            <p:nvSpPr>
              <p:cNvPr id="327" name="橢圓 32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8" name="文字方塊 32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9" name="群組 328"/>
            <p:cNvGrpSpPr/>
            <p:nvPr/>
          </p:nvGrpSpPr>
          <p:grpSpPr>
            <a:xfrm>
              <a:off x="3071810" y="4095744"/>
              <a:ext cx="329023" cy="338554"/>
              <a:chOff x="4381010" y="3738554"/>
              <a:chExt cx="329023" cy="338554"/>
            </a:xfrm>
          </p:grpSpPr>
          <p:sp>
            <p:nvSpPr>
              <p:cNvPr id="330" name="橢圓 329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31" name="文字方塊 330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技能樹</a:t>
            </a:r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500702" y="90249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穿雲眼</a:t>
            </a:r>
            <a:endParaRPr lang="zh-TW" altLang="en-US" dirty="0"/>
          </a:p>
        </p:txBody>
      </p:sp>
      <p:sp>
        <p:nvSpPr>
          <p:cNvPr id="201" name="矩形 3"/>
          <p:cNvSpPr/>
          <p:nvPr/>
        </p:nvSpPr>
        <p:spPr>
          <a:xfrm>
            <a:off x="785794" y="78819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祈禱強化</a:t>
            </a:r>
            <a:endParaRPr lang="zh-TW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785794" y="63817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祈禱治療</a:t>
            </a:r>
            <a:endParaRPr lang="zh-TW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714620" y="7310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咒殺術</a:t>
            </a:r>
            <a:endParaRPr lang="zh-TW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2357430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詛咒</a:t>
            </a:r>
            <a:endParaRPr lang="zh-TW" altLang="en-US" dirty="0"/>
          </a:p>
        </p:txBody>
      </p:sp>
      <p:sp>
        <p:nvSpPr>
          <p:cNvPr id="226" name="矩形 225"/>
          <p:cNvSpPr/>
          <p:nvPr/>
        </p:nvSpPr>
        <p:spPr>
          <a:xfrm>
            <a:off x="3857628" y="9024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金剛橫練</a:t>
            </a:r>
            <a:endParaRPr lang="zh-TW" altLang="en-US" dirty="0"/>
          </a:p>
        </p:txBody>
      </p:sp>
      <p:sp>
        <p:nvSpPr>
          <p:cNvPr id="236" name="文字方塊 58"/>
          <p:cNvSpPr txBox="1"/>
          <p:nvPr/>
        </p:nvSpPr>
        <p:spPr>
          <a:xfrm>
            <a:off x="5143512" y="5738818"/>
            <a:ext cx="2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500702" y="55959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影子模仿</a:t>
            </a:r>
            <a:endParaRPr lang="zh-TW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857232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信念</a:t>
            </a:r>
            <a:endParaRPr lang="zh-TW" altLang="en-US" dirty="0"/>
          </a:p>
        </p:txBody>
      </p:sp>
      <p:sp>
        <p:nvSpPr>
          <p:cNvPr id="266" name="矩形 90"/>
          <p:cNvSpPr/>
          <p:nvPr/>
        </p:nvSpPr>
        <p:spPr>
          <a:xfrm>
            <a:off x="3484558" y="774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蜉蝣術</a:t>
            </a:r>
            <a:endParaRPr lang="zh-TW" altLang="en-US" dirty="0"/>
          </a:p>
        </p:txBody>
      </p:sp>
      <p:sp>
        <p:nvSpPr>
          <p:cNvPr id="282" name="矩形 104"/>
          <p:cNvSpPr/>
          <p:nvPr/>
        </p:nvSpPr>
        <p:spPr>
          <a:xfrm>
            <a:off x="785794" y="51673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精神錯亂</a:t>
            </a:r>
            <a:endParaRPr lang="zh-TW" altLang="en-US" dirty="0"/>
          </a:p>
        </p:txBody>
      </p:sp>
      <p:cxnSp>
        <p:nvCxnSpPr>
          <p:cNvPr id="288" name="直線單箭頭接點 287"/>
          <p:cNvCxnSpPr/>
          <p:nvPr/>
        </p:nvCxnSpPr>
        <p:spPr>
          <a:xfrm rot="16200000" flipV="1">
            <a:off x="3645689" y="8432011"/>
            <a:ext cx="858850" cy="32702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1214422" y="6731000"/>
            <a:ext cx="2100278" cy="105885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 rot="5400000" flipH="1" flipV="1">
            <a:off x="3332956" y="7829550"/>
            <a:ext cx="2134394" cy="14049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16200000" flipV="1">
            <a:off x="542121" y="7268379"/>
            <a:ext cx="1054104" cy="47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rot="5400000" flipH="1" flipV="1">
            <a:off x="785800" y="8624900"/>
            <a:ext cx="765200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/>
          <p:cNvCxnSpPr/>
          <p:nvPr/>
        </p:nvCxnSpPr>
        <p:spPr>
          <a:xfrm rot="5400000" flipH="1" flipV="1">
            <a:off x="2134383" y="8070093"/>
            <a:ext cx="1249410" cy="47622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rot="16200000" flipV="1">
            <a:off x="4102100" y="7467600"/>
            <a:ext cx="2019300" cy="9017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/>
          <p:cNvCxnSpPr/>
          <p:nvPr/>
        </p:nvCxnSpPr>
        <p:spPr>
          <a:xfrm rot="5400000" flipH="1" flipV="1">
            <a:off x="4366403" y="7541451"/>
            <a:ext cx="2882948" cy="428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/>
          <p:nvPr/>
        </p:nvCxnSpPr>
        <p:spPr>
          <a:xfrm rot="5400000" flipH="1" flipV="1">
            <a:off x="3536950" y="6965950"/>
            <a:ext cx="2984500" cy="1193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0800000">
            <a:off x="4214818" y="5453066"/>
            <a:ext cx="903282" cy="43973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單箭頭接點 317"/>
          <p:cNvCxnSpPr/>
          <p:nvPr/>
        </p:nvCxnSpPr>
        <p:spPr>
          <a:xfrm rot="16200000" flipV="1">
            <a:off x="290502" y="6808798"/>
            <a:ext cx="3443294" cy="84929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/>
          <p:nvPr/>
        </p:nvCxnSpPr>
        <p:spPr>
          <a:xfrm rot="10800000">
            <a:off x="3530600" y="7442200"/>
            <a:ext cx="355600" cy="3175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/>
          <p:nvPr/>
        </p:nvCxnSpPr>
        <p:spPr>
          <a:xfrm rot="5400000" flipH="1" flipV="1">
            <a:off x="806450" y="5911850"/>
            <a:ext cx="838200" cy="88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/>
          <p:nvPr/>
        </p:nvCxnSpPr>
        <p:spPr>
          <a:xfrm rot="16200000" flipV="1">
            <a:off x="2078831" y="4512469"/>
            <a:ext cx="1316034" cy="24129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/>
          <p:cNvCxnSpPr/>
          <p:nvPr/>
        </p:nvCxnSpPr>
        <p:spPr>
          <a:xfrm flipV="1">
            <a:off x="1098528" y="3962400"/>
            <a:ext cx="1416072" cy="123506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/>
          <p:nvPr/>
        </p:nvCxnSpPr>
        <p:spPr>
          <a:xfrm rot="5400000" flipH="1" flipV="1">
            <a:off x="3009900" y="3492500"/>
            <a:ext cx="1866900" cy="1866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單箭頭接點 332"/>
          <p:cNvCxnSpPr/>
          <p:nvPr/>
        </p:nvCxnSpPr>
        <p:spPr>
          <a:xfrm rot="5400000" flipH="1" flipV="1">
            <a:off x="3482976" y="4638664"/>
            <a:ext cx="2774960" cy="546112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 flipV="1">
            <a:off x="1189010" y="5626100"/>
            <a:ext cx="2684490" cy="212408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rot="16200000" flipV="1">
            <a:off x="2178050" y="6419850"/>
            <a:ext cx="1536700" cy="203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 rot="16200000" flipV="1">
            <a:off x="2517712" y="6315012"/>
            <a:ext cx="1983340" cy="85523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群組 363"/>
          <p:cNvGrpSpPr/>
          <p:nvPr/>
        </p:nvGrpSpPr>
        <p:grpSpPr>
          <a:xfrm>
            <a:off x="500042" y="5024438"/>
            <a:ext cx="329023" cy="338554"/>
            <a:chOff x="4000504" y="4154072"/>
            <a:chExt cx="329023" cy="338554"/>
          </a:xfrm>
        </p:grpSpPr>
        <p:sp>
          <p:nvSpPr>
            <p:cNvPr id="365" name="橢圓 364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6" name="文字方塊 365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67" name="群組 366"/>
          <p:cNvGrpSpPr/>
          <p:nvPr/>
        </p:nvGrpSpPr>
        <p:grpSpPr>
          <a:xfrm>
            <a:off x="500042" y="6381760"/>
            <a:ext cx="329023" cy="338554"/>
            <a:chOff x="4000504" y="4154072"/>
            <a:chExt cx="329023" cy="338554"/>
          </a:xfrm>
        </p:grpSpPr>
        <p:sp>
          <p:nvSpPr>
            <p:cNvPr id="368" name="橢圓 367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9" name="文字方塊 368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3" name="群組 372"/>
          <p:cNvGrpSpPr/>
          <p:nvPr/>
        </p:nvGrpSpPr>
        <p:grpSpPr>
          <a:xfrm>
            <a:off x="571480" y="9024966"/>
            <a:ext cx="329023" cy="338554"/>
            <a:chOff x="4000504" y="4154072"/>
            <a:chExt cx="329023" cy="338554"/>
          </a:xfrm>
        </p:grpSpPr>
        <p:sp>
          <p:nvSpPr>
            <p:cNvPr id="374" name="橢圓 373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5" name="文字方塊 374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6" name="群組 375"/>
          <p:cNvGrpSpPr/>
          <p:nvPr/>
        </p:nvGrpSpPr>
        <p:grpSpPr>
          <a:xfrm>
            <a:off x="571480" y="7881958"/>
            <a:ext cx="329023" cy="338554"/>
            <a:chOff x="4000504" y="4154072"/>
            <a:chExt cx="329023" cy="338554"/>
          </a:xfrm>
        </p:grpSpPr>
        <p:sp>
          <p:nvSpPr>
            <p:cNvPr id="377" name="橢圓 376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8" name="文字方塊 377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88" name="群組 387"/>
          <p:cNvGrpSpPr/>
          <p:nvPr/>
        </p:nvGrpSpPr>
        <p:grpSpPr>
          <a:xfrm>
            <a:off x="500042" y="5310190"/>
            <a:ext cx="329023" cy="338554"/>
            <a:chOff x="4385861" y="4154072"/>
            <a:chExt cx="329023" cy="338554"/>
          </a:xfrm>
        </p:grpSpPr>
        <p:sp>
          <p:nvSpPr>
            <p:cNvPr id="389" name="橢圓 388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0" name="文字方塊 389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1" name="群組 390"/>
          <p:cNvGrpSpPr/>
          <p:nvPr/>
        </p:nvGrpSpPr>
        <p:grpSpPr>
          <a:xfrm>
            <a:off x="2500306" y="7167578"/>
            <a:ext cx="329023" cy="338554"/>
            <a:chOff x="4385861" y="4154072"/>
            <a:chExt cx="329023" cy="338554"/>
          </a:xfrm>
        </p:grpSpPr>
        <p:sp>
          <p:nvSpPr>
            <p:cNvPr id="392" name="橢圓 391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4" name="群組 393"/>
          <p:cNvGrpSpPr/>
          <p:nvPr/>
        </p:nvGrpSpPr>
        <p:grpSpPr>
          <a:xfrm>
            <a:off x="2071678" y="9024966"/>
            <a:ext cx="329023" cy="338554"/>
            <a:chOff x="4385861" y="4154072"/>
            <a:chExt cx="329023" cy="338554"/>
          </a:xfrm>
        </p:grpSpPr>
        <p:sp>
          <p:nvSpPr>
            <p:cNvPr id="395" name="橢圓 394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6" name="文字方塊 395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09" name="群組 408"/>
          <p:cNvGrpSpPr/>
          <p:nvPr/>
        </p:nvGrpSpPr>
        <p:grpSpPr>
          <a:xfrm>
            <a:off x="3214686" y="7739082"/>
            <a:ext cx="329023" cy="338554"/>
            <a:chOff x="4786322" y="4135436"/>
            <a:chExt cx="329023" cy="338554"/>
          </a:xfrm>
        </p:grpSpPr>
        <p:sp>
          <p:nvSpPr>
            <p:cNvPr id="410" name="橢圓 409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12" name="群組 411"/>
          <p:cNvGrpSpPr/>
          <p:nvPr/>
        </p:nvGrpSpPr>
        <p:grpSpPr>
          <a:xfrm>
            <a:off x="3571876" y="9024966"/>
            <a:ext cx="329023" cy="338554"/>
            <a:chOff x="4786322" y="4135436"/>
            <a:chExt cx="329023" cy="338554"/>
          </a:xfrm>
        </p:grpSpPr>
        <p:sp>
          <p:nvSpPr>
            <p:cNvPr id="413" name="橢圓 412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4" name="文字方塊 413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1" name="群組 440"/>
          <p:cNvGrpSpPr/>
          <p:nvPr/>
        </p:nvGrpSpPr>
        <p:grpSpPr>
          <a:xfrm>
            <a:off x="1785926" y="3309926"/>
            <a:ext cx="1217835" cy="646331"/>
            <a:chOff x="1785926" y="3309926"/>
            <a:chExt cx="1217835" cy="646331"/>
          </a:xfrm>
        </p:grpSpPr>
        <p:sp>
          <p:nvSpPr>
            <p:cNvPr id="185" name="矩形 184"/>
            <p:cNvSpPr/>
            <p:nvPr/>
          </p:nvSpPr>
          <p:spPr>
            <a:xfrm>
              <a:off x="2357430" y="330992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連鎖</a:t>
              </a:r>
              <a:r>
                <a:rPr lang="en-US" altLang="zh-TW" dirty="0" smtClean="0">
                  <a:latin typeface="+mj-ea"/>
                  <a:ea typeface="+mj-ea"/>
                </a:rPr>
                <a:t/>
              </a:r>
              <a:br>
                <a:rPr lang="en-US" altLang="zh-TW" dirty="0" smtClean="0">
                  <a:latin typeface="+mj-ea"/>
                  <a:ea typeface="+mj-ea"/>
                </a:rPr>
              </a:br>
              <a:r>
                <a:rPr lang="zh-TW" altLang="en-US" dirty="0" smtClean="0">
                  <a:latin typeface="+mj-ea"/>
                  <a:ea typeface="+mj-ea"/>
                </a:rPr>
                <a:t>屍爆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356" name="橢圓 355"/>
            <p:cNvSpPr/>
            <p:nvPr/>
          </p:nvSpPr>
          <p:spPr>
            <a:xfrm>
              <a:off x="1834048" y="3341671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57" name="文字方塊 356"/>
            <p:cNvSpPr txBox="1"/>
            <p:nvPr/>
          </p:nvSpPr>
          <p:spPr>
            <a:xfrm>
              <a:off x="1785926" y="330992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82" name="群組 381"/>
            <p:cNvGrpSpPr/>
            <p:nvPr/>
          </p:nvGrpSpPr>
          <p:grpSpPr>
            <a:xfrm>
              <a:off x="1785926" y="3595678"/>
              <a:ext cx="329023" cy="338554"/>
              <a:chOff x="4385861" y="4154072"/>
              <a:chExt cx="329023" cy="338554"/>
            </a:xfrm>
          </p:grpSpPr>
          <p:sp>
            <p:nvSpPr>
              <p:cNvPr id="383" name="橢圓 382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4" name="文字方塊 383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97" name="群組 396"/>
            <p:cNvGrpSpPr/>
            <p:nvPr/>
          </p:nvGrpSpPr>
          <p:grpSpPr>
            <a:xfrm>
              <a:off x="2071678" y="3595678"/>
              <a:ext cx="329023" cy="338554"/>
              <a:chOff x="4786322" y="4135436"/>
              <a:chExt cx="329023" cy="338554"/>
            </a:xfrm>
          </p:grpSpPr>
          <p:sp>
            <p:nvSpPr>
              <p:cNvPr id="398" name="橢圓 397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99" name="文字方塊 398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9" name="群組 418"/>
            <p:cNvGrpSpPr/>
            <p:nvPr/>
          </p:nvGrpSpPr>
          <p:grpSpPr>
            <a:xfrm>
              <a:off x="2071678" y="3309926"/>
              <a:ext cx="329023" cy="338554"/>
              <a:chOff x="5171679" y="4135436"/>
              <a:chExt cx="329023" cy="338554"/>
            </a:xfrm>
          </p:grpSpPr>
          <p:sp>
            <p:nvSpPr>
              <p:cNvPr id="420" name="橢圓 419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1" name="文字方塊 420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3" name="群組 442"/>
          <p:cNvGrpSpPr/>
          <p:nvPr/>
        </p:nvGrpSpPr>
        <p:grpSpPr>
          <a:xfrm>
            <a:off x="2099845" y="5238752"/>
            <a:ext cx="1420500" cy="624306"/>
            <a:chOff x="2099845" y="5238752"/>
            <a:chExt cx="1420500" cy="624306"/>
          </a:xfrm>
        </p:grpSpPr>
        <p:grpSp>
          <p:nvGrpSpPr>
            <p:cNvPr id="385" name="群組 384"/>
            <p:cNvGrpSpPr/>
            <p:nvPr/>
          </p:nvGrpSpPr>
          <p:grpSpPr>
            <a:xfrm>
              <a:off x="2357430" y="5238752"/>
              <a:ext cx="329023" cy="338554"/>
              <a:chOff x="4385861" y="4154072"/>
              <a:chExt cx="329023" cy="338554"/>
            </a:xfrm>
          </p:grpSpPr>
          <p:sp>
            <p:nvSpPr>
              <p:cNvPr id="386" name="橢圓 385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7" name="文字方塊 386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5" name="群組 414"/>
            <p:cNvGrpSpPr/>
            <p:nvPr/>
          </p:nvGrpSpPr>
          <p:grpSpPr>
            <a:xfrm>
              <a:off x="2357430" y="5524504"/>
              <a:ext cx="329023" cy="338554"/>
              <a:chOff x="4786322" y="4135436"/>
              <a:chExt cx="329023" cy="338554"/>
            </a:xfrm>
          </p:grpSpPr>
          <p:sp>
            <p:nvSpPr>
              <p:cNvPr id="416" name="橢圓 415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17" name="文字方塊 416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18" name="矩形 417"/>
            <p:cNvSpPr/>
            <p:nvPr/>
          </p:nvSpPr>
          <p:spPr>
            <a:xfrm>
              <a:off x="2643182" y="53816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結界術</a:t>
              </a:r>
              <a:endParaRPr lang="zh-TW" altLang="en-US" dirty="0"/>
            </a:p>
          </p:txBody>
        </p:sp>
        <p:grpSp>
          <p:nvGrpSpPr>
            <p:cNvPr id="422" name="群組 421"/>
            <p:cNvGrpSpPr/>
            <p:nvPr/>
          </p:nvGrpSpPr>
          <p:grpSpPr>
            <a:xfrm>
              <a:off x="2099845" y="5381628"/>
              <a:ext cx="329023" cy="338554"/>
              <a:chOff x="5171679" y="4135436"/>
              <a:chExt cx="329023" cy="338554"/>
            </a:xfrm>
          </p:grpSpPr>
          <p:sp>
            <p:nvSpPr>
              <p:cNvPr id="423" name="橢圓 422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4" name="群組 443"/>
          <p:cNvGrpSpPr/>
          <p:nvPr/>
        </p:nvGrpSpPr>
        <p:grpSpPr>
          <a:xfrm>
            <a:off x="3671481" y="6238884"/>
            <a:ext cx="1614907" cy="624306"/>
            <a:chOff x="3671481" y="6238884"/>
            <a:chExt cx="1614907" cy="624306"/>
          </a:xfrm>
        </p:grpSpPr>
        <p:sp>
          <p:nvSpPr>
            <p:cNvPr id="256" name="矩形 83"/>
            <p:cNvSpPr/>
            <p:nvPr/>
          </p:nvSpPr>
          <p:spPr>
            <a:xfrm>
              <a:off x="4178392" y="63817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神功附體</a:t>
              </a:r>
              <a:endParaRPr lang="zh-TW" altLang="en-US" dirty="0"/>
            </a:p>
          </p:txBody>
        </p:sp>
        <p:grpSp>
          <p:nvGrpSpPr>
            <p:cNvPr id="370" name="群組 369"/>
            <p:cNvGrpSpPr/>
            <p:nvPr/>
          </p:nvGrpSpPr>
          <p:grpSpPr>
            <a:xfrm>
              <a:off x="3929066" y="6238884"/>
              <a:ext cx="329023" cy="338554"/>
              <a:chOff x="4000504" y="4154072"/>
              <a:chExt cx="329023" cy="338554"/>
            </a:xfrm>
          </p:grpSpPr>
          <p:sp>
            <p:nvSpPr>
              <p:cNvPr id="371" name="橢圓 370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72" name="文字方塊 371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3671481" y="6381760"/>
              <a:ext cx="329023" cy="338554"/>
              <a:chOff x="4786322" y="4135436"/>
              <a:chExt cx="329023" cy="338554"/>
            </a:xfrm>
          </p:grpSpPr>
          <p:sp>
            <p:nvSpPr>
              <p:cNvPr id="407" name="橢圓 406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8" name="文字方塊 407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25" name="群組 424"/>
            <p:cNvGrpSpPr/>
            <p:nvPr/>
          </p:nvGrpSpPr>
          <p:grpSpPr>
            <a:xfrm>
              <a:off x="3929066" y="6524636"/>
              <a:ext cx="329023" cy="338554"/>
              <a:chOff x="5171679" y="4135436"/>
              <a:chExt cx="329023" cy="338554"/>
            </a:xfrm>
          </p:grpSpPr>
          <p:sp>
            <p:nvSpPr>
              <p:cNvPr id="426" name="橢圓 425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28" name="群組 427"/>
          <p:cNvGrpSpPr/>
          <p:nvPr/>
        </p:nvGrpSpPr>
        <p:grpSpPr>
          <a:xfrm>
            <a:off x="5214950" y="9024966"/>
            <a:ext cx="329023" cy="338554"/>
            <a:chOff x="5171679" y="4135436"/>
            <a:chExt cx="329023" cy="338554"/>
          </a:xfrm>
        </p:grpSpPr>
        <p:sp>
          <p:nvSpPr>
            <p:cNvPr id="429" name="橢圓 428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0" name="文字方塊 429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31" name="群組 430"/>
          <p:cNvGrpSpPr/>
          <p:nvPr/>
        </p:nvGrpSpPr>
        <p:grpSpPr>
          <a:xfrm>
            <a:off x="5214950" y="5595942"/>
            <a:ext cx="329023" cy="338554"/>
            <a:chOff x="5171679" y="4135436"/>
            <a:chExt cx="329023" cy="338554"/>
          </a:xfrm>
        </p:grpSpPr>
        <p:sp>
          <p:nvSpPr>
            <p:cNvPr id="432" name="橢圓 431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3" name="文字方塊 432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2" name="群組 441"/>
          <p:cNvGrpSpPr/>
          <p:nvPr/>
        </p:nvGrpSpPr>
        <p:grpSpPr>
          <a:xfrm>
            <a:off x="3457167" y="4953000"/>
            <a:ext cx="1349062" cy="624306"/>
            <a:chOff x="3457167" y="4953000"/>
            <a:chExt cx="1349062" cy="624306"/>
          </a:xfrm>
        </p:grpSpPr>
        <p:sp>
          <p:nvSpPr>
            <p:cNvPr id="240" name="矩形 239"/>
            <p:cNvSpPr/>
            <p:nvPr/>
          </p:nvSpPr>
          <p:spPr>
            <a:xfrm>
              <a:off x="3929066" y="509587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隱身術</a:t>
              </a:r>
              <a:endParaRPr lang="zh-TW" altLang="en-US" dirty="0"/>
            </a:p>
          </p:txBody>
        </p:sp>
        <p:grpSp>
          <p:nvGrpSpPr>
            <p:cNvPr id="361" name="群組 360"/>
            <p:cNvGrpSpPr/>
            <p:nvPr/>
          </p:nvGrpSpPr>
          <p:grpSpPr>
            <a:xfrm>
              <a:off x="3714752" y="4953000"/>
              <a:ext cx="329023" cy="338554"/>
              <a:chOff x="4000504" y="4154072"/>
              <a:chExt cx="329023" cy="338554"/>
            </a:xfrm>
          </p:grpSpPr>
          <p:sp>
            <p:nvSpPr>
              <p:cNvPr id="362" name="橢圓 361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3" name="文字方塊 362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3457167" y="5095876"/>
              <a:ext cx="329023" cy="338554"/>
              <a:chOff x="4786322" y="4135436"/>
              <a:chExt cx="329023" cy="338554"/>
            </a:xfrm>
          </p:grpSpPr>
          <p:sp>
            <p:nvSpPr>
              <p:cNvPr id="404" name="橢圓 403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5" name="文字方塊 404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4" name="群組 433"/>
            <p:cNvGrpSpPr/>
            <p:nvPr/>
          </p:nvGrpSpPr>
          <p:grpSpPr>
            <a:xfrm>
              <a:off x="3714752" y="5238752"/>
              <a:ext cx="329023" cy="338554"/>
              <a:chOff x="5171679" y="4135436"/>
              <a:chExt cx="329023" cy="338554"/>
            </a:xfrm>
          </p:grpSpPr>
          <p:sp>
            <p:nvSpPr>
              <p:cNvPr id="435" name="橢圓 434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0" name="群組 439"/>
          <p:cNvGrpSpPr/>
          <p:nvPr/>
        </p:nvGrpSpPr>
        <p:grpSpPr>
          <a:xfrm>
            <a:off x="4643446" y="2809860"/>
            <a:ext cx="1873906" cy="624306"/>
            <a:chOff x="4643446" y="2809860"/>
            <a:chExt cx="1873906" cy="624306"/>
          </a:xfrm>
        </p:grpSpPr>
        <p:sp>
          <p:nvSpPr>
            <p:cNvPr id="166" name="矩形 165"/>
            <p:cNvSpPr/>
            <p:nvPr/>
          </p:nvSpPr>
          <p:spPr>
            <a:xfrm>
              <a:off x="5178524" y="29527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飛天遁地術</a:t>
              </a:r>
              <a:endParaRPr lang="zh-TW" altLang="en-US" dirty="0"/>
            </a:p>
          </p:txBody>
        </p:sp>
        <p:grpSp>
          <p:nvGrpSpPr>
            <p:cNvPr id="358" name="群組 357"/>
            <p:cNvGrpSpPr/>
            <p:nvPr/>
          </p:nvGrpSpPr>
          <p:grpSpPr>
            <a:xfrm>
              <a:off x="4643446" y="2809860"/>
              <a:ext cx="329023" cy="338554"/>
              <a:chOff x="4000504" y="4154072"/>
              <a:chExt cx="329023" cy="338554"/>
            </a:xfrm>
          </p:grpSpPr>
          <p:sp>
            <p:nvSpPr>
              <p:cNvPr id="359" name="橢圓 358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0" name="文字方塊 359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79" name="群組 378"/>
            <p:cNvGrpSpPr/>
            <p:nvPr/>
          </p:nvGrpSpPr>
          <p:grpSpPr>
            <a:xfrm>
              <a:off x="4643446" y="3095612"/>
              <a:ext cx="329023" cy="338554"/>
              <a:chOff x="4385861" y="4154072"/>
              <a:chExt cx="329023" cy="338554"/>
            </a:xfrm>
          </p:grpSpPr>
          <p:sp>
            <p:nvSpPr>
              <p:cNvPr id="380" name="橢圓 379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1" name="文字方塊 380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0" name="群組 399"/>
            <p:cNvGrpSpPr/>
            <p:nvPr/>
          </p:nvGrpSpPr>
          <p:grpSpPr>
            <a:xfrm>
              <a:off x="4929198" y="3095612"/>
              <a:ext cx="329023" cy="338554"/>
              <a:chOff x="4786322" y="4135436"/>
              <a:chExt cx="329023" cy="338554"/>
            </a:xfrm>
          </p:grpSpPr>
          <p:sp>
            <p:nvSpPr>
              <p:cNvPr id="401" name="橢圓 400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2" name="文字方塊 401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7" name="群組 436"/>
            <p:cNvGrpSpPr/>
            <p:nvPr/>
          </p:nvGrpSpPr>
          <p:grpSpPr>
            <a:xfrm>
              <a:off x="4929198" y="2809860"/>
              <a:ext cx="329023" cy="338554"/>
              <a:chOff x="5171679" y="4135436"/>
              <a:chExt cx="329023" cy="338554"/>
            </a:xfrm>
          </p:grpSpPr>
          <p:sp>
            <p:nvSpPr>
              <p:cNvPr id="438" name="橢圓 437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SLG</a:t>
            </a:r>
            <a:r>
              <a:rPr lang="zh-TW" altLang="en-US" dirty="0" smtClean="0"/>
              <a:t>戰鬥系統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smtClean="0"/>
              <a:t>SLG</a:t>
            </a:r>
            <a:r>
              <a:rPr lang="zh-TW" altLang="en-US" dirty="0" smtClean="0"/>
              <a:t>之後會使用戰棋類的戰鬥方式，地形高低、地面材質，都會影響戰鬥結果。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Entropy</a:t>
            </a:r>
            <a:r>
              <a:rPr lang="zh-TW" altLang="en-US" dirty="0" smtClean="0"/>
              <a:t>的影響在這也是最大的，一塊區域內釋放過多種技能會導致區域內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上升，區域內的人物會受到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上升影響導致技能</a:t>
            </a:r>
            <a:r>
              <a:rPr lang="en-US" altLang="zh-TW" dirty="0" smtClean="0"/>
              <a:t>MP</a:t>
            </a:r>
            <a:r>
              <a:rPr lang="zh-TW" altLang="en-US" dirty="0" smtClean="0"/>
              <a:t>需求上升。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單一屬性技能影響範圍</a:t>
            </a:r>
            <a:r>
              <a:rPr lang="en-US" altLang="zh-TW" dirty="0" smtClean="0"/>
              <a:t>3x3</a:t>
            </a:r>
            <a:r>
              <a:rPr lang="zh-TW" altLang="en-US" dirty="0" smtClean="0"/>
              <a:t>，雙屬性技能影響範圍</a:t>
            </a:r>
            <a:r>
              <a:rPr lang="en-US" altLang="zh-TW" dirty="0" smtClean="0"/>
              <a:t>4x4</a:t>
            </a:r>
            <a:r>
              <a:rPr lang="zh-TW" altLang="en-US" dirty="0" smtClean="0"/>
              <a:t>，三屬性技能影響範圍</a:t>
            </a:r>
            <a:r>
              <a:rPr lang="en-US" altLang="zh-TW" dirty="0" smtClean="0"/>
              <a:t>5x5</a:t>
            </a:r>
            <a:r>
              <a:rPr lang="zh-TW" altLang="en-US" dirty="0" smtClean="0"/>
              <a:t>，四屬性技能影響範圍</a:t>
            </a:r>
            <a:r>
              <a:rPr lang="en-US" altLang="zh-TW" dirty="0" smtClean="0"/>
              <a:t>6x6</a:t>
            </a:r>
          </a:p>
          <a:p>
            <a:pPr lvl="1"/>
            <a:r>
              <a:rPr lang="zh-TW" altLang="en-US" dirty="0" smtClean="0"/>
              <a:t>遠距攻擊的技能會影響在施法者側</a:t>
            </a:r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一開始進入遊戲可選擇要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建議先由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打過至少一週目之後再以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遊玩，</a:t>
            </a:r>
            <a:r>
              <a:rPr lang="en-US" altLang="zh-TW" dirty="0" smtClean="0"/>
              <a:t>True end</a:t>
            </a:r>
            <a:r>
              <a:rPr lang="zh-TW" altLang="en-US" dirty="0" smtClean="0"/>
              <a:t>之後會解放敵人等級上限並且完全以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一般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之下，隊友會跟著升級，並且可以由玩家幫他選擇技能，他身上會有經費，可以對他建議配裝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買裝備賣給他穿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之下，隊友不會升級，需要每次升級之後去冒險者旅館找同伴，冒險者旅館中冒險者等級會與玩家一樣，所學技能隨機，所有擁有裝備也是隨機，有機會遇到爆人品或者黑臉隊友。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再往上為了避免太難算我就幫你算好了，左側如果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個粒子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E)</a:t>
            </a:r>
            <a:r>
              <a:rPr lang="zh-TW" altLang="en-US" dirty="0" smtClean="0"/>
              <a:t>可能的狀況為</a:t>
            </a:r>
            <a:r>
              <a:rPr lang="en-US" altLang="zh-TW" dirty="0" smtClean="0"/>
              <a:t>120</a:t>
            </a:r>
            <a:r>
              <a:rPr lang="zh-TW" altLang="en-US" dirty="0" smtClean="0"/>
              <a:t>，如果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F)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210</a:t>
            </a:r>
            <a:r>
              <a:rPr lang="zh-TW" altLang="en-US" dirty="0" smtClean="0"/>
              <a:t>，最多的情況是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G) </a:t>
            </a:r>
            <a:r>
              <a:rPr lang="zh-TW" altLang="en-US" dirty="0" smtClean="0"/>
              <a:t>，組合數為</a:t>
            </a:r>
            <a:r>
              <a:rPr lang="en-US" altLang="zh-TW" dirty="0" smtClean="0"/>
              <a:t>252</a:t>
            </a:r>
            <a:r>
              <a:rPr lang="zh-TW" altLang="en-US" dirty="0" smtClean="0"/>
              <a:t>，而且不會有比</a:t>
            </a:r>
            <a:r>
              <a:rPr lang="en-US" altLang="zh-TW" dirty="0" smtClean="0"/>
              <a:t>252</a:t>
            </a:r>
            <a:r>
              <a:rPr lang="zh-TW" altLang="en-US" dirty="0" smtClean="0"/>
              <a:t>更大的可能，所以最後平衡是左邊五個右邊五個。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換句話說，自然經驗中的平衡概念，其實就是可能性最大的情況。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就如同一般人理解奇蹟本來就不容易發生。這個現象就是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想像今天有人把空間中的粒子全部撥到一側，過一段時間之後仍然會散佈均勻，所以自然界是往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增加的方向前進。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4429132" y="8239148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85776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528638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72074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G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1480" y="8239148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42926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E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2500306" y="8239148"/>
            <a:ext cx="1866317" cy="1155150"/>
            <a:chOff x="3786190" y="8310586"/>
            <a:chExt cx="1866317" cy="1155150"/>
          </a:xfrm>
        </p:grpSpPr>
        <p:sp>
          <p:nvSpPr>
            <p:cNvPr id="72" name="矩形 71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2" idx="0"/>
              <a:endCxn id="72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F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同樣的道理，當再把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個粒子丟入左側的時候，原本</a:t>
            </a:r>
            <a:r>
              <a:rPr lang="en-US" altLang="zh-TW" dirty="0" smtClean="0"/>
              <a:t>15:5</a:t>
            </a:r>
            <a:r>
              <a:rPr lang="zh-TW" altLang="en-US" dirty="0" smtClean="0"/>
              <a:t>的粒子狀態會隨時間擴散成</a:t>
            </a:r>
            <a:r>
              <a:rPr lang="en-US" altLang="zh-TW" dirty="0" smtClean="0"/>
              <a:t>10:10</a:t>
            </a:r>
            <a:r>
              <a:rPr lang="zh-TW" altLang="en-US" dirty="0" smtClean="0"/>
              <a:t>，這就是著名的勒沙特列原理（</a:t>
            </a:r>
            <a:r>
              <a:rPr lang="en-US" altLang="zh-TW" dirty="0" smtClean="0"/>
              <a:t>Le </a:t>
            </a:r>
            <a:r>
              <a:rPr lang="en-US" altLang="zh-TW" dirty="0" err="1" smtClean="0"/>
              <a:t>Chatelier</a:t>
            </a:r>
            <a:r>
              <a:rPr lang="en-US" altLang="zh-TW" dirty="0" smtClean="0"/>
              <a:t> principle</a:t>
            </a:r>
            <a:r>
              <a:rPr lang="zh-TW" altLang="en-US" dirty="0" smtClean="0"/>
              <a:t>）</a:t>
            </a:r>
          </a:p>
          <a:p>
            <a:pPr marL="87313" indent="627063">
              <a:buNone/>
            </a:pPr>
            <a:r>
              <a:rPr lang="zh-TW" altLang="en-US" dirty="0" smtClean="0"/>
              <a:t>所以在空間中施放不同體系的魔法或技術或者其他技能，就是在增加環境中不平衡，會需要時間去擴散達到新的平衡，即環境會往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最大的方向發展，也就導致短時間很難再施放另一種體系的魔法。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機制的存在，在使用魔法或科技的時候都要隨時注意技術彼此會有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牽制。</a:t>
            </a:r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有可能往減少方向進行嗎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也不是不可能。我們需要先連結另一個概念：生活經驗上我們也認為時間是單向往最大值前進，只會增加不會減少，所以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可以用來當作時間的指標，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增加就是時間正在前進。如果要做時光旅行，就要做出讓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減少的方法。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反之也可能存在一個方式，讓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先過度的增加，等於我們先看到了未來的時間。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所謂的先知預言也是用某些方式強制過度增加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先看到了世界的未來，再將所看的到未來告訴世人，所以預言並不是打油詩那種晦澀的詩箴。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有什麼情況可以讓光倒流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接下來就要進入比較難的部分，在相對論之中所有速度的物體觀測光速度皆是相同的，也就是光子本身是時間。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如果光子靜止就相當於時光暫停，如果光會反著跑就表示時光倒流了。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比如巨大的重力會扭曲空間，在黑洞光是無法離開黑洞的，換句話說黑洞的時間可能是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甚至是倒轉，也連帶可能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也是往減少的方向運行。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海倫．沃特</a:t>
            </a:r>
            <a:r>
              <a:rPr lang="en-US" altLang="zh-TW" dirty="0" smtClean="0"/>
              <a:t>《</a:t>
            </a:r>
            <a:r>
              <a:rPr lang="zh-TW" altLang="en-US" dirty="0" smtClean="0"/>
              <a:t>魔法與科技</a:t>
            </a:r>
            <a:r>
              <a:rPr lang="en-US" altLang="zh-TW" dirty="0" smtClean="0"/>
              <a:t>》</a:t>
            </a:r>
          </a:p>
          <a:p>
            <a:pPr marL="87313" indent="627063" algn="r">
              <a:buNone/>
            </a:pPr>
            <a:r>
              <a:rPr lang="en-US" altLang="zh-TW" dirty="0" smtClean="0"/>
              <a:t>Ch4 </a:t>
            </a:r>
            <a:r>
              <a:rPr lang="zh-TW" altLang="en-US" dirty="0" smtClean="0"/>
              <a:t>大一統理論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705</TotalTime>
  <Words>6482</Words>
  <Application>Microsoft Office PowerPoint</Application>
  <PresentationFormat>A4 紙張 (210x297 公釐)</PresentationFormat>
  <Paragraphs>675</Paragraphs>
  <Slides>58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鋒芒</vt:lpstr>
      <vt:lpstr>Partially Ordered  Magic</vt:lpstr>
      <vt:lpstr>Contents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2: Skills System</vt:lpstr>
      <vt:lpstr>Chapter 2: Skills System</vt:lpstr>
      <vt:lpstr>Chapter 2: Skills System</vt:lpstr>
      <vt:lpstr>Chapter 2: Skills System</vt:lpstr>
      <vt:lpstr>Chapter 2: Skills System</vt:lpstr>
      <vt:lpstr>Chapter 3: Chronicles</vt:lpstr>
      <vt:lpstr>Chapter 3: Chronicles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0</dc:title>
  <dc:creator>Sidney_Niu</dc:creator>
  <cp:lastModifiedBy>Sidney_Niu</cp:lastModifiedBy>
  <cp:revision>93</cp:revision>
  <dcterms:created xsi:type="dcterms:W3CDTF">2021-07-03T15:31:00Z</dcterms:created>
  <dcterms:modified xsi:type="dcterms:W3CDTF">2021-07-06T07:36:32Z</dcterms:modified>
</cp:coreProperties>
</file>