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01"/>
  </p:notesMasterIdLst>
  <p:sldIdLst>
    <p:sldId id="256" r:id="rId2"/>
    <p:sldId id="260" r:id="rId3"/>
    <p:sldId id="262" r:id="rId4"/>
    <p:sldId id="522" r:id="rId5"/>
    <p:sldId id="415" r:id="rId6"/>
    <p:sldId id="461" r:id="rId7"/>
    <p:sldId id="462" r:id="rId8"/>
    <p:sldId id="460" r:id="rId9"/>
    <p:sldId id="267" r:id="rId10"/>
    <p:sldId id="463" r:id="rId11"/>
    <p:sldId id="466" r:id="rId12"/>
    <p:sldId id="467" r:id="rId13"/>
    <p:sldId id="469" r:id="rId14"/>
    <p:sldId id="470" r:id="rId15"/>
    <p:sldId id="471" r:id="rId16"/>
    <p:sldId id="472" r:id="rId17"/>
    <p:sldId id="269" r:id="rId18"/>
    <p:sldId id="270" r:id="rId19"/>
    <p:sldId id="271" r:id="rId20"/>
    <p:sldId id="268" r:id="rId21"/>
    <p:sldId id="464" r:id="rId22"/>
    <p:sldId id="465" r:id="rId23"/>
    <p:sldId id="275" r:id="rId24"/>
    <p:sldId id="475" r:id="rId25"/>
    <p:sldId id="480" r:id="rId26"/>
    <p:sldId id="476" r:id="rId27"/>
    <p:sldId id="478" r:id="rId28"/>
    <p:sldId id="477" r:id="rId29"/>
    <p:sldId id="479" r:id="rId30"/>
    <p:sldId id="481" r:id="rId31"/>
    <p:sldId id="468" r:id="rId32"/>
    <p:sldId id="298" r:id="rId33"/>
    <p:sldId id="299" r:id="rId34"/>
    <p:sldId id="294" r:id="rId35"/>
    <p:sldId id="281" r:id="rId36"/>
    <p:sldId id="473" r:id="rId37"/>
    <p:sldId id="305" r:id="rId38"/>
    <p:sldId id="307" r:id="rId39"/>
    <p:sldId id="474" r:id="rId40"/>
    <p:sldId id="414" r:id="rId41"/>
    <p:sldId id="484" r:id="rId42"/>
    <p:sldId id="523" r:id="rId43"/>
    <p:sldId id="524" r:id="rId44"/>
    <p:sldId id="485" r:id="rId45"/>
    <p:sldId id="486" r:id="rId46"/>
    <p:sldId id="487" r:id="rId47"/>
    <p:sldId id="488" r:id="rId48"/>
    <p:sldId id="500" r:id="rId49"/>
    <p:sldId id="501" r:id="rId50"/>
    <p:sldId id="502" r:id="rId51"/>
    <p:sldId id="503" r:id="rId52"/>
    <p:sldId id="504" r:id="rId53"/>
    <p:sldId id="526" r:id="rId54"/>
    <p:sldId id="527" r:id="rId55"/>
    <p:sldId id="533" r:id="rId56"/>
    <p:sldId id="534" r:id="rId57"/>
    <p:sldId id="535" r:id="rId58"/>
    <p:sldId id="525" r:id="rId59"/>
    <p:sldId id="505" r:id="rId60"/>
    <p:sldId id="506" r:id="rId61"/>
    <p:sldId id="507" r:id="rId62"/>
    <p:sldId id="531" r:id="rId63"/>
    <p:sldId id="508" r:id="rId64"/>
    <p:sldId id="499" r:id="rId65"/>
    <p:sldId id="491" r:id="rId66"/>
    <p:sldId id="494" r:id="rId67"/>
    <p:sldId id="493" r:id="rId68"/>
    <p:sldId id="593" r:id="rId69"/>
    <p:sldId id="509" r:id="rId70"/>
    <p:sldId id="490" r:id="rId71"/>
    <p:sldId id="283" r:id="rId72"/>
    <p:sldId id="285" r:id="rId73"/>
    <p:sldId id="286" r:id="rId74"/>
    <p:sldId id="289" r:id="rId75"/>
    <p:sldId id="290" r:id="rId76"/>
    <p:sldId id="297" r:id="rId77"/>
    <p:sldId id="288" r:id="rId78"/>
    <p:sldId id="304" r:id="rId79"/>
    <p:sldId id="303" r:id="rId80"/>
    <p:sldId id="511" r:id="rId81"/>
    <p:sldId id="489" r:id="rId82"/>
    <p:sldId id="510" r:id="rId83"/>
    <p:sldId id="413" r:id="rId84"/>
    <p:sldId id="309" r:id="rId85"/>
    <p:sldId id="408" r:id="rId86"/>
    <p:sldId id="365" r:id="rId87"/>
    <p:sldId id="515" r:id="rId88"/>
    <p:sldId id="516" r:id="rId89"/>
    <p:sldId id="310" r:id="rId90"/>
    <p:sldId id="287" r:id="rId91"/>
    <p:sldId id="513" r:id="rId92"/>
    <p:sldId id="514" r:id="rId93"/>
    <p:sldId id="580" r:id="rId94"/>
    <p:sldId id="581" r:id="rId95"/>
    <p:sldId id="582" r:id="rId96"/>
    <p:sldId id="579" r:id="rId97"/>
    <p:sldId id="583" r:id="rId98"/>
    <p:sldId id="576" r:id="rId99"/>
    <p:sldId id="577" r:id="rId100"/>
    <p:sldId id="347" r:id="rId101"/>
    <p:sldId id="418" r:id="rId102"/>
    <p:sldId id="419" r:id="rId103"/>
    <p:sldId id="420" r:id="rId104"/>
    <p:sldId id="421" r:id="rId105"/>
    <p:sldId id="422" r:id="rId106"/>
    <p:sldId id="423" r:id="rId107"/>
    <p:sldId id="424" r:id="rId108"/>
    <p:sldId id="536" r:id="rId109"/>
    <p:sldId id="570" r:id="rId110"/>
    <p:sldId id="551" r:id="rId111"/>
    <p:sldId id="574" r:id="rId112"/>
    <p:sldId id="549" r:id="rId113"/>
    <p:sldId id="552" r:id="rId114"/>
    <p:sldId id="565" r:id="rId115"/>
    <p:sldId id="554" r:id="rId116"/>
    <p:sldId id="555" r:id="rId117"/>
    <p:sldId id="556" r:id="rId118"/>
    <p:sldId id="557" r:id="rId119"/>
    <p:sldId id="560" r:id="rId120"/>
    <p:sldId id="561" r:id="rId121"/>
    <p:sldId id="562" r:id="rId122"/>
    <p:sldId id="563" r:id="rId123"/>
    <p:sldId id="569" r:id="rId124"/>
    <p:sldId id="567" r:id="rId125"/>
    <p:sldId id="585" r:id="rId126"/>
    <p:sldId id="575" r:id="rId127"/>
    <p:sldId id="426" r:id="rId128"/>
    <p:sldId id="382" r:id="rId129"/>
    <p:sldId id="383" r:id="rId130"/>
    <p:sldId id="384" r:id="rId131"/>
    <p:sldId id="385" r:id="rId132"/>
    <p:sldId id="386" r:id="rId133"/>
    <p:sldId id="387" r:id="rId134"/>
    <p:sldId id="572" r:id="rId135"/>
    <p:sldId id="390" r:id="rId136"/>
    <p:sldId id="391" r:id="rId137"/>
    <p:sldId id="392" r:id="rId138"/>
    <p:sldId id="396" r:id="rId139"/>
    <p:sldId id="397" r:id="rId140"/>
    <p:sldId id="398" r:id="rId141"/>
    <p:sldId id="399" r:id="rId142"/>
    <p:sldId id="400" r:id="rId143"/>
    <p:sldId id="401" r:id="rId144"/>
    <p:sldId id="402" r:id="rId145"/>
    <p:sldId id="403" r:id="rId146"/>
    <p:sldId id="404" r:id="rId147"/>
    <p:sldId id="405" r:id="rId148"/>
    <p:sldId id="406" r:id="rId149"/>
    <p:sldId id="437" r:id="rId150"/>
    <p:sldId id="409" r:id="rId151"/>
    <p:sldId id="410" r:id="rId152"/>
    <p:sldId id="411" r:id="rId153"/>
    <p:sldId id="444" r:id="rId154"/>
    <p:sldId id="546" r:id="rId155"/>
    <p:sldId id="445" r:id="rId156"/>
    <p:sldId id="446" r:id="rId157"/>
    <p:sldId id="547" r:id="rId158"/>
    <p:sldId id="447" r:id="rId159"/>
    <p:sldId id="543" r:id="rId160"/>
    <p:sldId id="545" r:id="rId161"/>
    <p:sldId id="544" r:id="rId162"/>
    <p:sldId id="436" r:id="rId163"/>
    <p:sldId id="356" r:id="rId164"/>
    <p:sldId id="357" r:id="rId165"/>
    <p:sldId id="358" r:id="rId166"/>
    <p:sldId id="361" r:id="rId167"/>
    <p:sldId id="359" r:id="rId168"/>
    <p:sldId id="362" r:id="rId169"/>
    <p:sldId id="363" r:id="rId170"/>
    <p:sldId id="573" r:id="rId171"/>
    <p:sldId id="438" r:id="rId172"/>
    <p:sldId id="364" r:id="rId173"/>
    <p:sldId id="366" r:id="rId174"/>
    <p:sldId id="367" r:id="rId175"/>
    <p:sldId id="532" r:id="rId176"/>
    <p:sldId id="571" r:id="rId177"/>
    <p:sldId id="440" r:id="rId178"/>
    <p:sldId id="370" r:id="rId179"/>
    <p:sldId id="371" r:id="rId180"/>
    <p:sldId id="372" r:id="rId181"/>
    <p:sldId id="584" r:id="rId182"/>
    <p:sldId id="529" r:id="rId183"/>
    <p:sldId id="450" r:id="rId184"/>
    <p:sldId id="451" r:id="rId185"/>
    <p:sldId id="452" r:id="rId186"/>
    <p:sldId id="457" r:id="rId187"/>
    <p:sldId id="448" r:id="rId188"/>
    <p:sldId id="519" r:id="rId189"/>
    <p:sldId id="520" r:id="rId190"/>
    <p:sldId id="586" r:id="rId191"/>
    <p:sldId id="587" r:id="rId192"/>
    <p:sldId id="588" r:id="rId193"/>
    <p:sldId id="589" r:id="rId194"/>
    <p:sldId id="590" r:id="rId195"/>
    <p:sldId id="591" r:id="rId196"/>
    <p:sldId id="592" r:id="rId197"/>
    <p:sldId id="458" r:id="rId198"/>
    <p:sldId id="427" r:id="rId199"/>
    <p:sldId id="428" r:id="rId200"/>
  </p:sldIdLst>
  <p:sldSz cx="10080625" cy="7559675"/>
  <p:notesSz cx="7559675" cy="10691813"/>
  <p:defaultTextStyle>
    <a:defPPr>
      <a:defRPr lang="en-GB"/>
    </a:defPPr>
    <a:lvl1pPr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charset="2"/>
      <a:defRPr kern="1200">
        <a:solidFill>
          <a:schemeClr val="tx1"/>
        </a:solidFill>
        <a:latin typeface="Arial" charset="0"/>
        <a:ea typeface="MS Gothic" charset="-128"/>
        <a:cs typeface="+mn-cs"/>
      </a:defRPr>
    </a:lvl1pPr>
    <a:lvl2pPr marL="431800" indent="-2159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charset="2"/>
      <a:defRPr kern="1200">
        <a:solidFill>
          <a:schemeClr val="tx1"/>
        </a:solidFill>
        <a:latin typeface="Arial" charset="0"/>
        <a:ea typeface="MS Gothic" charset="-128"/>
        <a:cs typeface="+mn-cs"/>
      </a:defRPr>
    </a:lvl2pPr>
    <a:lvl3pPr marL="647700" indent="-2159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charset="2"/>
      <a:defRPr kern="1200">
        <a:solidFill>
          <a:schemeClr val="tx1"/>
        </a:solidFill>
        <a:latin typeface="Arial" charset="0"/>
        <a:ea typeface="MS Gothic" charset="-128"/>
        <a:cs typeface="+mn-cs"/>
      </a:defRPr>
    </a:lvl3pPr>
    <a:lvl4pPr marL="863600" indent="-2159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charset="2"/>
      <a:defRPr kern="1200">
        <a:solidFill>
          <a:schemeClr val="tx1"/>
        </a:solidFill>
        <a:latin typeface="Arial" charset="0"/>
        <a:ea typeface="MS Gothic" charset="-128"/>
        <a:cs typeface="+mn-cs"/>
      </a:defRPr>
    </a:lvl4pPr>
    <a:lvl5pPr marL="1079500" indent="-2159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charset="2"/>
      <a:defRPr kern="1200">
        <a:solidFill>
          <a:schemeClr val="tx1"/>
        </a:solidFill>
        <a:latin typeface="Arial" charset="0"/>
        <a:ea typeface="MS Gothic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MS Gothic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MS Gothic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MS Gothic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MS Gothic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91" autoAdjust="0"/>
    <p:restoredTop sz="84971" autoAdjust="0"/>
  </p:normalViewPr>
  <p:slideViewPr>
    <p:cSldViewPr>
      <p:cViewPr varScale="1">
        <p:scale>
          <a:sx n="91" d="100"/>
          <a:sy n="91" d="100"/>
        </p:scale>
        <p:origin x="-1860" y="-10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264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0" d="100"/>
        <a:sy n="70" d="100"/>
      </p:scale>
      <p:origin x="0" y="29424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tableStyles" Target="tableStyle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65" Type="http://schemas.openxmlformats.org/officeDocument/2006/relationships/slide" Target="slides/slide164.xml"/><Relationship Id="rId181" Type="http://schemas.openxmlformats.org/officeDocument/2006/relationships/slide" Target="slides/slide180.xml"/><Relationship Id="rId186" Type="http://schemas.openxmlformats.org/officeDocument/2006/relationships/slide" Target="slides/slide185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71" Type="http://schemas.openxmlformats.org/officeDocument/2006/relationships/slide" Target="slides/slide170.xml"/><Relationship Id="rId176" Type="http://schemas.openxmlformats.org/officeDocument/2006/relationships/slide" Target="slides/slide175.xml"/><Relationship Id="rId192" Type="http://schemas.openxmlformats.org/officeDocument/2006/relationships/slide" Target="slides/slide191.xml"/><Relationship Id="rId197" Type="http://schemas.openxmlformats.org/officeDocument/2006/relationships/slide" Target="slides/slide196.xml"/><Relationship Id="rId201" Type="http://schemas.openxmlformats.org/officeDocument/2006/relationships/notesMaster" Target="notesMasters/notesMaster1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slide" Target="slides/slide165.xml"/><Relationship Id="rId182" Type="http://schemas.openxmlformats.org/officeDocument/2006/relationships/slide" Target="slides/slide181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2" Type="http://schemas.openxmlformats.org/officeDocument/2006/relationships/presProps" Target="presProps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199" Type="http://schemas.openxmlformats.org/officeDocument/2006/relationships/slide" Target="slides/slide198.xml"/><Relationship Id="rId203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190" Type="http://schemas.openxmlformats.org/officeDocument/2006/relationships/slide" Target="slides/slide189.xml"/><Relationship Id="rId204" Type="http://schemas.openxmlformats.org/officeDocument/2006/relationships/theme" Target="theme/theme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FBD722B-B873-4BC2-93B9-4B067E733D9B}" type="doc">
      <dgm:prSet loTypeId="urn:microsoft.com/office/officeart/2005/8/layout/hierarchy4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A23251C6-52BE-49CD-B8FD-99BA3290FF78}">
      <dgm:prSet phldrT="[Text]"/>
      <dgm:spPr/>
      <dgm:t>
        <a:bodyPr/>
        <a:lstStyle/>
        <a:p>
          <a:pPr algn="ctr"/>
          <a:r>
            <a:rPr lang="en-US" dirty="0" smtClean="0"/>
            <a:t>UI</a:t>
          </a:r>
          <a:endParaRPr lang="en-US" dirty="0"/>
        </a:p>
      </dgm:t>
    </dgm:pt>
    <dgm:pt modelId="{1F95837E-B224-4730-B15D-B0F1BDC6BF51}" type="parTrans" cxnId="{13F8C2D2-D9D4-473D-9028-8F0766DA3719}">
      <dgm:prSet/>
      <dgm:spPr/>
      <dgm:t>
        <a:bodyPr/>
        <a:lstStyle/>
        <a:p>
          <a:pPr algn="l"/>
          <a:endParaRPr lang="en-US">
            <a:solidFill>
              <a:schemeClr val="bg2"/>
            </a:solidFill>
          </a:endParaRPr>
        </a:p>
      </dgm:t>
    </dgm:pt>
    <dgm:pt modelId="{443F54A1-2D4F-4B86-8472-A5545CD3AEF4}" type="sibTrans" cxnId="{13F8C2D2-D9D4-473D-9028-8F0766DA3719}">
      <dgm:prSet/>
      <dgm:spPr/>
      <dgm:t>
        <a:bodyPr/>
        <a:lstStyle/>
        <a:p>
          <a:pPr algn="l"/>
          <a:endParaRPr lang="en-US">
            <a:solidFill>
              <a:schemeClr val="bg2"/>
            </a:solidFill>
          </a:endParaRPr>
        </a:p>
      </dgm:t>
    </dgm:pt>
    <dgm:pt modelId="{4ABBA3DB-094B-4663-AA6A-9F59EA1CC5E4}">
      <dgm:prSet phldrT="[Text]"/>
      <dgm:spPr/>
      <dgm:t>
        <a:bodyPr/>
        <a:lstStyle/>
        <a:p>
          <a:pPr algn="ctr"/>
          <a:r>
            <a:rPr lang="en-US" dirty="0" smtClean="0"/>
            <a:t>BL</a:t>
          </a:r>
          <a:endParaRPr lang="en-US" dirty="0"/>
        </a:p>
      </dgm:t>
    </dgm:pt>
    <dgm:pt modelId="{986DB99E-1B88-4A53-BD00-89FF1FB0C7D2}" type="parTrans" cxnId="{9843DD4B-13C4-4ACF-9A4F-78CDBEF6C20E}">
      <dgm:prSet/>
      <dgm:spPr/>
      <dgm:t>
        <a:bodyPr/>
        <a:lstStyle/>
        <a:p>
          <a:pPr algn="l"/>
          <a:endParaRPr lang="en-US">
            <a:solidFill>
              <a:schemeClr val="bg2"/>
            </a:solidFill>
          </a:endParaRPr>
        </a:p>
      </dgm:t>
    </dgm:pt>
    <dgm:pt modelId="{745D6700-9ECF-42CC-9AFC-160D94A7D61D}" type="sibTrans" cxnId="{9843DD4B-13C4-4ACF-9A4F-78CDBEF6C20E}">
      <dgm:prSet/>
      <dgm:spPr/>
      <dgm:t>
        <a:bodyPr/>
        <a:lstStyle/>
        <a:p>
          <a:pPr algn="l"/>
          <a:endParaRPr lang="en-US">
            <a:solidFill>
              <a:schemeClr val="bg2"/>
            </a:solidFill>
          </a:endParaRPr>
        </a:p>
      </dgm:t>
    </dgm:pt>
    <dgm:pt modelId="{1DD059FC-E1CD-4375-ACCC-219A99E9AD7B}">
      <dgm:prSet phldrT="[Text]"/>
      <dgm:spPr/>
      <dgm:t>
        <a:bodyPr/>
        <a:lstStyle/>
        <a:p>
          <a:pPr algn="ctr"/>
          <a:r>
            <a:rPr lang="en-US" dirty="0" smtClean="0"/>
            <a:t>DAL</a:t>
          </a:r>
          <a:endParaRPr lang="en-US" dirty="0"/>
        </a:p>
      </dgm:t>
    </dgm:pt>
    <dgm:pt modelId="{847FD9A5-3A84-4A66-8B2B-9A093991D6DA}" type="parTrans" cxnId="{470135D8-8EC2-4EB2-A53F-8749D35DE53D}">
      <dgm:prSet/>
      <dgm:spPr/>
      <dgm:t>
        <a:bodyPr/>
        <a:lstStyle/>
        <a:p>
          <a:pPr algn="l"/>
          <a:endParaRPr lang="en-US">
            <a:solidFill>
              <a:schemeClr val="bg2"/>
            </a:solidFill>
          </a:endParaRPr>
        </a:p>
      </dgm:t>
    </dgm:pt>
    <dgm:pt modelId="{C9AFD006-6BD5-426E-993C-6B98105F1266}" type="sibTrans" cxnId="{470135D8-8EC2-4EB2-A53F-8749D35DE53D}">
      <dgm:prSet/>
      <dgm:spPr/>
      <dgm:t>
        <a:bodyPr/>
        <a:lstStyle/>
        <a:p>
          <a:pPr algn="l"/>
          <a:endParaRPr lang="en-US">
            <a:solidFill>
              <a:schemeClr val="bg2"/>
            </a:solidFill>
          </a:endParaRPr>
        </a:p>
      </dgm:t>
    </dgm:pt>
    <dgm:pt modelId="{33435730-5ADE-4D46-A25B-36AE1F19BC0C}" type="pres">
      <dgm:prSet presAssocID="{7FBD722B-B873-4BC2-93B9-4B067E733D9B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D487AE45-7C60-4B0C-B5AB-FC241E405DA7}" type="pres">
      <dgm:prSet presAssocID="{A23251C6-52BE-49CD-B8FD-99BA3290FF78}" presName="vertOne" presStyleCnt="0"/>
      <dgm:spPr/>
    </dgm:pt>
    <dgm:pt modelId="{C8FBB27E-FF29-46DC-B761-74ADEE257588}" type="pres">
      <dgm:prSet presAssocID="{A23251C6-52BE-49CD-B8FD-99BA3290FF78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016997E-80B8-4BE4-AD5A-3F2504372883}" type="pres">
      <dgm:prSet presAssocID="{A23251C6-52BE-49CD-B8FD-99BA3290FF78}" presName="parTransOne" presStyleCnt="0"/>
      <dgm:spPr/>
    </dgm:pt>
    <dgm:pt modelId="{5932F3BA-C8A4-4760-9F77-7046BCA39C2B}" type="pres">
      <dgm:prSet presAssocID="{A23251C6-52BE-49CD-B8FD-99BA3290FF78}" presName="horzOne" presStyleCnt="0"/>
      <dgm:spPr/>
    </dgm:pt>
    <dgm:pt modelId="{FAB1E046-A737-4835-9E3F-73A5672A5728}" type="pres">
      <dgm:prSet presAssocID="{4ABBA3DB-094B-4663-AA6A-9F59EA1CC5E4}" presName="vertTwo" presStyleCnt="0"/>
      <dgm:spPr/>
    </dgm:pt>
    <dgm:pt modelId="{6083C50E-D35F-4EB3-A9DD-587B30BCB43B}" type="pres">
      <dgm:prSet presAssocID="{4ABBA3DB-094B-4663-AA6A-9F59EA1CC5E4}" presName="txTwo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BB35F66-604B-48FC-93CD-248BBF0C8398}" type="pres">
      <dgm:prSet presAssocID="{4ABBA3DB-094B-4663-AA6A-9F59EA1CC5E4}" presName="parTransTwo" presStyleCnt="0"/>
      <dgm:spPr/>
    </dgm:pt>
    <dgm:pt modelId="{73396F4E-C953-4EF7-B421-2C0C4F0A79DC}" type="pres">
      <dgm:prSet presAssocID="{4ABBA3DB-094B-4663-AA6A-9F59EA1CC5E4}" presName="horzTwo" presStyleCnt="0"/>
      <dgm:spPr/>
    </dgm:pt>
    <dgm:pt modelId="{E32D76D9-E27E-4ADD-AEC7-10E7D15DA9C1}" type="pres">
      <dgm:prSet presAssocID="{1DD059FC-E1CD-4375-ACCC-219A99E9AD7B}" presName="vertThree" presStyleCnt="0"/>
      <dgm:spPr/>
    </dgm:pt>
    <dgm:pt modelId="{7244C055-CD2A-4883-A3E4-1BAE2049CBEF}" type="pres">
      <dgm:prSet presAssocID="{1DD059FC-E1CD-4375-ACCC-219A99E9AD7B}" presName="txThree" presStyleLbl="node3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13AB111-EF1F-4980-8D98-967DEC9677DA}" type="pres">
      <dgm:prSet presAssocID="{1DD059FC-E1CD-4375-ACCC-219A99E9AD7B}" presName="horzThree" presStyleCnt="0"/>
      <dgm:spPr/>
    </dgm:pt>
  </dgm:ptLst>
  <dgm:cxnLst>
    <dgm:cxn modelId="{4EE6AD94-AA85-484F-BDC8-7BFF8E9097F7}" type="presOf" srcId="{A23251C6-52BE-49CD-B8FD-99BA3290FF78}" destId="{C8FBB27E-FF29-46DC-B761-74ADEE257588}" srcOrd="0" destOrd="0" presId="urn:microsoft.com/office/officeart/2005/8/layout/hierarchy4"/>
    <dgm:cxn modelId="{13F8C2D2-D9D4-473D-9028-8F0766DA3719}" srcId="{7FBD722B-B873-4BC2-93B9-4B067E733D9B}" destId="{A23251C6-52BE-49CD-B8FD-99BA3290FF78}" srcOrd="0" destOrd="0" parTransId="{1F95837E-B224-4730-B15D-B0F1BDC6BF51}" sibTransId="{443F54A1-2D4F-4B86-8472-A5545CD3AEF4}"/>
    <dgm:cxn modelId="{9843DD4B-13C4-4ACF-9A4F-78CDBEF6C20E}" srcId="{A23251C6-52BE-49CD-B8FD-99BA3290FF78}" destId="{4ABBA3DB-094B-4663-AA6A-9F59EA1CC5E4}" srcOrd="0" destOrd="0" parTransId="{986DB99E-1B88-4A53-BD00-89FF1FB0C7D2}" sibTransId="{745D6700-9ECF-42CC-9AFC-160D94A7D61D}"/>
    <dgm:cxn modelId="{470135D8-8EC2-4EB2-A53F-8749D35DE53D}" srcId="{4ABBA3DB-094B-4663-AA6A-9F59EA1CC5E4}" destId="{1DD059FC-E1CD-4375-ACCC-219A99E9AD7B}" srcOrd="0" destOrd="0" parTransId="{847FD9A5-3A84-4A66-8B2B-9A093991D6DA}" sibTransId="{C9AFD006-6BD5-426E-993C-6B98105F1266}"/>
    <dgm:cxn modelId="{0E8C0C7A-1502-4753-BD87-EFD5814700DA}" type="presOf" srcId="{1DD059FC-E1CD-4375-ACCC-219A99E9AD7B}" destId="{7244C055-CD2A-4883-A3E4-1BAE2049CBEF}" srcOrd="0" destOrd="0" presId="urn:microsoft.com/office/officeart/2005/8/layout/hierarchy4"/>
    <dgm:cxn modelId="{207714C4-4B83-4F79-9EE4-5DB5DE810A98}" type="presOf" srcId="{7FBD722B-B873-4BC2-93B9-4B067E733D9B}" destId="{33435730-5ADE-4D46-A25B-36AE1F19BC0C}" srcOrd="0" destOrd="0" presId="urn:microsoft.com/office/officeart/2005/8/layout/hierarchy4"/>
    <dgm:cxn modelId="{183A4205-B99D-4E70-B26F-96205F75C258}" type="presOf" srcId="{4ABBA3DB-094B-4663-AA6A-9F59EA1CC5E4}" destId="{6083C50E-D35F-4EB3-A9DD-587B30BCB43B}" srcOrd="0" destOrd="0" presId="urn:microsoft.com/office/officeart/2005/8/layout/hierarchy4"/>
    <dgm:cxn modelId="{4A68BD7E-49FE-4E24-813A-4631FDF27833}" type="presParOf" srcId="{33435730-5ADE-4D46-A25B-36AE1F19BC0C}" destId="{D487AE45-7C60-4B0C-B5AB-FC241E405DA7}" srcOrd="0" destOrd="0" presId="urn:microsoft.com/office/officeart/2005/8/layout/hierarchy4"/>
    <dgm:cxn modelId="{E92F6A4B-D38B-4C1D-8714-915B5F371970}" type="presParOf" srcId="{D487AE45-7C60-4B0C-B5AB-FC241E405DA7}" destId="{C8FBB27E-FF29-46DC-B761-74ADEE257588}" srcOrd="0" destOrd="0" presId="urn:microsoft.com/office/officeart/2005/8/layout/hierarchy4"/>
    <dgm:cxn modelId="{FF3DD56C-BC48-47F3-965D-CCFB215E7C11}" type="presParOf" srcId="{D487AE45-7C60-4B0C-B5AB-FC241E405DA7}" destId="{E016997E-80B8-4BE4-AD5A-3F2504372883}" srcOrd="1" destOrd="0" presId="urn:microsoft.com/office/officeart/2005/8/layout/hierarchy4"/>
    <dgm:cxn modelId="{FE1A97FC-555D-4B76-937C-4DBD5AB98CC4}" type="presParOf" srcId="{D487AE45-7C60-4B0C-B5AB-FC241E405DA7}" destId="{5932F3BA-C8A4-4760-9F77-7046BCA39C2B}" srcOrd="2" destOrd="0" presId="urn:microsoft.com/office/officeart/2005/8/layout/hierarchy4"/>
    <dgm:cxn modelId="{21307F47-46F9-4EC3-9695-823FF02E2BF2}" type="presParOf" srcId="{5932F3BA-C8A4-4760-9F77-7046BCA39C2B}" destId="{FAB1E046-A737-4835-9E3F-73A5672A5728}" srcOrd="0" destOrd="0" presId="urn:microsoft.com/office/officeart/2005/8/layout/hierarchy4"/>
    <dgm:cxn modelId="{030E1DE9-5144-4035-8108-A5516C2BF997}" type="presParOf" srcId="{FAB1E046-A737-4835-9E3F-73A5672A5728}" destId="{6083C50E-D35F-4EB3-A9DD-587B30BCB43B}" srcOrd="0" destOrd="0" presId="urn:microsoft.com/office/officeart/2005/8/layout/hierarchy4"/>
    <dgm:cxn modelId="{4FBD2D59-D1BB-411F-817B-F7D3F274F450}" type="presParOf" srcId="{FAB1E046-A737-4835-9E3F-73A5672A5728}" destId="{5BB35F66-604B-48FC-93CD-248BBF0C8398}" srcOrd="1" destOrd="0" presId="urn:microsoft.com/office/officeart/2005/8/layout/hierarchy4"/>
    <dgm:cxn modelId="{092C15A1-D6A9-43E6-A063-CB4A2DB6B487}" type="presParOf" srcId="{FAB1E046-A737-4835-9E3F-73A5672A5728}" destId="{73396F4E-C953-4EF7-B421-2C0C4F0A79DC}" srcOrd="2" destOrd="0" presId="urn:microsoft.com/office/officeart/2005/8/layout/hierarchy4"/>
    <dgm:cxn modelId="{0C2CDA40-047D-47B4-B629-8D0BAC8254E9}" type="presParOf" srcId="{73396F4E-C953-4EF7-B421-2C0C4F0A79DC}" destId="{E32D76D9-E27E-4ADD-AEC7-10E7D15DA9C1}" srcOrd="0" destOrd="0" presId="urn:microsoft.com/office/officeart/2005/8/layout/hierarchy4"/>
    <dgm:cxn modelId="{BAE3D71C-3354-43D1-8BAC-37FC47B65084}" type="presParOf" srcId="{E32D76D9-E27E-4ADD-AEC7-10E7D15DA9C1}" destId="{7244C055-CD2A-4883-A3E4-1BAE2049CBEF}" srcOrd="0" destOrd="0" presId="urn:microsoft.com/office/officeart/2005/8/layout/hierarchy4"/>
    <dgm:cxn modelId="{48F3C331-DC7B-4985-B042-D8F163807A16}" type="presParOf" srcId="{E32D76D9-E27E-4ADD-AEC7-10E7D15DA9C1}" destId="{213AB111-EF1F-4980-8D98-967DEC9677DA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FBD722B-B873-4BC2-93B9-4B067E733D9B}" type="doc">
      <dgm:prSet loTypeId="urn:microsoft.com/office/officeart/2005/8/layout/hierarchy4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A23251C6-52BE-49CD-B8FD-99BA3290FF78}">
      <dgm:prSet phldrT="[Text]"/>
      <dgm:spPr/>
      <dgm:t>
        <a:bodyPr/>
        <a:lstStyle/>
        <a:p>
          <a:pPr algn="ctr"/>
          <a:r>
            <a:rPr lang="en-US" dirty="0" smtClean="0"/>
            <a:t>UI</a:t>
          </a:r>
          <a:endParaRPr lang="en-US" dirty="0"/>
        </a:p>
      </dgm:t>
    </dgm:pt>
    <dgm:pt modelId="{1F95837E-B224-4730-B15D-B0F1BDC6BF51}" type="parTrans" cxnId="{13F8C2D2-D9D4-473D-9028-8F0766DA3719}">
      <dgm:prSet/>
      <dgm:spPr/>
      <dgm:t>
        <a:bodyPr/>
        <a:lstStyle/>
        <a:p>
          <a:pPr algn="l"/>
          <a:endParaRPr lang="en-US">
            <a:solidFill>
              <a:schemeClr val="bg2"/>
            </a:solidFill>
          </a:endParaRPr>
        </a:p>
      </dgm:t>
    </dgm:pt>
    <dgm:pt modelId="{443F54A1-2D4F-4B86-8472-A5545CD3AEF4}" type="sibTrans" cxnId="{13F8C2D2-D9D4-473D-9028-8F0766DA3719}">
      <dgm:prSet/>
      <dgm:spPr/>
      <dgm:t>
        <a:bodyPr/>
        <a:lstStyle/>
        <a:p>
          <a:pPr algn="l"/>
          <a:endParaRPr lang="en-US">
            <a:solidFill>
              <a:schemeClr val="bg2"/>
            </a:solidFill>
          </a:endParaRPr>
        </a:p>
      </dgm:t>
    </dgm:pt>
    <dgm:pt modelId="{4ABBA3DB-094B-4663-AA6A-9F59EA1CC5E4}">
      <dgm:prSet phldrT="[Text]"/>
      <dgm:spPr/>
      <dgm:t>
        <a:bodyPr/>
        <a:lstStyle/>
        <a:p>
          <a:pPr algn="ctr"/>
          <a:r>
            <a:rPr lang="en-US" dirty="0" smtClean="0"/>
            <a:t>BL</a:t>
          </a:r>
          <a:endParaRPr lang="en-US" dirty="0"/>
        </a:p>
      </dgm:t>
    </dgm:pt>
    <dgm:pt modelId="{986DB99E-1B88-4A53-BD00-89FF1FB0C7D2}" type="parTrans" cxnId="{9843DD4B-13C4-4ACF-9A4F-78CDBEF6C20E}">
      <dgm:prSet/>
      <dgm:spPr/>
      <dgm:t>
        <a:bodyPr/>
        <a:lstStyle/>
        <a:p>
          <a:pPr algn="l"/>
          <a:endParaRPr lang="en-US">
            <a:solidFill>
              <a:schemeClr val="bg2"/>
            </a:solidFill>
          </a:endParaRPr>
        </a:p>
      </dgm:t>
    </dgm:pt>
    <dgm:pt modelId="{745D6700-9ECF-42CC-9AFC-160D94A7D61D}" type="sibTrans" cxnId="{9843DD4B-13C4-4ACF-9A4F-78CDBEF6C20E}">
      <dgm:prSet/>
      <dgm:spPr/>
      <dgm:t>
        <a:bodyPr/>
        <a:lstStyle/>
        <a:p>
          <a:pPr algn="l"/>
          <a:endParaRPr lang="en-US">
            <a:solidFill>
              <a:schemeClr val="bg2"/>
            </a:solidFill>
          </a:endParaRPr>
        </a:p>
      </dgm:t>
    </dgm:pt>
    <dgm:pt modelId="{1DD059FC-E1CD-4375-ACCC-219A99E9AD7B}">
      <dgm:prSet phldrT="[Text]"/>
      <dgm:spPr/>
      <dgm:t>
        <a:bodyPr/>
        <a:lstStyle/>
        <a:p>
          <a:pPr algn="ctr"/>
          <a:r>
            <a:rPr lang="en-US" dirty="0" smtClean="0"/>
            <a:t>DAL</a:t>
          </a:r>
          <a:endParaRPr lang="en-US" dirty="0"/>
        </a:p>
      </dgm:t>
    </dgm:pt>
    <dgm:pt modelId="{847FD9A5-3A84-4A66-8B2B-9A093991D6DA}" type="parTrans" cxnId="{470135D8-8EC2-4EB2-A53F-8749D35DE53D}">
      <dgm:prSet/>
      <dgm:spPr/>
      <dgm:t>
        <a:bodyPr/>
        <a:lstStyle/>
        <a:p>
          <a:pPr algn="l"/>
          <a:endParaRPr lang="en-US">
            <a:solidFill>
              <a:schemeClr val="bg2"/>
            </a:solidFill>
          </a:endParaRPr>
        </a:p>
      </dgm:t>
    </dgm:pt>
    <dgm:pt modelId="{C9AFD006-6BD5-426E-993C-6B98105F1266}" type="sibTrans" cxnId="{470135D8-8EC2-4EB2-A53F-8749D35DE53D}">
      <dgm:prSet/>
      <dgm:spPr/>
      <dgm:t>
        <a:bodyPr/>
        <a:lstStyle/>
        <a:p>
          <a:pPr algn="l"/>
          <a:endParaRPr lang="en-US">
            <a:solidFill>
              <a:schemeClr val="bg2"/>
            </a:solidFill>
          </a:endParaRPr>
        </a:p>
      </dgm:t>
    </dgm:pt>
    <dgm:pt modelId="{589D5A55-2785-4EA9-97C5-73B7810EF30C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pPr algn="ctr"/>
          <a:r>
            <a:rPr lang="en-US" dirty="0" smtClean="0"/>
            <a:t>Services</a:t>
          </a:r>
          <a:endParaRPr lang="en-US" dirty="0"/>
        </a:p>
      </dgm:t>
    </dgm:pt>
    <dgm:pt modelId="{23DDF66E-73F6-438D-A141-BC28E45885CC}" type="parTrans" cxnId="{21D515A1-4B9F-4BC1-83DC-FE891FA3BEDB}">
      <dgm:prSet/>
      <dgm:spPr/>
    </dgm:pt>
    <dgm:pt modelId="{A9BF14EF-CBBA-4B34-8F5C-AB3F66AC45E3}" type="sibTrans" cxnId="{21D515A1-4B9F-4BC1-83DC-FE891FA3BEDB}">
      <dgm:prSet/>
      <dgm:spPr/>
    </dgm:pt>
    <dgm:pt modelId="{33435730-5ADE-4D46-A25B-36AE1F19BC0C}" type="pres">
      <dgm:prSet presAssocID="{7FBD722B-B873-4BC2-93B9-4B067E733D9B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D487AE45-7C60-4B0C-B5AB-FC241E405DA7}" type="pres">
      <dgm:prSet presAssocID="{A23251C6-52BE-49CD-B8FD-99BA3290FF78}" presName="vertOne" presStyleCnt="0"/>
      <dgm:spPr/>
    </dgm:pt>
    <dgm:pt modelId="{C8FBB27E-FF29-46DC-B761-74ADEE257588}" type="pres">
      <dgm:prSet presAssocID="{A23251C6-52BE-49CD-B8FD-99BA3290FF78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016997E-80B8-4BE4-AD5A-3F2504372883}" type="pres">
      <dgm:prSet presAssocID="{A23251C6-52BE-49CD-B8FD-99BA3290FF78}" presName="parTransOne" presStyleCnt="0"/>
      <dgm:spPr/>
    </dgm:pt>
    <dgm:pt modelId="{5932F3BA-C8A4-4760-9F77-7046BCA39C2B}" type="pres">
      <dgm:prSet presAssocID="{A23251C6-52BE-49CD-B8FD-99BA3290FF78}" presName="horzOne" presStyleCnt="0"/>
      <dgm:spPr/>
    </dgm:pt>
    <dgm:pt modelId="{845788CA-FF62-4263-9A8E-EFCA74265036}" type="pres">
      <dgm:prSet presAssocID="{589D5A55-2785-4EA9-97C5-73B7810EF30C}" presName="vertTwo" presStyleCnt="0"/>
      <dgm:spPr/>
    </dgm:pt>
    <dgm:pt modelId="{9533F330-315E-47B0-BE31-3DB9000A9B81}" type="pres">
      <dgm:prSet presAssocID="{589D5A55-2785-4EA9-97C5-73B7810EF30C}" presName="txTwo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5D356AC-84CA-4612-9262-71B727D96EFE}" type="pres">
      <dgm:prSet presAssocID="{589D5A55-2785-4EA9-97C5-73B7810EF30C}" presName="parTransTwo" presStyleCnt="0"/>
      <dgm:spPr/>
    </dgm:pt>
    <dgm:pt modelId="{345E4FAF-08A6-49FB-93F6-9830230B4157}" type="pres">
      <dgm:prSet presAssocID="{589D5A55-2785-4EA9-97C5-73B7810EF30C}" presName="horzTwo" presStyleCnt="0"/>
      <dgm:spPr/>
    </dgm:pt>
    <dgm:pt modelId="{CD36262D-BAE2-401F-8C1C-7B9610649955}" type="pres">
      <dgm:prSet presAssocID="{4ABBA3DB-094B-4663-AA6A-9F59EA1CC5E4}" presName="vertThree" presStyleCnt="0"/>
      <dgm:spPr/>
    </dgm:pt>
    <dgm:pt modelId="{96213F6F-44D8-4874-90C6-007E6EF8B48D}" type="pres">
      <dgm:prSet presAssocID="{4ABBA3DB-094B-4663-AA6A-9F59EA1CC5E4}" presName="txThree" presStyleLbl="node3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DE91F56-E240-473E-8219-FE966732EB02}" type="pres">
      <dgm:prSet presAssocID="{4ABBA3DB-094B-4663-AA6A-9F59EA1CC5E4}" presName="parTransThree" presStyleCnt="0"/>
      <dgm:spPr/>
    </dgm:pt>
    <dgm:pt modelId="{38EA84F3-2452-425D-A9EC-2F7DB7D5C323}" type="pres">
      <dgm:prSet presAssocID="{4ABBA3DB-094B-4663-AA6A-9F59EA1CC5E4}" presName="horzThree" presStyleCnt="0"/>
      <dgm:spPr/>
    </dgm:pt>
    <dgm:pt modelId="{26CC9AD3-4FB1-43E5-B674-811A52374B6F}" type="pres">
      <dgm:prSet presAssocID="{1DD059FC-E1CD-4375-ACCC-219A99E9AD7B}" presName="vertFour" presStyleCnt="0">
        <dgm:presLayoutVars>
          <dgm:chPref val="3"/>
        </dgm:presLayoutVars>
      </dgm:prSet>
      <dgm:spPr/>
    </dgm:pt>
    <dgm:pt modelId="{BC48A58F-E8AB-4EFB-8471-C27AB8E8CBAF}" type="pres">
      <dgm:prSet presAssocID="{1DD059FC-E1CD-4375-ACCC-219A99E9AD7B}" presName="txFour" presStyleLbl="node4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388D8CB-3F19-4327-80AF-39684F654CE0}" type="pres">
      <dgm:prSet presAssocID="{1DD059FC-E1CD-4375-ACCC-219A99E9AD7B}" presName="horzFour" presStyleCnt="0"/>
      <dgm:spPr/>
    </dgm:pt>
  </dgm:ptLst>
  <dgm:cxnLst>
    <dgm:cxn modelId="{470135D8-8EC2-4EB2-A53F-8749D35DE53D}" srcId="{4ABBA3DB-094B-4663-AA6A-9F59EA1CC5E4}" destId="{1DD059FC-E1CD-4375-ACCC-219A99E9AD7B}" srcOrd="0" destOrd="0" parTransId="{847FD9A5-3A84-4A66-8B2B-9A093991D6DA}" sibTransId="{C9AFD006-6BD5-426E-993C-6B98105F1266}"/>
    <dgm:cxn modelId="{21D515A1-4B9F-4BC1-83DC-FE891FA3BEDB}" srcId="{A23251C6-52BE-49CD-B8FD-99BA3290FF78}" destId="{589D5A55-2785-4EA9-97C5-73B7810EF30C}" srcOrd="0" destOrd="0" parTransId="{23DDF66E-73F6-438D-A141-BC28E45885CC}" sibTransId="{A9BF14EF-CBBA-4B34-8F5C-AB3F66AC45E3}"/>
    <dgm:cxn modelId="{80EE7BCE-C8EA-45E4-A14E-362C647D72C9}" type="presOf" srcId="{589D5A55-2785-4EA9-97C5-73B7810EF30C}" destId="{9533F330-315E-47B0-BE31-3DB9000A9B81}" srcOrd="0" destOrd="0" presId="urn:microsoft.com/office/officeart/2005/8/layout/hierarchy4"/>
    <dgm:cxn modelId="{64EAE06E-53F5-4CAC-804E-D62E0BD7CE16}" type="presOf" srcId="{1DD059FC-E1CD-4375-ACCC-219A99E9AD7B}" destId="{BC48A58F-E8AB-4EFB-8471-C27AB8E8CBAF}" srcOrd="0" destOrd="0" presId="urn:microsoft.com/office/officeart/2005/8/layout/hierarchy4"/>
    <dgm:cxn modelId="{FAF7C8B5-21E8-4E3D-90A5-83CAE4CB5343}" type="presOf" srcId="{4ABBA3DB-094B-4663-AA6A-9F59EA1CC5E4}" destId="{96213F6F-44D8-4874-90C6-007E6EF8B48D}" srcOrd="0" destOrd="0" presId="urn:microsoft.com/office/officeart/2005/8/layout/hierarchy4"/>
    <dgm:cxn modelId="{20FC89C6-94C0-4640-898F-96AF98DB4DEE}" type="presOf" srcId="{7FBD722B-B873-4BC2-93B9-4B067E733D9B}" destId="{33435730-5ADE-4D46-A25B-36AE1F19BC0C}" srcOrd="0" destOrd="0" presId="urn:microsoft.com/office/officeart/2005/8/layout/hierarchy4"/>
    <dgm:cxn modelId="{9843DD4B-13C4-4ACF-9A4F-78CDBEF6C20E}" srcId="{589D5A55-2785-4EA9-97C5-73B7810EF30C}" destId="{4ABBA3DB-094B-4663-AA6A-9F59EA1CC5E4}" srcOrd="0" destOrd="0" parTransId="{986DB99E-1B88-4A53-BD00-89FF1FB0C7D2}" sibTransId="{745D6700-9ECF-42CC-9AFC-160D94A7D61D}"/>
    <dgm:cxn modelId="{5FFFE05A-D354-45BF-8C29-30619773D0E6}" type="presOf" srcId="{A23251C6-52BE-49CD-B8FD-99BA3290FF78}" destId="{C8FBB27E-FF29-46DC-B761-74ADEE257588}" srcOrd="0" destOrd="0" presId="urn:microsoft.com/office/officeart/2005/8/layout/hierarchy4"/>
    <dgm:cxn modelId="{13F8C2D2-D9D4-473D-9028-8F0766DA3719}" srcId="{7FBD722B-B873-4BC2-93B9-4B067E733D9B}" destId="{A23251C6-52BE-49CD-B8FD-99BA3290FF78}" srcOrd="0" destOrd="0" parTransId="{1F95837E-B224-4730-B15D-B0F1BDC6BF51}" sibTransId="{443F54A1-2D4F-4B86-8472-A5545CD3AEF4}"/>
    <dgm:cxn modelId="{D1AA9267-3C24-4092-8094-977CC649266A}" type="presParOf" srcId="{33435730-5ADE-4D46-A25B-36AE1F19BC0C}" destId="{D487AE45-7C60-4B0C-B5AB-FC241E405DA7}" srcOrd="0" destOrd="0" presId="urn:microsoft.com/office/officeart/2005/8/layout/hierarchy4"/>
    <dgm:cxn modelId="{4B1D9C5F-C150-4E81-AFFD-4262F391F088}" type="presParOf" srcId="{D487AE45-7C60-4B0C-B5AB-FC241E405DA7}" destId="{C8FBB27E-FF29-46DC-B761-74ADEE257588}" srcOrd="0" destOrd="0" presId="urn:microsoft.com/office/officeart/2005/8/layout/hierarchy4"/>
    <dgm:cxn modelId="{F0E1B055-C4E7-4900-A54D-C7EF29620898}" type="presParOf" srcId="{D487AE45-7C60-4B0C-B5AB-FC241E405DA7}" destId="{E016997E-80B8-4BE4-AD5A-3F2504372883}" srcOrd="1" destOrd="0" presId="urn:microsoft.com/office/officeart/2005/8/layout/hierarchy4"/>
    <dgm:cxn modelId="{7C261F3E-C184-409A-BDCF-3C6966FC4B6C}" type="presParOf" srcId="{D487AE45-7C60-4B0C-B5AB-FC241E405DA7}" destId="{5932F3BA-C8A4-4760-9F77-7046BCA39C2B}" srcOrd="2" destOrd="0" presId="urn:microsoft.com/office/officeart/2005/8/layout/hierarchy4"/>
    <dgm:cxn modelId="{8128B955-ECFF-4380-B266-78ADF68F6E3E}" type="presParOf" srcId="{5932F3BA-C8A4-4760-9F77-7046BCA39C2B}" destId="{845788CA-FF62-4263-9A8E-EFCA74265036}" srcOrd="0" destOrd="0" presId="urn:microsoft.com/office/officeart/2005/8/layout/hierarchy4"/>
    <dgm:cxn modelId="{5445C279-A5B0-495A-81CA-39F148124E72}" type="presParOf" srcId="{845788CA-FF62-4263-9A8E-EFCA74265036}" destId="{9533F330-315E-47B0-BE31-3DB9000A9B81}" srcOrd="0" destOrd="0" presId="urn:microsoft.com/office/officeart/2005/8/layout/hierarchy4"/>
    <dgm:cxn modelId="{7B65BEFC-1BFB-46EF-BEFF-6AC1FA47A332}" type="presParOf" srcId="{845788CA-FF62-4263-9A8E-EFCA74265036}" destId="{25D356AC-84CA-4612-9262-71B727D96EFE}" srcOrd="1" destOrd="0" presId="urn:microsoft.com/office/officeart/2005/8/layout/hierarchy4"/>
    <dgm:cxn modelId="{6016AEB3-98F0-4CA6-9A22-04B62A78066C}" type="presParOf" srcId="{845788CA-FF62-4263-9A8E-EFCA74265036}" destId="{345E4FAF-08A6-49FB-93F6-9830230B4157}" srcOrd="2" destOrd="0" presId="urn:microsoft.com/office/officeart/2005/8/layout/hierarchy4"/>
    <dgm:cxn modelId="{604EB5F0-9540-4D3F-ACF1-1C38FBC0C679}" type="presParOf" srcId="{345E4FAF-08A6-49FB-93F6-9830230B4157}" destId="{CD36262D-BAE2-401F-8C1C-7B9610649955}" srcOrd="0" destOrd="0" presId="urn:microsoft.com/office/officeart/2005/8/layout/hierarchy4"/>
    <dgm:cxn modelId="{7CD0219A-C072-44BF-AEAF-EF404E1D2203}" type="presParOf" srcId="{CD36262D-BAE2-401F-8C1C-7B9610649955}" destId="{96213F6F-44D8-4874-90C6-007E6EF8B48D}" srcOrd="0" destOrd="0" presId="urn:microsoft.com/office/officeart/2005/8/layout/hierarchy4"/>
    <dgm:cxn modelId="{3D29B2FA-8343-4FBA-A388-269B39A1C6AE}" type="presParOf" srcId="{CD36262D-BAE2-401F-8C1C-7B9610649955}" destId="{2DE91F56-E240-473E-8219-FE966732EB02}" srcOrd="1" destOrd="0" presId="urn:microsoft.com/office/officeart/2005/8/layout/hierarchy4"/>
    <dgm:cxn modelId="{37CC783A-F563-4835-8AA4-3C8940FF05AF}" type="presParOf" srcId="{CD36262D-BAE2-401F-8C1C-7B9610649955}" destId="{38EA84F3-2452-425D-A9EC-2F7DB7D5C323}" srcOrd="2" destOrd="0" presId="urn:microsoft.com/office/officeart/2005/8/layout/hierarchy4"/>
    <dgm:cxn modelId="{67652B40-F9A0-4452-83AB-E1CD55EC0B3E}" type="presParOf" srcId="{38EA84F3-2452-425D-A9EC-2F7DB7D5C323}" destId="{26CC9AD3-4FB1-43E5-B674-811A52374B6F}" srcOrd="0" destOrd="0" presId="urn:microsoft.com/office/officeart/2005/8/layout/hierarchy4"/>
    <dgm:cxn modelId="{3C2F96F9-C61D-4CD6-A295-42A0F2A043C8}" type="presParOf" srcId="{26CC9AD3-4FB1-43E5-B674-811A52374B6F}" destId="{BC48A58F-E8AB-4EFB-8471-C27AB8E8CBAF}" srcOrd="0" destOrd="0" presId="urn:microsoft.com/office/officeart/2005/8/layout/hierarchy4"/>
    <dgm:cxn modelId="{C54BDD38-E4D4-42F6-B618-AC2F6AF2A90C}" type="presParOf" srcId="{26CC9AD3-4FB1-43E5-B674-811A52374B6F}" destId="{D388D8CB-3F19-4327-80AF-39684F654CE0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FBD722B-B873-4BC2-93B9-4B067E733D9B}" type="doc">
      <dgm:prSet loTypeId="urn:microsoft.com/office/officeart/2005/8/layout/hierarchy4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A23251C6-52BE-49CD-B8FD-99BA3290FF78}">
      <dgm:prSet phldrT="[Text]"/>
      <dgm:spPr>
        <a:xfrm>
          <a:off x="1678" y="449"/>
          <a:ext cx="3435061" cy="907512"/>
        </a:xfrm>
        <a:solidFill>
          <a:srgbClr val="00478E"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FFD34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 algn="l"/>
          <a:r>
            <a:rPr lang="en-US" dirty="0" smtClean="0">
              <a:solidFill>
                <a:srgbClr val="FFFFFF"/>
              </a:solidFill>
              <a:latin typeface="Franklin Gothic Book"/>
              <a:ea typeface="+mn-ea"/>
              <a:cs typeface="+mn-cs"/>
            </a:rPr>
            <a:t>UI</a:t>
          </a:r>
          <a:endParaRPr lang="en-US" dirty="0">
            <a:solidFill>
              <a:srgbClr val="FFFFFF"/>
            </a:solidFill>
            <a:latin typeface="Franklin Gothic Book"/>
            <a:ea typeface="+mn-ea"/>
            <a:cs typeface="+mn-cs"/>
          </a:endParaRPr>
        </a:p>
      </dgm:t>
    </dgm:pt>
    <dgm:pt modelId="{1F95837E-B224-4730-B15D-B0F1BDC6BF51}" type="parTrans" cxnId="{13F8C2D2-D9D4-473D-9028-8F0766DA3719}">
      <dgm:prSet/>
      <dgm:spPr/>
      <dgm:t>
        <a:bodyPr/>
        <a:lstStyle/>
        <a:p>
          <a:pPr algn="l"/>
          <a:endParaRPr lang="en-US">
            <a:solidFill>
              <a:schemeClr val="bg2"/>
            </a:solidFill>
          </a:endParaRPr>
        </a:p>
      </dgm:t>
    </dgm:pt>
    <dgm:pt modelId="{443F54A1-2D4F-4B86-8472-A5545CD3AEF4}" type="sibTrans" cxnId="{13F8C2D2-D9D4-473D-9028-8F0766DA3719}">
      <dgm:prSet/>
      <dgm:spPr/>
      <dgm:t>
        <a:bodyPr/>
        <a:lstStyle/>
        <a:p>
          <a:pPr algn="l"/>
          <a:endParaRPr lang="en-US">
            <a:solidFill>
              <a:schemeClr val="bg2"/>
            </a:solidFill>
          </a:endParaRPr>
        </a:p>
      </dgm:t>
    </dgm:pt>
    <dgm:pt modelId="{4ABBA3DB-094B-4663-AA6A-9F59EA1CC5E4}">
      <dgm:prSet phldrT="[Text]"/>
      <dgm:spPr>
        <a:xfrm>
          <a:off x="1678" y="969357"/>
          <a:ext cx="3435061" cy="907512"/>
        </a:xfrm>
        <a:solidFill>
          <a:srgbClr val="00478E"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FFD34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 algn="l"/>
          <a:r>
            <a:rPr lang="en-US" dirty="0" smtClean="0">
              <a:solidFill>
                <a:srgbClr val="FFFFFF"/>
              </a:solidFill>
              <a:latin typeface="Franklin Gothic Book"/>
              <a:ea typeface="+mn-ea"/>
              <a:cs typeface="+mn-cs"/>
            </a:rPr>
            <a:t>BL</a:t>
          </a:r>
          <a:endParaRPr lang="en-US" dirty="0">
            <a:solidFill>
              <a:srgbClr val="FFFFFF"/>
            </a:solidFill>
            <a:latin typeface="Franklin Gothic Book"/>
            <a:ea typeface="+mn-ea"/>
            <a:cs typeface="+mn-cs"/>
          </a:endParaRPr>
        </a:p>
      </dgm:t>
    </dgm:pt>
    <dgm:pt modelId="{986DB99E-1B88-4A53-BD00-89FF1FB0C7D2}" type="parTrans" cxnId="{9843DD4B-13C4-4ACF-9A4F-78CDBEF6C20E}">
      <dgm:prSet/>
      <dgm:spPr/>
      <dgm:t>
        <a:bodyPr/>
        <a:lstStyle/>
        <a:p>
          <a:pPr algn="l"/>
          <a:endParaRPr lang="en-US">
            <a:solidFill>
              <a:schemeClr val="bg2"/>
            </a:solidFill>
          </a:endParaRPr>
        </a:p>
      </dgm:t>
    </dgm:pt>
    <dgm:pt modelId="{745D6700-9ECF-42CC-9AFC-160D94A7D61D}" type="sibTrans" cxnId="{9843DD4B-13C4-4ACF-9A4F-78CDBEF6C20E}">
      <dgm:prSet/>
      <dgm:spPr/>
      <dgm:t>
        <a:bodyPr/>
        <a:lstStyle/>
        <a:p>
          <a:pPr algn="l"/>
          <a:endParaRPr lang="en-US">
            <a:solidFill>
              <a:schemeClr val="bg2"/>
            </a:solidFill>
          </a:endParaRPr>
        </a:p>
      </dgm:t>
    </dgm:pt>
    <dgm:pt modelId="{1DD059FC-E1CD-4375-ACCC-219A99E9AD7B}">
      <dgm:prSet phldrT="[Text]"/>
      <dgm:spPr>
        <a:xfrm>
          <a:off x="1678" y="1938264"/>
          <a:ext cx="3435061" cy="907512"/>
        </a:xfrm>
        <a:solidFill>
          <a:srgbClr val="00478E"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FFD34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 algn="l"/>
          <a:r>
            <a:rPr lang="en-US" dirty="0" smtClean="0">
              <a:solidFill>
                <a:srgbClr val="FFFFFF"/>
              </a:solidFill>
              <a:latin typeface="Franklin Gothic Book"/>
              <a:ea typeface="+mn-ea"/>
              <a:cs typeface="+mn-cs"/>
            </a:rPr>
            <a:t>DAL</a:t>
          </a:r>
          <a:endParaRPr lang="en-US" dirty="0">
            <a:solidFill>
              <a:srgbClr val="FFFFFF"/>
            </a:solidFill>
            <a:latin typeface="Franklin Gothic Book"/>
            <a:ea typeface="+mn-ea"/>
            <a:cs typeface="+mn-cs"/>
          </a:endParaRPr>
        </a:p>
      </dgm:t>
    </dgm:pt>
    <dgm:pt modelId="{847FD9A5-3A84-4A66-8B2B-9A093991D6DA}" type="parTrans" cxnId="{470135D8-8EC2-4EB2-A53F-8749D35DE53D}">
      <dgm:prSet/>
      <dgm:spPr/>
      <dgm:t>
        <a:bodyPr/>
        <a:lstStyle/>
        <a:p>
          <a:pPr algn="l"/>
          <a:endParaRPr lang="en-US">
            <a:solidFill>
              <a:schemeClr val="bg2"/>
            </a:solidFill>
          </a:endParaRPr>
        </a:p>
      </dgm:t>
    </dgm:pt>
    <dgm:pt modelId="{C9AFD006-6BD5-426E-993C-6B98105F1266}" type="sibTrans" cxnId="{470135D8-8EC2-4EB2-A53F-8749D35DE53D}">
      <dgm:prSet/>
      <dgm:spPr/>
      <dgm:t>
        <a:bodyPr/>
        <a:lstStyle/>
        <a:p>
          <a:pPr algn="l"/>
          <a:endParaRPr lang="en-US">
            <a:solidFill>
              <a:schemeClr val="bg2"/>
            </a:solidFill>
          </a:endParaRPr>
        </a:p>
      </dgm:t>
    </dgm:pt>
    <dgm:pt modelId="{33435730-5ADE-4D46-A25B-36AE1F19BC0C}" type="pres">
      <dgm:prSet presAssocID="{7FBD722B-B873-4BC2-93B9-4B067E733D9B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D487AE45-7C60-4B0C-B5AB-FC241E405DA7}" type="pres">
      <dgm:prSet presAssocID="{A23251C6-52BE-49CD-B8FD-99BA3290FF78}" presName="vertOne" presStyleCnt="0"/>
      <dgm:spPr/>
    </dgm:pt>
    <dgm:pt modelId="{C8FBB27E-FF29-46DC-B761-74ADEE257588}" type="pres">
      <dgm:prSet presAssocID="{A23251C6-52BE-49CD-B8FD-99BA3290FF78}" presName="txOne" presStyleLbl="node0" presStyleIdx="0" presStyleCnt="1">
        <dgm:presLayoutVars>
          <dgm:chPref val="3"/>
        </dgm:presLayoutVars>
      </dgm:prSet>
      <dgm:spPr>
        <a:prstGeom prst="roundRect">
          <a:avLst>
            <a:gd name="adj" fmla="val 10000"/>
          </a:avLst>
        </a:prstGeom>
      </dgm:spPr>
      <dgm:t>
        <a:bodyPr/>
        <a:lstStyle/>
        <a:p>
          <a:endParaRPr lang="en-US"/>
        </a:p>
      </dgm:t>
    </dgm:pt>
    <dgm:pt modelId="{E016997E-80B8-4BE4-AD5A-3F2504372883}" type="pres">
      <dgm:prSet presAssocID="{A23251C6-52BE-49CD-B8FD-99BA3290FF78}" presName="parTransOne" presStyleCnt="0"/>
      <dgm:spPr/>
    </dgm:pt>
    <dgm:pt modelId="{5932F3BA-C8A4-4760-9F77-7046BCA39C2B}" type="pres">
      <dgm:prSet presAssocID="{A23251C6-52BE-49CD-B8FD-99BA3290FF78}" presName="horzOne" presStyleCnt="0"/>
      <dgm:spPr/>
    </dgm:pt>
    <dgm:pt modelId="{FAB1E046-A737-4835-9E3F-73A5672A5728}" type="pres">
      <dgm:prSet presAssocID="{4ABBA3DB-094B-4663-AA6A-9F59EA1CC5E4}" presName="vertTwo" presStyleCnt="0"/>
      <dgm:spPr/>
    </dgm:pt>
    <dgm:pt modelId="{6083C50E-D35F-4EB3-A9DD-587B30BCB43B}" type="pres">
      <dgm:prSet presAssocID="{4ABBA3DB-094B-4663-AA6A-9F59EA1CC5E4}" presName="txTwo" presStyleLbl="node2" presStyleIdx="0" presStyleCnt="1">
        <dgm:presLayoutVars>
          <dgm:chPref val="3"/>
        </dgm:presLayoutVars>
      </dgm:prSet>
      <dgm:spPr>
        <a:prstGeom prst="roundRect">
          <a:avLst>
            <a:gd name="adj" fmla="val 10000"/>
          </a:avLst>
        </a:prstGeom>
      </dgm:spPr>
      <dgm:t>
        <a:bodyPr/>
        <a:lstStyle/>
        <a:p>
          <a:endParaRPr lang="en-US"/>
        </a:p>
      </dgm:t>
    </dgm:pt>
    <dgm:pt modelId="{5BB35F66-604B-48FC-93CD-248BBF0C8398}" type="pres">
      <dgm:prSet presAssocID="{4ABBA3DB-094B-4663-AA6A-9F59EA1CC5E4}" presName="parTransTwo" presStyleCnt="0"/>
      <dgm:spPr/>
    </dgm:pt>
    <dgm:pt modelId="{73396F4E-C953-4EF7-B421-2C0C4F0A79DC}" type="pres">
      <dgm:prSet presAssocID="{4ABBA3DB-094B-4663-AA6A-9F59EA1CC5E4}" presName="horzTwo" presStyleCnt="0"/>
      <dgm:spPr/>
    </dgm:pt>
    <dgm:pt modelId="{E32D76D9-E27E-4ADD-AEC7-10E7D15DA9C1}" type="pres">
      <dgm:prSet presAssocID="{1DD059FC-E1CD-4375-ACCC-219A99E9AD7B}" presName="vertThree" presStyleCnt="0"/>
      <dgm:spPr/>
    </dgm:pt>
    <dgm:pt modelId="{7244C055-CD2A-4883-A3E4-1BAE2049CBEF}" type="pres">
      <dgm:prSet presAssocID="{1DD059FC-E1CD-4375-ACCC-219A99E9AD7B}" presName="txThree" presStyleLbl="node3" presStyleIdx="0" presStyleCnt="1">
        <dgm:presLayoutVars>
          <dgm:chPref val="3"/>
        </dgm:presLayoutVars>
      </dgm:prSet>
      <dgm:spPr>
        <a:prstGeom prst="roundRect">
          <a:avLst>
            <a:gd name="adj" fmla="val 10000"/>
          </a:avLst>
        </a:prstGeom>
      </dgm:spPr>
      <dgm:t>
        <a:bodyPr/>
        <a:lstStyle/>
        <a:p>
          <a:endParaRPr lang="en-US"/>
        </a:p>
      </dgm:t>
    </dgm:pt>
    <dgm:pt modelId="{213AB111-EF1F-4980-8D98-967DEC9677DA}" type="pres">
      <dgm:prSet presAssocID="{1DD059FC-E1CD-4375-ACCC-219A99E9AD7B}" presName="horzThree" presStyleCnt="0"/>
      <dgm:spPr/>
    </dgm:pt>
  </dgm:ptLst>
  <dgm:cxnLst>
    <dgm:cxn modelId="{6086424B-832C-40A7-B017-746C2F241906}" type="presOf" srcId="{1DD059FC-E1CD-4375-ACCC-219A99E9AD7B}" destId="{7244C055-CD2A-4883-A3E4-1BAE2049CBEF}" srcOrd="0" destOrd="0" presId="urn:microsoft.com/office/officeart/2005/8/layout/hierarchy4"/>
    <dgm:cxn modelId="{EE996860-DD81-4C9D-BA1A-E423F4207E38}" type="presOf" srcId="{4ABBA3DB-094B-4663-AA6A-9F59EA1CC5E4}" destId="{6083C50E-D35F-4EB3-A9DD-587B30BCB43B}" srcOrd="0" destOrd="0" presId="urn:microsoft.com/office/officeart/2005/8/layout/hierarchy4"/>
    <dgm:cxn modelId="{13F8C2D2-D9D4-473D-9028-8F0766DA3719}" srcId="{7FBD722B-B873-4BC2-93B9-4B067E733D9B}" destId="{A23251C6-52BE-49CD-B8FD-99BA3290FF78}" srcOrd="0" destOrd="0" parTransId="{1F95837E-B224-4730-B15D-B0F1BDC6BF51}" sibTransId="{443F54A1-2D4F-4B86-8472-A5545CD3AEF4}"/>
    <dgm:cxn modelId="{9843DD4B-13C4-4ACF-9A4F-78CDBEF6C20E}" srcId="{A23251C6-52BE-49CD-B8FD-99BA3290FF78}" destId="{4ABBA3DB-094B-4663-AA6A-9F59EA1CC5E4}" srcOrd="0" destOrd="0" parTransId="{986DB99E-1B88-4A53-BD00-89FF1FB0C7D2}" sibTransId="{745D6700-9ECF-42CC-9AFC-160D94A7D61D}"/>
    <dgm:cxn modelId="{470135D8-8EC2-4EB2-A53F-8749D35DE53D}" srcId="{4ABBA3DB-094B-4663-AA6A-9F59EA1CC5E4}" destId="{1DD059FC-E1CD-4375-ACCC-219A99E9AD7B}" srcOrd="0" destOrd="0" parTransId="{847FD9A5-3A84-4A66-8B2B-9A093991D6DA}" sibTransId="{C9AFD006-6BD5-426E-993C-6B98105F1266}"/>
    <dgm:cxn modelId="{63BFF51F-A0F1-47CC-B5CB-F7EF8814D5E2}" type="presOf" srcId="{7FBD722B-B873-4BC2-93B9-4B067E733D9B}" destId="{33435730-5ADE-4D46-A25B-36AE1F19BC0C}" srcOrd="0" destOrd="0" presId="urn:microsoft.com/office/officeart/2005/8/layout/hierarchy4"/>
    <dgm:cxn modelId="{7FB0AD5E-2B3C-42C0-9CFF-770CE3808215}" type="presOf" srcId="{A23251C6-52BE-49CD-B8FD-99BA3290FF78}" destId="{C8FBB27E-FF29-46DC-B761-74ADEE257588}" srcOrd="0" destOrd="0" presId="urn:microsoft.com/office/officeart/2005/8/layout/hierarchy4"/>
    <dgm:cxn modelId="{3A772983-DB5E-4B88-8B3F-A13677F7DC3E}" type="presParOf" srcId="{33435730-5ADE-4D46-A25B-36AE1F19BC0C}" destId="{D487AE45-7C60-4B0C-B5AB-FC241E405DA7}" srcOrd="0" destOrd="0" presId="urn:microsoft.com/office/officeart/2005/8/layout/hierarchy4"/>
    <dgm:cxn modelId="{D01235E5-7B19-4057-98DA-C3D2E5DF0F1D}" type="presParOf" srcId="{D487AE45-7C60-4B0C-B5AB-FC241E405DA7}" destId="{C8FBB27E-FF29-46DC-B761-74ADEE257588}" srcOrd="0" destOrd="0" presId="urn:microsoft.com/office/officeart/2005/8/layout/hierarchy4"/>
    <dgm:cxn modelId="{327D33FA-5456-4897-8A74-B224FC35AA9A}" type="presParOf" srcId="{D487AE45-7C60-4B0C-B5AB-FC241E405DA7}" destId="{E016997E-80B8-4BE4-AD5A-3F2504372883}" srcOrd="1" destOrd="0" presId="urn:microsoft.com/office/officeart/2005/8/layout/hierarchy4"/>
    <dgm:cxn modelId="{5980F2A0-E001-46AD-ADF0-2920E9F4338E}" type="presParOf" srcId="{D487AE45-7C60-4B0C-B5AB-FC241E405DA7}" destId="{5932F3BA-C8A4-4760-9F77-7046BCA39C2B}" srcOrd="2" destOrd="0" presId="urn:microsoft.com/office/officeart/2005/8/layout/hierarchy4"/>
    <dgm:cxn modelId="{53A68EDB-2B79-4ACF-B53E-793D1918522C}" type="presParOf" srcId="{5932F3BA-C8A4-4760-9F77-7046BCA39C2B}" destId="{FAB1E046-A737-4835-9E3F-73A5672A5728}" srcOrd="0" destOrd="0" presId="urn:microsoft.com/office/officeart/2005/8/layout/hierarchy4"/>
    <dgm:cxn modelId="{39035299-F80E-48CA-B694-3CEF60F9C2E1}" type="presParOf" srcId="{FAB1E046-A737-4835-9E3F-73A5672A5728}" destId="{6083C50E-D35F-4EB3-A9DD-587B30BCB43B}" srcOrd="0" destOrd="0" presId="urn:microsoft.com/office/officeart/2005/8/layout/hierarchy4"/>
    <dgm:cxn modelId="{AB18F975-9637-447E-B716-FA9778157698}" type="presParOf" srcId="{FAB1E046-A737-4835-9E3F-73A5672A5728}" destId="{5BB35F66-604B-48FC-93CD-248BBF0C8398}" srcOrd="1" destOrd="0" presId="urn:microsoft.com/office/officeart/2005/8/layout/hierarchy4"/>
    <dgm:cxn modelId="{237E665F-9408-41E2-BE55-38CB2BD1662D}" type="presParOf" srcId="{FAB1E046-A737-4835-9E3F-73A5672A5728}" destId="{73396F4E-C953-4EF7-B421-2C0C4F0A79DC}" srcOrd="2" destOrd="0" presId="urn:microsoft.com/office/officeart/2005/8/layout/hierarchy4"/>
    <dgm:cxn modelId="{F199F614-8070-4BE9-81C0-F86308EB2FFC}" type="presParOf" srcId="{73396F4E-C953-4EF7-B421-2C0C4F0A79DC}" destId="{E32D76D9-E27E-4ADD-AEC7-10E7D15DA9C1}" srcOrd="0" destOrd="0" presId="urn:microsoft.com/office/officeart/2005/8/layout/hierarchy4"/>
    <dgm:cxn modelId="{A9617DC5-34B4-4CEC-A873-5076DC96F64D}" type="presParOf" srcId="{E32D76D9-E27E-4ADD-AEC7-10E7D15DA9C1}" destId="{7244C055-CD2A-4883-A3E4-1BAE2049CBEF}" srcOrd="0" destOrd="0" presId="urn:microsoft.com/office/officeart/2005/8/layout/hierarchy4"/>
    <dgm:cxn modelId="{555763DF-7232-4868-BA8F-689B6173CB71}" type="presParOf" srcId="{E32D76D9-E27E-4ADD-AEC7-10E7D15DA9C1}" destId="{213AB111-EF1F-4980-8D98-967DEC9677DA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FBD722B-B873-4BC2-93B9-4B067E733D9B}" type="doc">
      <dgm:prSet loTypeId="urn:microsoft.com/office/officeart/2005/8/layout/hierarchy4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A23251C6-52BE-49CD-B8FD-99BA3290FF78}">
      <dgm:prSet phldrT="[Text]"/>
      <dgm:spPr/>
      <dgm:t>
        <a:bodyPr/>
        <a:lstStyle/>
        <a:p>
          <a:pPr algn="ctr"/>
          <a:r>
            <a:rPr lang="en-US" dirty="0" smtClean="0"/>
            <a:t>Input form User</a:t>
          </a:r>
          <a:endParaRPr lang="en-US" dirty="0"/>
        </a:p>
      </dgm:t>
    </dgm:pt>
    <dgm:pt modelId="{1F95837E-B224-4730-B15D-B0F1BDC6BF51}" type="parTrans" cxnId="{13F8C2D2-D9D4-473D-9028-8F0766DA3719}">
      <dgm:prSet/>
      <dgm:spPr/>
      <dgm:t>
        <a:bodyPr/>
        <a:lstStyle/>
        <a:p>
          <a:pPr algn="l"/>
          <a:endParaRPr lang="en-US">
            <a:solidFill>
              <a:schemeClr val="bg2"/>
            </a:solidFill>
          </a:endParaRPr>
        </a:p>
      </dgm:t>
    </dgm:pt>
    <dgm:pt modelId="{443F54A1-2D4F-4B86-8472-A5545CD3AEF4}" type="sibTrans" cxnId="{13F8C2D2-D9D4-473D-9028-8F0766DA3719}">
      <dgm:prSet/>
      <dgm:spPr/>
      <dgm:t>
        <a:bodyPr/>
        <a:lstStyle/>
        <a:p>
          <a:pPr algn="l"/>
          <a:endParaRPr lang="en-US">
            <a:solidFill>
              <a:schemeClr val="bg2"/>
            </a:solidFill>
          </a:endParaRPr>
        </a:p>
      </dgm:t>
    </dgm:pt>
    <dgm:pt modelId="{4ABBA3DB-094B-4663-AA6A-9F59EA1CC5E4}">
      <dgm:prSet phldrT="[Text]"/>
      <dgm:spPr/>
      <dgm:t>
        <a:bodyPr/>
        <a:lstStyle/>
        <a:p>
          <a:pPr algn="ctr"/>
          <a:r>
            <a:rPr lang="en-US" dirty="0" smtClean="0"/>
            <a:t>Rules</a:t>
          </a:r>
          <a:endParaRPr lang="en-US" dirty="0"/>
        </a:p>
      </dgm:t>
    </dgm:pt>
    <dgm:pt modelId="{986DB99E-1B88-4A53-BD00-89FF1FB0C7D2}" type="parTrans" cxnId="{9843DD4B-13C4-4ACF-9A4F-78CDBEF6C20E}">
      <dgm:prSet/>
      <dgm:spPr/>
      <dgm:t>
        <a:bodyPr/>
        <a:lstStyle/>
        <a:p>
          <a:pPr algn="l"/>
          <a:endParaRPr lang="en-US">
            <a:solidFill>
              <a:schemeClr val="bg2"/>
            </a:solidFill>
          </a:endParaRPr>
        </a:p>
      </dgm:t>
    </dgm:pt>
    <dgm:pt modelId="{745D6700-9ECF-42CC-9AFC-160D94A7D61D}" type="sibTrans" cxnId="{9843DD4B-13C4-4ACF-9A4F-78CDBEF6C20E}">
      <dgm:prSet/>
      <dgm:spPr/>
      <dgm:t>
        <a:bodyPr/>
        <a:lstStyle/>
        <a:p>
          <a:pPr algn="l"/>
          <a:endParaRPr lang="en-US">
            <a:solidFill>
              <a:schemeClr val="bg2"/>
            </a:solidFill>
          </a:endParaRPr>
        </a:p>
      </dgm:t>
    </dgm:pt>
    <dgm:pt modelId="{1DD059FC-E1CD-4375-ACCC-219A99E9AD7B}">
      <dgm:prSet phldrT="[Text]"/>
      <dgm:spPr/>
      <dgm:t>
        <a:bodyPr/>
        <a:lstStyle/>
        <a:p>
          <a:pPr algn="ctr"/>
          <a:r>
            <a:rPr lang="en-US" dirty="0" smtClean="0"/>
            <a:t>Persistence</a:t>
          </a:r>
          <a:endParaRPr lang="en-US" dirty="0"/>
        </a:p>
      </dgm:t>
    </dgm:pt>
    <dgm:pt modelId="{847FD9A5-3A84-4A66-8B2B-9A093991D6DA}" type="parTrans" cxnId="{470135D8-8EC2-4EB2-A53F-8749D35DE53D}">
      <dgm:prSet/>
      <dgm:spPr/>
      <dgm:t>
        <a:bodyPr/>
        <a:lstStyle/>
        <a:p>
          <a:pPr algn="l"/>
          <a:endParaRPr lang="en-US">
            <a:solidFill>
              <a:schemeClr val="bg2"/>
            </a:solidFill>
          </a:endParaRPr>
        </a:p>
      </dgm:t>
    </dgm:pt>
    <dgm:pt modelId="{C9AFD006-6BD5-426E-993C-6B98105F1266}" type="sibTrans" cxnId="{470135D8-8EC2-4EB2-A53F-8749D35DE53D}">
      <dgm:prSet/>
      <dgm:spPr/>
      <dgm:t>
        <a:bodyPr/>
        <a:lstStyle/>
        <a:p>
          <a:pPr algn="l"/>
          <a:endParaRPr lang="en-US">
            <a:solidFill>
              <a:schemeClr val="bg2"/>
            </a:solidFill>
          </a:endParaRPr>
        </a:p>
      </dgm:t>
    </dgm:pt>
    <dgm:pt modelId="{589D5A55-2785-4EA9-97C5-73B7810EF30C}">
      <dgm:prSet phldrT="[Text]"/>
      <dgm:spPr/>
      <dgm:t>
        <a:bodyPr/>
        <a:lstStyle/>
        <a:p>
          <a:pPr algn="ctr"/>
          <a:r>
            <a:rPr lang="en-US" dirty="0" smtClean="0"/>
            <a:t>Validation</a:t>
          </a:r>
          <a:endParaRPr lang="en-US" dirty="0"/>
        </a:p>
      </dgm:t>
    </dgm:pt>
    <dgm:pt modelId="{23DDF66E-73F6-438D-A141-BC28E45885CC}" type="parTrans" cxnId="{21D515A1-4B9F-4BC1-83DC-FE891FA3BEDB}">
      <dgm:prSet/>
      <dgm:spPr/>
      <dgm:t>
        <a:bodyPr/>
        <a:lstStyle/>
        <a:p>
          <a:endParaRPr lang="en-AU"/>
        </a:p>
      </dgm:t>
    </dgm:pt>
    <dgm:pt modelId="{A9BF14EF-CBBA-4B34-8F5C-AB3F66AC45E3}" type="sibTrans" cxnId="{21D515A1-4B9F-4BC1-83DC-FE891FA3BEDB}">
      <dgm:prSet/>
      <dgm:spPr/>
      <dgm:t>
        <a:bodyPr/>
        <a:lstStyle/>
        <a:p>
          <a:endParaRPr lang="en-AU"/>
        </a:p>
      </dgm:t>
    </dgm:pt>
    <dgm:pt modelId="{33435730-5ADE-4D46-A25B-36AE1F19BC0C}" type="pres">
      <dgm:prSet presAssocID="{7FBD722B-B873-4BC2-93B9-4B067E733D9B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D487AE45-7C60-4B0C-B5AB-FC241E405DA7}" type="pres">
      <dgm:prSet presAssocID="{A23251C6-52BE-49CD-B8FD-99BA3290FF78}" presName="vertOne" presStyleCnt="0"/>
      <dgm:spPr/>
      <dgm:t>
        <a:bodyPr/>
        <a:lstStyle/>
        <a:p>
          <a:endParaRPr lang="en-AU"/>
        </a:p>
      </dgm:t>
    </dgm:pt>
    <dgm:pt modelId="{C8FBB27E-FF29-46DC-B761-74ADEE257588}" type="pres">
      <dgm:prSet presAssocID="{A23251C6-52BE-49CD-B8FD-99BA3290FF78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016997E-80B8-4BE4-AD5A-3F2504372883}" type="pres">
      <dgm:prSet presAssocID="{A23251C6-52BE-49CD-B8FD-99BA3290FF78}" presName="parTransOne" presStyleCnt="0"/>
      <dgm:spPr/>
      <dgm:t>
        <a:bodyPr/>
        <a:lstStyle/>
        <a:p>
          <a:endParaRPr lang="en-AU"/>
        </a:p>
      </dgm:t>
    </dgm:pt>
    <dgm:pt modelId="{5932F3BA-C8A4-4760-9F77-7046BCA39C2B}" type="pres">
      <dgm:prSet presAssocID="{A23251C6-52BE-49CD-B8FD-99BA3290FF78}" presName="horzOne" presStyleCnt="0"/>
      <dgm:spPr/>
      <dgm:t>
        <a:bodyPr/>
        <a:lstStyle/>
        <a:p>
          <a:endParaRPr lang="en-AU"/>
        </a:p>
      </dgm:t>
    </dgm:pt>
    <dgm:pt modelId="{845788CA-FF62-4263-9A8E-EFCA74265036}" type="pres">
      <dgm:prSet presAssocID="{589D5A55-2785-4EA9-97C5-73B7810EF30C}" presName="vertTwo" presStyleCnt="0"/>
      <dgm:spPr/>
      <dgm:t>
        <a:bodyPr/>
        <a:lstStyle/>
        <a:p>
          <a:endParaRPr lang="en-AU"/>
        </a:p>
      </dgm:t>
    </dgm:pt>
    <dgm:pt modelId="{9533F330-315E-47B0-BE31-3DB9000A9B81}" type="pres">
      <dgm:prSet presAssocID="{589D5A55-2785-4EA9-97C5-73B7810EF30C}" presName="txTwo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5D356AC-84CA-4612-9262-71B727D96EFE}" type="pres">
      <dgm:prSet presAssocID="{589D5A55-2785-4EA9-97C5-73B7810EF30C}" presName="parTransTwo" presStyleCnt="0"/>
      <dgm:spPr/>
      <dgm:t>
        <a:bodyPr/>
        <a:lstStyle/>
        <a:p>
          <a:endParaRPr lang="en-AU"/>
        </a:p>
      </dgm:t>
    </dgm:pt>
    <dgm:pt modelId="{345E4FAF-08A6-49FB-93F6-9830230B4157}" type="pres">
      <dgm:prSet presAssocID="{589D5A55-2785-4EA9-97C5-73B7810EF30C}" presName="horzTwo" presStyleCnt="0"/>
      <dgm:spPr/>
      <dgm:t>
        <a:bodyPr/>
        <a:lstStyle/>
        <a:p>
          <a:endParaRPr lang="en-AU"/>
        </a:p>
      </dgm:t>
    </dgm:pt>
    <dgm:pt modelId="{CD36262D-BAE2-401F-8C1C-7B9610649955}" type="pres">
      <dgm:prSet presAssocID="{4ABBA3DB-094B-4663-AA6A-9F59EA1CC5E4}" presName="vertThree" presStyleCnt="0"/>
      <dgm:spPr/>
      <dgm:t>
        <a:bodyPr/>
        <a:lstStyle/>
        <a:p>
          <a:endParaRPr lang="en-AU"/>
        </a:p>
      </dgm:t>
    </dgm:pt>
    <dgm:pt modelId="{96213F6F-44D8-4874-90C6-007E6EF8B48D}" type="pres">
      <dgm:prSet presAssocID="{4ABBA3DB-094B-4663-AA6A-9F59EA1CC5E4}" presName="txThree" presStyleLbl="node3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DE91F56-E240-473E-8219-FE966732EB02}" type="pres">
      <dgm:prSet presAssocID="{4ABBA3DB-094B-4663-AA6A-9F59EA1CC5E4}" presName="parTransThree" presStyleCnt="0"/>
      <dgm:spPr/>
      <dgm:t>
        <a:bodyPr/>
        <a:lstStyle/>
        <a:p>
          <a:endParaRPr lang="en-AU"/>
        </a:p>
      </dgm:t>
    </dgm:pt>
    <dgm:pt modelId="{38EA84F3-2452-425D-A9EC-2F7DB7D5C323}" type="pres">
      <dgm:prSet presAssocID="{4ABBA3DB-094B-4663-AA6A-9F59EA1CC5E4}" presName="horzThree" presStyleCnt="0"/>
      <dgm:spPr/>
      <dgm:t>
        <a:bodyPr/>
        <a:lstStyle/>
        <a:p>
          <a:endParaRPr lang="en-AU"/>
        </a:p>
      </dgm:t>
    </dgm:pt>
    <dgm:pt modelId="{26CC9AD3-4FB1-43E5-B674-811A52374B6F}" type="pres">
      <dgm:prSet presAssocID="{1DD059FC-E1CD-4375-ACCC-219A99E9AD7B}" presName="vertFour" presStyleCnt="0">
        <dgm:presLayoutVars>
          <dgm:chPref val="3"/>
        </dgm:presLayoutVars>
      </dgm:prSet>
      <dgm:spPr/>
      <dgm:t>
        <a:bodyPr/>
        <a:lstStyle/>
        <a:p>
          <a:endParaRPr lang="en-AU"/>
        </a:p>
      </dgm:t>
    </dgm:pt>
    <dgm:pt modelId="{BC48A58F-E8AB-4EFB-8471-C27AB8E8CBAF}" type="pres">
      <dgm:prSet presAssocID="{1DD059FC-E1CD-4375-ACCC-219A99E9AD7B}" presName="txFour" presStyleLbl="node4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388D8CB-3F19-4327-80AF-39684F654CE0}" type="pres">
      <dgm:prSet presAssocID="{1DD059FC-E1CD-4375-ACCC-219A99E9AD7B}" presName="horzFour" presStyleCnt="0"/>
      <dgm:spPr/>
      <dgm:t>
        <a:bodyPr/>
        <a:lstStyle/>
        <a:p>
          <a:endParaRPr lang="en-AU"/>
        </a:p>
      </dgm:t>
    </dgm:pt>
  </dgm:ptLst>
  <dgm:cxnLst>
    <dgm:cxn modelId="{730F0289-2659-4DC5-B701-76892D92E7C2}" type="presOf" srcId="{4ABBA3DB-094B-4663-AA6A-9F59EA1CC5E4}" destId="{96213F6F-44D8-4874-90C6-007E6EF8B48D}" srcOrd="0" destOrd="0" presId="urn:microsoft.com/office/officeart/2005/8/layout/hierarchy4"/>
    <dgm:cxn modelId="{99C22336-B597-4221-988B-13602F8EA53D}" type="presOf" srcId="{589D5A55-2785-4EA9-97C5-73B7810EF30C}" destId="{9533F330-315E-47B0-BE31-3DB9000A9B81}" srcOrd="0" destOrd="0" presId="urn:microsoft.com/office/officeart/2005/8/layout/hierarchy4"/>
    <dgm:cxn modelId="{13F8C2D2-D9D4-473D-9028-8F0766DA3719}" srcId="{7FBD722B-B873-4BC2-93B9-4B067E733D9B}" destId="{A23251C6-52BE-49CD-B8FD-99BA3290FF78}" srcOrd="0" destOrd="0" parTransId="{1F95837E-B224-4730-B15D-B0F1BDC6BF51}" sibTransId="{443F54A1-2D4F-4B86-8472-A5545CD3AEF4}"/>
    <dgm:cxn modelId="{9843DD4B-13C4-4ACF-9A4F-78CDBEF6C20E}" srcId="{589D5A55-2785-4EA9-97C5-73B7810EF30C}" destId="{4ABBA3DB-094B-4663-AA6A-9F59EA1CC5E4}" srcOrd="0" destOrd="0" parTransId="{986DB99E-1B88-4A53-BD00-89FF1FB0C7D2}" sibTransId="{745D6700-9ECF-42CC-9AFC-160D94A7D61D}"/>
    <dgm:cxn modelId="{470135D8-8EC2-4EB2-A53F-8749D35DE53D}" srcId="{4ABBA3DB-094B-4663-AA6A-9F59EA1CC5E4}" destId="{1DD059FC-E1CD-4375-ACCC-219A99E9AD7B}" srcOrd="0" destOrd="0" parTransId="{847FD9A5-3A84-4A66-8B2B-9A093991D6DA}" sibTransId="{C9AFD006-6BD5-426E-993C-6B98105F1266}"/>
    <dgm:cxn modelId="{21D515A1-4B9F-4BC1-83DC-FE891FA3BEDB}" srcId="{A23251C6-52BE-49CD-B8FD-99BA3290FF78}" destId="{589D5A55-2785-4EA9-97C5-73B7810EF30C}" srcOrd="0" destOrd="0" parTransId="{23DDF66E-73F6-438D-A141-BC28E45885CC}" sibTransId="{A9BF14EF-CBBA-4B34-8F5C-AB3F66AC45E3}"/>
    <dgm:cxn modelId="{6DC699C0-55AE-4FA7-A3CA-073C37B484E5}" type="presOf" srcId="{1DD059FC-E1CD-4375-ACCC-219A99E9AD7B}" destId="{BC48A58F-E8AB-4EFB-8471-C27AB8E8CBAF}" srcOrd="0" destOrd="0" presId="urn:microsoft.com/office/officeart/2005/8/layout/hierarchy4"/>
    <dgm:cxn modelId="{F8B3FC53-2668-4BED-9327-12D3EC9FA5DF}" type="presOf" srcId="{7FBD722B-B873-4BC2-93B9-4B067E733D9B}" destId="{33435730-5ADE-4D46-A25B-36AE1F19BC0C}" srcOrd="0" destOrd="0" presId="urn:microsoft.com/office/officeart/2005/8/layout/hierarchy4"/>
    <dgm:cxn modelId="{0CB711A3-3B19-4A4D-9FBF-413F7D7895D4}" type="presOf" srcId="{A23251C6-52BE-49CD-B8FD-99BA3290FF78}" destId="{C8FBB27E-FF29-46DC-B761-74ADEE257588}" srcOrd="0" destOrd="0" presId="urn:microsoft.com/office/officeart/2005/8/layout/hierarchy4"/>
    <dgm:cxn modelId="{94CA4469-A0E5-4792-9C8A-F7C384DA1DD6}" type="presParOf" srcId="{33435730-5ADE-4D46-A25B-36AE1F19BC0C}" destId="{D487AE45-7C60-4B0C-B5AB-FC241E405DA7}" srcOrd="0" destOrd="0" presId="urn:microsoft.com/office/officeart/2005/8/layout/hierarchy4"/>
    <dgm:cxn modelId="{B0E1A02E-D11D-430B-82A7-3D966CB735DE}" type="presParOf" srcId="{D487AE45-7C60-4B0C-B5AB-FC241E405DA7}" destId="{C8FBB27E-FF29-46DC-B761-74ADEE257588}" srcOrd="0" destOrd="0" presId="urn:microsoft.com/office/officeart/2005/8/layout/hierarchy4"/>
    <dgm:cxn modelId="{0DC181AD-D846-44C9-A1EA-E85FC422D4B8}" type="presParOf" srcId="{D487AE45-7C60-4B0C-B5AB-FC241E405DA7}" destId="{E016997E-80B8-4BE4-AD5A-3F2504372883}" srcOrd="1" destOrd="0" presId="urn:microsoft.com/office/officeart/2005/8/layout/hierarchy4"/>
    <dgm:cxn modelId="{2FBBA54F-931F-456E-8FAE-B32995F5D3A6}" type="presParOf" srcId="{D487AE45-7C60-4B0C-B5AB-FC241E405DA7}" destId="{5932F3BA-C8A4-4760-9F77-7046BCA39C2B}" srcOrd="2" destOrd="0" presId="urn:microsoft.com/office/officeart/2005/8/layout/hierarchy4"/>
    <dgm:cxn modelId="{09B80151-6A87-4160-94A7-320B421263CB}" type="presParOf" srcId="{5932F3BA-C8A4-4760-9F77-7046BCA39C2B}" destId="{845788CA-FF62-4263-9A8E-EFCA74265036}" srcOrd="0" destOrd="0" presId="urn:microsoft.com/office/officeart/2005/8/layout/hierarchy4"/>
    <dgm:cxn modelId="{A6594408-9038-4E29-ABC6-4E4F01149620}" type="presParOf" srcId="{845788CA-FF62-4263-9A8E-EFCA74265036}" destId="{9533F330-315E-47B0-BE31-3DB9000A9B81}" srcOrd="0" destOrd="0" presId="urn:microsoft.com/office/officeart/2005/8/layout/hierarchy4"/>
    <dgm:cxn modelId="{BE8E874A-BBAE-40C0-AFA3-A049AFF41594}" type="presParOf" srcId="{845788CA-FF62-4263-9A8E-EFCA74265036}" destId="{25D356AC-84CA-4612-9262-71B727D96EFE}" srcOrd="1" destOrd="0" presId="urn:microsoft.com/office/officeart/2005/8/layout/hierarchy4"/>
    <dgm:cxn modelId="{7F40C590-6DD6-46E1-9F04-128E4D06F292}" type="presParOf" srcId="{845788CA-FF62-4263-9A8E-EFCA74265036}" destId="{345E4FAF-08A6-49FB-93F6-9830230B4157}" srcOrd="2" destOrd="0" presId="urn:microsoft.com/office/officeart/2005/8/layout/hierarchy4"/>
    <dgm:cxn modelId="{02E3E41E-7C96-4AE7-9DA6-424FBCDAFB58}" type="presParOf" srcId="{345E4FAF-08A6-49FB-93F6-9830230B4157}" destId="{CD36262D-BAE2-401F-8C1C-7B9610649955}" srcOrd="0" destOrd="0" presId="urn:microsoft.com/office/officeart/2005/8/layout/hierarchy4"/>
    <dgm:cxn modelId="{07D89AFC-E82A-4CFE-8CFE-86DDBBD808CF}" type="presParOf" srcId="{CD36262D-BAE2-401F-8C1C-7B9610649955}" destId="{96213F6F-44D8-4874-90C6-007E6EF8B48D}" srcOrd="0" destOrd="0" presId="urn:microsoft.com/office/officeart/2005/8/layout/hierarchy4"/>
    <dgm:cxn modelId="{6167E4E3-79AC-4B82-B473-2DE8EA39FE3A}" type="presParOf" srcId="{CD36262D-BAE2-401F-8C1C-7B9610649955}" destId="{2DE91F56-E240-473E-8219-FE966732EB02}" srcOrd="1" destOrd="0" presId="urn:microsoft.com/office/officeart/2005/8/layout/hierarchy4"/>
    <dgm:cxn modelId="{1C8646FA-9DF9-4FF3-AF9B-C4EDB0F584F8}" type="presParOf" srcId="{CD36262D-BAE2-401F-8C1C-7B9610649955}" destId="{38EA84F3-2452-425D-A9EC-2F7DB7D5C323}" srcOrd="2" destOrd="0" presId="urn:microsoft.com/office/officeart/2005/8/layout/hierarchy4"/>
    <dgm:cxn modelId="{71C3EB85-9AF5-4D77-BFD1-E65484A99A8A}" type="presParOf" srcId="{38EA84F3-2452-425D-A9EC-2F7DB7D5C323}" destId="{26CC9AD3-4FB1-43E5-B674-811A52374B6F}" srcOrd="0" destOrd="0" presId="urn:microsoft.com/office/officeart/2005/8/layout/hierarchy4"/>
    <dgm:cxn modelId="{778A81B3-7C86-4B80-9F15-F06FDA737452}" type="presParOf" srcId="{26CC9AD3-4FB1-43E5-B674-811A52374B6F}" destId="{BC48A58F-E8AB-4EFB-8471-C27AB8E8CBAF}" srcOrd="0" destOrd="0" presId="urn:microsoft.com/office/officeart/2005/8/layout/hierarchy4"/>
    <dgm:cxn modelId="{2311472A-511B-44FE-B091-108DFF9A4F0C}" type="presParOf" srcId="{26CC9AD3-4FB1-43E5-B674-811A52374B6F}" destId="{D388D8CB-3F19-4327-80AF-39684F654CE0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FBB27E-FF29-46DC-B761-74ADEE257588}">
      <dsp:nvSpPr>
        <dsp:cNvPr id="0" name=""/>
        <dsp:cNvSpPr/>
      </dsp:nvSpPr>
      <dsp:spPr>
        <a:xfrm>
          <a:off x="1678" y="449"/>
          <a:ext cx="3435061" cy="907512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dirty="0" smtClean="0"/>
            <a:t>UI</a:t>
          </a:r>
          <a:endParaRPr lang="en-US" sz="4100" kern="1200" dirty="0"/>
        </a:p>
      </dsp:txBody>
      <dsp:txXfrm>
        <a:off x="28258" y="27029"/>
        <a:ext cx="3381901" cy="854352"/>
      </dsp:txXfrm>
    </dsp:sp>
    <dsp:sp modelId="{6083C50E-D35F-4EB3-A9DD-587B30BCB43B}">
      <dsp:nvSpPr>
        <dsp:cNvPr id="0" name=""/>
        <dsp:cNvSpPr/>
      </dsp:nvSpPr>
      <dsp:spPr>
        <a:xfrm>
          <a:off x="1678" y="969357"/>
          <a:ext cx="3435061" cy="907512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dirty="0" smtClean="0"/>
            <a:t>BL</a:t>
          </a:r>
          <a:endParaRPr lang="en-US" sz="4100" kern="1200" dirty="0"/>
        </a:p>
      </dsp:txBody>
      <dsp:txXfrm>
        <a:off x="28258" y="995937"/>
        <a:ext cx="3381901" cy="854352"/>
      </dsp:txXfrm>
    </dsp:sp>
    <dsp:sp modelId="{7244C055-CD2A-4883-A3E4-1BAE2049CBEF}">
      <dsp:nvSpPr>
        <dsp:cNvPr id="0" name=""/>
        <dsp:cNvSpPr/>
      </dsp:nvSpPr>
      <dsp:spPr>
        <a:xfrm>
          <a:off x="1678" y="1938264"/>
          <a:ext cx="3435061" cy="907512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dirty="0" smtClean="0"/>
            <a:t>DAL</a:t>
          </a:r>
          <a:endParaRPr lang="en-US" sz="4100" kern="1200" dirty="0"/>
        </a:p>
      </dsp:txBody>
      <dsp:txXfrm>
        <a:off x="28258" y="1964844"/>
        <a:ext cx="3381901" cy="85435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FBB27E-FF29-46DC-B761-74ADEE257588}">
      <dsp:nvSpPr>
        <dsp:cNvPr id="0" name=""/>
        <dsp:cNvSpPr/>
      </dsp:nvSpPr>
      <dsp:spPr>
        <a:xfrm>
          <a:off x="1678" y="806"/>
          <a:ext cx="3435061" cy="676812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UI</a:t>
          </a:r>
          <a:endParaRPr lang="en-US" sz="3000" kern="1200" dirty="0"/>
        </a:p>
      </dsp:txBody>
      <dsp:txXfrm>
        <a:off x="21501" y="20629"/>
        <a:ext cx="3395415" cy="637166"/>
      </dsp:txXfrm>
    </dsp:sp>
    <dsp:sp modelId="{9533F330-315E-47B0-BE31-3DB9000A9B81}">
      <dsp:nvSpPr>
        <dsp:cNvPr id="0" name=""/>
        <dsp:cNvSpPr/>
      </dsp:nvSpPr>
      <dsp:spPr>
        <a:xfrm>
          <a:off x="1678" y="723407"/>
          <a:ext cx="3435061" cy="676812"/>
        </a:xfrm>
        <a:prstGeom prst="roundRect">
          <a:avLst>
            <a:gd name="adj" fmla="val 10000"/>
          </a:avLst>
        </a:prstGeom>
        <a:solidFill>
          <a:schemeClr val="bg1">
            <a:lumMod val="5000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Services</a:t>
          </a:r>
          <a:endParaRPr lang="en-US" sz="3000" kern="1200" dirty="0"/>
        </a:p>
      </dsp:txBody>
      <dsp:txXfrm>
        <a:off x="21501" y="743230"/>
        <a:ext cx="3395415" cy="637166"/>
      </dsp:txXfrm>
    </dsp:sp>
    <dsp:sp modelId="{96213F6F-44D8-4874-90C6-007E6EF8B48D}">
      <dsp:nvSpPr>
        <dsp:cNvPr id="0" name=""/>
        <dsp:cNvSpPr/>
      </dsp:nvSpPr>
      <dsp:spPr>
        <a:xfrm>
          <a:off x="1678" y="1446007"/>
          <a:ext cx="3435061" cy="676812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BL</a:t>
          </a:r>
          <a:endParaRPr lang="en-US" sz="3000" kern="1200" dirty="0"/>
        </a:p>
      </dsp:txBody>
      <dsp:txXfrm>
        <a:off x="21501" y="1465830"/>
        <a:ext cx="3395415" cy="637166"/>
      </dsp:txXfrm>
    </dsp:sp>
    <dsp:sp modelId="{BC48A58F-E8AB-4EFB-8471-C27AB8E8CBAF}">
      <dsp:nvSpPr>
        <dsp:cNvPr id="0" name=""/>
        <dsp:cNvSpPr/>
      </dsp:nvSpPr>
      <dsp:spPr>
        <a:xfrm>
          <a:off x="1678" y="2168607"/>
          <a:ext cx="3435061" cy="676812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DAL</a:t>
          </a:r>
          <a:endParaRPr lang="en-US" sz="3000" kern="1200" dirty="0"/>
        </a:p>
      </dsp:txBody>
      <dsp:txXfrm>
        <a:off x="21501" y="2188430"/>
        <a:ext cx="3395415" cy="63716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FBB27E-FF29-46DC-B761-74ADEE257588}">
      <dsp:nvSpPr>
        <dsp:cNvPr id="0" name=""/>
        <dsp:cNvSpPr/>
      </dsp:nvSpPr>
      <dsp:spPr>
        <a:xfrm>
          <a:off x="1678" y="449"/>
          <a:ext cx="3435061" cy="907512"/>
        </a:xfrm>
        <a:prstGeom prst="roundRect">
          <a:avLst>
            <a:gd name="adj" fmla="val 10000"/>
          </a:avLst>
        </a:prstGeom>
        <a:solidFill>
          <a:srgbClr val="00478E"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FFD34F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dirty="0" smtClean="0">
              <a:solidFill>
                <a:srgbClr val="FFFFFF"/>
              </a:solidFill>
              <a:latin typeface="Franklin Gothic Book"/>
              <a:ea typeface="+mn-ea"/>
              <a:cs typeface="+mn-cs"/>
            </a:rPr>
            <a:t>UI</a:t>
          </a:r>
          <a:endParaRPr lang="en-US" sz="4100" kern="1200" dirty="0">
            <a:solidFill>
              <a:srgbClr val="FFFFFF"/>
            </a:solidFill>
            <a:latin typeface="Franklin Gothic Book"/>
            <a:ea typeface="+mn-ea"/>
            <a:cs typeface="+mn-cs"/>
          </a:endParaRPr>
        </a:p>
      </dsp:txBody>
      <dsp:txXfrm>
        <a:off x="28258" y="27029"/>
        <a:ext cx="3381901" cy="854352"/>
      </dsp:txXfrm>
    </dsp:sp>
    <dsp:sp modelId="{6083C50E-D35F-4EB3-A9DD-587B30BCB43B}">
      <dsp:nvSpPr>
        <dsp:cNvPr id="0" name=""/>
        <dsp:cNvSpPr/>
      </dsp:nvSpPr>
      <dsp:spPr>
        <a:xfrm>
          <a:off x="1678" y="969357"/>
          <a:ext cx="3435061" cy="907512"/>
        </a:xfrm>
        <a:prstGeom prst="roundRect">
          <a:avLst>
            <a:gd name="adj" fmla="val 10000"/>
          </a:avLst>
        </a:prstGeom>
        <a:solidFill>
          <a:srgbClr val="00478E"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FFD34F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dirty="0" smtClean="0">
              <a:solidFill>
                <a:srgbClr val="FFFFFF"/>
              </a:solidFill>
              <a:latin typeface="Franklin Gothic Book"/>
              <a:ea typeface="+mn-ea"/>
              <a:cs typeface="+mn-cs"/>
            </a:rPr>
            <a:t>BL</a:t>
          </a:r>
          <a:endParaRPr lang="en-US" sz="4100" kern="1200" dirty="0">
            <a:solidFill>
              <a:srgbClr val="FFFFFF"/>
            </a:solidFill>
            <a:latin typeface="Franklin Gothic Book"/>
            <a:ea typeface="+mn-ea"/>
            <a:cs typeface="+mn-cs"/>
          </a:endParaRPr>
        </a:p>
      </dsp:txBody>
      <dsp:txXfrm>
        <a:off x="28258" y="995937"/>
        <a:ext cx="3381901" cy="854352"/>
      </dsp:txXfrm>
    </dsp:sp>
    <dsp:sp modelId="{7244C055-CD2A-4883-A3E4-1BAE2049CBEF}">
      <dsp:nvSpPr>
        <dsp:cNvPr id="0" name=""/>
        <dsp:cNvSpPr/>
      </dsp:nvSpPr>
      <dsp:spPr>
        <a:xfrm>
          <a:off x="1678" y="1938264"/>
          <a:ext cx="3435061" cy="907512"/>
        </a:xfrm>
        <a:prstGeom prst="roundRect">
          <a:avLst>
            <a:gd name="adj" fmla="val 10000"/>
          </a:avLst>
        </a:prstGeom>
        <a:solidFill>
          <a:srgbClr val="00478E"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FFD34F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dirty="0" smtClean="0">
              <a:solidFill>
                <a:srgbClr val="FFFFFF"/>
              </a:solidFill>
              <a:latin typeface="Franklin Gothic Book"/>
              <a:ea typeface="+mn-ea"/>
              <a:cs typeface="+mn-cs"/>
            </a:rPr>
            <a:t>DAL</a:t>
          </a:r>
          <a:endParaRPr lang="en-US" sz="4100" kern="1200" dirty="0">
            <a:solidFill>
              <a:srgbClr val="FFFFFF"/>
            </a:solidFill>
            <a:latin typeface="Franklin Gothic Book"/>
            <a:ea typeface="+mn-ea"/>
            <a:cs typeface="+mn-cs"/>
          </a:endParaRPr>
        </a:p>
      </dsp:txBody>
      <dsp:txXfrm>
        <a:off x="28258" y="1964844"/>
        <a:ext cx="3381901" cy="85435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FBB27E-FF29-46DC-B761-74ADEE257588}">
      <dsp:nvSpPr>
        <dsp:cNvPr id="0" name=""/>
        <dsp:cNvSpPr/>
      </dsp:nvSpPr>
      <dsp:spPr>
        <a:xfrm>
          <a:off x="1678" y="806"/>
          <a:ext cx="3435061" cy="676812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Input form User</a:t>
          </a:r>
          <a:endParaRPr lang="en-US" sz="3000" kern="1200" dirty="0"/>
        </a:p>
      </dsp:txBody>
      <dsp:txXfrm>
        <a:off x="21501" y="20629"/>
        <a:ext cx="3395415" cy="637166"/>
      </dsp:txXfrm>
    </dsp:sp>
    <dsp:sp modelId="{9533F330-315E-47B0-BE31-3DB9000A9B81}">
      <dsp:nvSpPr>
        <dsp:cNvPr id="0" name=""/>
        <dsp:cNvSpPr/>
      </dsp:nvSpPr>
      <dsp:spPr>
        <a:xfrm>
          <a:off x="1678" y="723407"/>
          <a:ext cx="3435061" cy="676812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Validation</a:t>
          </a:r>
          <a:endParaRPr lang="en-US" sz="3000" kern="1200" dirty="0"/>
        </a:p>
      </dsp:txBody>
      <dsp:txXfrm>
        <a:off x="21501" y="743230"/>
        <a:ext cx="3395415" cy="637166"/>
      </dsp:txXfrm>
    </dsp:sp>
    <dsp:sp modelId="{96213F6F-44D8-4874-90C6-007E6EF8B48D}">
      <dsp:nvSpPr>
        <dsp:cNvPr id="0" name=""/>
        <dsp:cNvSpPr/>
      </dsp:nvSpPr>
      <dsp:spPr>
        <a:xfrm>
          <a:off x="1678" y="1446007"/>
          <a:ext cx="3435061" cy="676812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Rules</a:t>
          </a:r>
          <a:endParaRPr lang="en-US" sz="3000" kern="1200" dirty="0"/>
        </a:p>
      </dsp:txBody>
      <dsp:txXfrm>
        <a:off x="21501" y="1465830"/>
        <a:ext cx="3395415" cy="637166"/>
      </dsp:txXfrm>
    </dsp:sp>
    <dsp:sp modelId="{BC48A58F-E8AB-4EFB-8471-C27AB8E8CBAF}">
      <dsp:nvSpPr>
        <dsp:cNvPr id="0" name=""/>
        <dsp:cNvSpPr/>
      </dsp:nvSpPr>
      <dsp:spPr>
        <a:xfrm>
          <a:off x="1678" y="2168607"/>
          <a:ext cx="3435061" cy="676812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Persistence</a:t>
          </a:r>
          <a:endParaRPr lang="en-US" sz="3000" kern="1200" dirty="0"/>
        </a:p>
      </dsp:txBody>
      <dsp:txXfrm>
        <a:off x="21501" y="2188430"/>
        <a:ext cx="3395415" cy="6371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3525" cy="4006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sp>
      <p:sp>
        <p:nvSpPr>
          <p:cNvPr id="205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9775" cy="533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endParaRPr lang="en-GB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79775" cy="533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endParaRPr lang="en-GB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9775" cy="533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endParaRPr lang="en-GB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fld id="{7ACA2796-6D5E-4AAD-9D66-AE6CE657D5C0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69277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nservicebus.com/docs/Samples/MessageMutatorsSample.aspx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2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8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3" Type="http://schemas.openxmlformats.org/officeDocument/2006/relationships/hyperlink" Target="http://andreasohlund.net/2011/12/01/introduction-to-the-nservicebus-gateway/" TargetMode="External"/><Relationship Id="rId2" Type="http://schemas.openxmlformats.org/officeDocument/2006/relationships/slide" Target="../slides/slide159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6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0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2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3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4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665AB9B-4357-4E68-A310-E58498F8E442}" type="slidenum">
              <a:rPr lang="en-GB"/>
              <a:pPr/>
              <a:t>1</a:t>
            </a:fld>
            <a:endParaRPr lang="en-GB"/>
          </a:p>
        </p:txBody>
      </p:sp>
      <p:sp>
        <p:nvSpPr>
          <p:cNvPr id="1433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MSMQ also limits the size of messages to about 4MB.</a:t>
            </a:r>
          </a:p>
          <a:p>
            <a:r>
              <a:rPr lang="en-US" dirty="0" smtClean="0"/>
              <a:t>In</a:t>
            </a:r>
            <a:r>
              <a:rPr lang="en-US" baseline="0" dirty="0" smtClean="0"/>
              <a:t> the next version of NServiceBus we’re introducing a “data bus” to simplify the transmission of larger messages – specifically those containing “attachments” like files or images.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ACA2796-6D5E-4AAD-9D66-AE6CE657D5C0}" type="slidenum">
              <a:rPr lang="en-GB" smtClean="0"/>
              <a:pPr/>
              <a:t>21</a:t>
            </a:fld>
            <a:endParaRPr lang="en-GB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ActiveMq: Uses it’s own SLR mechanism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ACA2796-6D5E-4AAD-9D66-AE6CE657D5C0}" type="slidenum">
              <a:rPr lang="en-GB" smtClean="0"/>
              <a:pPr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15926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Mention that constructor injection is also possible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ACA2796-6D5E-4AAD-9D66-AE6CE657D5C0}" type="slidenum">
              <a:rPr lang="en-GB" smtClean="0"/>
              <a:pPr/>
              <a:t>34</a:t>
            </a:fld>
            <a:endParaRPr lang="en-GB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Tell users to not use MM , use </a:t>
            </a:r>
            <a:r>
              <a:rPr lang="en-US" dirty="0" err="1" smtClean="0"/>
              <a:t>UoW</a:t>
            </a:r>
            <a:r>
              <a:rPr lang="en-US" dirty="0" smtClean="0"/>
              <a:t> instead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ACA2796-6D5E-4AAD-9D66-AE6CE657D5C0}" type="slidenum">
              <a:rPr lang="en-GB" smtClean="0"/>
              <a:pPr/>
              <a:t>41</a:t>
            </a:fld>
            <a:endParaRPr lang="en-GB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</a:t>
            </a:r>
            <a:r>
              <a:rPr lang="en-US" baseline="0" dirty="0" smtClean="0"/>
              <a:t> than one unit of work can be active at the same time. Will be called in sequence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ACA2796-6D5E-4AAD-9D66-AE6CE657D5C0}" type="slidenum">
              <a:rPr lang="en-GB" smtClean="0"/>
              <a:pPr/>
              <a:t>42</a:t>
            </a:fld>
            <a:endParaRPr lang="en-GB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v-SE" dirty="0" smtClean="0">
                <a:hlinkClick r:id="rId3"/>
              </a:rPr>
              <a:t>http://nservicebus.com/docs/Samples/MessageMutatorsSample.aspx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ACA2796-6D5E-4AAD-9D66-AE6CE657D5C0}" type="slidenum">
              <a:rPr lang="en-GB" smtClean="0"/>
              <a:pPr/>
              <a:t>43</a:t>
            </a:fld>
            <a:endParaRPr lang="en-GB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Currently,</a:t>
            </a:r>
            <a:r>
              <a:rPr lang="en-US" baseline="0" dirty="0" smtClean="0"/>
              <a:t> Spring is the default container but in version 3.0 that will be changed to </a:t>
            </a:r>
            <a:r>
              <a:rPr lang="en-US" baseline="0" dirty="0" err="1" smtClean="0"/>
              <a:t>Autofac</a:t>
            </a:r>
            <a:r>
              <a:rPr lang="en-US" baseline="0" dirty="0" smtClean="0"/>
              <a:t>. The default container is </a:t>
            </a:r>
            <a:r>
              <a:rPr lang="en-US" baseline="0" dirty="0" err="1" smtClean="0"/>
              <a:t>ILMerged</a:t>
            </a:r>
            <a:r>
              <a:rPr lang="en-US" baseline="0" dirty="0" smtClean="0"/>
              <a:t> and internalized, so the change will decrease the DLL size and also, since Spring is a much broader framework, won’t cause conflicts for users who need to use a specific version of Spring.</a:t>
            </a:r>
          </a:p>
          <a:p>
            <a:endParaRPr lang="en-US" dirty="0" smtClean="0"/>
          </a:p>
          <a:p>
            <a:r>
              <a:rPr lang="en-US" dirty="0" smtClean="0"/>
              <a:t>In order to make the container pluggable, we</a:t>
            </a:r>
            <a:r>
              <a:rPr lang="en-US" baseline="0" dirty="0" smtClean="0"/>
              <a:t> had to provide our own API instead of using one of the existing ones.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ACA2796-6D5E-4AAD-9D66-AE6CE657D5C0}" type="slidenum">
              <a:rPr lang="en-GB" smtClean="0"/>
              <a:pPr/>
              <a:t>44</a:t>
            </a:fld>
            <a:endParaRPr lang="en-GB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Primarily used for sensitive data (like credit card numbers) we don’t want administrators to accidentally</a:t>
            </a:r>
            <a:r>
              <a:rPr lang="en-US" baseline="0" dirty="0" smtClean="0"/>
              <a:t> see – like when looking</a:t>
            </a:r>
            <a:r>
              <a:rPr lang="en-US" dirty="0" smtClean="0"/>
              <a:t> in the error queue.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ACA2796-6D5E-4AAD-9D66-AE6CE657D5C0}" type="slidenum">
              <a:rPr lang="en-GB" smtClean="0"/>
              <a:pPr/>
              <a:t>48</a:t>
            </a:fld>
            <a:endParaRPr lang="en-GB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Rijndael</a:t>
            </a:r>
            <a:r>
              <a:rPr lang="en-US" dirty="0" smtClean="0"/>
              <a:t> is also known as AES (Advanced Encryption Standard)</a:t>
            </a:r>
            <a:r>
              <a:rPr lang="en-US" baseline="0" dirty="0" smtClean="0"/>
              <a:t> is a symmetric algorithm</a:t>
            </a:r>
            <a:r>
              <a:rPr lang="en-US" dirty="0" smtClean="0"/>
              <a:t>,</a:t>
            </a:r>
            <a:r>
              <a:rPr lang="en-US" baseline="0" dirty="0" smtClean="0"/>
              <a:t> considered better than its predecessor DES.</a:t>
            </a:r>
          </a:p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r>
              <a:rPr lang="en-US" dirty="0" smtClean="0"/>
              <a:t>AES is the first publicly accessible and open cipher approved by the NSA for top secret information.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ACA2796-6D5E-4AAD-9D66-AE6CE657D5C0}" type="slidenum">
              <a:rPr lang="en-GB" smtClean="0"/>
              <a:pPr/>
              <a:t>49</a:t>
            </a:fld>
            <a:endParaRPr lang="en-GB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Is</a:t>
            </a:r>
            <a:r>
              <a:rPr lang="en-US" baseline="0" dirty="0" smtClean="0"/>
              <a:t> a host only feature</a:t>
            </a:r>
          </a:p>
          <a:p>
            <a:r>
              <a:rPr lang="en-US" baseline="0" dirty="0" smtClean="0"/>
              <a:t>Setup on install when running the endpoint as a windows service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ACA2796-6D5E-4AAD-9D66-AE6CE657D5C0}" type="slidenum">
              <a:rPr lang="en-GB" smtClean="0"/>
              <a:pPr/>
              <a:t>53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CDE93F3-4866-44A5-92E6-CFABAFBEA702}" type="slidenum">
              <a:rPr lang="en-GB"/>
              <a:pPr/>
              <a:t>2</a:t>
            </a:fld>
            <a:endParaRPr lang="en-GB"/>
          </a:p>
        </p:txBody>
      </p:sp>
      <p:sp>
        <p:nvSpPr>
          <p:cNvPr id="1843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72122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Activates</a:t>
            </a:r>
            <a:r>
              <a:rPr lang="en-US" baseline="0" dirty="0" smtClean="0"/>
              <a:t> on the command line just like built in ones</a:t>
            </a:r>
          </a:p>
          <a:p>
            <a:r>
              <a:rPr lang="en-US" baseline="0" dirty="0" smtClean="0"/>
              <a:t>Users can add handlers for built in profiles as well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ACA2796-6D5E-4AAD-9D66-AE6CE657D5C0}" type="slidenum">
              <a:rPr lang="en-GB" smtClean="0"/>
              <a:pPr/>
              <a:t>54</a:t>
            </a:fld>
            <a:endParaRPr lang="en-GB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ACA2796-6D5E-4AAD-9D66-AE6CE657D5C0}" type="slidenum">
              <a:rPr lang="en-GB" smtClean="0"/>
              <a:pPr/>
              <a:t>56</a:t>
            </a:fld>
            <a:endParaRPr lang="en-GB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ACA2796-6D5E-4AAD-9D66-AE6CE657D5C0}" type="slidenum">
              <a:rPr lang="en-GB" smtClean="0"/>
              <a:pPr/>
              <a:t>57</a:t>
            </a:fld>
            <a:endParaRPr lang="en-GB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ACA2796-6D5E-4AAD-9D66-AE6CE657D5C0}" type="slidenum">
              <a:rPr lang="en-GB" smtClean="0"/>
              <a:pPr/>
              <a:t>59</a:t>
            </a:fld>
            <a:endParaRPr lang="en-GB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r>
              <a:rPr lang="en-US" dirty="0" smtClean="0"/>
              <a:t>Why might you want to</a:t>
            </a:r>
            <a:r>
              <a:rPr lang="en-US" baseline="0" dirty="0" smtClean="0"/>
              <a:t> do this? You could take the all the routing info found in the UnicastBusConfig sections of all endpoints and put that in a central DB; take encryption keys and get them from the web service exposed by a security management system.</a:t>
            </a:r>
          </a:p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lang="en-US" dirty="0" smtClean="0"/>
          </a:p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r>
              <a:rPr lang="en-US" dirty="0" smtClean="0"/>
              <a:t>http://www.nservicebus.com/CustomizingConfiguration.aspx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ACA2796-6D5E-4AAD-9D66-AE6CE657D5C0}" type="slidenum">
              <a:rPr lang="en-GB" smtClean="0"/>
              <a:pPr/>
              <a:t>61</a:t>
            </a:fld>
            <a:endParaRPr lang="en-GB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ACA2796-6D5E-4AAD-9D66-AE6CE657D5C0}" type="slidenum">
              <a:rPr lang="en-GB" smtClean="0"/>
              <a:pPr/>
              <a:t>62</a:t>
            </a:fld>
            <a:endParaRPr lang="en-GB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ACA2796-6D5E-4AAD-9D66-AE6CE657D5C0}" type="slidenum">
              <a:rPr lang="en-GB" smtClean="0"/>
              <a:pPr/>
              <a:t>67</a:t>
            </a:fld>
            <a:endParaRPr lang="en-GB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MGB 2003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pPr eaLnBrk="1" hangingPunct="1"/>
            <a:r>
              <a:rPr lang="en-US" dirty="0"/>
              <a:t>© 2003 Microsoft Corporation. All rights reserved.</a:t>
            </a:r>
          </a:p>
          <a:p>
            <a:r>
              <a:rPr lang="en-US" dirty="0"/>
              <a:t>This presentation is for informational purposes only. Microsoft makes no warranties, express or implied, in this summary.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8B47D33-A100-4522-8341-9E3B74234B77}" type="slidenum">
              <a:rPr lang="en-US"/>
              <a:pPr/>
              <a:t>74</a:t>
            </a:fld>
            <a:endParaRPr lang="en-US"/>
          </a:p>
        </p:txBody>
      </p:sp>
      <p:sp>
        <p:nvSpPr>
          <p:cNvPr id="303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MGB 2003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pPr eaLnBrk="1" hangingPunct="1"/>
            <a:r>
              <a:rPr lang="en-US" dirty="0"/>
              <a:t>© 2003 Microsoft Corporation. All rights reserved.</a:t>
            </a:r>
          </a:p>
          <a:p>
            <a:r>
              <a:rPr lang="en-US" dirty="0"/>
              <a:t>This presentation is for informational purposes only. Microsoft makes no warranties, express or implied, in this summary.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7FA6F4-00B8-4D72-8127-181EF2E4A73B}" type="slidenum">
              <a:rPr lang="en-US"/>
              <a:pPr/>
              <a:t>75</a:t>
            </a:fld>
            <a:endParaRPr lang="en-US"/>
          </a:p>
        </p:txBody>
      </p:sp>
      <p:sp>
        <p:nvSpPr>
          <p:cNvPr id="305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5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asyncCallback.AsyncState</a:t>
            </a:r>
            <a:r>
              <a:rPr lang="en-US" baseline="0" dirty="0" smtClean="0"/>
              <a:t> is of the type </a:t>
            </a:r>
            <a:r>
              <a:rPr lang="en-US" baseline="0" dirty="0" err="1" smtClean="0"/>
              <a:t>CompletionResult</a:t>
            </a:r>
            <a:r>
              <a:rPr lang="en-US" baseline="0" dirty="0" smtClean="0"/>
              <a:t>, which contains an </a:t>
            </a:r>
            <a:r>
              <a:rPr lang="en-US" baseline="0" dirty="0" err="1" smtClean="0"/>
              <a:t>ErrorCode</a:t>
            </a:r>
            <a:r>
              <a:rPr lang="en-US" baseline="0" dirty="0" smtClean="0"/>
              <a:t> property (exposing what the server passed in to </a:t>
            </a:r>
            <a:r>
              <a:rPr lang="en-US" baseline="0" dirty="0" err="1" smtClean="0"/>
              <a:t>Bus.Return</a:t>
            </a:r>
            <a:r>
              <a:rPr lang="en-US" baseline="0" dirty="0" smtClean="0"/>
              <a:t>).</a:t>
            </a:r>
          </a:p>
          <a:p>
            <a:r>
              <a:rPr lang="en-US" baseline="0" dirty="0" err="1" smtClean="0"/>
              <a:t>CompletionResult</a:t>
            </a:r>
            <a:r>
              <a:rPr lang="en-US" baseline="0" dirty="0" smtClean="0"/>
              <a:t> also has a Messages property (which gives you the messages the server passed in to </a:t>
            </a:r>
            <a:r>
              <a:rPr lang="en-US" baseline="0" dirty="0" err="1" smtClean="0"/>
              <a:t>Bus.Reply</a:t>
            </a:r>
            <a:r>
              <a:rPr lang="en-US" baseline="0" dirty="0" smtClean="0"/>
              <a:t>).</a:t>
            </a:r>
          </a:p>
          <a:p>
            <a:endParaRPr lang="en-US" baseline="0" dirty="0" smtClean="0"/>
          </a:p>
          <a:p>
            <a:r>
              <a:rPr lang="en-US" baseline="0" dirty="0" smtClean="0"/>
              <a:t>NServiceBus intentionally makes this a little ugly to discourage request/response style interactions.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Remember to use </a:t>
            </a:r>
            <a:r>
              <a:rPr lang="en-US" baseline="0" dirty="0" err="1" smtClean="0"/>
              <a:t>AsyncController</a:t>
            </a:r>
            <a:r>
              <a:rPr lang="en-US" baseline="0" dirty="0" smtClean="0"/>
              <a:t> as your base class for sending messages from MVC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ACA2796-6D5E-4AAD-9D66-AE6CE657D5C0}" type="slidenum">
              <a:rPr lang="en-GB" smtClean="0"/>
              <a:pPr/>
              <a:t>77</a:t>
            </a:fld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09D2302-73C2-4672-AA39-74076F649FC2}" type="slidenum">
              <a:rPr lang="en-GB"/>
              <a:pPr/>
              <a:t>3</a:t>
            </a:fld>
            <a:endParaRPr lang="en-GB"/>
          </a:p>
        </p:txBody>
      </p:sp>
      <p:sp>
        <p:nvSpPr>
          <p:cNvPr id="2048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72122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Exposing synchronous WCF/Web services can be done similarly,</a:t>
            </a:r>
            <a:r>
              <a:rPr lang="en-US" baseline="0" dirty="0" smtClean="0"/>
              <a:t> using the *Begin *End pattern, or you can block the thread yourself using </a:t>
            </a:r>
            <a:r>
              <a:rPr lang="en-US" baseline="0" dirty="0" err="1" smtClean="0"/>
              <a:t>WaitHandle’s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WaitOne</a:t>
            </a:r>
            <a:r>
              <a:rPr lang="en-US" baseline="0" dirty="0" smtClean="0"/>
              <a:t> method (sometimes used in smart clients where you want to give the user a blocking experience).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ACA2796-6D5E-4AAD-9D66-AE6CE657D5C0}" type="slidenum">
              <a:rPr lang="en-GB" smtClean="0"/>
              <a:pPr/>
              <a:t>79</a:t>
            </a:fld>
            <a:endParaRPr lang="en-GB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ACA2796-6D5E-4AAD-9D66-AE6CE657D5C0}" type="slidenum">
              <a:rPr lang="en-GB" smtClean="0"/>
              <a:pPr/>
              <a:t>81</a:t>
            </a:fld>
            <a:endParaRPr lang="en-GB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Talk about </a:t>
            </a:r>
            <a:r>
              <a:rPr lang="en-US" dirty="0" err="1" smtClean="0"/>
              <a:t>idempotency</a:t>
            </a:r>
            <a:r>
              <a:rPr lang="en-US" dirty="0" smtClean="0"/>
              <a:t> so that duplicate calls due to retries will</a:t>
            </a:r>
            <a:r>
              <a:rPr lang="en-US" baseline="0" dirty="0" smtClean="0"/>
              <a:t> be OK – use of the message ID as a correlation ID in the web service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ACA2796-6D5E-4AAD-9D66-AE6CE657D5C0}" type="slidenum">
              <a:rPr lang="en-GB" smtClean="0"/>
              <a:pPr/>
              <a:t>86</a:t>
            </a:fld>
            <a:endParaRPr lang="en-GB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Demonstrate</a:t>
            </a:r>
            <a:r>
              <a:rPr lang="en-US" baseline="0" dirty="0" smtClean="0"/>
              <a:t> samples: </a:t>
            </a:r>
            <a:r>
              <a:rPr lang="en-US" baseline="0" dirty="0" err="1" smtClean="0"/>
              <a:t>WebServiceBridge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WcfIntegration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ACA2796-6D5E-4AAD-9D66-AE6CE657D5C0}" type="slidenum">
              <a:rPr lang="en-GB" smtClean="0"/>
              <a:pPr/>
              <a:t>87</a:t>
            </a:fld>
            <a:endParaRPr lang="en-GB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By removing the requirement of</a:t>
            </a:r>
            <a:r>
              <a:rPr lang="en-US" baseline="0" dirty="0" smtClean="0"/>
              <a:t> a single response, we remove the need to have a single top-level object collect all data to return – this reduces the coupling in our business logic and service layer. Example from retail: </a:t>
            </a:r>
          </a:p>
          <a:p>
            <a:r>
              <a:rPr lang="en-US" baseline="0" dirty="0" smtClean="0"/>
              <a:t>Request: </a:t>
            </a:r>
            <a:r>
              <a:rPr lang="en-US" baseline="0" dirty="0" err="1" smtClean="0"/>
              <a:t>ScanItem</a:t>
            </a:r>
            <a:endParaRPr lang="en-US" baseline="0" dirty="0" smtClean="0"/>
          </a:p>
          <a:p>
            <a:r>
              <a:rPr lang="en-US" baseline="0" dirty="0" smtClean="0"/>
              <a:t>Responses: Price, Promotions, Additional Info Required (shipping address for large items), etc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ACA2796-6D5E-4AAD-9D66-AE6CE657D5C0}" type="slidenum">
              <a:rPr lang="en-GB" smtClean="0"/>
              <a:pPr/>
              <a:t>90</a:t>
            </a:fld>
            <a:endParaRPr lang="en-GB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ACA2796-6D5E-4AAD-9D66-AE6CE657D5C0}" type="slidenum">
              <a:rPr lang="en-GB" smtClean="0"/>
              <a:pPr/>
              <a:t>91</a:t>
            </a:fld>
            <a:endParaRPr lang="en-GB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Although component B has a lower % SLA value, administrators</a:t>
            </a:r>
            <a:r>
              <a:rPr lang="en-US" baseline="0" dirty="0" smtClean="0"/>
              <a:t> should be more concerned about it as it will likely violate the SLA sooner than 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ACA2796-6D5E-4AAD-9D66-AE6CE657D5C0}" type="slidenum">
              <a:rPr lang="en-GB" smtClean="0"/>
              <a:pPr/>
              <a:t>99</a:t>
            </a:fld>
            <a:endParaRPr lang="en-GB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But do you really need referential integrity? What if you didn’t delete data,</a:t>
            </a:r>
            <a:r>
              <a:rPr lang="en-US" baseline="0" dirty="0" smtClean="0"/>
              <a:t> and modeled the business lifecycle of data instead?</a:t>
            </a:r>
          </a:p>
          <a:p>
            <a:r>
              <a:rPr lang="en-US" baseline="0" dirty="0" smtClean="0"/>
              <a:t>Products no longer for sale, though previous orders can continue processing, inventory liquidated, etc.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ACA2796-6D5E-4AAD-9D66-AE6CE657D5C0}" type="slidenum">
              <a:rPr lang="en-GB" smtClean="0"/>
              <a:pPr/>
              <a:t>104</a:t>
            </a:fld>
            <a:endParaRPr lang="en-GB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Arial" pitchFamily="34" charset="0"/>
              <a:buNone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ACA2796-6D5E-4AAD-9D66-AE6CE657D5C0}" type="slidenum">
              <a:rPr lang="en-GB" smtClean="0"/>
              <a:pPr/>
              <a:t>109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629093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itchFamily="34" charset="0"/>
              <a:buNone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ACA2796-6D5E-4AAD-9D66-AE6CE657D5C0}" type="slidenum">
              <a:rPr lang="en-GB" smtClean="0"/>
              <a:pPr/>
              <a:t>110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48973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09D2302-73C2-4672-AA39-74076F649FC2}" type="slidenum">
              <a:rPr lang="en-GB"/>
              <a:pPr/>
              <a:t>4</a:t>
            </a:fld>
            <a:endParaRPr lang="en-GB"/>
          </a:p>
        </p:txBody>
      </p:sp>
      <p:sp>
        <p:nvSpPr>
          <p:cNvPr id="2048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72122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storage doesn’t necessarily need to be relational – consider document or graph databases as well.</a:t>
            </a:r>
          </a:p>
          <a:p>
            <a:r>
              <a:rPr lang="en-US" dirty="0" smtClean="0"/>
              <a:t>Remember, a service doesn’t necessarily handle all the data on a given screen.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ACA2796-6D5E-4AAD-9D66-AE6CE657D5C0}" type="slidenum">
              <a:rPr lang="en-GB" smtClean="0"/>
              <a:pPr/>
              <a:t>111</a:t>
            </a:fld>
            <a:endParaRPr lang="en-GB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First-one-wins optimistic concurrency not suitable in highly collaborative domains – causes too many things to fail. Last-one-wins concurrency causes users to overwrite</a:t>
            </a:r>
            <a:r>
              <a:rPr lang="en-AU" baseline="0" dirty="0" smtClean="0"/>
              <a:t> each others’ changes.</a:t>
            </a:r>
            <a:endParaRPr lang="en-AU" dirty="0" smtClean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ACA2796-6D5E-4AAD-9D66-AE6CE657D5C0}" type="slidenum">
              <a:rPr lang="en-GB" smtClean="0"/>
              <a:pPr/>
              <a:t>112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083511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42950" lvl="1" indent="0">
              <a:buFont typeface="Arial" pitchFamily="34" charset="0"/>
              <a:buNone/>
            </a:pPr>
            <a:endParaRPr lang="en-A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ACA2796-6D5E-4AAD-9D66-AE6CE657D5C0}" type="slidenum">
              <a:rPr lang="en-GB" smtClean="0"/>
              <a:pPr/>
              <a:t>113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554354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ACA2796-6D5E-4AAD-9D66-AE6CE657D5C0}" type="slidenum">
              <a:rPr lang="en-GB" smtClean="0"/>
              <a:pPr/>
              <a:t>114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065045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ACA2796-6D5E-4AAD-9D66-AE6CE657D5C0}" type="slidenum">
              <a:rPr lang="en-GB" smtClean="0"/>
              <a:pPr/>
              <a:t>115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51885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42950" lvl="1" indent="0">
              <a:buFont typeface="Arial" pitchFamily="34" charset="0"/>
              <a:buNone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ACA2796-6D5E-4AAD-9D66-AE6CE657D5C0}" type="slidenum">
              <a:rPr lang="en-GB" smtClean="0"/>
              <a:pPr/>
              <a:t>116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873849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0" lvl="2" indent="0">
              <a:buFont typeface="Arial" pitchFamily="34" charset="0"/>
              <a:buNone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ACA2796-6D5E-4AAD-9D66-AE6CE657D5C0}" type="slidenum">
              <a:rPr lang="en-GB" smtClean="0"/>
              <a:pPr/>
              <a:t>117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925289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None/>
            </a:pPr>
            <a:r>
              <a:rPr lang="en-AU" dirty="0" smtClean="0"/>
              <a:t>What should happen if the question was deleted a second before (or after) the user left their comment? Do we even need to let the user know?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ACA2796-6D5E-4AAD-9D66-AE6CE657D5C0}" type="slidenum">
              <a:rPr lang="en-GB" smtClean="0"/>
              <a:pPr/>
              <a:t>118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440959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Arial" pitchFamily="34" charset="0"/>
              <a:buNone/>
            </a:pPr>
            <a:r>
              <a:rPr lang="en-AU" dirty="0" smtClean="0"/>
              <a:t>New elevator UI for maximizing throughput. Instead of just an Up/Down UI, asks users for which floor they want to go to, and then tells them which elevator to get into (</a:t>
            </a:r>
            <a:r>
              <a:rPr lang="en-AU" dirty="0" err="1" smtClean="0"/>
              <a:t>A,B,C,D,etc</a:t>
            </a:r>
            <a:r>
              <a:rPr lang="en-AU" dirty="0" smtClean="0"/>
              <a:t>). This allows the system to bunch people who want to go to floors</a:t>
            </a:r>
            <a:r>
              <a:rPr lang="en-AU" baseline="0" dirty="0" smtClean="0"/>
              <a:t> close to each other into the same elevator, leading to higher overall utilization.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ACA2796-6D5E-4AAD-9D66-AE6CE657D5C0}" type="slidenum">
              <a:rPr lang="en-GB" smtClean="0"/>
              <a:pPr/>
              <a:t>119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140951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Arial" pitchFamily="34" charset="0"/>
              <a:buNone/>
            </a:pPr>
            <a:r>
              <a:rPr lang="en-AU" dirty="0" smtClean="0"/>
              <a:t>System behaves the same way if a user selects 4 seats together or at each corner.</a:t>
            </a:r>
          </a:p>
          <a:p>
            <a:pPr marL="0" lvl="0" indent="0">
              <a:buFont typeface="Arial" pitchFamily="34" charset="0"/>
              <a:buNone/>
            </a:pPr>
            <a:r>
              <a:rPr lang="en-AU" dirty="0" smtClean="0"/>
              <a:t>System</a:t>
            </a:r>
            <a:r>
              <a:rPr lang="en-AU" baseline="0" dirty="0" smtClean="0"/>
              <a:t> should be “biased” towards common user </a:t>
            </a:r>
            <a:r>
              <a:rPr lang="en-AU" baseline="0" dirty="0" err="1" smtClean="0"/>
              <a:t>behavior</a:t>
            </a:r>
            <a:r>
              <a:rPr lang="en-AU" baseline="0" dirty="0" smtClean="0"/>
              <a:t>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ACA2796-6D5E-4AAD-9D66-AE6CE657D5C0}" type="slidenum">
              <a:rPr lang="en-GB" smtClean="0"/>
              <a:pPr/>
              <a:t>120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33230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NSB creates</a:t>
            </a:r>
            <a:r>
              <a:rPr lang="en-US" baseline="0" dirty="0" smtClean="0"/>
              <a:t> a proxy class for message interfaces and instantiates that when you ask to create an instance of an interface.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ACA2796-6D5E-4AAD-9D66-AE6CE657D5C0}" type="slidenum">
              <a:rPr lang="en-GB" smtClean="0"/>
              <a:pPr/>
              <a:t>11</a:t>
            </a:fld>
            <a:endParaRPr lang="en-GB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Arial" pitchFamily="34" charset="0"/>
              <a:buNone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ACA2796-6D5E-4AAD-9D66-AE6CE657D5C0}" type="slidenum">
              <a:rPr lang="en-GB" smtClean="0"/>
              <a:pPr/>
              <a:t>121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153809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itchFamily="34" charset="0"/>
              <a:buNone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ACA2796-6D5E-4AAD-9D66-AE6CE657D5C0}" type="slidenum">
              <a:rPr lang="en-GB" smtClean="0"/>
              <a:pPr/>
              <a:t>122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47276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42950" lvl="1" indent="0">
              <a:buFont typeface="Arial" pitchFamily="34" charset="0"/>
              <a:buNone/>
            </a:pPr>
            <a:r>
              <a:rPr lang="en-AU" dirty="0" smtClean="0"/>
              <a:t>When adding an item to a shopping cart, client doesn’t need to wait for response from server – can show updated order total based on previous total and price of item from view model.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ACA2796-6D5E-4AAD-9D66-AE6CE657D5C0}" type="slidenum">
              <a:rPr lang="en-GB" smtClean="0"/>
              <a:pPr/>
              <a:t>123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428542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“Customer has a first name” isn’t complicated/</a:t>
            </a:r>
            <a:r>
              <a:rPr lang="en-US" dirty="0" err="1" smtClean="0"/>
              <a:t>everchanging</a:t>
            </a:r>
            <a:r>
              <a:rPr lang="en-US" dirty="0" smtClean="0"/>
              <a:t>, so it shouldn’t be handled</a:t>
            </a:r>
            <a:r>
              <a:rPr lang="en-US" baseline="0" dirty="0" smtClean="0"/>
              <a:t> by a domain model.</a:t>
            </a:r>
          </a:p>
          <a:p>
            <a:r>
              <a:rPr lang="en-US" baseline="0" dirty="0" smtClean="0"/>
              <a:t>“A customer can have many orders” isn’t complicated or </a:t>
            </a:r>
            <a:r>
              <a:rPr lang="en-US" baseline="0" dirty="0" err="1" smtClean="0"/>
              <a:t>everchanging</a:t>
            </a:r>
            <a:r>
              <a:rPr lang="en-US" baseline="0" dirty="0" smtClean="0"/>
              <a:t> either – nor are many cross entity relationships.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ACA2796-6D5E-4AAD-9D66-AE6CE657D5C0}" type="slidenum">
              <a:rPr lang="en-GB" smtClean="0"/>
              <a:pPr/>
              <a:t>125</a:t>
            </a:fld>
            <a:endParaRPr lang="en-GB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Sales service doesn’t care that</a:t>
            </a:r>
            <a:r>
              <a:rPr lang="en-US" baseline="0" dirty="0" smtClean="0"/>
              <a:t> Shipping uses different kinds of trucks based on product type.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ACA2796-6D5E-4AAD-9D66-AE6CE657D5C0}" type="slidenum">
              <a:rPr lang="en-GB" smtClean="0"/>
              <a:pPr/>
              <a:t>130</a:t>
            </a:fld>
            <a:endParaRPr lang="en-GB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Subscribe/Publish can be thought of as Request/Response between client and server where the Request is a request to subscribe to a given event, and the Response is</a:t>
            </a:r>
            <a:r>
              <a:rPr lang="en-US" baseline="0" dirty="0" smtClean="0"/>
              <a:t> really a stream of responses/events that is sent back (to all subscribers).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ACA2796-6D5E-4AAD-9D66-AE6CE657D5C0}" type="slidenum">
              <a:rPr lang="en-GB" smtClean="0"/>
              <a:pPr/>
              <a:t>135</a:t>
            </a:fld>
            <a:endParaRPr lang="en-GB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It’s important not to confuse</a:t>
            </a:r>
            <a:r>
              <a:rPr lang="en-US" baseline="0" dirty="0" smtClean="0"/>
              <a:t> network-level broadcast behavior with pub/sub. The focus with pub/sub is on modeling logical publishers and subscribers. Each one of these can be scaled out, in which case only a single node should process an event for a given logical subscriber.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ACA2796-6D5E-4AAD-9D66-AE6CE657D5C0}" type="slidenum">
              <a:rPr lang="en-GB" smtClean="0"/>
              <a:pPr/>
              <a:t>137</a:t>
            </a:fld>
            <a:endParaRPr lang="en-GB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ACA2796-6D5E-4AAD-9D66-AE6CE657D5C0}" type="slidenum">
              <a:rPr lang="en-GB" smtClean="0"/>
              <a:pPr/>
              <a:t>148</a:t>
            </a:fld>
            <a:endParaRPr lang="en-GB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is another kind of Command/Query Separation,</a:t>
            </a:r>
            <a:r>
              <a:rPr lang="en-US" baseline="0" dirty="0" smtClean="0"/>
              <a:t> just that the queries are served off of the cache rather than the DB.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ACA2796-6D5E-4AAD-9D66-AE6CE657D5C0}" type="slidenum">
              <a:rPr lang="en-GB" smtClean="0"/>
              <a:pPr/>
              <a:t>152</a:t>
            </a:fld>
            <a:endParaRPr lang="en-GB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ACA2796-6D5E-4AAD-9D66-AE6CE657D5C0}" type="slidenum">
              <a:rPr lang="en-GB" smtClean="0"/>
              <a:pPr/>
              <a:t>155</a:t>
            </a:fld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Namespaces is supported as of NSB 3.3.0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ACA2796-6D5E-4AAD-9D66-AE6CE657D5C0}" type="slidenum">
              <a:rPr lang="en-GB" smtClean="0"/>
              <a:pPr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1408645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ACA2796-6D5E-4AAD-9D66-AE6CE657D5C0}" type="slidenum">
              <a:rPr lang="en-GB" smtClean="0"/>
              <a:pPr/>
              <a:t>158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2274356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>
                <a:hlinkClick r:id="rId3"/>
              </a:rPr>
              <a:t>http://andreasohlund.net/2011/12/01/introduction-to-the-nservicebus-gateway/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ACA2796-6D5E-4AAD-9D66-AE6CE657D5C0}" type="slidenum">
              <a:rPr lang="en-GB" smtClean="0"/>
              <a:pPr/>
              <a:t>159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0895553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ShippingSaga</a:t>
            </a:r>
            <a:r>
              <a:rPr lang="en-US" dirty="0" smtClean="0"/>
              <a:t> should be </a:t>
            </a:r>
            <a:r>
              <a:rPr lang="en-US" dirty="0" err="1" smtClean="0"/>
              <a:t>ISagaStartedBy</a:t>
            </a:r>
            <a:r>
              <a:rPr lang="en-US" dirty="0" smtClean="0"/>
              <a:t>&lt;</a:t>
            </a:r>
            <a:r>
              <a:rPr lang="en-US" dirty="0" err="1" smtClean="0"/>
              <a:t>OrderAccepted</a:t>
            </a:r>
            <a:r>
              <a:rPr lang="en-US" dirty="0" smtClean="0"/>
              <a:t>&gt; AND </a:t>
            </a:r>
            <a:r>
              <a:rPr lang="en-US" dirty="0" err="1" smtClean="0"/>
              <a:t>ISagaStartedBy</a:t>
            </a:r>
            <a:r>
              <a:rPr lang="en-US" dirty="0" smtClean="0"/>
              <a:t>&lt;</a:t>
            </a:r>
            <a:r>
              <a:rPr lang="en-US" dirty="0" err="1" smtClean="0"/>
              <a:t>OrderBilled</a:t>
            </a:r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ACA2796-6D5E-4AAD-9D66-AE6CE657D5C0}" type="slidenum">
              <a:rPr lang="en-GB" smtClean="0"/>
              <a:pPr/>
              <a:t>166</a:t>
            </a:fld>
            <a:endParaRPr lang="en-GB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Sagas should not modify master data directly</a:t>
            </a:r>
            <a:r>
              <a:rPr lang="en-US" baseline="0" dirty="0" smtClean="0"/>
              <a:t> – instead, have them send a message to another endpoint which does those changes.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ACA2796-6D5E-4AAD-9D66-AE6CE657D5C0}" type="slidenum">
              <a:rPr lang="en-GB" smtClean="0"/>
              <a:pPr/>
              <a:t>170</a:t>
            </a:fld>
            <a:endParaRPr lang="en-GB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Fed Ex is our</a:t>
            </a:r>
            <a:r>
              <a:rPr lang="en-US" baseline="0" dirty="0" smtClean="0"/>
              <a:t> preferred shipping provider, but if they don’t answer in a timely manner, we’ll turn to other shipping providers like UPS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ACA2796-6D5E-4AAD-9D66-AE6CE657D5C0}" type="slidenum">
              <a:rPr lang="en-GB" smtClean="0"/>
              <a:pPr/>
              <a:t>172</a:t>
            </a:fld>
            <a:endParaRPr lang="en-GB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the “explain it to me like I was 5 years old” business analysis technique.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ACA2796-6D5E-4AAD-9D66-AE6CE657D5C0}" type="slidenum">
              <a:rPr lang="en-GB" smtClean="0"/>
              <a:pPr/>
              <a:t>193</a:t>
            </a:fld>
            <a:endParaRPr lang="en-GB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So, no real race condition – we have the time and space to run business logic later.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ACA2796-6D5E-4AAD-9D66-AE6CE657D5C0}" type="slidenum">
              <a:rPr lang="en-GB" smtClean="0"/>
              <a:pPr/>
              <a:t>194</a:t>
            </a:fld>
            <a:endParaRPr lang="en-GB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Products returned in 30 days – full refund (less shipping and handling)</a:t>
            </a:r>
          </a:p>
          <a:p>
            <a:r>
              <a:rPr lang="en-US" dirty="0" smtClean="0"/>
              <a:t>Products returned in 60</a:t>
            </a:r>
            <a:r>
              <a:rPr lang="en-US" baseline="0" dirty="0" smtClean="0"/>
              <a:t> days – 50% refund </a:t>
            </a:r>
            <a:r>
              <a:rPr lang="en-US" dirty="0" smtClean="0"/>
              <a:t>(less shipping and handling)</a:t>
            </a:r>
          </a:p>
          <a:p>
            <a:r>
              <a:rPr lang="en-US" dirty="0" smtClean="0"/>
              <a:t>Later than 60 days – no refund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ACA2796-6D5E-4AAD-9D66-AE6CE657D5C0}" type="slidenum">
              <a:rPr lang="en-GB" smtClean="0"/>
              <a:pPr/>
              <a:t>196</a:t>
            </a:fld>
            <a:endParaRPr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Broker based transports</a:t>
            </a:r>
            <a:r>
              <a:rPr lang="sv-SE" baseline="0" dirty="0" smtClean="0"/>
              <a:t> don’t need the server part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ACA2796-6D5E-4AAD-9D66-AE6CE657D5C0}" type="slidenum">
              <a:rPr lang="en-GB" smtClean="0"/>
              <a:pPr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46861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ACA2796-6D5E-4AAD-9D66-AE6CE657D5C0}" type="slidenum">
              <a:rPr lang="en-GB" smtClean="0"/>
              <a:pPr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09201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MGB 2003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pPr eaLnBrk="1" hangingPunct="1"/>
            <a:r>
              <a:rPr lang="en-US" dirty="0"/>
              <a:t>© 2003 Microsoft Corporation. All rights reserved.</a:t>
            </a:r>
          </a:p>
          <a:p>
            <a:r>
              <a:rPr lang="en-US" dirty="0"/>
              <a:t>This presentation is for informational purposes only. Microsoft makes no warranties, express or implied, in this summary.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B01A35-3908-4E7A-BD52-8E249D1A03B7}" type="slidenum">
              <a:rPr lang="en-US"/>
              <a:pPr/>
              <a:t>19</a:t>
            </a:fld>
            <a:endParaRPr lang="en-US"/>
          </a:p>
        </p:txBody>
      </p:sp>
      <p:sp>
        <p:nvSpPr>
          <p:cNvPr id="299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9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85088" y="360363"/>
            <a:ext cx="2393950" cy="639603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360363"/>
            <a:ext cx="7029450" cy="63960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863" y="360363"/>
            <a:ext cx="8639175" cy="7191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503238" y="1768475"/>
            <a:ext cx="4457700" cy="4987925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13338" y="1768475"/>
            <a:ext cx="4459287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863" y="360363"/>
            <a:ext cx="8639175" cy="7191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03238" y="1768475"/>
            <a:ext cx="44577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5113338" y="1768475"/>
            <a:ext cx="4459287" cy="498792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xt Top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0" y="0"/>
            <a:ext cx="10080625" cy="111283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effectLst/>
              <a:latin typeface="Arial" charset="0"/>
              <a:ea typeface="MS Gothic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12" y="360363"/>
            <a:ext cx="8639175" cy="719137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idx="1" hasCustomPrompt="1"/>
          </p:nvPr>
        </p:nvSpPr>
        <p:spPr bwMode="auto">
          <a:xfrm>
            <a:off x="503238" y="1768475"/>
            <a:ext cx="9069387" cy="49879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431800" marR="0" indent="-323850" algn="l" defTabSz="449263" rtl="0" eaLnBrk="1" fontAlgn="base" latinLnBrk="0" hangingPunct="0">
              <a:lnSpc>
                <a:spcPct val="97000"/>
              </a:lnSpc>
              <a:spcBef>
                <a:spcPct val="0"/>
              </a:spcBef>
              <a:spcAft>
                <a:spcPts val="1425"/>
              </a:spcAft>
              <a:buClr>
                <a:srgbClr val="000000"/>
              </a:buClr>
              <a:buSzPct val="39000"/>
              <a:buFont typeface="StarSymbol" charset="0"/>
              <a:buBlip>
                <a:blip r:embed="rId2"/>
              </a:buBlip>
              <a:tabLst/>
              <a:defRPr/>
            </a:lvl1pPr>
            <a:lvl2pPr marL="863600" marR="0" indent="-323850" algn="l" defTabSz="449263" rtl="0" eaLnBrk="1" fontAlgn="base" latinLnBrk="0" hangingPunct="0">
              <a:lnSpc>
                <a:spcPct val="97000"/>
              </a:lnSpc>
              <a:spcBef>
                <a:spcPct val="0"/>
              </a:spcBef>
              <a:spcAft>
                <a:spcPts val="1138"/>
              </a:spcAft>
              <a:buClr>
                <a:srgbClr val="000000"/>
              </a:buClr>
              <a:buSzPct val="52000"/>
              <a:buFont typeface="StarSymbol" charset="0"/>
              <a:buBlip>
                <a:blip r:embed="rId2"/>
              </a:buBlip>
              <a:tabLst/>
              <a:defRPr/>
            </a:lvl2pPr>
            <a:lvl3pPr marL="1295400" marR="0" indent="-287338" algn="l" defTabSz="449263" rtl="0" eaLnBrk="1" fontAlgn="base" latinLnBrk="0" hangingPunct="0">
              <a:lnSpc>
                <a:spcPct val="97000"/>
              </a:lnSpc>
              <a:spcBef>
                <a:spcPct val="0"/>
              </a:spcBef>
              <a:spcAft>
                <a:spcPts val="850"/>
              </a:spcAft>
              <a:buClr>
                <a:srgbClr val="000000"/>
              </a:buClr>
              <a:buSzPct val="52000"/>
              <a:buFont typeface="StarSymbol" charset="0"/>
              <a:buBlip>
                <a:blip r:embed="rId2"/>
              </a:buBlip>
              <a:tabLst/>
              <a:defRPr/>
            </a:lvl3pPr>
            <a:lvl4pPr marL="1727200" marR="0" indent="-215900" algn="l" defTabSz="449263" rtl="0" eaLnBrk="1" fontAlgn="base" latinLnBrk="0" hangingPunct="0">
              <a:lnSpc>
                <a:spcPct val="97000"/>
              </a:lnSpc>
              <a:spcBef>
                <a:spcPct val="0"/>
              </a:spcBef>
              <a:spcAft>
                <a:spcPts val="575"/>
              </a:spcAft>
              <a:buClr>
                <a:srgbClr val="000000"/>
              </a:buClr>
              <a:buSzPct val="52000"/>
              <a:buFont typeface="StarSymbol" charset="0"/>
              <a:buBlip>
                <a:blip r:embed="rId2"/>
              </a:buBlip>
              <a:tabLst/>
              <a:defRPr/>
            </a:lvl4pPr>
            <a:lvl5pPr marL="2159000" marR="0" indent="-215900" algn="l" defTabSz="449263" rtl="0" eaLnBrk="1" fontAlgn="base" latinLnBrk="0" hangingPunct="0">
              <a:lnSpc>
                <a:spcPct val="97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52000"/>
              <a:buFont typeface="StarSymbol" charset="0"/>
              <a:buBlip>
                <a:blip r:embed="rId2"/>
              </a:buBlip>
              <a:tabLst/>
              <a:defRPr/>
            </a:lvl5pPr>
          </a:lstStyle>
          <a:p>
            <a:pPr marL="431800" marR="0" lvl="0" indent="-323850" algn="l" defTabSz="449263" rtl="0" eaLnBrk="1" fontAlgn="base" latinLnBrk="0" hangingPunct="0">
              <a:lnSpc>
                <a:spcPct val="97000"/>
              </a:lnSpc>
              <a:spcBef>
                <a:spcPct val="0"/>
              </a:spcBef>
              <a:spcAft>
                <a:spcPts val="1425"/>
              </a:spcAft>
              <a:buClr>
                <a:srgbClr val="000000"/>
              </a:buClr>
              <a:buSzPct val="39000"/>
              <a:buFont typeface="StarSymbol" charset="0"/>
              <a:buBlip>
                <a:blip r:embed="rId2"/>
              </a:buBlip>
              <a:tabLst/>
              <a:defRPr/>
            </a:pPr>
            <a:r>
              <a:rPr kumimoji="0" lang="en-GB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the outline text format</a:t>
            </a:r>
          </a:p>
          <a:p>
            <a:pPr marL="863600" marR="0" lvl="1" indent="-323850" algn="l" defTabSz="449263" rtl="0" eaLnBrk="1" fontAlgn="base" latinLnBrk="0" hangingPunct="0">
              <a:lnSpc>
                <a:spcPct val="97000"/>
              </a:lnSpc>
              <a:spcBef>
                <a:spcPct val="0"/>
              </a:spcBef>
              <a:spcAft>
                <a:spcPts val="1138"/>
              </a:spcAft>
              <a:buClr>
                <a:srgbClr val="000000"/>
              </a:buClr>
              <a:buSzPct val="52000"/>
              <a:buFont typeface="StarSymbol" charset="0"/>
              <a:buBlip>
                <a:blip r:embed="rId2"/>
              </a:buBlip>
              <a:tabLst/>
              <a:defRPr/>
            </a:pPr>
            <a:r>
              <a:rPr kumimoji="0" lang="en-GB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Second Outline Level</a:t>
            </a:r>
          </a:p>
          <a:p>
            <a:pPr marL="1295400" marR="0" lvl="2" indent="-287338" algn="l" defTabSz="449263" rtl="0" eaLnBrk="1" fontAlgn="base" latinLnBrk="0" hangingPunct="0">
              <a:lnSpc>
                <a:spcPct val="97000"/>
              </a:lnSpc>
              <a:spcBef>
                <a:spcPct val="0"/>
              </a:spcBef>
              <a:spcAft>
                <a:spcPts val="850"/>
              </a:spcAft>
              <a:buClr>
                <a:srgbClr val="000000"/>
              </a:buClr>
              <a:buSzPct val="52000"/>
              <a:buFont typeface="StarSymbol" charset="0"/>
              <a:buBlip>
                <a:blip r:embed="rId2"/>
              </a:buBlip>
              <a:tabLst/>
              <a:defRPr/>
            </a:pPr>
            <a:r>
              <a:rPr kumimoji="0" lang="en-GB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Third Outline Level</a:t>
            </a:r>
          </a:p>
          <a:p>
            <a:pPr marL="1727200" marR="0" lvl="3" indent="-215900" algn="l" defTabSz="449263" rtl="0" eaLnBrk="1" fontAlgn="base" latinLnBrk="0" hangingPunct="0">
              <a:lnSpc>
                <a:spcPct val="97000"/>
              </a:lnSpc>
              <a:spcBef>
                <a:spcPct val="0"/>
              </a:spcBef>
              <a:spcAft>
                <a:spcPts val="575"/>
              </a:spcAft>
              <a:buClr>
                <a:srgbClr val="000000"/>
              </a:buClr>
              <a:buSzPct val="52000"/>
              <a:buFont typeface="StarSymbol" charset="0"/>
              <a:buBlip>
                <a:blip r:embed="rId2"/>
              </a:buBlip>
              <a:tabLst/>
              <a:defRPr/>
            </a:pP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Fourth Outline Level</a:t>
            </a:r>
          </a:p>
          <a:p>
            <a:pPr marL="2159000" marR="0" lvl="4" indent="-215900" algn="l" defTabSz="449263" rtl="0" eaLnBrk="1" fontAlgn="base" latinLnBrk="0" hangingPunct="0">
              <a:lnSpc>
                <a:spcPct val="97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52000"/>
              <a:buFont typeface="StarSymbol" charset="0"/>
              <a:buBlip>
                <a:blip r:embed="rId2"/>
              </a:buBlip>
              <a:tabLst/>
              <a:defRPr/>
            </a:pP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Fifth Outline Level</a:t>
            </a:r>
          </a:p>
          <a:p>
            <a:pPr marL="2159000" marR="0" lvl="4" indent="-215900" algn="l" defTabSz="449263" rtl="0" eaLnBrk="1" fontAlgn="base" latinLnBrk="0" hangingPunct="0">
              <a:lnSpc>
                <a:spcPct val="97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52000"/>
              <a:buFont typeface="StarSymbol" charset="0"/>
              <a:buBlip>
                <a:blip r:embed="rId2"/>
              </a:buBlip>
              <a:tabLst/>
              <a:defRPr/>
            </a:pP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Sixth Outline Level</a:t>
            </a:r>
          </a:p>
          <a:p>
            <a:pPr marL="2159000" marR="0" lvl="4" indent="-215900" algn="l" defTabSz="449263" rtl="0" eaLnBrk="1" fontAlgn="base" latinLnBrk="0" hangingPunct="0">
              <a:lnSpc>
                <a:spcPct val="97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52000"/>
              <a:buFont typeface="StarSymbol" charset="0"/>
              <a:buBlip>
                <a:blip r:embed="rId2"/>
              </a:buBlip>
              <a:tabLst/>
              <a:defRPr/>
            </a:pP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Seventh Outline Level</a:t>
            </a:r>
          </a:p>
          <a:p>
            <a:pPr marL="2159000" marR="0" lvl="4" indent="-215900" algn="l" defTabSz="449263" rtl="0" eaLnBrk="1" fontAlgn="base" latinLnBrk="0" hangingPunct="0">
              <a:lnSpc>
                <a:spcPct val="97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52000"/>
              <a:buFont typeface="StarSymbol" charset="0"/>
              <a:buBlip>
                <a:blip r:embed="rId2"/>
              </a:buBlip>
              <a:tabLst/>
              <a:defRPr/>
            </a:pP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Eighth Outline Level</a:t>
            </a:r>
          </a:p>
          <a:p>
            <a:pPr marL="2159000" marR="0" lvl="4" indent="-215900" algn="l" defTabSz="449263" rtl="0" eaLnBrk="1" fontAlgn="base" latinLnBrk="0" hangingPunct="0">
              <a:lnSpc>
                <a:spcPct val="97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52000"/>
              <a:buFont typeface="StarSymbol" charset="0"/>
              <a:buBlip>
                <a:blip r:embed="rId2"/>
              </a:buBlip>
              <a:tabLst/>
              <a:defRPr/>
            </a:pP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Ninth Outline Level</a:t>
            </a:r>
          </a:p>
          <a:p>
            <a:pPr lvl="0"/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0" y="0"/>
            <a:ext cx="10080625" cy="111283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effectLst/>
              <a:latin typeface="Arial" charset="0"/>
              <a:ea typeface="MS Gothic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12" y="360363"/>
            <a:ext cx="8639175" cy="719137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idx="1" hasCustomPrompt="1"/>
          </p:nvPr>
        </p:nvSpPr>
        <p:spPr bwMode="auto">
          <a:xfrm>
            <a:off x="503238" y="1768475"/>
            <a:ext cx="9069387" cy="49879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431800" marR="0" indent="-323850" algn="l" defTabSz="449263" rtl="0" eaLnBrk="1" fontAlgn="base" latinLnBrk="0" hangingPunct="0">
              <a:lnSpc>
                <a:spcPct val="97000"/>
              </a:lnSpc>
              <a:spcBef>
                <a:spcPct val="0"/>
              </a:spcBef>
              <a:spcAft>
                <a:spcPts val="1425"/>
              </a:spcAft>
              <a:buClr>
                <a:srgbClr val="000000"/>
              </a:buClr>
              <a:buSzPct val="39000"/>
              <a:buFont typeface="StarSymbol" charset="0"/>
              <a:buBlip>
                <a:blip r:embed="rId2"/>
              </a:buBlip>
              <a:tabLst/>
              <a:defRPr/>
            </a:lvl1pPr>
            <a:lvl2pPr marL="863600" marR="0" indent="-323850" algn="l" defTabSz="449263" rtl="0" eaLnBrk="1" fontAlgn="base" latinLnBrk="0" hangingPunct="0">
              <a:lnSpc>
                <a:spcPct val="97000"/>
              </a:lnSpc>
              <a:spcBef>
                <a:spcPct val="0"/>
              </a:spcBef>
              <a:spcAft>
                <a:spcPts val="1138"/>
              </a:spcAft>
              <a:buClr>
                <a:srgbClr val="000000"/>
              </a:buClr>
              <a:buSzPct val="52000"/>
              <a:buFont typeface="StarSymbol" charset="0"/>
              <a:buBlip>
                <a:blip r:embed="rId2"/>
              </a:buBlip>
              <a:tabLst/>
              <a:defRPr/>
            </a:lvl2pPr>
            <a:lvl3pPr marL="1295400" marR="0" indent="-287338" algn="l" defTabSz="449263" rtl="0" eaLnBrk="1" fontAlgn="base" latinLnBrk="0" hangingPunct="0">
              <a:lnSpc>
                <a:spcPct val="97000"/>
              </a:lnSpc>
              <a:spcBef>
                <a:spcPct val="0"/>
              </a:spcBef>
              <a:spcAft>
                <a:spcPts val="850"/>
              </a:spcAft>
              <a:buClr>
                <a:srgbClr val="000000"/>
              </a:buClr>
              <a:buSzPct val="52000"/>
              <a:buFont typeface="StarSymbol" charset="0"/>
              <a:buBlip>
                <a:blip r:embed="rId2"/>
              </a:buBlip>
              <a:tabLst/>
              <a:defRPr/>
            </a:lvl3pPr>
            <a:lvl4pPr marL="1727200" marR="0" indent="-215900" algn="l" defTabSz="449263" rtl="0" eaLnBrk="1" fontAlgn="base" latinLnBrk="0" hangingPunct="0">
              <a:lnSpc>
                <a:spcPct val="97000"/>
              </a:lnSpc>
              <a:spcBef>
                <a:spcPct val="0"/>
              </a:spcBef>
              <a:spcAft>
                <a:spcPts val="575"/>
              </a:spcAft>
              <a:buClr>
                <a:srgbClr val="000000"/>
              </a:buClr>
              <a:buSzPct val="52000"/>
              <a:buFont typeface="StarSymbol" charset="0"/>
              <a:buBlip>
                <a:blip r:embed="rId2"/>
              </a:buBlip>
              <a:tabLst/>
              <a:defRPr/>
            </a:lvl4pPr>
            <a:lvl5pPr marL="2159000" marR="0" indent="-215900" algn="l" defTabSz="449263" rtl="0" eaLnBrk="1" fontAlgn="base" latinLnBrk="0" hangingPunct="0">
              <a:lnSpc>
                <a:spcPct val="97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52000"/>
              <a:buFont typeface="StarSymbol" charset="0"/>
              <a:buBlip>
                <a:blip r:embed="rId2"/>
              </a:buBlip>
              <a:tabLst/>
              <a:defRPr/>
            </a:lvl5pPr>
          </a:lstStyle>
          <a:p>
            <a:pPr marL="431800" marR="0" lvl="0" indent="-323850" algn="l" defTabSz="449263" rtl="0" eaLnBrk="1" fontAlgn="base" latinLnBrk="0" hangingPunct="0">
              <a:lnSpc>
                <a:spcPct val="97000"/>
              </a:lnSpc>
              <a:spcBef>
                <a:spcPct val="0"/>
              </a:spcBef>
              <a:spcAft>
                <a:spcPts val="1425"/>
              </a:spcAft>
              <a:buClr>
                <a:srgbClr val="000000"/>
              </a:buClr>
              <a:buSzPct val="39000"/>
              <a:buFont typeface="StarSymbol" charset="0"/>
              <a:buBlip>
                <a:blip r:embed="rId2"/>
              </a:buBlip>
              <a:tabLst/>
              <a:defRPr/>
            </a:pPr>
            <a:r>
              <a:rPr kumimoji="0" lang="en-GB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the outline text format</a:t>
            </a:r>
          </a:p>
          <a:p>
            <a:pPr marL="863600" marR="0" lvl="1" indent="-323850" algn="l" defTabSz="449263" rtl="0" eaLnBrk="1" fontAlgn="base" latinLnBrk="0" hangingPunct="0">
              <a:lnSpc>
                <a:spcPct val="97000"/>
              </a:lnSpc>
              <a:spcBef>
                <a:spcPct val="0"/>
              </a:spcBef>
              <a:spcAft>
                <a:spcPts val="1138"/>
              </a:spcAft>
              <a:buClr>
                <a:srgbClr val="000000"/>
              </a:buClr>
              <a:buSzPct val="52000"/>
              <a:buFont typeface="StarSymbol" charset="0"/>
              <a:buBlip>
                <a:blip r:embed="rId2"/>
              </a:buBlip>
              <a:tabLst/>
              <a:defRPr/>
            </a:pPr>
            <a:r>
              <a:rPr kumimoji="0" lang="en-GB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Second Outline Level</a:t>
            </a:r>
          </a:p>
          <a:p>
            <a:pPr marL="1295400" marR="0" lvl="2" indent="-287338" algn="l" defTabSz="449263" rtl="0" eaLnBrk="1" fontAlgn="base" latinLnBrk="0" hangingPunct="0">
              <a:lnSpc>
                <a:spcPct val="97000"/>
              </a:lnSpc>
              <a:spcBef>
                <a:spcPct val="0"/>
              </a:spcBef>
              <a:spcAft>
                <a:spcPts val="850"/>
              </a:spcAft>
              <a:buClr>
                <a:srgbClr val="000000"/>
              </a:buClr>
              <a:buSzPct val="52000"/>
              <a:buFont typeface="StarSymbol" charset="0"/>
              <a:buBlip>
                <a:blip r:embed="rId2"/>
              </a:buBlip>
              <a:tabLst/>
              <a:defRPr/>
            </a:pPr>
            <a:r>
              <a:rPr kumimoji="0" lang="en-GB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Third Outline Level</a:t>
            </a:r>
          </a:p>
          <a:p>
            <a:pPr marL="1727200" marR="0" lvl="3" indent="-215900" algn="l" defTabSz="449263" rtl="0" eaLnBrk="1" fontAlgn="base" latinLnBrk="0" hangingPunct="0">
              <a:lnSpc>
                <a:spcPct val="97000"/>
              </a:lnSpc>
              <a:spcBef>
                <a:spcPct val="0"/>
              </a:spcBef>
              <a:spcAft>
                <a:spcPts val="575"/>
              </a:spcAft>
              <a:buClr>
                <a:srgbClr val="000000"/>
              </a:buClr>
              <a:buSzPct val="52000"/>
              <a:buFont typeface="StarSymbol" charset="0"/>
              <a:buBlip>
                <a:blip r:embed="rId2"/>
              </a:buBlip>
              <a:tabLst/>
              <a:defRPr/>
            </a:pP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Fourth Outline Level</a:t>
            </a:r>
          </a:p>
          <a:p>
            <a:pPr marL="2159000" marR="0" lvl="4" indent="-215900" algn="l" defTabSz="449263" rtl="0" eaLnBrk="1" fontAlgn="base" latinLnBrk="0" hangingPunct="0">
              <a:lnSpc>
                <a:spcPct val="97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52000"/>
              <a:buFont typeface="StarSymbol" charset="0"/>
              <a:buBlip>
                <a:blip r:embed="rId2"/>
              </a:buBlip>
              <a:tabLst/>
              <a:defRPr/>
            </a:pP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Fifth Outline Level</a:t>
            </a:r>
          </a:p>
          <a:p>
            <a:pPr marL="2159000" marR="0" lvl="4" indent="-215900" algn="l" defTabSz="449263" rtl="0" eaLnBrk="1" fontAlgn="base" latinLnBrk="0" hangingPunct="0">
              <a:lnSpc>
                <a:spcPct val="97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52000"/>
              <a:buFont typeface="StarSymbol" charset="0"/>
              <a:buBlip>
                <a:blip r:embed="rId2"/>
              </a:buBlip>
              <a:tabLst/>
              <a:defRPr/>
            </a:pP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Sixth Outline Level</a:t>
            </a:r>
          </a:p>
          <a:p>
            <a:pPr marL="2159000" marR="0" lvl="4" indent="-215900" algn="l" defTabSz="449263" rtl="0" eaLnBrk="1" fontAlgn="base" latinLnBrk="0" hangingPunct="0">
              <a:lnSpc>
                <a:spcPct val="97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52000"/>
              <a:buFont typeface="StarSymbol" charset="0"/>
              <a:buBlip>
                <a:blip r:embed="rId2"/>
              </a:buBlip>
              <a:tabLst/>
              <a:defRPr/>
            </a:pP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Seventh Outline Level</a:t>
            </a:r>
          </a:p>
          <a:p>
            <a:pPr marL="2159000" marR="0" lvl="4" indent="-215900" algn="l" defTabSz="449263" rtl="0" eaLnBrk="1" fontAlgn="base" latinLnBrk="0" hangingPunct="0">
              <a:lnSpc>
                <a:spcPct val="97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52000"/>
              <a:buFont typeface="StarSymbol" charset="0"/>
              <a:buBlip>
                <a:blip r:embed="rId2"/>
              </a:buBlip>
              <a:tabLst/>
              <a:defRPr/>
            </a:pP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Eighth Outline Level</a:t>
            </a:r>
          </a:p>
          <a:p>
            <a:pPr marL="2159000" marR="0" lvl="4" indent="-215900" algn="l" defTabSz="449263" rtl="0" eaLnBrk="1" fontAlgn="base" latinLnBrk="0" hangingPunct="0">
              <a:lnSpc>
                <a:spcPct val="97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52000"/>
              <a:buFont typeface="StarSymbol" charset="0"/>
              <a:buBlip>
                <a:blip r:embed="rId2"/>
              </a:buBlip>
              <a:tabLst/>
              <a:defRPr/>
            </a:pP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Ninth Outline Level</a:t>
            </a:r>
          </a:p>
          <a:p>
            <a:pPr lvl="0"/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/>
          <p:cNvPicPr>
            <a:picLocks noChangeAspect="1" noChangeArrowheads="1"/>
          </p:cNvPicPr>
          <p:nvPr userDrawn="1"/>
        </p:nvPicPr>
        <p:blipFill>
          <a:blip r:embed="rId2" cstate="print"/>
          <a:srcRect l="35996"/>
          <a:stretch>
            <a:fillRect/>
          </a:stretch>
        </p:blipFill>
        <p:spPr bwMode="auto">
          <a:xfrm>
            <a:off x="0" y="0"/>
            <a:ext cx="10079038" cy="10906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13" y="360363"/>
            <a:ext cx="9610726" cy="719137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/>
          <p:nvPr userDrawn="1"/>
        </p:nvSpPr>
        <p:spPr bwMode="auto">
          <a:xfrm>
            <a:off x="0" y="0"/>
            <a:ext cx="10080625" cy="111283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effectLst/>
              <a:latin typeface="Arial" charset="0"/>
              <a:ea typeface="MS Gothic" charset="-128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/>
          <p:cNvPicPr>
            <a:picLocks noChangeAspect="1" noChangeArrowheads="1"/>
          </p:cNvPicPr>
          <p:nvPr userDrawn="1"/>
        </p:nvPicPr>
        <p:blipFill>
          <a:blip r:embed="rId2" cstate="print"/>
          <a:srcRect l="35996"/>
          <a:stretch>
            <a:fillRect/>
          </a:stretch>
        </p:blipFill>
        <p:spPr bwMode="auto">
          <a:xfrm>
            <a:off x="0" y="0"/>
            <a:ext cx="10079038" cy="10906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77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338" y="1768475"/>
            <a:ext cx="4459287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/>
          <p:cNvPicPr>
            <a:picLocks noChangeAspect="1" noChangeArrowheads="1"/>
          </p:cNvPicPr>
          <p:nvPr userDrawn="1"/>
        </p:nvPicPr>
        <p:blipFill>
          <a:blip r:embed="rId2" cstate="print"/>
          <a:srcRect l="35996"/>
          <a:stretch>
            <a:fillRect/>
          </a:stretch>
        </p:blipFill>
        <p:spPr bwMode="auto">
          <a:xfrm>
            <a:off x="0" y="0"/>
            <a:ext cx="10079038" cy="10906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0" y="0"/>
            <a:ext cx="10080625" cy="111283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effectLst/>
              <a:latin typeface="Arial" charset="0"/>
              <a:ea typeface="MS Gothic" charset="-128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0" y="0"/>
            <a:ext cx="10079038" cy="10906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39863" y="360363"/>
            <a:ext cx="8639175" cy="719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768475"/>
            <a:ext cx="9069387" cy="49879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smtClean="0"/>
              <a:t>Click to edit the outline text format</a:t>
            </a:r>
          </a:p>
          <a:p>
            <a:pPr lvl="1"/>
            <a:r>
              <a:rPr lang="en-GB" dirty="0" smtClean="0"/>
              <a:t>Second Outline Level</a:t>
            </a:r>
          </a:p>
          <a:p>
            <a:pPr lvl="2"/>
            <a:r>
              <a:rPr lang="en-GB" dirty="0" smtClean="0"/>
              <a:t>Third Outline Level</a:t>
            </a:r>
          </a:p>
          <a:p>
            <a:pPr lvl="3"/>
            <a:r>
              <a:rPr lang="en-GB" dirty="0" smtClean="0"/>
              <a:t>Fourth Outline Level</a:t>
            </a:r>
          </a:p>
          <a:p>
            <a:pPr lvl="4"/>
            <a:r>
              <a:rPr lang="en-GB" dirty="0" smtClean="0"/>
              <a:t>Fifth Outline Level</a:t>
            </a:r>
          </a:p>
          <a:p>
            <a:pPr lvl="4"/>
            <a:r>
              <a:rPr lang="en-GB" dirty="0" smtClean="0"/>
              <a:t>Sixth Outline Level</a:t>
            </a:r>
          </a:p>
          <a:p>
            <a:pPr lvl="4"/>
            <a:r>
              <a:rPr lang="en-GB" dirty="0" smtClean="0"/>
              <a:t>Seventh Outline Level</a:t>
            </a:r>
          </a:p>
          <a:p>
            <a:pPr lvl="4"/>
            <a:r>
              <a:rPr lang="en-GB" dirty="0" smtClean="0"/>
              <a:t>Eighth Outline Level</a:t>
            </a:r>
          </a:p>
          <a:p>
            <a:pPr lvl="4"/>
            <a:r>
              <a:rPr lang="en-GB" dirty="0" smtClean="0"/>
              <a:t>Ninth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iming>
    <p:tnLst>
      <p:par>
        <p:cTn id="1" dur="indefinite" restart="never" nodeType="tmRoot"/>
      </p:par>
    </p:tnLst>
  </p:timing>
  <p:txStyles>
    <p:titleStyle>
      <a:lvl1pPr algn="ctr" defTabSz="449263" rtl="0" fontAlgn="base" hangingPunct="0">
        <a:lnSpc>
          <a:spcPct val="97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charset="2"/>
        <a:defRPr sz="4400">
          <a:solidFill>
            <a:srgbClr val="FFFFFF"/>
          </a:solidFill>
          <a:latin typeface="+mj-lt"/>
          <a:ea typeface="+mj-ea"/>
          <a:cs typeface="+mj-cs"/>
        </a:defRPr>
      </a:lvl1pPr>
      <a:lvl2pPr marL="431800" indent="-215900" algn="ctr" defTabSz="449263" rtl="0" fontAlgn="base" hangingPunct="0">
        <a:lnSpc>
          <a:spcPct val="97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charset="2"/>
        <a:defRPr sz="4400">
          <a:solidFill>
            <a:srgbClr val="FFFFFF"/>
          </a:solidFill>
          <a:latin typeface="DINEngschrift" pitchFamily="32" charset="0"/>
          <a:ea typeface="MS Gothic" charset="-128"/>
        </a:defRPr>
      </a:lvl2pPr>
      <a:lvl3pPr marL="647700" indent="-215900" algn="ctr" defTabSz="449263" rtl="0" fontAlgn="base" hangingPunct="0">
        <a:lnSpc>
          <a:spcPct val="97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charset="2"/>
        <a:defRPr sz="4400">
          <a:solidFill>
            <a:srgbClr val="FFFFFF"/>
          </a:solidFill>
          <a:latin typeface="DINEngschrift" pitchFamily="32" charset="0"/>
          <a:ea typeface="MS Gothic" charset="-128"/>
        </a:defRPr>
      </a:lvl3pPr>
      <a:lvl4pPr marL="863600" indent="-215900" algn="ctr" defTabSz="449263" rtl="0" fontAlgn="base" hangingPunct="0">
        <a:lnSpc>
          <a:spcPct val="97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charset="2"/>
        <a:defRPr sz="4400">
          <a:solidFill>
            <a:srgbClr val="FFFFFF"/>
          </a:solidFill>
          <a:latin typeface="DINEngschrift" pitchFamily="32" charset="0"/>
          <a:ea typeface="MS Gothic" charset="-128"/>
        </a:defRPr>
      </a:lvl4pPr>
      <a:lvl5pPr marL="1079500" indent="-215900" algn="ctr" defTabSz="449263" rtl="0" fontAlgn="base" hangingPunct="0">
        <a:lnSpc>
          <a:spcPct val="97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charset="2"/>
        <a:defRPr sz="4400">
          <a:solidFill>
            <a:srgbClr val="FFFFFF"/>
          </a:solidFill>
          <a:latin typeface="DINEngschrift" pitchFamily="32" charset="0"/>
          <a:ea typeface="MS Gothic" charset="-128"/>
        </a:defRPr>
      </a:lvl5pPr>
      <a:lvl6pPr marL="1536700" indent="-215900" algn="ctr" defTabSz="449263" rtl="0" fontAlgn="base" hangingPunct="0">
        <a:lnSpc>
          <a:spcPct val="97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charset="2"/>
        <a:defRPr sz="4400">
          <a:solidFill>
            <a:srgbClr val="FFFFFF"/>
          </a:solidFill>
          <a:latin typeface="DINEngschrift" pitchFamily="32" charset="0"/>
          <a:ea typeface="MS Gothic" charset="-128"/>
        </a:defRPr>
      </a:lvl6pPr>
      <a:lvl7pPr marL="1993900" indent="-215900" algn="ctr" defTabSz="449263" rtl="0" fontAlgn="base" hangingPunct="0">
        <a:lnSpc>
          <a:spcPct val="97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charset="2"/>
        <a:defRPr sz="4400">
          <a:solidFill>
            <a:srgbClr val="FFFFFF"/>
          </a:solidFill>
          <a:latin typeface="DINEngschrift" pitchFamily="32" charset="0"/>
          <a:ea typeface="MS Gothic" charset="-128"/>
        </a:defRPr>
      </a:lvl7pPr>
      <a:lvl8pPr marL="2451100" indent="-215900" algn="ctr" defTabSz="449263" rtl="0" fontAlgn="base" hangingPunct="0">
        <a:lnSpc>
          <a:spcPct val="97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charset="2"/>
        <a:defRPr sz="4400">
          <a:solidFill>
            <a:srgbClr val="FFFFFF"/>
          </a:solidFill>
          <a:latin typeface="DINEngschrift" pitchFamily="32" charset="0"/>
          <a:ea typeface="MS Gothic" charset="-128"/>
        </a:defRPr>
      </a:lvl8pPr>
      <a:lvl9pPr marL="2908300" indent="-215900" algn="ctr" defTabSz="449263" rtl="0" fontAlgn="base" hangingPunct="0">
        <a:lnSpc>
          <a:spcPct val="97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charset="2"/>
        <a:defRPr sz="4400">
          <a:solidFill>
            <a:srgbClr val="FFFFFF"/>
          </a:solidFill>
          <a:latin typeface="DINEngschrift" pitchFamily="32" charset="0"/>
          <a:ea typeface="MS Gothic" charset="-128"/>
        </a:defRPr>
      </a:lvl9pPr>
    </p:titleStyle>
    <p:bodyStyle>
      <a:lvl1pPr marL="431800" indent="-323850" algn="l" defTabSz="449263" rtl="0" fontAlgn="base" hangingPunct="0">
        <a:lnSpc>
          <a:spcPct val="97000"/>
        </a:lnSpc>
        <a:spcBef>
          <a:spcPct val="0"/>
        </a:spcBef>
        <a:spcAft>
          <a:spcPts val="1425"/>
        </a:spcAft>
        <a:buClr>
          <a:srgbClr val="000000"/>
        </a:buClr>
        <a:buSzPct val="39000"/>
        <a:buFont typeface="StarSymbol" charset="0"/>
        <a:buBlip>
          <a:blip r:embed="rId18"/>
        </a:buBlip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863600" indent="-323850" algn="l" defTabSz="449263" rtl="0" fontAlgn="base" hangingPunct="0">
        <a:lnSpc>
          <a:spcPct val="97000"/>
        </a:lnSpc>
        <a:spcBef>
          <a:spcPct val="0"/>
        </a:spcBef>
        <a:spcAft>
          <a:spcPts val="1138"/>
        </a:spcAft>
        <a:buClr>
          <a:srgbClr val="000000"/>
        </a:buClr>
        <a:buSzPct val="52000"/>
        <a:buFont typeface="StarSymbol" charset="0"/>
        <a:buBlip>
          <a:blip r:embed="rId18"/>
        </a:buBlip>
        <a:defRPr sz="2800">
          <a:solidFill>
            <a:srgbClr val="000000"/>
          </a:solidFill>
          <a:latin typeface="+mn-lt"/>
          <a:ea typeface="+mn-ea"/>
        </a:defRPr>
      </a:lvl2pPr>
      <a:lvl3pPr marL="1295400" indent="-287338" algn="l" defTabSz="449263" rtl="0" fontAlgn="base" hangingPunct="0">
        <a:lnSpc>
          <a:spcPct val="97000"/>
        </a:lnSpc>
        <a:spcBef>
          <a:spcPct val="0"/>
        </a:spcBef>
        <a:spcAft>
          <a:spcPts val="850"/>
        </a:spcAft>
        <a:buClr>
          <a:srgbClr val="000000"/>
        </a:buClr>
        <a:buSzPct val="52000"/>
        <a:buFont typeface="StarSymbol" charset="0"/>
        <a:buBlip>
          <a:blip r:embed="rId18"/>
        </a:buBlip>
        <a:defRPr sz="2400">
          <a:solidFill>
            <a:srgbClr val="000000"/>
          </a:solidFill>
          <a:latin typeface="+mn-lt"/>
          <a:ea typeface="+mn-ea"/>
        </a:defRPr>
      </a:lvl3pPr>
      <a:lvl4pPr marL="1727200" indent="-215900" algn="l" defTabSz="449263" rtl="0" fontAlgn="base" hangingPunct="0">
        <a:lnSpc>
          <a:spcPct val="97000"/>
        </a:lnSpc>
        <a:spcBef>
          <a:spcPct val="0"/>
        </a:spcBef>
        <a:spcAft>
          <a:spcPts val="575"/>
        </a:spcAft>
        <a:buClr>
          <a:srgbClr val="000000"/>
        </a:buClr>
        <a:buSzPct val="52000"/>
        <a:buFont typeface="StarSymbol" charset="0"/>
        <a:buBlip>
          <a:blip r:embed="rId18"/>
        </a:buBlip>
        <a:defRPr sz="2000">
          <a:solidFill>
            <a:srgbClr val="000000"/>
          </a:solidFill>
          <a:latin typeface="+mn-lt"/>
          <a:ea typeface="+mn-ea"/>
        </a:defRPr>
      </a:lvl4pPr>
      <a:lvl5pPr marL="2159000" indent="-215900" algn="l" defTabSz="449263" rtl="0" fontAlgn="base" hangingPunct="0">
        <a:lnSpc>
          <a:spcPct val="97000"/>
        </a:lnSpc>
        <a:spcBef>
          <a:spcPct val="0"/>
        </a:spcBef>
        <a:spcAft>
          <a:spcPts val="288"/>
        </a:spcAft>
        <a:buClr>
          <a:srgbClr val="000000"/>
        </a:buClr>
        <a:buSzPct val="52000"/>
        <a:buFont typeface="StarSymbol" charset="0"/>
        <a:buBlip>
          <a:blip r:embed="rId18"/>
        </a:buBlip>
        <a:defRPr sz="2000">
          <a:solidFill>
            <a:srgbClr val="000000"/>
          </a:solidFill>
          <a:latin typeface="+mn-lt"/>
          <a:ea typeface="+mn-ea"/>
        </a:defRPr>
      </a:lvl5pPr>
      <a:lvl6pPr marL="2616200" indent="-215900" algn="l" defTabSz="449263" rtl="0" fontAlgn="base" hangingPunct="0">
        <a:lnSpc>
          <a:spcPct val="97000"/>
        </a:lnSpc>
        <a:spcBef>
          <a:spcPct val="0"/>
        </a:spcBef>
        <a:spcAft>
          <a:spcPts val="288"/>
        </a:spcAft>
        <a:buClr>
          <a:srgbClr val="000000"/>
        </a:buClr>
        <a:buSzPct val="52000"/>
        <a:buFont typeface="StarSymbol" charset="0"/>
        <a:buBlip>
          <a:blip r:embed="rId18"/>
        </a:buBlip>
        <a:defRPr sz="2000">
          <a:solidFill>
            <a:srgbClr val="000000"/>
          </a:solidFill>
          <a:latin typeface="+mn-lt"/>
          <a:ea typeface="+mn-ea"/>
        </a:defRPr>
      </a:lvl6pPr>
      <a:lvl7pPr marL="3073400" indent="-215900" algn="l" defTabSz="449263" rtl="0" fontAlgn="base" hangingPunct="0">
        <a:lnSpc>
          <a:spcPct val="97000"/>
        </a:lnSpc>
        <a:spcBef>
          <a:spcPct val="0"/>
        </a:spcBef>
        <a:spcAft>
          <a:spcPts val="288"/>
        </a:spcAft>
        <a:buClr>
          <a:srgbClr val="000000"/>
        </a:buClr>
        <a:buSzPct val="52000"/>
        <a:buFont typeface="StarSymbol" charset="0"/>
        <a:buBlip>
          <a:blip r:embed="rId18"/>
        </a:buBlip>
        <a:defRPr sz="2000">
          <a:solidFill>
            <a:srgbClr val="000000"/>
          </a:solidFill>
          <a:latin typeface="+mn-lt"/>
          <a:ea typeface="+mn-ea"/>
        </a:defRPr>
      </a:lvl7pPr>
      <a:lvl8pPr marL="3530600" indent="-215900" algn="l" defTabSz="449263" rtl="0" fontAlgn="base" hangingPunct="0">
        <a:lnSpc>
          <a:spcPct val="97000"/>
        </a:lnSpc>
        <a:spcBef>
          <a:spcPct val="0"/>
        </a:spcBef>
        <a:spcAft>
          <a:spcPts val="288"/>
        </a:spcAft>
        <a:buClr>
          <a:srgbClr val="000000"/>
        </a:buClr>
        <a:buSzPct val="52000"/>
        <a:buFont typeface="StarSymbol" charset="0"/>
        <a:buBlip>
          <a:blip r:embed="rId18"/>
        </a:buBlip>
        <a:defRPr sz="2000">
          <a:solidFill>
            <a:srgbClr val="000000"/>
          </a:solidFill>
          <a:latin typeface="+mn-lt"/>
          <a:ea typeface="+mn-ea"/>
        </a:defRPr>
      </a:lvl8pPr>
      <a:lvl9pPr marL="3987800" indent="-215900" algn="l" defTabSz="449263" rtl="0" fontAlgn="base" hangingPunct="0">
        <a:lnSpc>
          <a:spcPct val="97000"/>
        </a:lnSpc>
        <a:spcBef>
          <a:spcPct val="0"/>
        </a:spcBef>
        <a:spcAft>
          <a:spcPts val="288"/>
        </a:spcAft>
        <a:buClr>
          <a:srgbClr val="000000"/>
        </a:buClr>
        <a:buSzPct val="52000"/>
        <a:buFont typeface="StarSymbol" charset="0"/>
        <a:buBlip>
          <a:blip r:embed="rId18"/>
        </a:buBlip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7.png"/><Relationship Id="rId4" Type="http://schemas.openxmlformats.org/officeDocument/2006/relationships/image" Target="../media/image18.jpeg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gif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5.png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gif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5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5.xml"/></Relationships>
</file>

<file path=ppt/slides/_rels/slide1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4.xml"/></Relationships>
</file>

<file path=ppt/slides/_rels/slide1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Text Box 1"/>
          <p:cNvSpPr txBox="1">
            <a:spLocks noChangeArrowheads="1"/>
          </p:cNvSpPr>
          <p:nvPr/>
        </p:nvSpPr>
        <p:spPr bwMode="auto">
          <a:xfrm>
            <a:off x="0" y="1814514"/>
            <a:ext cx="10080625" cy="196532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 anchor="ctr"/>
          <a:lstStyle/>
          <a:p>
            <a:pPr lvl="1" algn="ctr">
              <a:lnSpc>
                <a:spcPct val="84000"/>
              </a:lnSpc>
              <a:spcBef>
                <a:spcPts val="7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5500" b="1" dirty="0" smtClean="0">
                <a:solidFill>
                  <a:srgbClr val="666600"/>
                </a:solidFill>
              </a:rPr>
              <a:t>Enterprise Development</a:t>
            </a:r>
          </a:p>
          <a:p>
            <a:pPr lvl="1" algn="ctr">
              <a:lnSpc>
                <a:spcPct val="84000"/>
              </a:lnSpc>
              <a:spcBef>
                <a:spcPts val="7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5500" b="1" dirty="0" smtClean="0">
                <a:solidFill>
                  <a:srgbClr val="666600"/>
                </a:solidFill>
              </a:rPr>
              <a:t>with NServiceBus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2355848" y="3722568"/>
            <a:ext cx="5884863" cy="374650"/>
          </a:xfrm>
          <a:prstGeom prst="rect">
            <a:avLst/>
          </a:prstGeom>
        </p:spPr>
        <p:txBody>
          <a:bodyPr/>
          <a:lstStyle/>
          <a:p>
            <a:pPr marL="411163" marR="0" lvl="0" indent="-34290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tabLst/>
              <a:defRPr/>
            </a:pPr>
            <a:r>
              <a:rPr lang="en-US" sz="2100" dirty="0" smtClean="0">
                <a:latin typeface="Corbel" pitchFamily="34" charset="0"/>
              </a:rPr>
              <a:t>Authored by: Udi Dahan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to: Define a message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238" y="1768475"/>
            <a:ext cx="9577387" cy="4987925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  <a:latin typeface="Consolas"/>
                <a:ea typeface="Calibri"/>
                <a:cs typeface="Arial"/>
              </a:rPr>
              <a:t>	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Consolas"/>
                <a:ea typeface="Calibri"/>
                <a:cs typeface="Arial"/>
              </a:rPr>
              <a:t>public class </a:t>
            </a:r>
            <a:r>
              <a:rPr lang="en-US" sz="2400" dirty="0" err="1" smtClean="0">
                <a:latin typeface="Consolas"/>
                <a:ea typeface="Calibri"/>
                <a:cs typeface="Arial"/>
              </a:rPr>
              <a:t>MyMessage</a:t>
            </a:r>
            <a:r>
              <a:rPr lang="en-US" sz="2400" dirty="0" smtClean="0">
                <a:latin typeface="Consolas"/>
                <a:ea typeface="Calibri"/>
                <a:cs typeface="Arial"/>
              </a:rPr>
              <a:t> : </a:t>
            </a:r>
            <a:r>
              <a:rPr lang="en-US" sz="2400" dirty="0" err="1" smtClean="0">
                <a:latin typeface="Consolas"/>
                <a:ea typeface="Calibri"/>
                <a:cs typeface="Arial"/>
              </a:rPr>
              <a:t>IMessage</a:t>
            </a:r>
            <a:r>
              <a:rPr lang="en-US" sz="2400" dirty="0" smtClean="0">
                <a:latin typeface="Consolas"/>
                <a:ea typeface="Calibri"/>
                <a:cs typeface="Arial"/>
              </a:rPr>
              <a:t> { }</a:t>
            </a:r>
            <a:endParaRPr lang="en-US" sz="2400" dirty="0" smtClean="0">
              <a:latin typeface="Calibri"/>
              <a:ea typeface="Calibri"/>
              <a:cs typeface="Arial"/>
            </a:endParaRPr>
          </a:p>
          <a:p>
            <a:pPr>
              <a:buNone/>
            </a:pPr>
            <a:r>
              <a:rPr lang="en-US" sz="2400" dirty="0" smtClean="0"/>
              <a:t>Or: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Consolas"/>
                <a:ea typeface="Calibri"/>
                <a:cs typeface="Arial"/>
              </a:rPr>
              <a:t>	public interface </a:t>
            </a:r>
            <a:r>
              <a:rPr lang="en-US" sz="2400" dirty="0" err="1" smtClean="0">
                <a:latin typeface="Consolas"/>
                <a:ea typeface="Calibri"/>
                <a:cs typeface="Arial"/>
              </a:rPr>
              <a:t>IMyMessage</a:t>
            </a:r>
            <a:r>
              <a:rPr lang="en-US" sz="2400" dirty="0" smtClean="0">
                <a:latin typeface="Consolas"/>
                <a:ea typeface="Calibri"/>
                <a:cs typeface="Arial"/>
              </a:rPr>
              <a:t> : </a:t>
            </a:r>
            <a:r>
              <a:rPr lang="en-US" sz="2400" dirty="0" err="1" smtClean="0">
                <a:latin typeface="Consolas"/>
                <a:ea typeface="Calibri"/>
                <a:cs typeface="Arial"/>
              </a:rPr>
              <a:t>IMessage</a:t>
            </a:r>
            <a:r>
              <a:rPr lang="en-US" sz="2400" dirty="0" smtClean="0">
                <a:latin typeface="Consolas"/>
                <a:ea typeface="Calibri"/>
                <a:cs typeface="Arial"/>
              </a:rPr>
              <a:t> { }</a:t>
            </a:r>
            <a:endParaRPr lang="en-US" sz="2400" dirty="0" smtClean="0">
              <a:latin typeface="Calibri"/>
              <a:ea typeface="Calibri"/>
              <a:cs typeface="Arial"/>
            </a:endParaRPr>
          </a:p>
          <a:p>
            <a:pPr>
              <a:buNone/>
            </a:pPr>
            <a:r>
              <a:rPr lang="en-US" sz="2400" dirty="0" smtClean="0"/>
              <a:t>Or</a:t>
            </a:r>
            <a:r>
              <a:rPr lang="en-US" sz="2400" dirty="0" smtClean="0"/>
              <a:t>:</a:t>
            </a:r>
          </a:p>
          <a:p>
            <a:pPr>
              <a:buNone/>
            </a:pPr>
            <a:r>
              <a:rPr lang="en-US" sz="2400" dirty="0"/>
              <a:t> </a:t>
            </a:r>
            <a:r>
              <a:rPr lang="en-US" sz="2400" dirty="0" smtClean="0"/>
              <a:t>   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Consolas"/>
                <a:ea typeface="Calibri"/>
                <a:cs typeface="Arial"/>
              </a:rPr>
              <a:t>public interface </a:t>
            </a:r>
            <a:r>
              <a:rPr lang="en-US" sz="2400" dirty="0" err="1">
                <a:latin typeface="Consolas"/>
                <a:ea typeface="Calibri"/>
                <a:cs typeface="Arial"/>
              </a:rPr>
              <a:t>IMyMessage</a:t>
            </a:r>
            <a:r>
              <a:rPr lang="en-US" sz="2400" dirty="0">
                <a:latin typeface="Consolas"/>
                <a:ea typeface="Calibri"/>
                <a:cs typeface="Arial"/>
              </a:rPr>
              <a:t> </a:t>
            </a:r>
            <a:r>
              <a:rPr lang="en-US" sz="2400" dirty="0" smtClean="0">
                <a:latin typeface="Consolas"/>
                <a:ea typeface="Calibri"/>
                <a:cs typeface="Arial"/>
              </a:rPr>
              <a:t>{ </a:t>
            </a:r>
            <a:r>
              <a:rPr lang="en-US" sz="2400" dirty="0">
                <a:latin typeface="Consolas"/>
                <a:ea typeface="Calibri"/>
                <a:cs typeface="Arial"/>
              </a:rPr>
              <a:t>}</a:t>
            </a:r>
            <a:endParaRPr lang="en-US" sz="2400" dirty="0">
              <a:latin typeface="Calibri"/>
              <a:ea typeface="Calibri"/>
              <a:cs typeface="Arial"/>
            </a:endParaRPr>
          </a:p>
          <a:p>
            <a:pPr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dirty="0" err="1" smtClean="0">
                <a:latin typeface="Consolas" pitchFamily="49" charset="0"/>
                <a:cs typeface="Consolas" pitchFamily="49" charset="0"/>
              </a:rPr>
              <a:t>Configure.With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().</a:t>
            </a:r>
            <a:r>
              <a:rPr lang="en-US" sz="2200" dirty="0" err="1" smtClean="0">
                <a:latin typeface="Consolas" pitchFamily="49" charset="0"/>
                <a:cs typeface="Consolas" pitchFamily="49" charset="0"/>
              </a:rPr>
              <a:t>DefiningMessagesAs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(t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=&gt;</a:t>
            </a:r>
            <a:r>
              <a:rPr lang="en-US" sz="2200" dirty="0" err="1" smtClean="0">
                <a:latin typeface="Consolas" pitchFamily="49" charset="0"/>
                <a:cs typeface="Consolas" pitchFamily="49" charset="0"/>
              </a:rPr>
              <a:t>MyOwnConvention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(t))</a:t>
            </a:r>
            <a:endParaRPr lang="en-US" sz="2200" dirty="0" smtClean="0"/>
          </a:p>
          <a:p>
            <a:pPr lvl="1"/>
            <a:endParaRPr lang="en-US" sz="2000" dirty="0" smtClean="0"/>
          </a:p>
          <a:p>
            <a:pPr lvl="1"/>
            <a:r>
              <a:rPr lang="en-US" dirty="0" smtClean="0"/>
              <a:t>Add properties like a regular class/interface</a:t>
            </a:r>
          </a:p>
          <a:p>
            <a:pPr lvl="1"/>
            <a:endParaRPr lang="en-US" sz="2000" dirty="0" smtClean="0"/>
          </a:p>
          <a:p>
            <a:r>
              <a:rPr lang="en-US" sz="2800" b="1" dirty="0" smtClean="0"/>
              <a:t>Keep messages in their own assembly/project</a:t>
            </a:r>
            <a:endParaRPr lang="en-US" sz="2800" dirty="0" smtClean="0">
              <a:latin typeface="Consolas" pitchFamily="49" charset="0"/>
              <a:cs typeface="Consolas" pitchFamily="49" charset="0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SOA Introduction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SOA: Definition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	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sz="3600" dirty="0" smtClean="0"/>
              <a:t>A service is the technical authority for a specific business capability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SOA Practice</a:t>
            </a:r>
            <a:endParaRPr lang="en-US" dirty="0"/>
          </a:p>
        </p:txBody>
      </p:sp>
      <p:graphicFrame>
        <p:nvGraphicFramePr>
          <p:cNvPr id="16" name="Diagram 15"/>
          <p:cNvGraphicFramePr/>
          <p:nvPr/>
        </p:nvGraphicFramePr>
        <p:xfrm>
          <a:off x="784260" y="2063761"/>
          <a:ext cx="3438419" cy="28462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7" name="Flowchart: Magnetic Disk 16"/>
          <p:cNvSpPr/>
          <p:nvPr/>
        </p:nvSpPr>
        <p:spPr bwMode="auto">
          <a:xfrm>
            <a:off x="791110" y="5053832"/>
            <a:ext cx="3452117" cy="1469205"/>
          </a:xfrm>
          <a:prstGeom prst="flowChartMagneticDisk">
            <a:avLst/>
          </a:prstGeom>
          <a:solidFill>
            <a:srgbClr val="0070C0"/>
          </a:solidFill>
          <a:ln w="28575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800" b="0" i="0" u="none" strike="noStrike" cap="none" normalizeH="0" baseline="0" dirty="0" smtClean="0">
                <a:ln>
                  <a:noFill/>
                </a:ln>
                <a:latin typeface="Franklin Gothic Book" pitchFamily="34" charset="0"/>
              </a:rPr>
              <a:t>DB</a:t>
            </a:r>
            <a:endParaRPr kumimoji="0" lang="en-US" sz="3200" b="0" i="0" u="none" strike="noStrike" cap="none" normalizeH="0" baseline="0" dirty="0" smtClean="0">
              <a:ln>
                <a:noFill/>
              </a:ln>
              <a:latin typeface="Franklin Gothic Book" pitchFamily="34" charset="0"/>
            </a:endParaRPr>
          </a:p>
        </p:txBody>
      </p:sp>
      <p:grpSp>
        <p:nvGrpSpPr>
          <p:cNvPr id="2" name="Group 17"/>
          <p:cNvGrpSpPr/>
          <p:nvPr/>
        </p:nvGrpSpPr>
        <p:grpSpPr>
          <a:xfrm>
            <a:off x="4994890" y="2062051"/>
            <a:ext cx="3458967" cy="4459276"/>
            <a:chOff x="4994890" y="1323371"/>
            <a:chExt cx="3458967" cy="4459276"/>
          </a:xfrm>
        </p:grpSpPr>
        <p:graphicFrame>
          <p:nvGraphicFramePr>
            <p:cNvPr id="19" name="Diagram 18"/>
            <p:cNvGraphicFramePr/>
            <p:nvPr/>
          </p:nvGraphicFramePr>
          <p:xfrm>
            <a:off x="4994890" y="1323371"/>
            <a:ext cx="3438419" cy="2846227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7" r:lo="rId8" r:qs="rId9" r:cs="rId10"/>
            </a:graphicData>
          </a:graphic>
        </p:graphicFrame>
        <p:sp>
          <p:nvSpPr>
            <p:cNvPr id="20" name="Flowchart: Magnetic Disk 19"/>
            <p:cNvSpPr/>
            <p:nvPr/>
          </p:nvSpPr>
          <p:spPr bwMode="auto">
            <a:xfrm>
              <a:off x="5001740" y="4313442"/>
              <a:ext cx="3452117" cy="1469205"/>
            </a:xfrm>
            <a:prstGeom prst="flowChartMagneticDisk">
              <a:avLst/>
            </a:prstGeom>
            <a:solidFill>
              <a:srgbClr val="0070C0"/>
            </a:solidFill>
            <a:ln w="28575" cap="flat" cmpd="sng" algn="ctr">
              <a:solidFill>
                <a:schemeClr val="tx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4800" b="0" i="0" u="none" strike="noStrike" cap="none" normalizeH="0" baseline="0" dirty="0" smtClean="0">
                  <a:ln>
                    <a:noFill/>
                  </a:ln>
                  <a:latin typeface="Franklin Gothic Book" pitchFamily="34" charset="0"/>
                </a:rPr>
                <a:t>DB</a:t>
              </a:r>
              <a:endParaRPr kumimoji="0" lang="en-US" sz="3200" b="0" i="0" u="none" strike="noStrike" cap="none" normalizeH="0" baseline="0" dirty="0" smtClean="0">
                <a:ln>
                  <a:noFill/>
                </a:ln>
                <a:latin typeface="Franklin Gothic Book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Tenets of Service Orientation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 l="7979" r="9905" b="13013"/>
          <a:stretch>
            <a:fillRect/>
          </a:stretch>
        </p:blipFill>
        <p:spPr bwMode="auto">
          <a:xfrm>
            <a:off x="2351541" y="1798637"/>
            <a:ext cx="5355771" cy="48006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Layers &amp; Coupling</a:t>
            </a:r>
            <a:endParaRPr lang="en-US" dirty="0"/>
          </a:p>
        </p:txBody>
      </p:sp>
      <p:graphicFrame>
        <p:nvGraphicFramePr>
          <p:cNvPr id="21" name="Diagram 20"/>
          <p:cNvGraphicFramePr/>
          <p:nvPr/>
        </p:nvGraphicFramePr>
        <p:xfrm>
          <a:off x="1154112" y="2408237"/>
          <a:ext cx="3438419" cy="28462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2" name="Flowchart: Magnetic Disk 21"/>
          <p:cNvSpPr/>
          <p:nvPr/>
        </p:nvSpPr>
        <p:spPr bwMode="auto">
          <a:xfrm>
            <a:off x="1160962" y="5398308"/>
            <a:ext cx="3452117" cy="1469205"/>
          </a:xfrm>
          <a:prstGeom prst="flowChartMagneticDisk">
            <a:avLst/>
          </a:prstGeom>
          <a:solidFill>
            <a:srgbClr val="0070C0"/>
          </a:solidFill>
          <a:ln w="28575" cap="flat" cmpd="sng" algn="ctr">
            <a:solidFill>
              <a:srgbClr val="FFD34F">
                <a:lumMod val="7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ranklin Gothic Book" pitchFamily="34" charset="0"/>
              </a:rPr>
              <a:t>DB</a:t>
            </a:r>
            <a:endParaRPr kumimoji="0" lang="en-US" sz="32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Franklin Gothic Book" pitchFamily="34" charset="0"/>
            </a:endParaRPr>
          </a:p>
        </p:txBody>
      </p:sp>
      <p:grpSp>
        <p:nvGrpSpPr>
          <p:cNvPr id="3" name="Group 22"/>
          <p:cNvGrpSpPr/>
          <p:nvPr/>
        </p:nvGrpSpPr>
        <p:grpSpPr>
          <a:xfrm>
            <a:off x="5208991" y="2481019"/>
            <a:ext cx="3734188" cy="2691254"/>
            <a:chOff x="5661061" y="1529515"/>
            <a:chExt cx="2297967" cy="1001975"/>
          </a:xfrm>
        </p:grpSpPr>
        <p:sp>
          <p:nvSpPr>
            <p:cNvPr id="24" name="Rectangle 23"/>
            <p:cNvSpPr/>
            <p:nvPr/>
          </p:nvSpPr>
          <p:spPr bwMode="auto">
            <a:xfrm>
              <a:off x="5661061" y="1529515"/>
              <a:ext cx="739739" cy="23764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Franklin Gothic Medium" pitchFamily="34" charset="0"/>
                </a:rPr>
                <a:t>Sales</a:t>
              </a:r>
              <a:endPara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Medium" pitchFamily="34" charset="0"/>
              </a:endParaRPr>
            </a:p>
          </p:txBody>
        </p:sp>
        <p:sp>
          <p:nvSpPr>
            <p:cNvPr id="25" name="Rectangle 24"/>
            <p:cNvSpPr/>
            <p:nvPr/>
          </p:nvSpPr>
          <p:spPr bwMode="auto">
            <a:xfrm>
              <a:off x="6440175" y="1609629"/>
              <a:ext cx="739739" cy="157526"/>
            </a:xfrm>
            <a:prstGeom prst="rect">
              <a:avLst/>
            </a:prstGeom>
            <a:solidFill>
              <a:srgbClr val="FFD34F">
                <a:lumMod val="75000"/>
              </a:srgbClr>
            </a:solidFill>
            <a:ln w="9525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Franklin Gothic Medium" pitchFamily="34" charset="0"/>
                </a:rPr>
                <a:t>Pricing</a:t>
              </a:r>
              <a:endPara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Medium" pitchFamily="34" charset="0"/>
              </a:endParaRPr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7219289" y="1607919"/>
              <a:ext cx="739739" cy="157526"/>
            </a:xfrm>
            <a:prstGeom prst="rect">
              <a:avLst/>
            </a:prstGeom>
            <a:solidFill>
              <a:srgbClr val="00B050"/>
            </a:solidFill>
            <a:ln w="9525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Franklin Gothic Medium" pitchFamily="34" charset="0"/>
                </a:rPr>
                <a:t>CRM</a:t>
              </a:r>
              <a:endPara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Medium" pitchFamily="34" charset="0"/>
              </a:endParaRP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5663302" y="1790033"/>
              <a:ext cx="2292847" cy="74145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Medium" pitchFamily="34" charset="0"/>
              </a:endParaRPr>
            </a:p>
          </p:txBody>
        </p:sp>
      </p:grpSp>
      <p:sp>
        <p:nvSpPr>
          <p:cNvPr id="28" name="Rounded Rectangle 27"/>
          <p:cNvSpPr/>
          <p:nvPr/>
        </p:nvSpPr>
        <p:spPr bwMode="auto">
          <a:xfrm>
            <a:off x="2630147" y="2059201"/>
            <a:ext cx="503453" cy="512064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Franklin Gothic Medium" pitchFamily="34" charset="0"/>
            </a:endParaRPr>
          </a:p>
        </p:txBody>
      </p:sp>
      <p:sp>
        <p:nvSpPr>
          <p:cNvPr id="29" name="Rounded Rectangle 28"/>
          <p:cNvSpPr/>
          <p:nvPr/>
        </p:nvSpPr>
        <p:spPr bwMode="auto">
          <a:xfrm>
            <a:off x="3265425" y="2067765"/>
            <a:ext cx="503453" cy="5120640"/>
          </a:xfrm>
          <a:prstGeom prst="roundRect">
            <a:avLst/>
          </a:prstGeom>
          <a:solidFill>
            <a:srgbClr val="FFD34F">
              <a:lumMod val="75000"/>
            </a:srgbClr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Franklin Gothic Medium" pitchFamily="34" charset="0"/>
            </a:endParaRPr>
          </a:p>
        </p:txBody>
      </p:sp>
      <p:sp>
        <p:nvSpPr>
          <p:cNvPr id="30" name="Rounded Rectangle 29"/>
          <p:cNvSpPr/>
          <p:nvPr/>
        </p:nvSpPr>
        <p:spPr bwMode="auto">
          <a:xfrm>
            <a:off x="3900703" y="2076329"/>
            <a:ext cx="503453" cy="5120640"/>
          </a:xfrm>
          <a:prstGeom prst="roundRect">
            <a:avLst/>
          </a:prstGeom>
          <a:solidFill>
            <a:srgbClr val="00B050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Franklin Gothic Medium" pitchFamily="34" charset="0"/>
            </a:endParaRPr>
          </a:p>
        </p:txBody>
      </p:sp>
      <p:sp>
        <p:nvSpPr>
          <p:cNvPr id="31" name="Left Arrow 30"/>
          <p:cNvSpPr/>
          <p:nvPr/>
        </p:nvSpPr>
        <p:spPr bwMode="auto">
          <a:xfrm>
            <a:off x="5250077" y="5603791"/>
            <a:ext cx="3657600" cy="1171254"/>
          </a:xfrm>
          <a:prstGeom prst="leftArrow">
            <a:avLst/>
          </a:prstGeom>
          <a:solidFill>
            <a:srgbClr val="FCEB9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Medium" pitchFamily="34" charset="0"/>
              </a:rPr>
              <a:t>Referential Integrity</a:t>
            </a:r>
          </a:p>
        </p:txBody>
      </p:sp>
      <p:grpSp>
        <p:nvGrpSpPr>
          <p:cNvPr id="4" name="Group 31"/>
          <p:cNvGrpSpPr/>
          <p:nvPr/>
        </p:nvGrpSpPr>
        <p:grpSpPr>
          <a:xfrm>
            <a:off x="6345124" y="1175631"/>
            <a:ext cx="2690671" cy="971035"/>
            <a:chOff x="5595134" y="92475"/>
            <a:chExt cx="2690671" cy="971035"/>
          </a:xfrm>
        </p:grpSpPr>
        <p:cxnSp>
          <p:nvCxnSpPr>
            <p:cNvPr id="33" name="Straight Arrow Connector 32"/>
            <p:cNvCxnSpPr/>
            <p:nvPr/>
          </p:nvCxnSpPr>
          <p:spPr bwMode="auto">
            <a:xfrm rot="5400000">
              <a:off x="5596844" y="403263"/>
              <a:ext cx="457200" cy="1588"/>
            </a:xfrm>
            <a:prstGeom prst="straightConnector1">
              <a:avLst/>
            </a:prstGeom>
            <a:solidFill>
              <a:srgbClr val="FCEB98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sp>
          <p:nvSpPr>
            <p:cNvPr id="34" name="TextBox 33"/>
            <p:cNvSpPr txBox="1"/>
            <p:nvPr/>
          </p:nvSpPr>
          <p:spPr>
            <a:xfrm>
              <a:off x="6092576" y="92475"/>
              <a:ext cx="2193229" cy="9710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Tight  Coupling</a:t>
              </a:r>
            </a:p>
            <a:p>
              <a:pPr marL="0" marR="0" lvl="0" indent="0" defTabSz="914400" eaLnBrk="1" fontAlgn="auto" latinLnBrk="0" hangingPunct="1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Loose Coupling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cxnSp>
          <p:nvCxnSpPr>
            <p:cNvPr id="35" name="Straight Arrow Connector 34"/>
            <p:cNvCxnSpPr/>
            <p:nvPr/>
          </p:nvCxnSpPr>
          <p:spPr bwMode="auto">
            <a:xfrm>
              <a:off x="5595134" y="833061"/>
              <a:ext cx="457200" cy="1588"/>
            </a:xfrm>
            <a:prstGeom prst="straightConnector1">
              <a:avLst/>
            </a:prstGeom>
            <a:solidFill>
              <a:srgbClr val="FCEB98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</p:grpSp>
      <p:sp>
        <p:nvSpPr>
          <p:cNvPr id="36" name="TextBox 35"/>
          <p:cNvSpPr txBox="1"/>
          <p:nvPr/>
        </p:nvSpPr>
        <p:spPr>
          <a:xfrm>
            <a:off x="5885357" y="6547303"/>
            <a:ext cx="2719206" cy="4398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Re-introduces Coupling</a:t>
            </a:r>
          </a:p>
        </p:txBody>
      </p:sp>
      <p:pic>
        <p:nvPicPr>
          <p:cNvPr id="37" name="Picture 2" descr="C:\Users\Administrator\Pictures\work\puzzle.png"/>
          <p:cNvPicPr>
            <a:picLocks noChangeAspect="1" noChangeArrowheads="1"/>
          </p:cNvPicPr>
          <p:nvPr/>
        </p:nvPicPr>
        <p:blipFill>
          <a:blip r:embed="rId8" cstate="print"/>
          <a:srcRect l="25588" r="6286" b="63561"/>
          <a:stretch>
            <a:fillRect/>
          </a:stretch>
        </p:blipFill>
        <p:spPr bwMode="auto">
          <a:xfrm>
            <a:off x="1818509" y="2464388"/>
            <a:ext cx="802924" cy="78661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  <p:bldP spid="31" grpId="0" animBg="1"/>
      <p:bldP spid="36" grpId="0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Composite Challenges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71993" y="1964463"/>
            <a:ext cx="8915400" cy="535531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effectLst/>
              </a:rPr>
              <a:t>	One page showing data from multiple sources</a:t>
            </a:r>
            <a:endParaRPr lang="en-US" dirty="0">
              <a:effectLst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1011138" y="3421685"/>
            <a:ext cx="3127684" cy="424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460375" marR="0" lvl="0" indent="-460375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itchFamily="2" charset="2"/>
              <a:buNone/>
              <a:tabLst/>
              <a:defRPr/>
            </a:pPr>
            <a:r>
              <a:rPr lang="en-US" sz="2400" b="0" kern="0" dirty="0" smtClean="0">
                <a:latin typeface="+mn-lt"/>
              </a:rPr>
              <a:t>EBay: Browser-side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6238966" y="3430248"/>
            <a:ext cx="3297146" cy="424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460375" marR="0" lvl="0" indent="-460375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itchFamily="2" charset="2"/>
              <a:buNone/>
              <a:tabLst/>
              <a:defRPr/>
            </a:pPr>
            <a:r>
              <a:rPr lang="en-US" sz="2400" b="0" kern="0" dirty="0" smtClean="0">
                <a:latin typeface="+mn-lt"/>
              </a:rPr>
              <a:t>Amazon: Server-side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3914" y="3964410"/>
            <a:ext cx="3077067" cy="2468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45647" y="3963815"/>
            <a:ext cx="3077069" cy="2468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620712" y="1186906"/>
            <a:ext cx="8915400" cy="53553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431800" marR="0" lvl="0" indent="-323850" algn="ctr" defTabSz="449263" rtl="0" eaLnBrk="1" fontAlgn="base" latinLnBrk="0" hangingPunct="0">
              <a:lnSpc>
                <a:spcPct val="97000"/>
              </a:lnSpc>
              <a:spcBef>
                <a:spcPct val="0"/>
              </a:spcBef>
              <a:spcAft>
                <a:spcPts val="1425"/>
              </a:spcAft>
              <a:buClr>
                <a:srgbClr val="000000"/>
              </a:buClr>
              <a:buSzPct val="39000"/>
              <a:buFont typeface="StarSymbol" charset="0"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EBay &amp; Amazon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Browser-side Composition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1406613" y="1634699"/>
            <a:ext cx="7335749" cy="5568593"/>
          </a:xfrm>
          <a:prstGeom prst="rect">
            <a:avLst/>
          </a:prstGeom>
          <a:noFill/>
          <a:ln w="7620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GB" sz="2000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grayscl/>
            <a:lum bright="-40000"/>
          </a:blip>
          <a:srcRect l="3273" t="10214" r="4746" b="2685"/>
          <a:stretch>
            <a:fillRect/>
          </a:stretch>
        </p:blipFill>
        <p:spPr bwMode="auto">
          <a:xfrm>
            <a:off x="1462678" y="1662413"/>
            <a:ext cx="7238588" cy="54997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 bwMode="auto">
          <a:xfrm>
            <a:off x="4165530" y="3821154"/>
            <a:ext cx="2919272" cy="430306"/>
          </a:xfrm>
          <a:prstGeom prst="rect">
            <a:avLst/>
          </a:prstGeom>
          <a:gradFill rotWithShape="1">
            <a:gsLst>
              <a:gs pos="0">
                <a:srgbClr val="2A86DA">
                  <a:shade val="15000"/>
                  <a:satMod val="180000"/>
                </a:srgbClr>
              </a:gs>
              <a:gs pos="50000">
                <a:srgbClr val="2A86DA">
                  <a:shade val="45000"/>
                  <a:satMod val="170000"/>
                </a:srgbClr>
              </a:gs>
              <a:gs pos="70000">
                <a:srgbClr val="2A86DA">
                  <a:tint val="99000"/>
                  <a:shade val="65000"/>
                  <a:satMod val="155000"/>
                </a:srgbClr>
              </a:gs>
              <a:gs pos="100000">
                <a:srgbClr val="2A86DA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2A86DA">
                <a:satMod val="300000"/>
              </a:srgbClr>
            </a:contourClr>
          </a:sp3d>
        </p:spPr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0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uLnTx/>
                <a:uFillTx/>
                <a:latin typeface="Calibri" pitchFamily="34" charset="0"/>
                <a:ea typeface="+mn-ea"/>
                <a:cs typeface="+mn-cs"/>
              </a:rPr>
              <a:t>&lt;link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uLnTx/>
                <a:uFillTx/>
                <a:latin typeface="Calibri" pitchFamily="34" charset="0"/>
                <a:ea typeface="+mn-ea"/>
                <a:cs typeface="+mn-cs"/>
              </a:rPr>
              <a:t>rel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uLnTx/>
                <a:uFillTx/>
                <a:latin typeface="Calibri" pitchFamily="34" charset="0"/>
                <a:ea typeface="+mn-ea"/>
                <a:cs typeface="+mn-cs"/>
              </a:rPr>
              <a:t>=“/welcome/”&gt;</a:t>
            </a:r>
            <a:endParaRPr kumimoji="0" lang="en-GB" sz="28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grpSp>
        <p:nvGrpSpPr>
          <p:cNvPr id="3" name="Group 6"/>
          <p:cNvGrpSpPr/>
          <p:nvPr/>
        </p:nvGrpSpPr>
        <p:grpSpPr>
          <a:xfrm>
            <a:off x="1478533" y="3040544"/>
            <a:ext cx="7202184" cy="4090827"/>
            <a:chOff x="965771" y="2505180"/>
            <a:chExt cx="7202184" cy="4090827"/>
          </a:xfrm>
        </p:grpSpPr>
        <p:sp>
          <p:nvSpPr>
            <p:cNvPr id="8" name="Rounded Rectangle 7"/>
            <p:cNvSpPr/>
            <p:nvPr/>
          </p:nvSpPr>
          <p:spPr bwMode="auto">
            <a:xfrm>
              <a:off x="965772" y="5085706"/>
              <a:ext cx="2373330" cy="1510301"/>
            </a:xfrm>
            <a:prstGeom prst="roundRect">
              <a:avLst/>
            </a:prstGeom>
            <a:noFill/>
            <a:ln w="76200">
              <a:solidFill>
                <a:srgbClr val="FFFF00"/>
              </a:solidFill>
              <a:headEnd type="none" w="med" len="med"/>
              <a:tailEnd type="none" w="med" len="med"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/>
              <a:endParaRPr lang="en-GB" sz="2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9" name="Rounded Rectangle 8"/>
            <p:cNvSpPr/>
            <p:nvPr/>
          </p:nvSpPr>
          <p:spPr bwMode="auto">
            <a:xfrm>
              <a:off x="965771" y="2505180"/>
              <a:ext cx="2381891" cy="2498335"/>
            </a:xfrm>
            <a:prstGeom prst="roundRect">
              <a:avLst/>
            </a:prstGeom>
            <a:noFill/>
            <a:ln w="76200">
              <a:solidFill>
                <a:srgbClr val="FFFF00"/>
              </a:solidFill>
              <a:headEnd type="none" w="med" len="med"/>
              <a:tailEnd type="none" w="med" len="med"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/>
              <a:endParaRPr lang="en-GB" sz="2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0" name="Rounded Rectangle 9"/>
            <p:cNvSpPr/>
            <p:nvPr/>
          </p:nvSpPr>
          <p:spPr bwMode="auto">
            <a:xfrm>
              <a:off x="3450369" y="2524018"/>
              <a:ext cx="4717586" cy="1328791"/>
            </a:xfrm>
            <a:prstGeom prst="roundRect">
              <a:avLst/>
            </a:prstGeom>
            <a:noFill/>
            <a:ln w="76200">
              <a:solidFill>
                <a:srgbClr val="FFFF00"/>
              </a:solidFill>
              <a:headEnd type="none" w="med" len="med"/>
              <a:tailEnd type="none" w="med" len="med"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/>
              <a:endParaRPr lang="en-GB" sz="2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1" name="Rounded Rectangle 10"/>
            <p:cNvSpPr/>
            <p:nvPr/>
          </p:nvSpPr>
          <p:spPr bwMode="auto">
            <a:xfrm>
              <a:off x="3438385" y="3888750"/>
              <a:ext cx="4717586" cy="2655888"/>
            </a:xfrm>
            <a:prstGeom prst="roundRect">
              <a:avLst/>
            </a:prstGeom>
            <a:noFill/>
            <a:ln w="76200">
              <a:solidFill>
                <a:srgbClr val="FFFF00"/>
              </a:solidFill>
              <a:headEnd type="none" w="med" len="med"/>
              <a:tailEnd type="none" w="med" len="med"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/>
              <a:endParaRPr lang="en-GB" sz="2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</p:grpSp>
      <p:sp>
        <p:nvSpPr>
          <p:cNvPr id="12" name="Rectangle 11"/>
          <p:cNvSpPr/>
          <p:nvPr/>
        </p:nvSpPr>
        <p:spPr bwMode="auto">
          <a:xfrm>
            <a:off x="4708348" y="5340017"/>
            <a:ext cx="2919272" cy="430306"/>
          </a:xfrm>
          <a:prstGeom prst="rect">
            <a:avLst/>
          </a:prstGeom>
          <a:gradFill rotWithShape="1">
            <a:gsLst>
              <a:gs pos="0">
                <a:srgbClr val="2A86DA">
                  <a:shade val="15000"/>
                  <a:satMod val="180000"/>
                </a:srgbClr>
              </a:gs>
              <a:gs pos="50000">
                <a:srgbClr val="2A86DA">
                  <a:shade val="45000"/>
                  <a:satMod val="170000"/>
                </a:srgbClr>
              </a:gs>
              <a:gs pos="70000">
                <a:srgbClr val="2A86DA">
                  <a:tint val="99000"/>
                  <a:shade val="65000"/>
                  <a:satMod val="155000"/>
                </a:srgbClr>
              </a:gs>
              <a:gs pos="100000">
                <a:srgbClr val="2A86DA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2A86DA">
                <a:satMod val="300000"/>
              </a:srgbClr>
            </a:contourClr>
          </a:sp3d>
        </p:spPr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0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uLnTx/>
                <a:uFillTx/>
                <a:latin typeface="Calibri" pitchFamily="34" charset="0"/>
                <a:ea typeface="+mn-ea"/>
                <a:cs typeface="+mn-cs"/>
              </a:rPr>
              <a:t>&lt;link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uLnTx/>
                <a:uFillTx/>
                <a:latin typeface="Calibri" pitchFamily="34" charset="0"/>
                <a:ea typeface="+mn-ea"/>
                <a:cs typeface="+mn-cs"/>
              </a:rPr>
              <a:t>rel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uLnTx/>
                <a:uFillTx/>
                <a:latin typeface="Calibri" pitchFamily="34" charset="0"/>
                <a:ea typeface="+mn-ea"/>
                <a:cs typeface="+mn-cs"/>
              </a:rPr>
              <a:t>=“/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uLnTx/>
                <a:uFillTx/>
                <a:latin typeface="Calibri" pitchFamily="34" charset="0"/>
                <a:ea typeface="+mn-ea"/>
                <a:cs typeface="+mn-cs"/>
              </a:rPr>
              <a:t>hotbrands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uLnTx/>
                <a:uFillTx/>
                <a:latin typeface="Calibri" pitchFamily="34" charset="0"/>
                <a:ea typeface="+mn-ea"/>
                <a:cs typeface="+mn-cs"/>
              </a:rPr>
              <a:t>/”&gt;</a:t>
            </a:r>
            <a:endParaRPr kumimoji="0" lang="en-GB" sz="28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2525085" y="1687529"/>
            <a:ext cx="2093259" cy="430306"/>
          </a:xfrm>
          <a:prstGeom prst="rect">
            <a:avLst/>
          </a:prstGeom>
          <a:gradFill rotWithShape="1">
            <a:gsLst>
              <a:gs pos="0">
                <a:srgbClr val="2A86DA">
                  <a:shade val="15000"/>
                  <a:satMod val="180000"/>
                </a:srgbClr>
              </a:gs>
              <a:gs pos="50000">
                <a:srgbClr val="2A86DA">
                  <a:shade val="45000"/>
                  <a:satMod val="170000"/>
                </a:srgbClr>
              </a:gs>
              <a:gs pos="70000">
                <a:srgbClr val="2A86DA">
                  <a:tint val="99000"/>
                  <a:shade val="65000"/>
                  <a:satMod val="155000"/>
                </a:srgbClr>
              </a:gs>
              <a:gs pos="100000">
                <a:srgbClr val="2A86DA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2A86DA">
                <a:satMod val="300000"/>
              </a:srgbClr>
            </a:contourClr>
          </a:sp3d>
        </p:spPr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0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ea typeface="+mn-ea"/>
                <a:cs typeface="+mn-cs"/>
              </a:rPr>
              <a:t>Layout.CSS</a:t>
            </a:r>
            <a:endParaRPr kumimoji="0" lang="en-GB" sz="2800" b="1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5151742" y="1692012"/>
            <a:ext cx="2093259" cy="430306"/>
          </a:xfrm>
          <a:prstGeom prst="rect">
            <a:avLst/>
          </a:prstGeom>
          <a:gradFill rotWithShape="1">
            <a:gsLst>
              <a:gs pos="0">
                <a:srgbClr val="2A86DA">
                  <a:shade val="15000"/>
                  <a:satMod val="180000"/>
                </a:srgbClr>
              </a:gs>
              <a:gs pos="50000">
                <a:srgbClr val="2A86DA">
                  <a:shade val="45000"/>
                  <a:satMod val="170000"/>
                </a:srgbClr>
              </a:gs>
              <a:gs pos="70000">
                <a:srgbClr val="2A86DA">
                  <a:tint val="99000"/>
                  <a:shade val="65000"/>
                  <a:satMod val="155000"/>
                </a:srgbClr>
              </a:gs>
              <a:gs pos="100000">
                <a:srgbClr val="2A86DA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2A86DA">
                <a:satMod val="300000"/>
              </a:srgbClr>
            </a:contourClr>
          </a:sp3d>
        </p:spPr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0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ea typeface="+mn-ea"/>
                <a:cs typeface="+mn-cs"/>
              </a:rPr>
              <a:t>Layout.JS</a:t>
            </a:r>
            <a:endParaRPr kumimoji="0" lang="en-GB" sz="2800" b="1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920609" y="4521509"/>
            <a:ext cx="2919272" cy="430306"/>
          </a:xfrm>
          <a:prstGeom prst="rect">
            <a:avLst/>
          </a:prstGeom>
          <a:gradFill rotWithShape="1">
            <a:gsLst>
              <a:gs pos="0">
                <a:srgbClr val="2A86DA">
                  <a:shade val="15000"/>
                  <a:satMod val="180000"/>
                </a:srgbClr>
              </a:gs>
              <a:gs pos="50000">
                <a:srgbClr val="2A86DA">
                  <a:shade val="45000"/>
                  <a:satMod val="170000"/>
                </a:srgbClr>
              </a:gs>
              <a:gs pos="70000">
                <a:srgbClr val="2A86DA">
                  <a:tint val="99000"/>
                  <a:shade val="65000"/>
                  <a:satMod val="155000"/>
                </a:srgbClr>
              </a:gs>
              <a:gs pos="100000">
                <a:srgbClr val="2A86DA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2A86DA">
                <a:satMod val="300000"/>
              </a:srgbClr>
            </a:contourClr>
          </a:sp3d>
        </p:spPr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0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uLnTx/>
                <a:uFillTx/>
                <a:latin typeface="Calibri" pitchFamily="34" charset="0"/>
                <a:ea typeface="+mn-ea"/>
                <a:cs typeface="+mn-cs"/>
              </a:rPr>
              <a:t>&lt;link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uLnTx/>
                <a:uFillTx/>
                <a:latin typeface="Calibri" pitchFamily="34" charset="0"/>
                <a:ea typeface="+mn-ea"/>
                <a:cs typeface="+mn-cs"/>
              </a:rPr>
              <a:t>rel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uLnTx/>
                <a:uFillTx/>
                <a:latin typeface="Calibri" pitchFamily="34" charset="0"/>
                <a:ea typeface="+mn-ea"/>
                <a:cs typeface="+mn-cs"/>
              </a:rPr>
              <a:t>=“/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uLnTx/>
                <a:uFillTx/>
                <a:latin typeface="Calibri" pitchFamily="34" charset="0"/>
                <a:ea typeface="+mn-ea"/>
                <a:cs typeface="+mn-cs"/>
              </a:rPr>
              <a:t>dailydeal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uLnTx/>
                <a:uFillTx/>
                <a:latin typeface="Calibri" pitchFamily="34" charset="0"/>
                <a:ea typeface="+mn-ea"/>
                <a:cs typeface="+mn-cs"/>
              </a:rPr>
              <a:t>/”&gt;</a:t>
            </a:r>
            <a:endParaRPr kumimoji="0" lang="en-GB" sz="28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922319" y="6321169"/>
            <a:ext cx="2919272" cy="430306"/>
          </a:xfrm>
          <a:prstGeom prst="rect">
            <a:avLst/>
          </a:prstGeom>
          <a:gradFill rotWithShape="1">
            <a:gsLst>
              <a:gs pos="0">
                <a:srgbClr val="2A86DA">
                  <a:shade val="15000"/>
                  <a:satMod val="180000"/>
                </a:srgbClr>
              </a:gs>
              <a:gs pos="50000">
                <a:srgbClr val="2A86DA">
                  <a:shade val="45000"/>
                  <a:satMod val="170000"/>
                </a:srgbClr>
              </a:gs>
              <a:gs pos="70000">
                <a:srgbClr val="2A86DA">
                  <a:tint val="99000"/>
                  <a:shade val="65000"/>
                  <a:satMod val="155000"/>
                </a:srgbClr>
              </a:gs>
              <a:gs pos="100000">
                <a:srgbClr val="2A86DA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2A86DA">
                <a:satMod val="300000"/>
              </a:srgbClr>
            </a:contourClr>
          </a:sp3d>
        </p:spPr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0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uLnTx/>
                <a:uFillTx/>
                <a:latin typeface="Calibri" pitchFamily="34" charset="0"/>
                <a:ea typeface="+mn-ea"/>
                <a:cs typeface="+mn-cs"/>
              </a:rPr>
              <a:t>&lt;link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uLnTx/>
                <a:uFillTx/>
                <a:latin typeface="Calibri" pitchFamily="34" charset="0"/>
                <a:ea typeface="+mn-ea"/>
                <a:cs typeface="+mn-cs"/>
              </a:rPr>
              <a:t>rel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uLnTx/>
                <a:uFillTx/>
                <a:latin typeface="Calibri" pitchFamily="34" charset="0"/>
                <a:ea typeface="+mn-ea"/>
                <a:cs typeface="+mn-cs"/>
              </a:rPr>
              <a:t>=“/categories/”&gt;</a:t>
            </a:r>
            <a:endParaRPr kumimoji="0" lang="en-GB" sz="28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17" name="Content Placeholder 2"/>
          <p:cNvSpPr>
            <a:spLocks noGrp="1"/>
          </p:cNvSpPr>
          <p:nvPr>
            <p:ph idx="1"/>
          </p:nvPr>
        </p:nvSpPr>
        <p:spPr>
          <a:xfrm>
            <a:off x="620712" y="1112837"/>
            <a:ext cx="8915400" cy="480131"/>
          </a:xfrm>
        </p:spPr>
        <p:txBody>
          <a:bodyPr/>
          <a:lstStyle/>
          <a:p>
            <a:pPr algn="ctr">
              <a:buNone/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Each URI handled by a different service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build="p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Server-Side Composition    </a:t>
            </a:r>
            <a:r>
              <a:rPr lang="en-US" sz="2800" dirty="0" smtClean="0"/>
              <a:t>(SEO friendly)</a:t>
            </a:r>
            <a:endParaRPr lang="en-US" dirty="0"/>
          </a:p>
        </p:txBody>
      </p:sp>
      <p:pic>
        <p:nvPicPr>
          <p:cNvPr id="28" name="Picture 27"/>
          <p:cNvPicPr>
            <a:picLocks noChangeAspect="1" noChangeArrowheads="1"/>
          </p:cNvPicPr>
          <p:nvPr/>
        </p:nvPicPr>
        <p:blipFill>
          <a:blip r:embed="rId2" cstate="print"/>
          <a:srcRect t="13363" r="2161" b="33023"/>
          <a:stretch>
            <a:fillRect/>
          </a:stretch>
        </p:blipFill>
        <p:spPr bwMode="auto">
          <a:xfrm>
            <a:off x="1031961" y="3101867"/>
            <a:ext cx="8272232" cy="363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9" name="Flowchart: Direct Access Storage 28"/>
          <p:cNvSpPr/>
          <p:nvPr/>
        </p:nvSpPr>
        <p:spPr>
          <a:xfrm>
            <a:off x="3289932" y="1987621"/>
            <a:ext cx="822960" cy="548640"/>
          </a:xfrm>
          <a:prstGeom prst="flowChartMagneticDrum">
            <a:avLst/>
          </a:prstGeom>
          <a:gradFill rotWithShape="1">
            <a:gsLst>
              <a:gs pos="0">
                <a:srgbClr val="000000">
                  <a:tint val="50000"/>
                  <a:satMod val="300000"/>
                </a:srgbClr>
              </a:gs>
              <a:gs pos="35000">
                <a:srgbClr val="000000">
                  <a:tint val="37000"/>
                  <a:satMod val="300000"/>
                </a:srgbClr>
              </a:gs>
              <a:gs pos="100000">
                <a:srgbClr val="0000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30" name="Cube 29"/>
          <p:cNvSpPr/>
          <p:nvPr/>
        </p:nvSpPr>
        <p:spPr>
          <a:xfrm>
            <a:off x="3851162" y="1663173"/>
            <a:ext cx="914400" cy="1280160"/>
          </a:xfrm>
          <a:prstGeom prst="cube">
            <a:avLst/>
          </a:prstGeom>
          <a:solidFill>
            <a:srgbClr val="E1003C"/>
          </a:solidFill>
          <a:ln w="38100" cap="flat" cmpd="sng" algn="ctr">
            <a:solidFill>
              <a:srgbClr val="FFFFFF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31" name="Flowchart: Direct Access Storage 30"/>
          <p:cNvSpPr/>
          <p:nvPr/>
        </p:nvSpPr>
        <p:spPr>
          <a:xfrm>
            <a:off x="4593964" y="1987621"/>
            <a:ext cx="822960" cy="548640"/>
          </a:xfrm>
          <a:prstGeom prst="flowChartMagneticDrum">
            <a:avLst/>
          </a:prstGeom>
          <a:gradFill rotWithShape="1">
            <a:gsLst>
              <a:gs pos="0">
                <a:srgbClr val="000000">
                  <a:tint val="50000"/>
                  <a:satMod val="300000"/>
                </a:srgbClr>
              </a:gs>
              <a:gs pos="35000">
                <a:srgbClr val="000000">
                  <a:tint val="37000"/>
                  <a:satMod val="300000"/>
                </a:srgbClr>
              </a:gs>
              <a:gs pos="100000">
                <a:srgbClr val="0000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32" name="Cube 31"/>
          <p:cNvSpPr/>
          <p:nvPr/>
        </p:nvSpPr>
        <p:spPr>
          <a:xfrm>
            <a:off x="5155194" y="1663173"/>
            <a:ext cx="914400" cy="1280160"/>
          </a:xfrm>
          <a:prstGeom prst="cube">
            <a:avLst/>
          </a:prstGeom>
          <a:solidFill>
            <a:srgbClr val="D09A00"/>
          </a:solidFill>
          <a:ln w="38100" cap="flat" cmpd="sng" algn="ctr">
            <a:solidFill>
              <a:srgbClr val="FFFFFF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33" name="Flowchart: Direct Access Storage 32"/>
          <p:cNvSpPr/>
          <p:nvPr/>
        </p:nvSpPr>
        <p:spPr>
          <a:xfrm>
            <a:off x="5897996" y="1987621"/>
            <a:ext cx="822960" cy="548640"/>
          </a:xfrm>
          <a:prstGeom prst="flowChartMagneticDrum">
            <a:avLst/>
          </a:prstGeom>
          <a:gradFill rotWithShape="1">
            <a:gsLst>
              <a:gs pos="0">
                <a:srgbClr val="000000">
                  <a:tint val="50000"/>
                  <a:satMod val="300000"/>
                </a:srgbClr>
              </a:gs>
              <a:gs pos="35000">
                <a:srgbClr val="000000">
                  <a:tint val="37000"/>
                  <a:satMod val="300000"/>
                </a:srgbClr>
              </a:gs>
              <a:gs pos="100000">
                <a:srgbClr val="0000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34" name="Cube 33"/>
          <p:cNvSpPr/>
          <p:nvPr/>
        </p:nvSpPr>
        <p:spPr>
          <a:xfrm>
            <a:off x="6458746" y="1663173"/>
            <a:ext cx="914400" cy="1280160"/>
          </a:xfrm>
          <a:prstGeom prst="cube">
            <a:avLst/>
          </a:prstGeom>
          <a:solidFill>
            <a:srgbClr val="0F7D09"/>
          </a:solidFill>
          <a:ln w="38100" cap="flat" cmpd="sng" algn="ctr">
            <a:solidFill>
              <a:srgbClr val="FFFFFF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/>
            <a:endParaRPr lang="en-GB" sz="1600" b="0">
              <a:latin typeface="Tahoma"/>
              <a:cs typeface="Tahoma"/>
            </a:endParaRPr>
          </a:p>
        </p:txBody>
      </p:sp>
      <p:sp>
        <p:nvSpPr>
          <p:cNvPr id="35" name="Flowchart: Direct Access Storage 34"/>
          <p:cNvSpPr/>
          <p:nvPr/>
        </p:nvSpPr>
        <p:spPr>
          <a:xfrm>
            <a:off x="7201548" y="1987621"/>
            <a:ext cx="822960" cy="548640"/>
          </a:xfrm>
          <a:prstGeom prst="flowChartMagneticDrum">
            <a:avLst/>
          </a:prstGeom>
          <a:gradFill rotWithShape="1">
            <a:gsLst>
              <a:gs pos="0">
                <a:srgbClr val="000000">
                  <a:tint val="50000"/>
                  <a:satMod val="300000"/>
                </a:srgbClr>
              </a:gs>
              <a:gs pos="35000">
                <a:srgbClr val="000000">
                  <a:tint val="37000"/>
                  <a:satMod val="300000"/>
                </a:srgbClr>
              </a:gs>
              <a:gs pos="100000">
                <a:srgbClr val="0000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36" name="Cube 35"/>
          <p:cNvSpPr/>
          <p:nvPr/>
        </p:nvSpPr>
        <p:spPr>
          <a:xfrm>
            <a:off x="7752024" y="1663173"/>
            <a:ext cx="914400" cy="1280160"/>
          </a:xfrm>
          <a:prstGeom prst="cube">
            <a:avLst/>
          </a:prstGeom>
          <a:solidFill>
            <a:srgbClr val="00478E"/>
          </a:solidFill>
          <a:ln w="38100" cap="flat" cmpd="sng" algn="ctr">
            <a:solidFill>
              <a:srgbClr val="FFFFFF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37" name="Flowchart: Direct Access Storage 36"/>
          <p:cNvSpPr/>
          <p:nvPr/>
        </p:nvSpPr>
        <p:spPr>
          <a:xfrm>
            <a:off x="8484552" y="1987621"/>
            <a:ext cx="822960" cy="548640"/>
          </a:xfrm>
          <a:prstGeom prst="flowChartMagneticDrum">
            <a:avLst/>
          </a:prstGeom>
          <a:gradFill rotWithShape="1">
            <a:gsLst>
              <a:gs pos="0">
                <a:srgbClr val="000000">
                  <a:tint val="50000"/>
                  <a:satMod val="300000"/>
                </a:srgbClr>
              </a:gs>
              <a:gs pos="35000">
                <a:srgbClr val="000000">
                  <a:tint val="37000"/>
                  <a:satMod val="300000"/>
                </a:srgbClr>
              </a:gs>
              <a:gs pos="100000">
                <a:srgbClr val="0000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38" name="Content Placeholder 2"/>
          <p:cNvSpPr>
            <a:spLocks noGrp="1"/>
          </p:cNvSpPr>
          <p:nvPr>
            <p:ph idx="1"/>
          </p:nvPr>
        </p:nvSpPr>
        <p:spPr bwMode="auto">
          <a:xfrm>
            <a:off x="997605" y="1357675"/>
            <a:ext cx="2974297" cy="147732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ASP MVC3 Razor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Builds a single response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3" name="Group 38"/>
          <p:cNvGrpSpPr/>
          <p:nvPr/>
        </p:nvGrpSpPr>
        <p:grpSpPr>
          <a:xfrm>
            <a:off x="3115727" y="5081370"/>
            <a:ext cx="4317051" cy="767865"/>
            <a:chOff x="2513744" y="4794609"/>
            <a:chExt cx="4317051" cy="767865"/>
          </a:xfrm>
        </p:grpSpPr>
        <p:sp>
          <p:nvSpPr>
            <p:cNvPr id="40" name="Rectangle 39"/>
            <p:cNvSpPr/>
            <p:nvPr/>
          </p:nvSpPr>
          <p:spPr bwMode="auto">
            <a:xfrm>
              <a:off x="2513744" y="4794609"/>
              <a:ext cx="4267200" cy="660969"/>
            </a:xfrm>
            <a:prstGeom prst="rect">
              <a:avLst/>
            </a:prstGeom>
            <a:solidFill>
              <a:srgbClr val="0F7D09">
                <a:alpha val="74902"/>
              </a:srgbClr>
            </a:solidFill>
            <a:ln w="9525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Franklin Gothic Medium" pitchFamily="34" charset="0"/>
                </a:rPr>
                <a:t>Price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883561" y="5162364"/>
              <a:ext cx="39472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411163" indent="-342900" defTabSz="914400" fontAlgn="auto" hangingPunct="1">
                <a:lnSpc>
                  <a:spcPct val="100000"/>
                </a:lnSpc>
                <a:spcBef>
                  <a:spcPts val="700"/>
                </a:spcBef>
                <a:spcAft>
                  <a:spcPts val="0"/>
                </a:spcAft>
                <a:buClr>
                  <a:srgbClr val="FFD34F"/>
                </a:buClr>
                <a:buSzPct val="95000"/>
                <a:defRPr/>
              </a:pPr>
              <a:r>
                <a:rPr lang="en-US" sz="1950" b="1" kern="0" dirty="0" smtClean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&lt;div id=“</a:t>
              </a:r>
              <a:r>
                <a:rPr lang="en-US" sz="1950" b="1" kern="0" dirty="0" err="1" smtClean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Pricing.Price</a:t>
              </a:r>
              <a:r>
                <a:rPr lang="en-US" sz="1950" b="1" kern="0" dirty="0" smtClean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”&gt;</a:t>
              </a:r>
              <a:endParaRPr lang="en-GB" sz="1950" b="1" kern="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4" name="Group 41"/>
          <p:cNvGrpSpPr/>
          <p:nvPr/>
        </p:nvGrpSpPr>
        <p:grpSpPr>
          <a:xfrm>
            <a:off x="3011230" y="5788566"/>
            <a:ext cx="4562788" cy="963071"/>
            <a:chOff x="2409247" y="5501805"/>
            <a:chExt cx="4562788" cy="963071"/>
          </a:xfrm>
        </p:grpSpPr>
        <p:sp>
          <p:nvSpPr>
            <p:cNvPr id="43" name="Rectangle 42"/>
            <p:cNvSpPr/>
            <p:nvPr/>
          </p:nvSpPr>
          <p:spPr bwMode="auto">
            <a:xfrm>
              <a:off x="2512034" y="5501805"/>
              <a:ext cx="4267200" cy="898995"/>
            </a:xfrm>
            <a:prstGeom prst="rect">
              <a:avLst/>
            </a:prstGeom>
            <a:solidFill>
              <a:srgbClr val="00478E">
                <a:alpha val="74902"/>
              </a:srgbClr>
            </a:solidFill>
            <a:ln w="9525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Franklin Gothic Medium" pitchFamily="34" charset="0"/>
                </a:rPr>
                <a:t>Inventory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409247" y="6064766"/>
              <a:ext cx="45627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411163" indent="-342900" defTabSz="914400" fontAlgn="auto" hangingPunct="1">
                <a:lnSpc>
                  <a:spcPct val="100000"/>
                </a:lnSpc>
                <a:spcBef>
                  <a:spcPts val="700"/>
                </a:spcBef>
                <a:spcAft>
                  <a:spcPts val="0"/>
                </a:spcAft>
                <a:buClr>
                  <a:srgbClr val="FFD34F"/>
                </a:buClr>
                <a:buSzPct val="95000"/>
                <a:defRPr/>
              </a:pPr>
              <a:r>
                <a:rPr lang="en-US" sz="1950" b="1" kern="0" dirty="0" smtClean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&lt;div id=“</a:t>
              </a:r>
              <a:r>
                <a:rPr lang="en-US" sz="1950" b="1" kern="0" dirty="0" err="1" smtClean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Inventory.InStock</a:t>
              </a:r>
              <a:r>
                <a:rPr lang="en-US" sz="1950" b="1" kern="0" dirty="0" smtClean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”&gt;</a:t>
              </a:r>
              <a:endParaRPr lang="en-GB" sz="1950" b="1" kern="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5" name="Group 44"/>
          <p:cNvGrpSpPr/>
          <p:nvPr/>
        </p:nvGrpSpPr>
        <p:grpSpPr>
          <a:xfrm>
            <a:off x="1072882" y="4322793"/>
            <a:ext cx="6299428" cy="2405865"/>
            <a:chOff x="470899" y="4036032"/>
            <a:chExt cx="6299428" cy="2405865"/>
          </a:xfrm>
        </p:grpSpPr>
        <p:sp>
          <p:nvSpPr>
            <p:cNvPr id="46" name="Rectangle 45"/>
            <p:cNvSpPr/>
            <p:nvPr/>
          </p:nvSpPr>
          <p:spPr bwMode="auto">
            <a:xfrm>
              <a:off x="470899" y="4036032"/>
              <a:ext cx="2005173" cy="2405865"/>
            </a:xfrm>
            <a:prstGeom prst="rect">
              <a:avLst/>
            </a:prstGeom>
            <a:solidFill>
              <a:srgbClr val="9A7200">
                <a:alpha val="85098"/>
              </a:srgbClr>
            </a:solidFill>
            <a:ln w="9525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Franklin Gothic Medium" pitchFamily="34" charset="0"/>
                </a:rPr>
                <a:t>Product Catalog</a:t>
              </a:r>
            </a:p>
          </p:txBody>
        </p:sp>
        <p:sp>
          <p:nvSpPr>
            <p:cNvPr id="47" name="Rectangle 46"/>
            <p:cNvSpPr/>
            <p:nvPr/>
          </p:nvSpPr>
          <p:spPr bwMode="auto">
            <a:xfrm>
              <a:off x="2472647" y="4044595"/>
              <a:ext cx="4297680" cy="732888"/>
            </a:xfrm>
            <a:prstGeom prst="rect">
              <a:avLst/>
            </a:prstGeom>
            <a:solidFill>
              <a:srgbClr val="9A7200">
                <a:alpha val="85098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Franklin Gothic Medium" pitchFamily="34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922947" y="4410652"/>
              <a:ext cx="3719608" cy="3924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411163" indent="-342900" defTabSz="914400" fontAlgn="auto" hangingPunct="1">
                <a:lnSpc>
                  <a:spcPct val="100000"/>
                </a:lnSpc>
                <a:spcBef>
                  <a:spcPts val="700"/>
                </a:spcBef>
                <a:spcAft>
                  <a:spcPts val="0"/>
                </a:spcAft>
                <a:buClr>
                  <a:srgbClr val="FFD34F"/>
                </a:buClr>
                <a:buSzPct val="95000"/>
                <a:defRPr/>
              </a:pPr>
              <a:r>
                <a:rPr lang="en-US" sz="1950" b="1" kern="0" dirty="0" smtClean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&lt;div id=“</a:t>
              </a:r>
              <a:r>
                <a:rPr lang="en-US" sz="1950" b="1" kern="0" dirty="0" err="1" smtClean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Catalog.Name</a:t>
              </a:r>
              <a:r>
                <a:rPr lang="en-US" sz="1950" b="1" kern="0" dirty="0" smtClean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”&gt;</a:t>
              </a:r>
              <a:endParaRPr lang="en-GB" sz="1950" b="1" kern="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48"/>
          <p:cNvGrpSpPr/>
          <p:nvPr/>
        </p:nvGrpSpPr>
        <p:grpSpPr>
          <a:xfrm>
            <a:off x="1054046" y="3142977"/>
            <a:ext cx="8209052" cy="1133495"/>
            <a:chOff x="452063" y="2856216"/>
            <a:chExt cx="8209052" cy="1133495"/>
          </a:xfrm>
        </p:grpSpPr>
        <p:sp>
          <p:nvSpPr>
            <p:cNvPr id="50" name="Rectangle 49"/>
            <p:cNvSpPr/>
            <p:nvPr/>
          </p:nvSpPr>
          <p:spPr bwMode="auto">
            <a:xfrm>
              <a:off x="452063" y="2856216"/>
              <a:ext cx="8209052" cy="1119883"/>
            </a:xfrm>
            <a:prstGeom prst="rect">
              <a:avLst/>
            </a:prstGeom>
            <a:solidFill>
              <a:srgbClr val="FF0000">
                <a:alpha val="74902"/>
              </a:srgbClr>
            </a:solidFill>
            <a:ln w="9525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Franklin Gothic Medium" pitchFamily="34" charset="0"/>
                </a:rPr>
                <a:t>Layout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941785" y="3597296"/>
              <a:ext cx="3418243" cy="3924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411163" marR="0" lvl="0" indent="-342900" defTabSz="914400" eaLnBrk="1" fontAlgn="auto" latinLnBrk="0" hangingPunct="1">
                <a:lnSpc>
                  <a:spcPct val="100000"/>
                </a:lnSpc>
                <a:spcBef>
                  <a:spcPts val="700"/>
                </a:spcBef>
                <a:spcAft>
                  <a:spcPts val="0"/>
                </a:spcAft>
                <a:buClr>
                  <a:srgbClr val="FFD34F"/>
                </a:buClr>
                <a:buSzPct val="95000"/>
                <a:buFontTx/>
                <a:buNone/>
                <a:tabLst/>
                <a:defRPr/>
              </a:pPr>
              <a:r>
                <a:rPr kumimoji="0" lang="en-US" sz="195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rPr>
                <a:t>&lt;div id=“</a:t>
              </a:r>
              <a:r>
                <a:rPr kumimoji="0" lang="en-US" sz="195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rPr>
                <a:t>Layout.Top</a:t>
              </a:r>
              <a:r>
                <a:rPr kumimoji="0" lang="en-US" sz="195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rPr>
                <a:t>”&gt;</a:t>
              </a:r>
              <a:endParaRPr kumimoji="0" lang="en-GB" sz="195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Command Query Segregation Principle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804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Where to use it?</a:t>
            </a:r>
            <a:endParaRPr lang="en-AU" dirty="0"/>
          </a:p>
        </p:txBody>
      </p:sp>
      <p:sp>
        <p:nvSpPr>
          <p:cNvPr id="6" name="TextBox 5"/>
          <p:cNvSpPr txBox="1"/>
          <p:nvPr/>
        </p:nvSpPr>
        <p:spPr>
          <a:xfrm>
            <a:off x="773112" y="2484437"/>
            <a:ext cx="8803436" cy="28401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9600" dirty="0" smtClean="0"/>
              <a:t>Only within</a:t>
            </a:r>
          </a:p>
          <a:p>
            <a:r>
              <a:rPr lang="en-AU" sz="9600" dirty="0" smtClean="0"/>
              <a:t>an SOA service</a:t>
            </a:r>
            <a:endParaRPr lang="en-AU" sz="9600" dirty="0"/>
          </a:p>
        </p:txBody>
      </p:sp>
    </p:spTree>
    <p:extLst>
      <p:ext uri="{BB962C8B-B14F-4D97-AF65-F5344CB8AC3E}">
        <p14:creationId xmlns:p14="http://schemas.microsoft.com/office/powerpoint/2010/main" val="4288013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to: Instantiate a message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237" y="1768475"/>
            <a:ext cx="9577387" cy="4987925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  <a:latin typeface="Consolas"/>
                <a:ea typeface="Calibri"/>
                <a:cs typeface="Arial"/>
              </a:rPr>
              <a:t>var</a:t>
            </a:r>
            <a:r>
              <a:rPr lang="en-US" dirty="0" smtClean="0">
                <a:latin typeface="Consolas"/>
                <a:ea typeface="Calibri"/>
                <a:cs typeface="Arial"/>
              </a:rPr>
              <a:t> m =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Consolas"/>
                <a:ea typeface="Calibri"/>
                <a:cs typeface="Arial"/>
              </a:rPr>
              <a:t>new</a:t>
            </a:r>
            <a:r>
              <a:rPr lang="en-US" dirty="0" smtClean="0">
                <a:latin typeface="Consolas"/>
                <a:ea typeface="Calibri"/>
                <a:cs typeface="Arial"/>
              </a:rPr>
              <a:t> </a:t>
            </a:r>
            <a:r>
              <a:rPr lang="en-US" dirty="0" err="1" smtClean="0">
                <a:solidFill>
                  <a:srgbClr val="660066"/>
                </a:solidFill>
                <a:latin typeface="Consolas"/>
                <a:ea typeface="Calibri"/>
                <a:cs typeface="Arial"/>
              </a:rPr>
              <a:t>MyMessage</a:t>
            </a:r>
            <a:r>
              <a:rPr lang="en-US" dirty="0" smtClean="0">
                <a:latin typeface="Consolas"/>
                <a:ea typeface="Calibri"/>
                <a:cs typeface="Arial"/>
              </a:rPr>
              <a:t>();</a:t>
            </a:r>
            <a:endParaRPr lang="en-US" dirty="0" smtClean="0">
              <a:latin typeface="Calibri"/>
              <a:ea typeface="Calibri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latin typeface="Consolas"/>
                <a:ea typeface="Calibri"/>
                <a:cs typeface="Arial"/>
              </a:rPr>
              <a:t> </a:t>
            </a:r>
            <a:endParaRPr lang="en-US" dirty="0" smtClean="0">
              <a:latin typeface="Calibri"/>
              <a:ea typeface="Calibri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smtClean="0"/>
              <a:t>Or: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latin typeface="Consolas"/>
                <a:ea typeface="Calibri"/>
                <a:cs typeface="Arial"/>
              </a:rPr>
              <a:t> </a:t>
            </a:r>
            <a:endParaRPr lang="en-US" dirty="0" smtClean="0">
              <a:latin typeface="Calibri"/>
              <a:ea typeface="Calibri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  <a:latin typeface="Consolas"/>
                <a:ea typeface="Calibri"/>
                <a:cs typeface="Arial"/>
              </a:rPr>
              <a:t>var</a:t>
            </a:r>
            <a:r>
              <a:rPr lang="en-US" dirty="0" smtClean="0">
                <a:latin typeface="Consolas"/>
                <a:ea typeface="Calibri"/>
                <a:cs typeface="Arial"/>
              </a:rPr>
              <a:t> m = </a:t>
            </a:r>
            <a:r>
              <a:rPr lang="en-US" dirty="0" err="1" smtClean="0">
                <a:latin typeface="Consolas"/>
                <a:ea typeface="Calibri"/>
                <a:cs typeface="Arial"/>
              </a:rPr>
              <a:t>Bus.CreateInstance</a:t>
            </a:r>
            <a:r>
              <a:rPr lang="en-US" dirty="0" smtClean="0">
                <a:latin typeface="Consolas"/>
                <a:ea typeface="Calibri"/>
                <a:cs typeface="Arial"/>
              </a:rPr>
              <a:t>&lt;</a:t>
            </a:r>
            <a:r>
              <a:rPr lang="en-US" dirty="0" err="1" smtClean="0">
                <a:solidFill>
                  <a:srgbClr val="660066"/>
                </a:solidFill>
                <a:latin typeface="Consolas"/>
                <a:ea typeface="Calibri"/>
                <a:cs typeface="Arial"/>
              </a:rPr>
              <a:t>IMyMessage</a:t>
            </a:r>
            <a:r>
              <a:rPr lang="en-US" dirty="0" smtClean="0">
                <a:latin typeface="Consolas"/>
                <a:ea typeface="Calibri"/>
                <a:cs typeface="Arial"/>
              </a:rPr>
              <a:t>&gt;();</a:t>
            </a:r>
            <a:endParaRPr lang="en-US" dirty="0" smtClean="0">
              <a:latin typeface="Calibri"/>
              <a:ea typeface="Calibri"/>
              <a:cs typeface="Arial"/>
            </a:endParaRP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127000" y="127000"/>
            <a:ext cx="8870950" cy="6953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defTabSz="449263" rtl="0" fontAlgn="base" hangingPunct="0">
              <a:lnSpc>
                <a:spcPct val="9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defRPr sz="4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marL="431800" indent="-215900" algn="ctr" defTabSz="449263" rtl="0" fontAlgn="base" hangingPunct="0">
              <a:lnSpc>
                <a:spcPct val="9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defRPr sz="4400">
                <a:solidFill>
                  <a:srgbClr val="FFFFFF"/>
                </a:solidFill>
                <a:latin typeface="DINEngschrift" pitchFamily="32" charset="0"/>
                <a:ea typeface="MS Gothic" charset="-128"/>
              </a:defRPr>
            </a:lvl2pPr>
            <a:lvl3pPr marL="647700" indent="-215900" algn="ctr" defTabSz="449263" rtl="0" fontAlgn="base" hangingPunct="0">
              <a:lnSpc>
                <a:spcPct val="9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defRPr sz="4400">
                <a:solidFill>
                  <a:srgbClr val="FFFFFF"/>
                </a:solidFill>
                <a:latin typeface="DINEngschrift" pitchFamily="32" charset="0"/>
                <a:ea typeface="MS Gothic" charset="-128"/>
              </a:defRPr>
            </a:lvl3pPr>
            <a:lvl4pPr marL="863600" indent="-215900" algn="ctr" defTabSz="449263" rtl="0" fontAlgn="base" hangingPunct="0">
              <a:lnSpc>
                <a:spcPct val="9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defRPr sz="4400">
                <a:solidFill>
                  <a:srgbClr val="FFFFFF"/>
                </a:solidFill>
                <a:latin typeface="DINEngschrift" pitchFamily="32" charset="0"/>
                <a:ea typeface="MS Gothic" charset="-128"/>
              </a:defRPr>
            </a:lvl4pPr>
            <a:lvl5pPr marL="1079500" indent="-215900" algn="ctr" defTabSz="449263" rtl="0" fontAlgn="base" hangingPunct="0">
              <a:lnSpc>
                <a:spcPct val="9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defRPr sz="4400">
                <a:solidFill>
                  <a:srgbClr val="FFFFFF"/>
                </a:solidFill>
                <a:latin typeface="DINEngschrift" pitchFamily="32" charset="0"/>
                <a:ea typeface="MS Gothic" charset="-128"/>
              </a:defRPr>
            </a:lvl5pPr>
            <a:lvl6pPr marL="1536700" indent="-215900" algn="ctr" defTabSz="449263" rtl="0" fontAlgn="base" hangingPunct="0">
              <a:lnSpc>
                <a:spcPct val="9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defRPr sz="4400">
                <a:solidFill>
                  <a:srgbClr val="FFFFFF"/>
                </a:solidFill>
                <a:latin typeface="DINEngschrift" pitchFamily="32" charset="0"/>
                <a:ea typeface="MS Gothic" charset="-128"/>
              </a:defRPr>
            </a:lvl6pPr>
            <a:lvl7pPr marL="1993900" indent="-215900" algn="ctr" defTabSz="449263" rtl="0" fontAlgn="base" hangingPunct="0">
              <a:lnSpc>
                <a:spcPct val="9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defRPr sz="4400">
                <a:solidFill>
                  <a:srgbClr val="FFFFFF"/>
                </a:solidFill>
                <a:latin typeface="DINEngschrift" pitchFamily="32" charset="0"/>
                <a:ea typeface="MS Gothic" charset="-128"/>
              </a:defRPr>
            </a:lvl7pPr>
            <a:lvl8pPr marL="2451100" indent="-215900" algn="ctr" defTabSz="449263" rtl="0" fontAlgn="base" hangingPunct="0">
              <a:lnSpc>
                <a:spcPct val="9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defRPr sz="4400">
                <a:solidFill>
                  <a:srgbClr val="FFFFFF"/>
                </a:solidFill>
                <a:latin typeface="DINEngschrift" pitchFamily="32" charset="0"/>
                <a:ea typeface="MS Gothic" charset="-128"/>
              </a:defRPr>
            </a:lvl8pPr>
            <a:lvl9pPr marL="2908300" indent="-215900" algn="ctr" defTabSz="449263" rtl="0" fontAlgn="base" hangingPunct="0">
              <a:lnSpc>
                <a:spcPct val="9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defRPr sz="4400">
                <a:solidFill>
                  <a:srgbClr val="FFFFFF"/>
                </a:solidFill>
                <a:latin typeface="DINEngschrift" pitchFamily="32" charset="0"/>
                <a:ea typeface="MS Gothic" charset="-128"/>
              </a:defRPr>
            </a:lvl9pPr>
          </a:lstStyle>
          <a:p>
            <a:r>
              <a:rPr lang="en-US" dirty="0" smtClean="0"/>
              <a:t>Not the only alternative to N-Tier</a:t>
            </a:r>
            <a:endParaRPr lang="en-US" dirty="0"/>
          </a:p>
        </p:txBody>
      </p:sp>
      <p:pic>
        <p:nvPicPr>
          <p:cNvPr id="5" name="Rectangle 24598" descr="Serve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69877" y="1361629"/>
            <a:ext cx="1453240" cy="19859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2" descr="L:\Paul Nelson\TechEd\Dev\Breakouts\ARC05-IS\laptop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6065" y="1670981"/>
            <a:ext cx="1501604" cy="1392792"/>
          </a:xfrm>
          <a:prstGeom prst="rect">
            <a:avLst/>
          </a:prstGeom>
          <a:noFill/>
        </p:spPr>
      </p:pic>
      <p:pic>
        <p:nvPicPr>
          <p:cNvPr id="7" name="Rectangle 24598" descr="Serve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72318" y="1406448"/>
            <a:ext cx="1453240" cy="19859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Line 25"/>
          <p:cNvSpPr>
            <a:spLocks noChangeShapeType="1"/>
          </p:cNvSpPr>
          <p:nvPr/>
        </p:nvSpPr>
        <p:spPr bwMode="auto">
          <a:xfrm flipH="1" flipV="1">
            <a:off x="5335817" y="2321748"/>
            <a:ext cx="2286000" cy="0"/>
          </a:xfrm>
          <a:prstGeom prst="line">
            <a:avLst/>
          </a:prstGeom>
          <a:noFill/>
          <a:ln w="57150">
            <a:solidFill>
              <a:schemeClr val="accent5"/>
            </a:solidFill>
            <a:round/>
            <a:headEnd type="stealth" w="lg" len="lg"/>
            <a:tailEnd type="stealth" w="lg" len="lg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9" name="Line 25"/>
          <p:cNvSpPr>
            <a:spLocks noChangeShapeType="1"/>
          </p:cNvSpPr>
          <p:nvPr/>
        </p:nvSpPr>
        <p:spPr bwMode="auto">
          <a:xfrm flipH="1" flipV="1">
            <a:off x="1540031" y="2323536"/>
            <a:ext cx="2286000" cy="0"/>
          </a:xfrm>
          <a:prstGeom prst="line">
            <a:avLst/>
          </a:prstGeom>
          <a:noFill/>
          <a:ln w="57150">
            <a:solidFill>
              <a:schemeClr val="accent5"/>
            </a:solidFill>
            <a:round/>
            <a:headEnd type="stealth" w="lg" len="lg"/>
            <a:tailEnd type="stealth" w="lg" len="lg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0" name="Text Box 23"/>
          <p:cNvSpPr txBox="1">
            <a:spLocks noChangeArrowheads="1"/>
          </p:cNvSpPr>
          <p:nvPr/>
        </p:nvSpPr>
        <p:spPr bwMode="auto">
          <a:xfrm>
            <a:off x="7046912" y="3723829"/>
            <a:ext cx="2794000" cy="1122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0" dirty="0" smtClean="0">
                <a:effectLst/>
              </a:rPr>
              <a:t>Use ORM to map from tables to domain objects</a:t>
            </a:r>
            <a:endParaRPr lang="en-US" sz="2400" b="0" dirty="0">
              <a:effectLst/>
            </a:endParaRPr>
          </a:p>
        </p:txBody>
      </p:sp>
      <p:sp>
        <p:nvSpPr>
          <p:cNvPr id="11" name="Text Box 23"/>
          <p:cNvSpPr txBox="1">
            <a:spLocks noChangeArrowheads="1"/>
          </p:cNvSpPr>
          <p:nvPr/>
        </p:nvSpPr>
        <p:spPr bwMode="auto">
          <a:xfrm>
            <a:off x="3508792" y="3495229"/>
            <a:ext cx="2625308" cy="1122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0" dirty="0" smtClean="0">
                <a:effectLst/>
              </a:rPr>
              <a:t>Map from DTOs and WS to domain objects</a:t>
            </a:r>
            <a:endParaRPr lang="en-US" sz="2400" b="0" dirty="0">
              <a:effectLst/>
            </a:endParaRPr>
          </a:p>
        </p:txBody>
      </p:sp>
      <p:sp>
        <p:nvSpPr>
          <p:cNvPr id="12" name="Text Box 23"/>
          <p:cNvSpPr txBox="1">
            <a:spLocks noChangeArrowheads="1"/>
          </p:cNvSpPr>
          <p:nvPr/>
        </p:nvSpPr>
        <p:spPr bwMode="auto">
          <a:xfrm>
            <a:off x="175708" y="3419029"/>
            <a:ext cx="2954766" cy="7793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0" dirty="0" smtClean="0">
                <a:effectLst/>
              </a:rPr>
              <a:t>Map from DTOs &amp; WS to view model</a:t>
            </a:r>
            <a:endParaRPr lang="en-US" sz="2400" b="0" dirty="0">
              <a:effectLst/>
            </a:endParaRPr>
          </a:p>
        </p:txBody>
      </p:sp>
      <p:sp>
        <p:nvSpPr>
          <p:cNvPr id="13" name="Flowchart: Magnetic Disk 12"/>
          <p:cNvSpPr/>
          <p:nvPr/>
        </p:nvSpPr>
        <p:spPr bwMode="auto">
          <a:xfrm>
            <a:off x="8003690" y="2848876"/>
            <a:ext cx="960491" cy="710005"/>
          </a:xfrm>
          <a:prstGeom prst="flowChartMagneticDisk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DB</a:t>
            </a:r>
            <a:endParaRPr kumimoji="0" lang="en-US" sz="2400" b="0" i="0" u="none" strike="noStrike" cap="none" normalizeH="0" baseline="0" dirty="0" smtClean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14" name="Pentagon 13"/>
          <p:cNvSpPr/>
          <p:nvPr/>
        </p:nvSpPr>
        <p:spPr bwMode="auto">
          <a:xfrm>
            <a:off x="4378362" y="2827357"/>
            <a:ext cx="1054259" cy="570155"/>
          </a:xfrm>
          <a:prstGeom prst="homePlat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WS</a:t>
            </a:r>
          </a:p>
        </p:txBody>
      </p:sp>
      <p:sp>
        <p:nvSpPr>
          <p:cNvPr id="15" name="Round Diagonal Corner Rectangle 14"/>
          <p:cNvSpPr/>
          <p:nvPr/>
        </p:nvSpPr>
        <p:spPr bwMode="auto">
          <a:xfrm>
            <a:off x="1043492" y="2676750"/>
            <a:ext cx="882127" cy="516367"/>
          </a:xfrm>
          <a:prstGeom prst="round2DiagRect">
            <a:avLst>
              <a:gd name="adj1" fmla="val 50000"/>
              <a:gd name="adj2" fmla="val 0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UI</a:t>
            </a:r>
          </a:p>
        </p:txBody>
      </p:sp>
      <p:grpSp>
        <p:nvGrpSpPr>
          <p:cNvPr id="16" name="Group 17"/>
          <p:cNvGrpSpPr/>
          <p:nvPr/>
        </p:nvGrpSpPr>
        <p:grpSpPr>
          <a:xfrm>
            <a:off x="5314278" y="1418105"/>
            <a:ext cx="1904104" cy="720762"/>
            <a:chOff x="5314278" y="1678193"/>
            <a:chExt cx="1904104" cy="720762"/>
          </a:xfrm>
        </p:grpSpPr>
        <p:sp>
          <p:nvSpPr>
            <p:cNvPr id="17" name="Curved Left Arrow 16"/>
            <p:cNvSpPr/>
            <p:nvPr/>
          </p:nvSpPr>
          <p:spPr bwMode="auto">
            <a:xfrm>
              <a:off x="5314278" y="1678193"/>
              <a:ext cx="634701" cy="720762"/>
            </a:xfrm>
            <a:prstGeom prst="curvedLeftArrow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8" name="Text Box 23"/>
            <p:cNvSpPr txBox="1">
              <a:spLocks noChangeArrowheads="1"/>
            </p:cNvSpPr>
            <p:nvPr/>
          </p:nvSpPr>
          <p:spPr bwMode="auto">
            <a:xfrm>
              <a:off x="6002768" y="1781121"/>
              <a:ext cx="1215614" cy="4930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800" b="0" dirty="0" smtClean="0">
                  <a:effectLst/>
                </a:rPr>
                <a:t>Cache</a:t>
              </a:r>
              <a:endParaRPr lang="en-US" sz="2800" b="0" dirty="0">
                <a:effectLst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03270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non-collaborative business domains</a:t>
            </a:r>
            <a:endParaRPr lang="en-US" dirty="0"/>
          </a:p>
        </p:txBody>
      </p:sp>
      <p:sp>
        <p:nvSpPr>
          <p:cNvPr id="4" name="Flowchart: Card 3"/>
          <p:cNvSpPr/>
          <p:nvPr/>
        </p:nvSpPr>
        <p:spPr bwMode="auto">
          <a:xfrm>
            <a:off x="4125912" y="2408237"/>
            <a:ext cx="1985854" cy="1143000"/>
          </a:xfrm>
          <a:prstGeom prst="flowChartPunchedCard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buNone/>
              <a:tabLst/>
            </a:pPr>
            <a:r>
              <a:rPr kumimoji="0" lang="en-AU" sz="48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  <a:ea typeface="MS Gothic" charset="-128"/>
              </a:rPr>
              <a:t>Client</a:t>
            </a:r>
          </a:p>
        </p:txBody>
      </p:sp>
      <p:sp>
        <p:nvSpPr>
          <p:cNvPr id="5" name="Can 4"/>
          <p:cNvSpPr/>
          <p:nvPr/>
        </p:nvSpPr>
        <p:spPr bwMode="auto">
          <a:xfrm>
            <a:off x="3292366" y="4313237"/>
            <a:ext cx="3657600" cy="1696159"/>
          </a:xfrm>
          <a:prstGeom prst="can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buNone/>
              <a:tabLst/>
            </a:pPr>
            <a:r>
              <a:rPr lang="en-AU" sz="3600" dirty="0" smtClean="0">
                <a:latin typeface="Arial" charset="0"/>
                <a:ea typeface="MS Gothic" charset="-128"/>
              </a:rPr>
              <a:t>Data Storage</a:t>
            </a:r>
            <a:endParaRPr kumimoji="0" lang="en-AU" sz="3600" b="0" i="0" u="none" strike="noStrike" cap="none" normalizeH="0" baseline="0" dirty="0" smtClean="0">
              <a:ln>
                <a:noFill/>
              </a:ln>
              <a:effectLst/>
              <a:latin typeface="Arial" charset="0"/>
              <a:ea typeface="MS Gothic" charset="-128"/>
            </a:endParaRPr>
          </a:p>
        </p:txBody>
      </p:sp>
      <p:cxnSp>
        <p:nvCxnSpPr>
          <p:cNvPr id="6" name="Straight Arrow Connector 5"/>
          <p:cNvCxnSpPr>
            <a:stCxn id="4" idx="2"/>
            <a:endCxn id="5" idx="0"/>
          </p:cNvCxnSpPr>
          <p:nvPr/>
        </p:nvCxnSpPr>
        <p:spPr bwMode="auto">
          <a:xfrm>
            <a:off x="5118839" y="3551237"/>
            <a:ext cx="2327" cy="1186040"/>
          </a:xfrm>
          <a:prstGeom prst="straightConnector1">
            <a:avLst/>
          </a:prstGeom>
          <a:solidFill>
            <a:srgbClr val="00B8FF"/>
          </a:solidFill>
          <a:ln w="76200" cap="flat" cmpd="sng" algn="ctr">
            <a:solidFill>
              <a:schemeClr val="bg2">
                <a:lumMod val="2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Collaboration</a:t>
            </a:r>
            <a:endParaRPr lang="en-AU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512" y="2179637"/>
            <a:ext cx="2447925" cy="2447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9112" y="2145463"/>
            <a:ext cx="2447925" cy="2447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Straight Arrow Connector 5"/>
          <p:cNvCxnSpPr/>
          <p:nvPr/>
        </p:nvCxnSpPr>
        <p:spPr bwMode="auto">
          <a:xfrm>
            <a:off x="3019591" y="3621336"/>
            <a:ext cx="1143000" cy="737351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" name="Straight Arrow Connector 8"/>
          <p:cNvCxnSpPr/>
          <p:nvPr/>
        </p:nvCxnSpPr>
        <p:spPr bwMode="auto">
          <a:xfrm flipH="1">
            <a:off x="5497512" y="3369425"/>
            <a:ext cx="1143000" cy="989262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" name="TextBox 9"/>
          <p:cNvSpPr txBox="1"/>
          <p:nvPr/>
        </p:nvSpPr>
        <p:spPr>
          <a:xfrm>
            <a:off x="5497512" y="3017837"/>
            <a:ext cx="1069524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Get data</a:t>
            </a:r>
            <a:endParaRPr lang="en-AU" dirty="0"/>
          </a:p>
        </p:txBody>
      </p:sp>
      <p:sp>
        <p:nvSpPr>
          <p:cNvPr id="16" name="TextBox 15"/>
          <p:cNvSpPr txBox="1"/>
          <p:nvPr/>
        </p:nvSpPr>
        <p:spPr>
          <a:xfrm>
            <a:off x="3253930" y="3108741"/>
            <a:ext cx="1069524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Get data</a:t>
            </a:r>
            <a:endParaRPr lang="en-AU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835" y="4358687"/>
            <a:ext cx="1447800" cy="1447800"/>
          </a:xfrm>
        </p:spPr>
      </p:pic>
      <p:cxnSp>
        <p:nvCxnSpPr>
          <p:cNvPr id="14" name="Straight Arrow Connector 13"/>
          <p:cNvCxnSpPr/>
          <p:nvPr/>
        </p:nvCxnSpPr>
        <p:spPr bwMode="auto">
          <a:xfrm flipH="1">
            <a:off x="5820159" y="3990011"/>
            <a:ext cx="914400" cy="856626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1" name="TextBox 20"/>
          <p:cNvSpPr txBox="1"/>
          <p:nvPr/>
        </p:nvSpPr>
        <p:spPr>
          <a:xfrm>
            <a:off x="6107112" y="4877669"/>
            <a:ext cx="1505540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Change data</a:t>
            </a:r>
            <a:endParaRPr lang="en-AU" dirty="0"/>
          </a:p>
        </p:txBody>
      </p:sp>
      <p:sp>
        <p:nvSpPr>
          <p:cNvPr id="22" name="TextBox 21"/>
          <p:cNvSpPr txBox="1"/>
          <p:nvPr/>
        </p:nvSpPr>
        <p:spPr>
          <a:xfrm>
            <a:off x="544512" y="4999037"/>
            <a:ext cx="1762021" cy="6076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User is looking </a:t>
            </a:r>
          </a:p>
          <a:p>
            <a:r>
              <a:rPr lang="en-AU" dirty="0" smtClean="0"/>
              <a:t>at stale data</a:t>
            </a:r>
            <a:endParaRPr lang="en-AU" dirty="0"/>
          </a:p>
        </p:txBody>
      </p:sp>
      <p:cxnSp>
        <p:nvCxnSpPr>
          <p:cNvPr id="13" name="Straight Arrow Connector 12"/>
          <p:cNvCxnSpPr/>
          <p:nvPr/>
        </p:nvCxnSpPr>
        <p:spPr bwMode="auto">
          <a:xfrm>
            <a:off x="2830512" y="4160837"/>
            <a:ext cx="1143000" cy="762000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2678112" y="5075237"/>
            <a:ext cx="1505540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Change data</a:t>
            </a:r>
            <a:endParaRPr lang="en-AU" dirty="0"/>
          </a:p>
        </p:txBody>
      </p:sp>
      <p:sp>
        <p:nvSpPr>
          <p:cNvPr id="19" name="TextBox 18"/>
          <p:cNvSpPr txBox="1"/>
          <p:nvPr/>
        </p:nvSpPr>
        <p:spPr>
          <a:xfrm>
            <a:off x="2904248" y="6446837"/>
            <a:ext cx="3821880" cy="8938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2800" dirty="0" smtClean="0"/>
              <a:t>Optimistic concurrency</a:t>
            </a:r>
          </a:p>
          <a:p>
            <a:pPr algn="ctr"/>
            <a:r>
              <a:rPr lang="en-AU" sz="2800" dirty="0" smtClean="0"/>
              <a:t>not good enough</a:t>
            </a:r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190445918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6" grpId="0"/>
      <p:bldP spid="21" grpId="0"/>
      <p:bldP spid="22" grpId="0"/>
      <p:bldP spid="15" grpId="0"/>
      <p:bldP spid="19" grpId="0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Queries – showing data to the user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238" y="1768476"/>
            <a:ext cx="9337674" cy="3916362"/>
          </a:xfrm>
        </p:spPr>
        <p:txBody>
          <a:bodyPr/>
          <a:lstStyle/>
          <a:p>
            <a:r>
              <a:rPr lang="en-US" dirty="0" smtClean="0"/>
              <a:t>Can be implemented in simple 2-Tier fashion</a:t>
            </a:r>
          </a:p>
          <a:p>
            <a:r>
              <a:rPr lang="en-US" dirty="0" smtClean="0"/>
              <a:t>Use ADO.NET to get a DataTable, bind to the UI</a:t>
            </a:r>
          </a:p>
          <a:p>
            <a:r>
              <a:rPr lang="en-US" dirty="0" smtClean="0"/>
              <a:t>No 2-way Data Binding</a:t>
            </a:r>
          </a:p>
          <a:p>
            <a:endParaRPr lang="en-US" dirty="0"/>
          </a:p>
          <a:p>
            <a:r>
              <a:rPr lang="en-US" dirty="0" smtClean="0"/>
              <a:t>Denormalized, pre-calculated</a:t>
            </a:r>
          </a:p>
          <a:p>
            <a:r>
              <a:rPr lang="en-US" dirty="0" smtClean="0"/>
              <a:t>1 View == Table</a:t>
            </a:r>
          </a:p>
        </p:txBody>
      </p:sp>
      <p:sp>
        <p:nvSpPr>
          <p:cNvPr id="4" name="Flowchart: Card 3"/>
          <p:cNvSpPr/>
          <p:nvPr/>
        </p:nvSpPr>
        <p:spPr bwMode="auto">
          <a:xfrm>
            <a:off x="7016858" y="3398837"/>
            <a:ext cx="1985854" cy="1143000"/>
          </a:xfrm>
          <a:prstGeom prst="flowChartPunchedCard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buNone/>
              <a:tabLst/>
            </a:pPr>
            <a:r>
              <a:rPr kumimoji="0" lang="en-AU" sz="48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  <a:ea typeface="MS Gothic" charset="-128"/>
              </a:rPr>
              <a:t>UI</a:t>
            </a:r>
          </a:p>
        </p:txBody>
      </p:sp>
      <p:sp>
        <p:nvSpPr>
          <p:cNvPr id="5" name="Can 4"/>
          <p:cNvSpPr/>
          <p:nvPr/>
        </p:nvSpPr>
        <p:spPr bwMode="auto">
          <a:xfrm>
            <a:off x="6183312" y="5303837"/>
            <a:ext cx="3657600" cy="1696159"/>
          </a:xfrm>
          <a:prstGeom prst="can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buNone/>
              <a:tabLst/>
            </a:pPr>
            <a:r>
              <a:rPr lang="en-AU" sz="3600" dirty="0" smtClean="0">
                <a:latin typeface="Arial" charset="0"/>
                <a:ea typeface="MS Gothic" charset="-128"/>
              </a:rPr>
              <a:t>Persistent</a:t>
            </a:r>
          </a:p>
          <a:p>
            <a:pPr marL="0" marR="0" indent="0" algn="ctr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buNone/>
              <a:tabLst/>
            </a:pPr>
            <a:r>
              <a:rPr kumimoji="0" lang="en-AU" sz="36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  <a:ea typeface="MS Gothic" charset="-128"/>
              </a:rPr>
              <a:t>View</a:t>
            </a:r>
            <a:r>
              <a:rPr kumimoji="0" lang="en-AU" sz="3600" b="0" i="0" u="none" strike="noStrike" cap="none" normalizeH="0" dirty="0" smtClean="0">
                <a:ln>
                  <a:noFill/>
                </a:ln>
                <a:effectLst/>
                <a:latin typeface="Arial" charset="0"/>
                <a:ea typeface="MS Gothic" charset="-128"/>
              </a:rPr>
              <a:t> Model</a:t>
            </a:r>
            <a:endParaRPr kumimoji="0" lang="en-AU" sz="3600" b="0" i="0" u="none" strike="noStrike" cap="none" normalizeH="0" baseline="0" dirty="0" smtClean="0">
              <a:ln>
                <a:noFill/>
              </a:ln>
              <a:effectLst/>
              <a:latin typeface="Arial" charset="0"/>
              <a:ea typeface="MS Gothic" charset="-128"/>
            </a:endParaRPr>
          </a:p>
        </p:txBody>
      </p:sp>
      <p:cxnSp>
        <p:nvCxnSpPr>
          <p:cNvPr id="7" name="Straight Arrow Connector 6"/>
          <p:cNvCxnSpPr>
            <a:stCxn id="4" idx="2"/>
            <a:endCxn id="5" idx="0"/>
          </p:cNvCxnSpPr>
          <p:nvPr/>
        </p:nvCxnSpPr>
        <p:spPr bwMode="auto">
          <a:xfrm>
            <a:off x="8009785" y="4541837"/>
            <a:ext cx="2327" cy="1186040"/>
          </a:xfrm>
          <a:prstGeom prst="straightConnector1">
            <a:avLst/>
          </a:prstGeom>
          <a:solidFill>
            <a:srgbClr val="00B8FF"/>
          </a:solidFill>
          <a:ln w="76200" cap="flat" cmpd="sng" algn="ctr">
            <a:solidFill>
              <a:schemeClr val="bg2">
                <a:lumMod val="2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81450" y="6108877"/>
            <a:ext cx="6159062" cy="8480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431800" indent="-323850" algn="l" defTabSz="449263" rtl="0" fontAlgn="base" hangingPunct="0">
              <a:lnSpc>
                <a:spcPct val="97000"/>
              </a:lnSpc>
              <a:spcBef>
                <a:spcPct val="0"/>
              </a:spcBef>
              <a:spcAft>
                <a:spcPts val="1425"/>
              </a:spcAft>
              <a:buClr>
                <a:srgbClr val="000000"/>
              </a:buClr>
              <a:buSzPct val="39000"/>
              <a:buFont typeface="StarSymbol" charset="0"/>
              <a:buBlip>
                <a:blip r:embed="rId3"/>
              </a:buBlip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863600" indent="-323850" algn="l" defTabSz="449263" rtl="0" fontAlgn="base" hangingPunct="0">
              <a:lnSpc>
                <a:spcPct val="97000"/>
              </a:lnSpc>
              <a:spcBef>
                <a:spcPct val="0"/>
              </a:spcBef>
              <a:spcAft>
                <a:spcPts val="1138"/>
              </a:spcAft>
              <a:buClr>
                <a:srgbClr val="000000"/>
              </a:buClr>
              <a:buSzPct val="52000"/>
              <a:buFont typeface="StarSymbol" charset="0"/>
              <a:buBlip>
                <a:blip r:embed="rId3"/>
              </a:buBlip>
              <a:defRPr sz="2800">
                <a:solidFill>
                  <a:srgbClr val="000000"/>
                </a:solidFill>
                <a:latin typeface="+mn-lt"/>
                <a:ea typeface="+mn-ea"/>
              </a:defRPr>
            </a:lvl2pPr>
            <a:lvl3pPr marL="1295400" indent="-287338" algn="l" defTabSz="449263" rtl="0" fontAlgn="base" hangingPunct="0">
              <a:lnSpc>
                <a:spcPct val="97000"/>
              </a:lnSpc>
              <a:spcBef>
                <a:spcPct val="0"/>
              </a:spcBef>
              <a:spcAft>
                <a:spcPts val="850"/>
              </a:spcAft>
              <a:buClr>
                <a:srgbClr val="000000"/>
              </a:buClr>
              <a:buSzPct val="52000"/>
              <a:buFont typeface="StarSymbol" charset="0"/>
              <a:buBlip>
                <a:blip r:embed="rId3"/>
              </a:buBlip>
              <a:defRPr sz="2400">
                <a:solidFill>
                  <a:srgbClr val="000000"/>
                </a:solidFill>
                <a:latin typeface="+mn-lt"/>
                <a:ea typeface="+mn-ea"/>
              </a:defRPr>
            </a:lvl3pPr>
            <a:lvl4pPr marL="1727200" indent="-215900" algn="l" defTabSz="449263" rtl="0" fontAlgn="base" hangingPunct="0">
              <a:lnSpc>
                <a:spcPct val="97000"/>
              </a:lnSpc>
              <a:spcBef>
                <a:spcPct val="0"/>
              </a:spcBef>
              <a:spcAft>
                <a:spcPts val="575"/>
              </a:spcAft>
              <a:buClr>
                <a:srgbClr val="000000"/>
              </a:buClr>
              <a:buSzPct val="52000"/>
              <a:buFont typeface="StarSymbol" charset="0"/>
              <a:buBlip>
                <a:blip r:embed="rId3"/>
              </a:buBlip>
              <a:defRPr sz="2000">
                <a:solidFill>
                  <a:srgbClr val="000000"/>
                </a:solidFill>
                <a:latin typeface="+mn-lt"/>
                <a:ea typeface="+mn-ea"/>
              </a:defRPr>
            </a:lvl4pPr>
            <a:lvl5pPr marL="2159000" indent="-215900" algn="l" defTabSz="449263" rtl="0" fontAlgn="base" hangingPunct="0">
              <a:lnSpc>
                <a:spcPct val="97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52000"/>
              <a:buFont typeface="StarSymbol" charset="0"/>
              <a:buBlip>
                <a:blip r:embed="rId3"/>
              </a:buBlip>
              <a:defRPr sz="2000">
                <a:solidFill>
                  <a:srgbClr val="000000"/>
                </a:solidFill>
                <a:latin typeface="+mn-lt"/>
                <a:ea typeface="+mn-ea"/>
              </a:defRPr>
            </a:lvl5pPr>
            <a:lvl6pPr marL="2616200" indent="-215900" algn="l" defTabSz="449263" rtl="0" fontAlgn="base" hangingPunct="0">
              <a:lnSpc>
                <a:spcPct val="97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52000"/>
              <a:buFont typeface="StarSymbol" charset="0"/>
              <a:buBlip>
                <a:blip r:embed="rId3"/>
              </a:buBlip>
              <a:defRPr sz="2000">
                <a:solidFill>
                  <a:srgbClr val="000000"/>
                </a:solidFill>
                <a:latin typeface="+mn-lt"/>
                <a:ea typeface="+mn-ea"/>
              </a:defRPr>
            </a:lvl6pPr>
            <a:lvl7pPr marL="3073400" indent="-215900" algn="l" defTabSz="449263" rtl="0" fontAlgn="base" hangingPunct="0">
              <a:lnSpc>
                <a:spcPct val="97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52000"/>
              <a:buFont typeface="StarSymbol" charset="0"/>
              <a:buBlip>
                <a:blip r:embed="rId3"/>
              </a:buBlip>
              <a:defRPr sz="2000">
                <a:solidFill>
                  <a:srgbClr val="000000"/>
                </a:solidFill>
                <a:latin typeface="+mn-lt"/>
                <a:ea typeface="+mn-ea"/>
              </a:defRPr>
            </a:lvl7pPr>
            <a:lvl8pPr marL="3530600" indent="-215900" algn="l" defTabSz="449263" rtl="0" fontAlgn="base" hangingPunct="0">
              <a:lnSpc>
                <a:spcPct val="97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52000"/>
              <a:buFont typeface="StarSymbol" charset="0"/>
              <a:buBlip>
                <a:blip r:embed="rId3"/>
              </a:buBlip>
              <a:defRPr sz="2000">
                <a:solidFill>
                  <a:srgbClr val="000000"/>
                </a:solidFill>
                <a:latin typeface="+mn-lt"/>
                <a:ea typeface="+mn-ea"/>
              </a:defRPr>
            </a:lvl8pPr>
            <a:lvl9pPr marL="3987800" indent="-215900" algn="l" defTabSz="449263" rtl="0" fontAlgn="base" hangingPunct="0">
              <a:lnSpc>
                <a:spcPct val="97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52000"/>
              <a:buFont typeface="StarSymbol" charset="0"/>
              <a:buBlip>
                <a:blip r:embed="rId3"/>
              </a:buBlip>
              <a:defRPr sz="20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107950" indent="0">
              <a:buNone/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SELECT</a:t>
            </a:r>
            <a:r>
              <a:rPr lang="en-US" sz="2400" dirty="0" smtClean="0"/>
              <a:t> *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FROM</a:t>
            </a:r>
            <a:r>
              <a:rPr lang="en-US" sz="2400" dirty="0" smtClean="0"/>
              <a:t> t1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WHERE</a:t>
            </a:r>
            <a:r>
              <a:rPr lang="en-US" sz="2400" dirty="0" smtClean="0"/>
              <a:t> ID = @ID</a:t>
            </a:r>
          </a:p>
        </p:txBody>
      </p:sp>
    </p:spTree>
    <p:extLst>
      <p:ext uri="{BB962C8B-B14F-4D97-AF65-F5344CB8AC3E}">
        <p14:creationId xmlns:p14="http://schemas.microsoft.com/office/powerpoint/2010/main" val="2918908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View Model &amp; Preliminary Validation 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Used to decide if commands should be sent</a:t>
            </a:r>
          </a:p>
          <a:p>
            <a:pPr lvl="1"/>
            <a:r>
              <a:rPr lang="en-AU" dirty="0" smtClean="0"/>
              <a:t>Yes – this is business logic. Get over it</a:t>
            </a:r>
          </a:p>
          <a:p>
            <a:pPr lvl="1"/>
            <a:r>
              <a:rPr lang="en-AU" dirty="0" smtClean="0"/>
              <a:t>Client side controllers are supposed to do logic</a:t>
            </a:r>
            <a:endParaRPr lang="en-AU" dirty="0"/>
          </a:p>
          <a:p>
            <a:endParaRPr lang="en-AU" dirty="0" smtClean="0"/>
          </a:p>
          <a:p>
            <a:r>
              <a:rPr lang="en-AU" dirty="0" smtClean="0"/>
              <a:t>Checking for uniqueness</a:t>
            </a:r>
          </a:p>
          <a:p>
            <a:r>
              <a:rPr lang="en-AU" dirty="0" smtClean="0"/>
              <a:t>Other examples:</a:t>
            </a:r>
          </a:p>
          <a:p>
            <a:pPr lvl="1"/>
            <a:r>
              <a:rPr lang="en-AU" dirty="0" smtClean="0"/>
              <a:t>Is product still for sale?</a:t>
            </a:r>
          </a:p>
          <a:p>
            <a:pPr lvl="1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0815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Commands – accepting user input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Implemented as simple fire &amp; forget mode</a:t>
            </a:r>
          </a:p>
          <a:p>
            <a:pPr marL="107950" indent="0">
              <a:buNone/>
            </a:pPr>
            <a:endParaRPr lang="en-US" dirty="0" smtClean="0"/>
          </a:p>
          <a:p>
            <a:r>
              <a:rPr lang="en-US" dirty="0" smtClean="0"/>
              <a:t>User should assume that the command succeeded</a:t>
            </a:r>
          </a:p>
          <a:p>
            <a:r>
              <a:rPr lang="en-US" dirty="0" smtClean="0"/>
              <a:t>Therefore validation should occur before sending the command</a:t>
            </a:r>
          </a:p>
          <a:p>
            <a:endParaRPr lang="en-US" dirty="0" smtClean="0"/>
          </a:p>
          <a:p>
            <a:r>
              <a:rPr lang="en-US" dirty="0" smtClean="0"/>
              <a:t>Race conditions still need to be dealt with</a:t>
            </a:r>
          </a:p>
        </p:txBody>
      </p:sp>
    </p:spTree>
    <p:extLst>
      <p:ext uri="{BB962C8B-B14F-4D97-AF65-F5344CB8AC3E}">
        <p14:creationId xmlns:p14="http://schemas.microsoft.com/office/powerpoint/2010/main" val="27538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Command Processing Layers</a:t>
            </a:r>
            <a:endParaRPr lang="en-AU" dirty="0"/>
          </a:p>
        </p:txBody>
      </p:sp>
      <p:grpSp>
        <p:nvGrpSpPr>
          <p:cNvPr id="4" name="Group 17"/>
          <p:cNvGrpSpPr/>
          <p:nvPr/>
        </p:nvGrpSpPr>
        <p:grpSpPr>
          <a:xfrm>
            <a:off x="3283954" y="2100067"/>
            <a:ext cx="3458967" cy="4459276"/>
            <a:chOff x="4994890" y="1323371"/>
            <a:chExt cx="3458967" cy="4459276"/>
          </a:xfrm>
        </p:grpSpPr>
        <p:graphicFrame>
          <p:nvGraphicFramePr>
            <p:cNvPr id="5" name="Diagram 4"/>
            <p:cNvGraphicFramePr/>
            <p:nvPr>
              <p:extLst>
                <p:ext uri="{D42A27DB-BD31-4B8C-83A1-F6EECF244321}">
                  <p14:modId xmlns:p14="http://schemas.microsoft.com/office/powerpoint/2010/main" val="919613814"/>
                </p:ext>
              </p:extLst>
            </p:nvPr>
          </p:nvGraphicFramePr>
          <p:xfrm>
            <a:off x="4994890" y="1323371"/>
            <a:ext cx="3438419" cy="2846227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6" name="Flowchart: Magnetic Disk 5"/>
            <p:cNvSpPr/>
            <p:nvPr/>
          </p:nvSpPr>
          <p:spPr bwMode="auto">
            <a:xfrm>
              <a:off x="5001740" y="4313442"/>
              <a:ext cx="3452117" cy="1469205"/>
            </a:xfrm>
            <a:prstGeom prst="flowChartMagneticDisk">
              <a:avLst/>
            </a:prstGeom>
            <a:solidFill>
              <a:srgbClr val="0070C0"/>
            </a:solidFill>
            <a:ln w="28575" cap="flat" cmpd="sng" algn="ctr">
              <a:solidFill>
                <a:schemeClr val="tx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4800" b="0" i="0" u="none" strike="noStrike" cap="none" normalizeH="0" baseline="0" dirty="0" smtClean="0">
                  <a:ln>
                    <a:noFill/>
                  </a:ln>
                  <a:latin typeface="Franklin Gothic Book" pitchFamily="34" charset="0"/>
                </a:rPr>
                <a:t>DB</a:t>
              </a:r>
              <a:endParaRPr kumimoji="0" lang="en-US" sz="3200" b="0" i="0" u="none" strike="noStrike" cap="none" normalizeH="0" baseline="0" dirty="0" smtClean="0">
                <a:ln>
                  <a:noFill/>
                </a:ln>
                <a:latin typeface="Franklin Gothic Book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85390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ounded Rectangle 57"/>
          <p:cNvSpPr/>
          <p:nvPr/>
        </p:nvSpPr>
        <p:spPr bwMode="auto">
          <a:xfrm>
            <a:off x="3516312" y="1189038"/>
            <a:ext cx="6248400" cy="555996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buNone/>
              <a:tabLst/>
            </a:pPr>
            <a:endParaRPr kumimoji="0" lang="en-AU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  <a:ea typeface="MS Gothic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Command Processing Tiers</a:t>
            </a:r>
            <a:endParaRPr lang="en-A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941" y="1722437"/>
            <a:ext cx="1260317" cy="1260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 descr="http://www.australia.edu/images/stories/laptop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7806" y="1895065"/>
            <a:ext cx="1939637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nip and Round Single Corner Rectangle 3"/>
          <p:cNvSpPr/>
          <p:nvPr/>
        </p:nvSpPr>
        <p:spPr bwMode="auto">
          <a:xfrm>
            <a:off x="1461542" y="3342865"/>
            <a:ext cx="1524000" cy="762000"/>
          </a:xfrm>
          <a:prstGeom prst="snipRoundRect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buNone/>
              <a:tabLst/>
            </a:pPr>
            <a:r>
              <a:rPr kumimoji="0" lang="en-A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MS Gothic" charset="-128"/>
              </a:rPr>
              <a:t>Input</a:t>
            </a:r>
          </a:p>
        </p:txBody>
      </p:sp>
      <p:cxnSp>
        <p:nvCxnSpPr>
          <p:cNvPr id="6" name="Straight Arrow Connector 5"/>
          <p:cNvCxnSpPr/>
          <p:nvPr/>
        </p:nvCxnSpPr>
        <p:spPr bwMode="auto">
          <a:xfrm>
            <a:off x="905699" y="3025759"/>
            <a:ext cx="345677" cy="351947"/>
          </a:xfrm>
          <a:prstGeom prst="straightConnector1">
            <a:avLst/>
          </a:prstGeom>
          <a:solidFill>
            <a:srgbClr val="00B8FF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10" name="Group 9"/>
          <p:cNvGrpSpPr/>
          <p:nvPr/>
        </p:nvGrpSpPr>
        <p:grpSpPr>
          <a:xfrm>
            <a:off x="740944" y="6025496"/>
            <a:ext cx="2091156" cy="878541"/>
            <a:chOff x="815556" y="5075237"/>
            <a:chExt cx="3566110" cy="1295400"/>
          </a:xfrm>
        </p:grpSpPr>
        <p:sp>
          <p:nvSpPr>
            <p:cNvPr id="9" name="Rectangle 8"/>
            <p:cNvSpPr/>
            <p:nvPr/>
          </p:nvSpPr>
          <p:spPr bwMode="auto">
            <a:xfrm>
              <a:off x="815557" y="5380037"/>
              <a:ext cx="365709" cy="304800"/>
            </a:xfrm>
            <a:prstGeom prst="rect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AU" sz="2400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815556" y="5837237"/>
              <a:ext cx="365709" cy="304800"/>
            </a:xfrm>
            <a:prstGeom prst="rect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AU" sz="2400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1181266" y="5075237"/>
              <a:ext cx="3200400" cy="1295400"/>
            </a:xfrm>
            <a:prstGeom prst="rect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AU" sz="2400" dirty="0" smtClean="0">
                  <a:solidFill>
                    <a:schemeClr val="tx1"/>
                  </a:solidFill>
                </a:rPr>
                <a:t>Validation</a:t>
              </a:r>
              <a:endParaRPr lang="en-AU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1" name="Pentagon 10"/>
          <p:cNvSpPr/>
          <p:nvPr/>
        </p:nvSpPr>
        <p:spPr bwMode="auto">
          <a:xfrm>
            <a:off x="5165558" y="3377706"/>
            <a:ext cx="1676400" cy="612715"/>
          </a:xfrm>
          <a:prstGeom prst="homePlat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3200" dirty="0" smtClean="0">
                <a:solidFill>
                  <a:schemeClr val="tx1"/>
                </a:solidFill>
                <a:latin typeface="+mn-lt"/>
                <a:ea typeface="+mn-ea"/>
              </a:rPr>
              <a:t>Server</a:t>
            </a:r>
            <a:endParaRPr lang="en-AU" sz="320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cxnSp>
        <p:nvCxnSpPr>
          <p:cNvPr id="14" name="Straight Arrow Connector 13"/>
          <p:cNvCxnSpPr/>
          <p:nvPr/>
        </p:nvCxnSpPr>
        <p:spPr bwMode="auto">
          <a:xfrm flipH="1">
            <a:off x="1583302" y="4390936"/>
            <a:ext cx="310445" cy="1467606"/>
          </a:xfrm>
          <a:prstGeom prst="straightConnector1">
            <a:avLst/>
          </a:prstGeom>
          <a:solidFill>
            <a:srgbClr val="00B8FF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Straight Arrow Connector 15"/>
          <p:cNvCxnSpPr/>
          <p:nvPr/>
        </p:nvCxnSpPr>
        <p:spPr bwMode="auto">
          <a:xfrm flipV="1">
            <a:off x="1943266" y="4390936"/>
            <a:ext cx="280276" cy="1445384"/>
          </a:xfrm>
          <a:prstGeom prst="straightConnector1">
            <a:avLst/>
          </a:prstGeom>
          <a:solidFill>
            <a:srgbClr val="00B8FF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Straight Arrow Connector 17"/>
          <p:cNvCxnSpPr/>
          <p:nvPr/>
        </p:nvCxnSpPr>
        <p:spPr bwMode="auto">
          <a:xfrm>
            <a:off x="3135312" y="3627437"/>
            <a:ext cx="1954961" cy="0"/>
          </a:xfrm>
          <a:prstGeom prst="straightConnector1">
            <a:avLst/>
          </a:prstGeom>
          <a:solidFill>
            <a:srgbClr val="00B8FF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29" name="Content Placeholder 11"/>
          <p:cNvPicPr>
            <a:picLocks noGrp="1" noChangeAspect="1"/>
          </p:cNvPicPr>
          <p:nvPr>
            <p:ph idx="1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1712" y="3302573"/>
            <a:ext cx="995923" cy="995923"/>
          </a:xfrm>
        </p:spPr>
      </p:pic>
      <p:cxnSp>
        <p:nvCxnSpPr>
          <p:cNvPr id="26" name="Straight Arrow Connector 25"/>
          <p:cNvCxnSpPr/>
          <p:nvPr/>
        </p:nvCxnSpPr>
        <p:spPr bwMode="auto">
          <a:xfrm flipV="1">
            <a:off x="6994358" y="3170237"/>
            <a:ext cx="1017754" cy="264672"/>
          </a:xfrm>
          <a:prstGeom prst="straightConnector1">
            <a:avLst/>
          </a:prstGeom>
          <a:solidFill>
            <a:srgbClr val="00B8FF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8" name="Straight Arrow Connector 27"/>
          <p:cNvCxnSpPr/>
          <p:nvPr/>
        </p:nvCxnSpPr>
        <p:spPr bwMode="auto">
          <a:xfrm flipH="1">
            <a:off x="7021512" y="3322637"/>
            <a:ext cx="1017754" cy="275708"/>
          </a:xfrm>
          <a:prstGeom prst="straightConnector1">
            <a:avLst/>
          </a:prstGeom>
          <a:solidFill>
            <a:srgbClr val="00B8FF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39" name="Group 38"/>
          <p:cNvGrpSpPr/>
          <p:nvPr/>
        </p:nvGrpSpPr>
        <p:grpSpPr>
          <a:xfrm>
            <a:off x="4101389" y="5177276"/>
            <a:ext cx="1752600" cy="878541"/>
            <a:chOff x="815556" y="5075237"/>
            <a:chExt cx="3566110" cy="1295400"/>
          </a:xfrm>
        </p:grpSpPr>
        <p:sp>
          <p:nvSpPr>
            <p:cNvPr id="40" name="Rectangle 39"/>
            <p:cNvSpPr/>
            <p:nvPr/>
          </p:nvSpPr>
          <p:spPr bwMode="auto">
            <a:xfrm>
              <a:off x="815557" y="5380037"/>
              <a:ext cx="365709" cy="304800"/>
            </a:xfrm>
            <a:prstGeom prst="rect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AU" sz="2400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815556" y="5837237"/>
              <a:ext cx="365709" cy="304800"/>
            </a:xfrm>
            <a:prstGeom prst="rect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AU" sz="2400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42" name="Rectangle 41"/>
            <p:cNvSpPr/>
            <p:nvPr/>
          </p:nvSpPr>
          <p:spPr bwMode="auto">
            <a:xfrm>
              <a:off x="1181266" y="5075237"/>
              <a:ext cx="3200400" cy="1295400"/>
            </a:xfrm>
            <a:prstGeom prst="rect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AU" sz="2400" dirty="0" smtClean="0">
                  <a:solidFill>
                    <a:schemeClr val="tx1"/>
                  </a:solidFill>
                </a:rPr>
                <a:t>Validation</a:t>
              </a:r>
              <a:endParaRPr lang="en-AU" sz="24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056" name="Straight Arrow Connector 2055"/>
          <p:cNvCxnSpPr/>
          <p:nvPr/>
        </p:nvCxnSpPr>
        <p:spPr bwMode="auto">
          <a:xfrm flipH="1">
            <a:off x="5012242" y="4133364"/>
            <a:ext cx="306631" cy="859504"/>
          </a:xfrm>
          <a:prstGeom prst="straightConnector1">
            <a:avLst/>
          </a:prstGeom>
          <a:solidFill>
            <a:srgbClr val="00B8FF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61" name="Straight Arrow Connector 2060"/>
          <p:cNvCxnSpPr/>
          <p:nvPr/>
        </p:nvCxnSpPr>
        <p:spPr bwMode="auto">
          <a:xfrm flipV="1">
            <a:off x="5179715" y="4133364"/>
            <a:ext cx="330793" cy="896738"/>
          </a:xfrm>
          <a:prstGeom prst="straightConnector1">
            <a:avLst/>
          </a:prstGeom>
          <a:solidFill>
            <a:srgbClr val="00B8FF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63" name="Straight Arrow Connector 2062"/>
          <p:cNvCxnSpPr/>
          <p:nvPr/>
        </p:nvCxnSpPr>
        <p:spPr bwMode="auto">
          <a:xfrm>
            <a:off x="6994358" y="3990421"/>
            <a:ext cx="1627354" cy="0"/>
          </a:xfrm>
          <a:prstGeom prst="straightConnector1">
            <a:avLst/>
          </a:prstGeom>
          <a:solidFill>
            <a:srgbClr val="00B8FF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54" name="Group 53"/>
          <p:cNvGrpSpPr/>
          <p:nvPr/>
        </p:nvGrpSpPr>
        <p:grpSpPr>
          <a:xfrm>
            <a:off x="6291889" y="5151437"/>
            <a:ext cx="1415423" cy="878541"/>
            <a:chOff x="815556" y="5075237"/>
            <a:chExt cx="3996407" cy="1295400"/>
          </a:xfrm>
        </p:grpSpPr>
        <p:sp>
          <p:nvSpPr>
            <p:cNvPr id="55" name="Rectangle 54"/>
            <p:cNvSpPr/>
            <p:nvPr/>
          </p:nvSpPr>
          <p:spPr bwMode="auto">
            <a:xfrm>
              <a:off x="815557" y="5380037"/>
              <a:ext cx="365709" cy="304800"/>
            </a:xfrm>
            <a:prstGeom prst="rect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AU" sz="2400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56" name="Rectangle 55"/>
            <p:cNvSpPr/>
            <p:nvPr/>
          </p:nvSpPr>
          <p:spPr bwMode="auto">
            <a:xfrm>
              <a:off x="815556" y="5837237"/>
              <a:ext cx="365709" cy="304800"/>
            </a:xfrm>
            <a:prstGeom prst="rect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AU" sz="2400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57" name="Rectangle 56"/>
            <p:cNvSpPr/>
            <p:nvPr/>
          </p:nvSpPr>
          <p:spPr bwMode="auto">
            <a:xfrm>
              <a:off x="1181266" y="5075237"/>
              <a:ext cx="3630697" cy="1295400"/>
            </a:xfrm>
            <a:prstGeom prst="rect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AU" sz="2400" dirty="0" smtClean="0">
                  <a:solidFill>
                    <a:schemeClr val="tx1"/>
                  </a:solidFill>
                </a:rPr>
                <a:t>Rules /</a:t>
              </a:r>
            </a:p>
            <a:p>
              <a:pPr algn="ctr"/>
              <a:r>
                <a:rPr lang="en-AU" sz="2400" dirty="0" smtClean="0">
                  <a:solidFill>
                    <a:schemeClr val="tx1"/>
                  </a:solidFill>
                </a:rPr>
                <a:t>Domain</a:t>
              </a:r>
              <a:endParaRPr lang="en-AU" sz="24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073" name="Straight Arrow Connector 2072"/>
          <p:cNvCxnSpPr/>
          <p:nvPr/>
        </p:nvCxnSpPr>
        <p:spPr bwMode="auto">
          <a:xfrm>
            <a:off x="6217068" y="4170598"/>
            <a:ext cx="328752" cy="859504"/>
          </a:xfrm>
          <a:prstGeom prst="straightConnector1">
            <a:avLst/>
          </a:prstGeom>
          <a:solidFill>
            <a:srgbClr val="00B8FF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75" name="Straight Arrow Connector 2074"/>
          <p:cNvCxnSpPr/>
          <p:nvPr/>
        </p:nvCxnSpPr>
        <p:spPr bwMode="auto">
          <a:xfrm flipH="1" flipV="1">
            <a:off x="6466220" y="4170598"/>
            <a:ext cx="384872" cy="859504"/>
          </a:xfrm>
          <a:prstGeom prst="straightConnector1">
            <a:avLst/>
          </a:prstGeom>
          <a:solidFill>
            <a:srgbClr val="00B8FF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076" name="TextBox 2075"/>
          <p:cNvSpPr txBox="1"/>
          <p:nvPr/>
        </p:nvSpPr>
        <p:spPr>
          <a:xfrm>
            <a:off x="3738582" y="2941637"/>
            <a:ext cx="1606530" cy="435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 smtClean="0"/>
              <a:t>Command</a:t>
            </a:r>
            <a:endParaRPr lang="en-AU" sz="2400" dirty="0"/>
          </a:p>
        </p:txBody>
      </p:sp>
      <p:cxnSp>
        <p:nvCxnSpPr>
          <p:cNvPr id="37" name="Straight Arrow Connector 36"/>
          <p:cNvCxnSpPr/>
          <p:nvPr/>
        </p:nvCxnSpPr>
        <p:spPr bwMode="auto">
          <a:xfrm flipH="1">
            <a:off x="3059112" y="3854302"/>
            <a:ext cx="1972830" cy="0"/>
          </a:xfrm>
          <a:prstGeom prst="straightConnector1">
            <a:avLst/>
          </a:prstGeom>
          <a:solidFill>
            <a:srgbClr val="00B8FF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6" name="TextBox 45"/>
          <p:cNvSpPr txBox="1"/>
          <p:nvPr/>
        </p:nvSpPr>
        <p:spPr>
          <a:xfrm>
            <a:off x="7409963" y="3542098"/>
            <a:ext cx="1125629" cy="435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GB"/>
            </a:defPPr>
            <a:lvl1pPr>
              <a:defRPr sz="2400"/>
            </a:lvl1pPr>
          </a:lstStyle>
          <a:p>
            <a:r>
              <a:rPr lang="en-AU" dirty="0"/>
              <a:t>Persist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716712" y="2408237"/>
            <a:ext cx="1818292" cy="7793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>
            <a:defPPr>
              <a:defRPr lang="en-GB"/>
            </a:defPPr>
            <a:lvl1pPr>
              <a:defRPr sz="2400"/>
            </a:lvl1pPr>
          </a:lstStyle>
          <a:p>
            <a:pPr algn="ctr"/>
            <a:r>
              <a:rPr lang="en-AU" dirty="0"/>
              <a:t>Get </a:t>
            </a:r>
            <a:r>
              <a:rPr lang="en-AU" dirty="0" smtClean="0"/>
              <a:t>current</a:t>
            </a:r>
            <a:endParaRPr lang="en-AU" dirty="0"/>
          </a:p>
          <a:p>
            <a:pPr algn="ctr"/>
            <a:r>
              <a:rPr lang="en-AU" dirty="0"/>
              <a:t>state</a:t>
            </a:r>
          </a:p>
        </p:txBody>
      </p:sp>
      <p:pic>
        <p:nvPicPr>
          <p:cNvPr id="59" name="Picture 5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1248" y="1817865"/>
            <a:ext cx="1085714" cy="1428572"/>
          </a:xfrm>
          <a:prstGeom prst="rect">
            <a:avLst/>
          </a:prstGeom>
        </p:spPr>
      </p:pic>
      <p:pic>
        <p:nvPicPr>
          <p:cNvPr id="92" name="Picture 9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5004" y="1817865"/>
            <a:ext cx="1085714" cy="1428572"/>
          </a:xfrm>
          <a:prstGeom prst="rect">
            <a:avLst/>
          </a:prstGeom>
        </p:spPr>
      </p:pic>
      <p:sp>
        <p:nvSpPr>
          <p:cNvPr id="60" name="TextBox 59"/>
          <p:cNvSpPr txBox="1"/>
          <p:nvPr/>
        </p:nvSpPr>
        <p:spPr>
          <a:xfrm>
            <a:off x="4112792" y="1189038"/>
            <a:ext cx="4965069" cy="550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GB"/>
            </a:defPPr>
            <a:lvl1pPr>
              <a:defRPr sz="2400"/>
            </a:lvl1pPr>
          </a:lstStyle>
          <a:p>
            <a:pPr algn="ctr"/>
            <a:r>
              <a:rPr lang="en-AU" sz="3200" dirty="0">
                <a:solidFill>
                  <a:schemeClr val="bg1"/>
                </a:solidFill>
              </a:rPr>
              <a:t>Transaction</a:t>
            </a:r>
          </a:p>
        </p:txBody>
      </p:sp>
    </p:spTree>
    <p:extLst>
      <p:ext uri="{BB962C8B-B14F-4D97-AF65-F5344CB8AC3E}">
        <p14:creationId xmlns:p14="http://schemas.microsoft.com/office/powerpoint/2010/main" val="2142496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2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2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2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2076" grpId="0"/>
      <p:bldP spid="46" grpId="0"/>
      <p:bldP spid="48" grpId="0"/>
      <p:bldP spid="60" grpId="0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Feedback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Success &amp; failure can be communicated back using email (or something similar)</a:t>
            </a:r>
          </a:p>
          <a:p>
            <a:endParaRPr lang="en-US" dirty="0" smtClean="0"/>
          </a:p>
          <a:p>
            <a:r>
              <a:rPr lang="en-US" dirty="0" smtClean="0"/>
              <a:t>Can also invest in AJAX widgets which pop up “toasts” to notify users</a:t>
            </a:r>
          </a:p>
          <a:p>
            <a:endParaRPr lang="en-US" dirty="0" smtClean="0"/>
          </a:p>
          <a:p>
            <a:r>
              <a:rPr lang="en-US" dirty="0" smtClean="0"/>
              <a:t>Or just implicitly assume success</a:t>
            </a:r>
          </a:p>
          <a:p>
            <a:pPr lvl="1"/>
            <a:r>
              <a:rPr lang="en-US" dirty="0" err="1" smtClean="0"/>
              <a:t>Stackoverflow</a:t>
            </a:r>
            <a:r>
              <a:rPr lang="en-US" dirty="0" smtClean="0"/>
              <a:t>: leaving a comment on a question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70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Rethinking the 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239" y="1768475"/>
            <a:ext cx="7127874" cy="4987925"/>
          </a:xfrm>
        </p:spPr>
        <p:txBody>
          <a:bodyPr/>
          <a:lstStyle/>
          <a:p>
            <a:r>
              <a:rPr lang="en-US" dirty="0" smtClean="0"/>
              <a:t>Design the user-system interaction such that the user doesn’t need immediate feedback on their actions</a:t>
            </a:r>
          </a:p>
          <a:p>
            <a:endParaRPr lang="en-US" dirty="0" smtClean="0"/>
          </a:p>
          <a:p>
            <a:r>
              <a:rPr lang="en-US" dirty="0" smtClean="0"/>
              <a:t>Stay away from editable grids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16912" y="1417637"/>
            <a:ext cx="1433343" cy="5697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C:\Users\Administrator\Documents\Articles\Cutter\figure1.jp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63712" y="4770437"/>
            <a:ext cx="4648200" cy="2408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Multiply 5"/>
          <p:cNvSpPr/>
          <p:nvPr/>
        </p:nvSpPr>
        <p:spPr bwMode="auto">
          <a:xfrm>
            <a:off x="2982912" y="4694237"/>
            <a:ext cx="2057400" cy="2057400"/>
          </a:xfrm>
          <a:prstGeom prst="mathMultiply">
            <a:avLst/>
          </a:prstGeom>
          <a:solidFill>
            <a:schemeClr val="bg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effectLst/>
              <a:latin typeface="Arial" charset="0"/>
              <a:ea typeface="MS 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61122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to: Send a message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238" y="1768475"/>
            <a:ext cx="9577387" cy="4987925"/>
          </a:xfrm>
        </p:spPr>
        <p:txBody>
          <a:bodyPr/>
          <a:lstStyle/>
          <a:p>
            <a:pPr>
              <a:buNone/>
            </a:pPr>
            <a:r>
              <a:rPr lang="en-US" sz="2800" dirty="0" err="1" smtClean="0">
                <a:latin typeface="Consolas" pitchFamily="49" charset="0"/>
              </a:rPr>
              <a:t>Bus.Send</a:t>
            </a:r>
            <a:r>
              <a:rPr lang="en-US" sz="2800" dirty="0" smtClean="0">
                <a:latin typeface="Consolas" pitchFamily="49" charset="0"/>
              </a:rPr>
              <a:t>(</a:t>
            </a:r>
            <a:r>
              <a:rPr lang="en-US" sz="2800" dirty="0" err="1" smtClean="0">
                <a:latin typeface="Consolas" pitchFamily="49" charset="0"/>
              </a:rPr>
              <a:t>messageObject</a:t>
            </a:r>
            <a:r>
              <a:rPr lang="en-US" sz="2800" dirty="0" smtClean="0">
                <a:latin typeface="Consolas" pitchFamily="49" charset="0"/>
              </a:rPr>
              <a:t>);</a:t>
            </a:r>
          </a:p>
          <a:p>
            <a:pPr lvl="3"/>
            <a:endParaRPr lang="en-US" dirty="0" smtClean="0"/>
          </a:p>
          <a:p>
            <a:r>
              <a:rPr lang="en-US" dirty="0" smtClean="0"/>
              <a:t>Can instantiate and send together</a:t>
            </a:r>
            <a:endParaRPr lang="en-US" sz="2800" dirty="0" smtClean="0">
              <a:latin typeface="Consolas" pitchFamily="49" charset="0"/>
            </a:endParaRPr>
          </a:p>
          <a:p>
            <a:pPr lvl="1"/>
            <a:r>
              <a:rPr lang="en-US" dirty="0" smtClean="0"/>
              <a:t>Useful for interfaces:</a:t>
            </a:r>
          </a:p>
          <a:p>
            <a:pPr lvl="1"/>
            <a:endParaRPr lang="en-US" dirty="0" smtClean="0"/>
          </a:p>
          <a:p>
            <a:pPr marL="1752600" lvl="5">
              <a:spcAft>
                <a:spcPts val="1425"/>
              </a:spcAft>
              <a:buSzPct val="39000"/>
              <a:buNone/>
            </a:pPr>
            <a:r>
              <a:rPr lang="en-US" sz="2800" dirty="0" err="1" smtClean="0">
                <a:latin typeface="Consolas" pitchFamily="49" charset="0"/>
                <a:cs typeface="+mn-cs"/>
              </a:rPr>
              <a:t>Bus.Send</a:t>
            </a:r>
            <a:r>
              <a:rPr lang="en-US" sz="2800" dirty="0" smtClean="0">
                <a:latin typeface="Consolas" pitchFamily="49" charset="0"/>
                <a:cs typeface="+mn-cs"/>
              </a:rPr>
              <a:t>&lt;</a:t>
            </a:r>
            <a:r>
              <a:rPr lang="en-US" sz="2800" dirty="0" err="1" smtClean="0">
                <a:solidFill>
                  <a:srgbClr val="660066"/>
                </a:solidFill>
                <a:latin typeface="Consolas" pitchFamily="49" charset="0"/>
                <a:cs typeface="+mn-cs"/>
              </a:rPr>
              <a:t>IMyMessage</a:t>
            </a:r>
            <a:r>
              <a:rPr lang="en-US" sz="2800" dirty="0" smtClean="0">
                <a:latin typeface="Consolas" pitchFamily="49" charset="0"/>
                <a:cs typeface="+mn-cs"/>
              </a:rPr>
              <a:t>&gt;( (m) =&gt; </a:t>
            </a:r>
          </a:p>
          <a:p>
            <a:pPr marL="1752600" lvl="5">
              <a:spcAft>
                <a:spcPts val="1425"/>
              </a:spcAft>
              <a:buSzPct val="39000"/>
              <a:buNone/>
            </a:pPr>
            <a:r>
              <a:rPr lang="en-US" sz="2800" dirty="0" smtClean="0">
                <a:latin typeface="Consolas" pitchFamily="49" charset="0"/>
                <a:cs typeface="+mn-cs"/>
              </a:rPr>
              <a:t>{ </a:t>
            </a:r>
          </a:p>
          <a:p>
            <a:pPr marL="1752600" lvl="5">
              <a:spcAft>
                <a:spcPts val="1425"/>
              </a:spcAft>
              <a:buSzPct val="39000"/>
              <a:buNone/>
            </a:pPr>
            <a:r>
              <a:rPr lang="en-US" sz="2800" dirty="0" smtClean="0">
                <a:latin typeface="Consolas" pitchFamily="49" charset="0"/>
                <a:cs typeface="+mn-cs"/>
              </a:rPr>
              <a:t>	m.Prop1 = v1; m.Prop2 = v2; </a:t>
            </a:r>
          </a:p>
          <a:p>
            <a:pPr marL="1752600" lvl="5">
              <a:spcAft>
                <a:spcPts val="1425"/>
              </a:spcAft>
              <a:buSzPct val="39000"/>
              <a:buNone/>
            </a:pPr>
            <a:r>
              <a:rPr lang="en-US" sz="2800" dirty="0" smtClean="0">
                <a:latin typeface="Consolas" pitchFamily="49" charset="0"/>
                <a:cs typeface="+mn-cs"/>
              </a:rPr>
              <a:t>});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Not Capturing User Intent</a:t>
            </a:r>
            <a:endParaRPr lang="en-AU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 b="7597"/>
          <a:stretch>
            <a:fillRect/>
          </a:stretch>
        </p:blipFill>
        <p:spPr bwMode="auto">
          <a:xfrm>
            <a:off x="1487791" y="1646237"/>
            <a:ext cx="7071369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95560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Capturing user intent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238" y="1768475"/>
            <a:ext cx="9069387" cy="5516562"/>
          </a:xfrm>
        </p:spPr>
        <p:txBody>
          <a:bodyPr/>
          <a:lstStyle/>
          <a:p>
            <a:r>
              <a:rPr lang="en-AU" dirty="0" smtClean="0"/>
              <a:t>Group reservation</a:t>
            </a:r>
          </a:p>
          <a:p>
            <a:pPr lvl="1"/>
            <a:r>
              <a:rPr lang="en-AU" dirty="0" smtClean="0"/>
              <a:t>Small group sitting together</a:t>
            </a:r>
          </a:p>
          <a:p>
            <a:pPr lvl="1"/>
            <a:r>
              <a:rPr lang="en-AU" dirty="0" smtClean="0"/>
              <a:t>Large group – several small groups</a:t>
            </a:r>
          </a:p>
          <a:p>
            <a:pPr lvl="1"/>
            <a:endParaRPr lang="en-AU" dirty="0"/>
          </a:p>
          <a:p>
            <a:r>
              <a:rPr lang="en-AU" dirty="0" smtClean="0"/>
              <a:t>Enter number of people</a:t>
            </a:r>
          </a:p>
          <a:p>
            <a:r>
              <a:rPr lang="en-AU" dirty="0" smtClean="0"/>
              <a:t>Enter preferred seat type – indicates cost</a:t>
            </a:r>
          </a:p>
          <a:p>
            <a:endParaRPr lang="en-AU" dirty="0"/>
          </a:p>
          <a:p>
            <a:r>
              <a:rPr lang="en-AU" dirty="0" smtClean="0"/>
              <a:t>System emails back when reservation is filled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08526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Scalability benefits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238" y="6442074"/>
            <a:ext cx="9069387" cy="690563"/>
          </a:xfrm>
        </p:spPr>
        <p:txBody>
          <a:bodyPr/>
          <a:lstStyle/>
          <a:p>
            <a:r>
              <a:rPr lang="en-AU" dirty="0" smtClean="0"/>
              <a:t>No need to show actual status!</a:t>
            </a:r>
            <a:endParaRPr lang="en-AU" dirty="0"/>
          </a:p>
        </p:txBody>
      </p:sp>
      <p:pic>
        <p:nvPicPr>
          <p:cNvPr id="6" name="Picture 2" descr="http://www.stadiumsofprofootball.com/nfc/seatingcharts/bankseat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7112" y="1896811"/>
            <a:ext cx="4762500" cy="4276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8051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495" y="3206864"/>
            <a:ext cx="1260317" cy="1609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Putting it all together</a:t>
            </a:r>
            <a:endParaRPr lang="en-AU" dirty="0"/>
          </a:p>
        </p:txBody>
      </p:sp>
      <p:sp>
        <p:nvSpPr>
          <p:cNvPr id="4" name="Rounded Rectangle 3"/>
          <p:cNvSpPr/>
          <p:nvPr/>
        </p:nvSpPr>
        <p:spPr bwMode="auto">
          <a:xfrm>
            <a:off x="1611312" y="1797226"/>
            <a:ext cx="7924800" cy="2048902"/>
          </a:xfrm>
          <a:prstGeom prst="roundRect">
            <a:avLst>
              <a:gd name="adj" fmla="val 10759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t" anchorCtr="0" compatLnSpc="1">
            <a:prstTxWarp prst="textNoShape">
              <a:avLst/>
            </a:prstTxWarp>
          </a:bodyPr>
          <a:lstStyle/>
          <a:p>
            <a:pPr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Queries</a:t>
            </a:r>
          </a:p>
        </p:txBody>
      </p:sp>
      <p:sp>
        <p:nvSpPr>
          <p:cNvPr id="5" name="Rounded Rectangle 4"/>
          <p:cNvSpPr/>
          <p:nvPr/>
        </p:nvSpPr>
        <p:spPr bwMode="auto">
          <a:xfrm>
            <a:off x="1521001" y="3863096"/>
            <a:ext cx="7924800" cy="2856085"/>
          </a:xfrm>
          <a:prstGeom prst="roundRect">
            <a:avLst>
              <a:gd name="adj" fmla="val 10759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b" anchorCtr="0" compatLnSpc="1">
            <a:prstTxWarp prst="textNoShape">
              <a:avLst/>
            </a:prstTxWarp>
          </a:bodyPr>
          <a:lstStyle/>
          <a:p>
            <a:pPr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Commands</a:t>
            </a:r>
          </a:p>
        </p:txBody>
      </p:sp>
      <p:pic>
        <p:nvPicPr>
          <p:cNvPr id="6" name="Rectangle 24598" descr="Server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89288" y="4028560"/>
            <a:ext cx="1453240" cy="19859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2" descr="L:\Paul Nelson\TechEd\Dev\Breakouts\ARC05-IS\laptop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flipH="1">
            <a:off x="1872545" y="2971943"/>
            <a:ext cx="1501604" cy="1392792"/>
          </a:xfrm>
          <a:prstGeom prst="rect">
            <a:avLst/>
          </a:prstGeom>
          <a:noFill/>
        </p:spPr>
      </p:pic>
      <p:pic>
        <p:nvPicPr>
          <p:cNvPr id="8" name="Rectangle 24598" descr="Server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64430" y="4073379"/>
            <a:ext cx="1453240" cy="19859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Flowchart: Magnetic Disk 8"/>
          <p:cNvSpPr/>
          <p:nvPr/>
        </p:nvSpPr>
        <p:spPr bwMode="auto">
          <a:xfrm>
            <a:off x="8192600" y="5515807"/>
            <a:ext cx="960491" cy="710005"/>
          </a:xfrm>
          <a:prstGeom prst="flowChartMagneticDisk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DB</a:t>
            </a:r>
            <a:endParaRPr kumimoji="0" lang="en-US" sz="2400" b="0" i="0" u="none" strike="noStrike" cap="none" normalizeH="0" baseline="0" dirty="0" smtClean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10" name="Pentagon 9"/>
          <p:cNvSpPr/>
          <p:nvPr/>
        </p:nvSpPr>
        <p:spPr bwMode="auto">
          <a:xfrm>
            <a:off x="5571993" y="4229920"/>
            <a:ext cx="1054259" cy="570155"/>
          </a:xfrm>
          <a:prstGeom prst="homePlat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WS</a:t>
            </a:r>
          </a:p>
        </p:txBody>
      </p:sp>
      <p:sp>
        <p:nvSpPr>
          <p:cNvPr id="11" name="Round Diagonal Corner Rectangle 10"/>
          <p:cNvSpPr/>
          <p:nvPr/>
        </p:nvSpPr>
        <p:spPr bwMode="auto">
          <a:xfrm>
            <a:off x="2228663" y="4248648"/>
            <a:ext cx="1157841" cy="516367"/>
          </a:xfrm>
          <a:prstGeom prst="round2DiagRect">
            <a:avLst>
              <a:gd name="adj1" fmla="val 50000"/>
              <a:gd name="adj2" fmla="val 0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Input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992313" y="5301015"/>
            <a:ext cx="1676399" cy="688622"/>
            <a:chOff x="829734" y="3905956"/>
            <a:chExt cx="1676399" cy="688622"/>
          </a:xfrm>
        </p:grpSpPr>
        <p:sp>
          <p:nvSpPr>
            <p:cNvPr id="13" name="Rectangle 12"/>
            <p:cNvSpPr/>
            <p:nvPr/>
          </p:nvSpPr>
          <p:spPr bwMode="auto">
            <a:xfrm>
              <a:off x="1072444" y="3905956"/>
              <a:ext cx="1433689" cy="68862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Validation</a:t>
              </a: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846669" y="4041422"/>
              <a:ext cx="316089" cy="16933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829734" y="4261556"/>
              <a:ext cx="316089" cy="16933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529967" y="5135913"/>
            <a:ext cx="1676399" cy="688622"/>
            <a:chOff x="829734" y="3905956"/>
            <a:chExt cx="1676399" cy="688622"/>
          </a:xfrm>
        </p:grpSpPr>
        <p:sp>
          <p:nvSpPr>
            <p:cNvPr id="18" name="Rectangle 17"/>
            <p:cNvSpPr/>
            <p:nvPr/>
          </p:nvSpPr>
          <p:spPr bwMode="auto">
            <a:xfrm>
              <a:off x="1072444" y="3905956"/>
              <a:ext cx="1433689" cy="68862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Rules / Domain</a:t>
              </a: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846669" y="4041422"/>
              <a:ext cx="316089" cy="16933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829734" y="4261556"/>
              <a:ext cx="316089" cy="16933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</p:grpSp>
      <p:sp>
        <p:nvSpPr>
          <p:cNvPr id="21" name="Round Diagonal Corner Rectangle 20"/>
          <p:cNvSpPr/>
          <p:nvPr/>
        </p:nvSpPr>
        <p:spPr bwMode="auto">
          <a:xfrm>
            <a:off x="2189150" y="2527074"/>
            <a:ext cx="1157841" cy="516367"/>
          </a:xfrm>
          <a:prstGeom prst="round2DiagRect">
            <a:avLst>
              <a:gd name="adj1" fmla="val 50000"/>
              <a:gd name="adj2" fmla="val 0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Queries</a:t>
            </a:r>
          </a:p>
        </p:txBody>
      </p:sp>
      <p:pic>
        <p:nvPicPr>
          <p:cNvPr id="22" name="Rectangle 24598" descr="Server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70073" y="1855089"/>
            <a:ext cx="1453240" cy="19859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3" name="Flowchart: Magnetic Disk 22"/>
          <p:cNvSpPr/>
          <p:nvPr/>
        </p:nvSpPr>
        <p:spPr bwMode="auto">
          <a:xfrm>
            <a:off x="7063841" y="1955275"/>
            <a:ext cx="2065867" cy="824089"/>
          </a:xfrm>
          <a:prstGeom prst="flowChartMagneticDisk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View Model</a:t>
            </a:r>
            <a:endParaRPr kumimoji="0" lang="en-US" sz="2400" b="0" i="0" u="none" strike="noStrike" cap="none" normalizeH="0" baseline="0" dirty="0" smtClean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grpSp>
        <p:nvGrpSpPr>
          <p:cNvPr id="24" name="Group 28"/>
          <p:cNvGrpSpPr/>
          <p:nvPr/>
        </p:nvGrpSpPr>
        <p:grpSpPr>
          <a:xfrm>
            <a:off x="5778323" y="3050292"/>
            <a:ext cx="2628900" cy="688622"/>
            <a:chOff x="-122766" y="3905956"/>
            <a:chExt cx="2628900" cy="688622"/>
          </a:xfrm>
        </p:grpSpPr>
        <p:sp>
          <p:nvSpPr>
            <p:cNvPr id="25" name="Rectangle 24"/>
            <p:cNvSpPr/>
            <p:nvPr/>
          </p:nvSpPr>
          <p:spPr bwMode="auto">
            <a:xfrm>
              <a:off x="79024" y="3905956"/>
              <a:ext cx="2427110" cy="68862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 smtClean="0">
                  <a:solidFill>
                    <a:srgbClr val="FFFFFF"/>
                  </a:solidFill>
                  <a:latin typeface="Calibri" pitchFamily="34" charset="0"/>
                </a:rPr>
                <a:t>View Model</a:t>
              </a:r>
              <a:endParaRPr lang="en-US" sz="2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Updater</a:t>
              </a:r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-105831" y="4054122"/>
              <a:ext cx="316089" cy="16933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-122766" y="4274256"/>
              <a:ext cx="316089" cy="16933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</p:grpSp>
      <p:sp>
        <p:nvSpPr>
          <p:cNvPr id="28" name="Line 25"/>
          <p:cNvSpPr>
            <a:spLocks noChangeShapeType="1"/>
          </p:cNvSpPr>
          <p:nvPr/>
        </p:nvSpPr>
        <p:spPr bwMode="auto">
          <a:xfrm flipV="1">
            <a:off x="6442956" y="3750204"/>
            <a:ext cx="688623" cy="598311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lg" len="lg"/>
            <a:tailEnd type="stealth" w="lg" len="lg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29" name="Text Box 23"/>
          <p:cNvSpPr txBox="1">
            <a:spLocks noChangeArrowheads="1"/>
          </p:cNvSpPr>
          <p:nvPr/>
        </p:nvSpPr>
        <p:spPr bwMode="auto">
          <a:xfrm>
            <a:off x="6759780" y="4011377"/>
            <a:ext cx="1163432" cy="378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 smtClean="0"/>
              <a:t>Publish</a:t>
            </a:r>
            <a:endParaRPr lang="en-US" sz="2000" b="0" dirty="0">
              <a:effectLst/>
            </a:endParaRPr>
          </a:p>
        </p:txBody>
      </p:sp>
      <p:sp>
        <p:nvSpPr>
          <p:cNvPr id="30" name="Line 25"/>
          <p:cNvSpPr>
            <a:spLocks noChangeShapeType="1"/>
          </p:cNvSpPr>
          <p:nvPr/>
        </p:nvSpPr>
        <p:spPr bwMode="auto">
          <a:xfrm flipV="1">
            <a:off x="7571844" y="2768069"/>
            <a:ext cx="158045" cy="282224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lg" len="lg"/>
            <a:tailEnd type="stealth" w="lg" len="lg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31" name="Rounded Rectangle 30"/>
          <p:cNvSpPr/>
          <p:nvPr/>
        </p:nvSpPr>
        <p:spPr bwMode="auto">
          <a:xfrm>
            <a:off x="1852612" y="2344737"/>
            <a:ext cx="2679700" cy="3746500"/>
          </a:xfrm>
          <a:prstGeom prst="roundRect">
            <a:avLst/>
          </a:prstGeom>
          <a:noFill/>
          <a:ln w="2857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itchFamily="34" charset="0"/>
            </a:endParaRPr>
          </a:p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itchFamily="34" charset="0"/>
            </a:endParaRPr>
          </a:p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solidFill>
                <a:schemeClr val="bg2"/>
              </a:solidFill>
            </a:endParaRPr>
          </a:p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itchFamily="34" charset="0"/>
            </a:endParaRPr>
          </a:p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itchFamily="34" charset="0"/>
            </a:endParaRPr>
          </a:p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itchFamily="34" charset="0"/>
              </a:rPr>
              <a:t>Client</a:t>
            </a:r>
          </a:p>
        </p:txBody>
      </p:sp>
      <p:sp>
        <p:nvSpPr>
          <p:cNvPr id="32" name="Line 25"/>
          <p:cNvSpPr>
            <a:spLocks noChangeShapeType="1"/>
          </p:cNvSpPr>
          <p:nvPr/>
        </p:nvSpPr>
        <p:spPr bwMode="auto">
          <a:xfrm flipV="1">
            <a:off x="3356856" y="2370136"/>
            <a:ext cx="3690056" cy="39087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lg" len="lg"/>
            <a:tailEnd type="stealth" w="lg" len="lg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33" name="Line 25"/>
          <p:cNvSpPr>
            <a:spLocks noChangeShapeType="1"/>
          </p:cNvSpPr>
          <p:nvPr/>
        </p:nvSpPr>
        <p:spPr bwMode="auto">
          <a:xfrm>
            <a:off x="3369556" y="4488214"/>
            <a:ext cx="2178756" cy="4092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lg" len="lg"/>
            <a:tailEnd type="stealth" w="lg" len="lg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34" name="Arc 33"/>
          <p:cNvSpPr/>
          <p:nvPr/>
        </p:nvSpPr>
        <p:spPr bwMode="auto">
          <a:xfrm rot="18440961" flipV="1">
            <a:off x="1319451" y="2801533"/>
            <a:ext cx="2472960" cy="1998719"/>
          </a:xfrm>
          <a:prstGeom prst="arc">
            <a:avLst>
              <a:gd name="adj1" fmla="val 16715768"/>
              <a:gd name="adj2" fmla="val 0"/>
            </a:avLst>
          </a:prstGeom>
          <a:noFill/>
          <a:ln w="28575" cap="flat" cmpd="sng" algn="ctr">
            <a:solidFill>
              <a:schemeClr val="bg2"/>
            </a:solidFill>
            <a:prstDash val="solid"/>
            <a:round/>
            <a:headEnd type="none" w="med" len="med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itchFamily="34" charset="0"/>
            </a:endParaRPr>
          </a:p>
        </p:txBody>
      </p:sp>
      <p:sp>
        <p:nvSpPr>
          <p:cNvPr id="35" name="Text Box 23"/>
          <p:cNvSpPr txBox="1">
            <a:spLocks noChangeArrowheads="1"/>
          </p:cNvSpPr>
          <p:nvPr/>
        </p:nvSpPr>
        <p:spPr bwMode="auto">
          <a:xfrm>
            <a:off x="1547812" y="1341437"/>
            <a:ext cx="7848600" cy="43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0" dirty="0" smtClean="0">
                <a:effectLst/>
                <a:latin typeface="+mj-lt"/>
                <a:ea typeface="+mj-ea"/>
                <a:cs typeface="+mj-cs"/>
              </a:rPr>
              <a:t>Data from commands immediately overlaid on queries</a:t>
            </a:r>
            <a:endParaRPr lang="en-US" sz="2400" b="0" dirty="0">
              <a:effectLst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511894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Rules / Domain Components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What are they for?</a:t>
            </a:r>
          </a:p>
          <a:p>
            <a:pPr lvl="1"/>
            <a:r>
              <a:rPr lang="en-AU" dirty="0" smtClean="0"/>
              <a:t>In addition to doing what the command said to do, doing other things</a:t>
            </a:r>
          </a:p>
          <a:p>
            <a:pPr lvl="1"/>
            <a:r>
              <a:rPr lang="en-AU" dirty="0" smtClean="0"/>
              <a:t>E.g. When a customer withdraws money from their account, if the account is overdrawn, send them an email recommending a loan.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The focus is NOT on persistence</a:t>
            </a:r>
          </a:p>
          <a:p>
            <a:r>
              <a:rPr lang="en-AU" dirty="0" smtClean="0"/>
              <a:t>The view model provides for most data needs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58280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Domain Models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“If you have complicated and </a:t>
            </a:r>
            <a:r>
              <a:rPr lang="en-US" dirty="0" err="1" smtClean="0"/>
              <a:t>everchanging</a:t>
            </a:r>
            <a:r>
              <a:rPr lang="en-US" dirty="0" smtClean="0"/>
              <a:t> business rules…”</a:t>
            </a:r>
          </a:p>
          <a:p>
            <a:endParaRPr lang="en-US" dirty="0" smtClean="0"/>
          </a:p>
          <a:p>
            <a:r>
              <a:rPr lang="en-US" dirty="0" smtClean="0"/>
              <a:t>“If you have simple not-null checks and a couple of sums to calculate, a Transaction Script is a better bet”</a:t>
            </a:r>
          </a:p>
          <a:p>
            <a:endParaRPr lang="en-US" dirty="0" smtClean="0"/>
          </a:p>
          <a:p>
            <a:r>
              <a:rPr lang="en-US" dirty="0" smtClean="0"/>
              <a:t>	 p119    Patterns of Enterprise 			Application Architecture</a:t>
            </a:r>
          </a:p>
          <a:p>
            <a:endParaRPr lang="en-US" dirty="0"/>
          </a:p>
        </p:txBody>
      </p:sp>
      <p:pic>
        <p:nvPicPr>
          <p:cNvPr id="6" name="Picture 5" descr="poeaa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746699" y="4694237"/>
            <a:ext cx="2094213" cy="262432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Remember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2112" y="2484437"/>
            <a:ext cx="9315371" cy="215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7200" dirty="0" smtClean="0"/>
              <a:t>Use CQRS only within</a:t>
            </a:r>
          </a:p>
          <a:p>
            <a:r>
              <a:rPr lang="en-AU" sz="7200" dirty="0" smtClean="0"/>
              <a:t>an SOA service</a:t>
            </a:r>
            <a:endParaRPr lang="en-AU" sz="7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SOA &amp; Events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Loosely Coupled Synchronization</a:t>
            </a:r>
            <a:endParaRPr lang="en-US" dirty="0"/>
          </a:p>
        </p:txBody>
      </p:sp>
      <p:sp>
        <p:nvSpPr>
          <p:cNvPr id="33" name="Rounded Rectangle 32"/>
          <p:cNvSpPr/>
          <p:nvPr/>
        </p:nvSpPr>
        <p:spPr bwMode="auto">
          <a:xfrm>
            <a:off x="3744912" y="2027237"/>
            <a:ext cx="1715784" cy="105823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Medium" pitchFamily="34" charset="0"/>
              </a:rPr>
              <a:t>Sales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 rot="5400000">
            <a:off x="2020996" y="3686941"/>
            <a:ext cx="2438400" cy="144780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sp>
        <p:nvSpPr>
          <p:cNvPr id="35" name="Rectangle 3"/>
          <p:cNvSpPr txBox="1">
            <a:spLocks noChangeArrowheads="1"/>
          </p:cNvSpPr>
          <p:nvPr/>
        </p:nvSpPr>
        <p:spPr>
          <a:xfrm>
            <a:off x="611295" y="3633605"/>
            <a:ext cx="3275215" cy="990600"/>
          </a:xfrm>
          <a:prstGeom prst="rect">
            <a:avLst/>
          </a:prstGeom>
        </p:spPr>
        <p:txBody>
          <a:bodyPr/>
          <a:lstStyle/>
          <a:p>
            <a:pPr marL="411163" marR="0" lvl="0" indent="-34290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D34F"/>
              </a:buClr>
              <a:buSzPct val="95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Subscribe to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ranklin Gothic Book"/>
              </a:rPr>
              <a:t>Customer Status Updated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 rot="5400000" flipH="1" flipV="1">
            <a:off x="1982896" y="3877441"/>
            <a:ext cx="2667000" cy="160020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sp>
        <p:nvSpPr>
          <p:cNvPr id="37" name="Rectangle 3"/>
          <p:cNvSpPr txBox="1">
            <a:spLocks noChangeArrowheads="1"/>
          </p:cNvSpPr>
          <p:nvPr/>
        </p:nvSpPr>
        <p:spPr>
          <a:xfrm>
            <a:off x="3037221" y="5401441"/>
            <a:ext cx="3409604" cy="990600"/>
          </a:xfrm>
          <a:prstGeom prst="rect">
            <a:avLst/>
          </a:prstGeom>
        </p:spPr>
        <p:txBody>
          <a:bodyPr/>
          <a:lstStyle/>
          <a:p>
            <a:pPr marL="411163" marR="0" lvl="0" indent="-34290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D34F"/>
              </a:buClr>
              <a:buSzPct val="95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Franklin Gothic Book"/>
                <a:ea typeface="+mn-ea"/>
                <a:cs typeface="+mn-cs"/>
              </a:rPr>
              <a:t>Publish</a:t>
            </a:r>
          </a:p>
          <a:p>
            <a:pPr marL="411163" marR="0" lvl="0" indent="-34290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D34F"/>
              </a:buClr>
              <a:buSzPct val="95000"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Franklin Gothic Book"/>
              </a:rPr>
              <a:t>Customer Status Updated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  <p:sp>
        <p:nvSpPr>
          <p:cNvPr id="38" name="Freeform 13"/>
          <p:cNvSpPr>
            <a:spLocks/>
          </p:cNvSpPr>
          <p:nvPr/>
        </p:nvSpPr>
        <p:spPr bwMode="auto">
          <a:xfrm flipH="1">
            <a:off x="3168702" y="2505841"/>
            <a:ext cx="508000" cy="304799"/>
          </a:xfrm>
          <a:custGeom>
            <a:avLst/>
            <a:gdLst>
              <a:gd name="T0" fmla="*/ 15875 w 320"/>
              <a:gd name="T1" fmla="*/ 0 h 333"/>
              <a:gd name="T2" fmla="*/ 508000 w 320"/>
              <a:gd name="T3" fmla="*/ 6350 h 333"/>
              <a:gd name="T4" fmla="*/ 508000 w 320"/>
              <a:gd name="T5" fmla="*/ 528637 h 333"/>
              <a:gd name="T6" fmla="*/ 0 w 320"/>
              <a:gd name="T7" fmla="*/ 528637 h 333"/>
              <a:gd name="T8" fmla="*/ 0 60000 65536"/>
              <a:gd name="T9" fmla="*/ 0 60000 65536"/>
              <a:gd name="T10" fmla="*/ 0 60000 65536"/>
              <a:gd name="T11" fmla="*/ 0 60000 65536"/>
              <a:gd name="T12" fmla="*/ 0 w 320"/>
              <a:gd name="T13" fmla="*/ 0 h 333"/>
              <a:gd name="T14" fmla="*/ 320 w 320"/>
              <a:gd name="T15" fmla="*/ 333 h 33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20" h="333">
                <a:moveTo>
                  <a:pt x="10" y="0"/>
                </a:moveTo>
                <a:lnTo>
                  <a:pt x="320" y="4"/>
                </a:lnTo>
                <a:lnTo>
                  <a:pt x="320" y="333"/>
                </a:lnTo>
                <a:lnTo>
                  <a:pt x="0" y="333"/>
                </a:lnTo>
              </a:path>
            </a:pathLst>
          </a:custGeom>
          <a:noFill/>
          <a:ln w="57150">
            <a:solidFill>
              <a:schemeClr val="tx1"/>
            </a:solidFill>
            <a:round/>
            <a:headEnd/>
            <a:tailEnd type="stealth" w="lg" len="lg"/>
          </a:ln>
        </p:spPr>
        <p:txBody>
          <a:bodyPr wrap="none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" name="Rectangle 3"/>
          <p:cNvSpPr txBox="1">
            <a:spLocks noChangeArrowheads="1"/>
          </p:cNvSpPr>
          <p:nvPr/>
        </p:nvSpPr>
        <p:spPr>
          <a:xfrm>
            <a:off x="603593" y="2429641"/>
            <a:ext cx="2709805" cy="4572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D34F"/>
              </a:buClr>
              <a:buSzPct val="95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Franklin Gothic Book"/>
                <a:ea typeface="+mn-ea"/>
                <a:cs typeface="+mn-cs"/>
              </a:rPr>
              <a:t>Save Discount Locally</a:t>
            </a:r>
          </a:p>
        </p:txBody>
      </p:sp>
      <p:cxnSp>
        <p:nvCxnSpPr>
          <p:cNvPr id="40" name="Straight Arrow Connector 39"/>
          <p:cNvCxnSpPr/>
          <p:nvPr/>
        </p:nvCxnSpPr>
        <p:spPr>
          <a:xfrm rot="16200000" flipH="1">
            <a:off x="5335696" y="3115441"/>
            <a:ext cx="2514600" cy="251460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sp>
        <p:nvSpPr>
          <p:cNvPr id="41" name="Rectangle 3"/>
          <p:cNvSpPr txBox="1">
            <a:spLocks noChangeArrowheads="1"/>
          </p:cNvSpPr>
          <p:nvPr/>
        </p:nvSpPr>
        <p:spPr>
          <a:xfrm>
            <a:off x="6108576" y="3428949"/>
            <a:ext cx="3124200" cy="990600"/>
          </a:xfrm>
          <a:prstGeom prst="rect">
            <a:avLst/>
          </a:prstGeom>
        </p:spPr>
        <p:txBody>
          <a:bodyPr/>
          <a:lstStyle/>
          <a:p>
            <a:pPr marL="411163" marR="0" lvl="0" indent="-34290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D34F"/>
              </a:buClr>
              <a:buSzPct val="95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Subscribe to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ranklin Gothic Book"/>
              </a:rPr>
              <a:t>Product Pricing Updated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 rot="16200000" flipV="1">
            <a:off x="5221396" y="3382141"/>
            <a:ext cx="2590800" cy="251460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sp>
        <p:nvSpPr>
          <p:cNvPr id="43" name="Rectangle 3"/>
          <p:cNvSpPr txBox="1">
            <a:spLocks noChangeArrowheads="1"/>
          </p:cNvSpPr>
          <p:nvPr/>
        </p:nvSpPr>
        <p:spPr>
          <a:xfrm>
            <a:off x="3621896" y="4567391"/>
            <a:ext cx="3124200" cy="990600"/>
          </a:xfrm>
          <a:prstGeom prst="rect">
            <a:avLst/>
          </a:prstGeom>
        </p:spPr>
        <p:txBody>
          <a:bodyPr/>
          <a:lstStyle/>
          <a:p>
            <a:pPr marL="411163" marR="0" lvl="0" indent="-34290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D34F"/>
              </a:buClr>
              <a:buSzPct val="95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Franklin Gothic Book"/>
                <a:ea typeface="+mn-ea"/>
                <a:cs typeface="+mn-cs"/>
              </a:rPr>
              <a:t>Publish</a:t>
            </a:r>
          </a:p>
          <a:p>
            <a:pPr marL="411163" marR="0" lvl="0" indent="-34290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D34F"/>
              </a:buClr>
              <a:buSzPct val="95000"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Franklin Gothic Book"/>
              </a:rPr>
              <a:t>Product Pricing Updated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  <p:sp>
        <p:nvSpPr>
          <p:cNvPr id="44" name="Freeform 13"/>
          <p:cNvSpPr>
            <a:spLocks/>
          </p:cNvSpPr>
          <p:nvPr/>
        </p:nvSpPr>
        <p:spPr bwMode="auto">
          <a:xfrm>
            <a:off x="5494088" y="2505841"/>
            <a:ext cx="508000" cy="304799"/>
          </a:xfrm>
          <a:custGeom>
            <a:avLst/>
            <a:gdLst>
              <a:gd name="T0" fmla="*/ 15875 w 320"/>
              <a:gd name="T1" fmla="*/ 0 h 333"/>
              <a:gd name="T2" fmla="*/ 508000 w 320"/>
              <a:gd name="T3" fmla="*/ 6350 h 333"/>
              <a:gd name="T4" fmla="*/ 508000 w 320"/>
              <a:gd name="T5" fmla="*/ 528637 h 333"/>
              <a:gd name="T6" fmla="*/ 0 w 320"/>
              <a:gd name="T7" fmla="*/ 528637 h 333"/>
              <a:gd name="T8" fmla="*/ 0 60000 65536"/>
              <a:gd name="T9" fmla="*/ 0 60000 65536"/>
              <a:gd name="T10" fmla="*/ 0 60000 65536"/>
              <a:gd name="T11" fmla="*/ 0 60000 65536"/>
              <a:gd name="T12" fmla="*/ 0 w 320"/>
              <a:gd name="T13" fmla="*/ 0 h 333"/>
              <a:gd name="T14" fmla="*/ 320 w 320"/>
              <a:gd name="T15" fmla="*/ 333 h 33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20" h="333">
                <a:moveTo>
                  <a:pt x="10" y="0"/>
                </a:moveTo>
                <a:lnTo>
                  <a:pt x="320" y="4"/>
                </a:lnTo>
                <a:lnTo>
                  <a:pt x="320" y="333"/>
                </a:lnTo>
                <a:lnTo>
                  <a:pt x="0" y="333"/>
                </a:lnTo>
              </a:path>
            </a:pathLst>
          </a:custGeom>
          <a:noFill/>
          <a:ln w="57150">
            <a:solidFill>
              <a:schemeClr val="tx1"/>
            </a:solidFill>
            <a:round/>
            <a:headEnd/>
            <a:tailEnd type="stealth" w="lg" len="lg"/>
          </a:ln>
        </p:spPr>
        <p:txBody>
          <a:bodyPr wrap="none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5" name="Rectangle 3"/>
          <p:cNvSpPr txBox="1">
            <a:spLocks noChangeArrowheads="1"/>
          </p:cNvSpPr>
          <p:nvPr/>
        </p:nvSpPr>
        <p:spPr>
          <a:xfrm>
            <a:off x="6021495" y="2429641"/>
            <a:ext cx="2919153" cy="4572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D34F"/>
              </a:buClr>
              <a:buSzPct val="95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Franklin Gothic Book"/>
                <a:ea typeface="+mn-ea"/>
                <a:cs typeface="+mn-cs"/>
              </a:rPr>
              <a:t>Save Pricing Locally</a:t>
            </a:r>
          </a:p>
        </p:txBody>
      </p:sp>
      <p:pic>
        <p:nvPicPr>
          <p:cNvPr id="4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8393112" y="1742117"/>
            <a:ext cx="1371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47" name="Straight Arrow Connector 46"/>
          <p:cNvCxnSpPr/>
          <p:nvPr/>
        </p:nvCxnSpPr>
        <p:spPr>
          <a:xfrm rot="10800000" flipV="1">
            <a:off x="5560358" y="2217307"/>
            <a:ext cx="2468880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sp>
        <p:nvSpPr>
          <p:cNvPr id="48" name="Rectangle 3"/>
          <p:cNvSpPr txBox="1">
            <a:spLocks noChangeArrowheads="1"/>
          </p:cNvSpPr>
          <p:nvPr/>
        </p:nvSpPr>
        <p:spPr>
          <a:xfrm>
            <a:off x="6326295" y="1802913"/>
            <a:ext cx="1749829" cy="401782"/>
          </a:xfrm>
          <a:prstGeom prst="rect">
            <a:avLst/>
          </a:prstGeom>
        </p:spPr>
        <p:txBody>
          <a:bodyPr/>
          <a:lstStyle/>
          <a:p>
            <a:pPr marL="411163" marR="0" lvl="0" indent="-34290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D34F"/>
              </a:buClr>
              <a:buSzPct val="95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Place Order</a:t>
            </a:r>
          </a:p>
        </p:txBody>
      </p:sp>
      <p:sp>
        <p:nvSpPr>
          <p:cNvPr id="49" name="Curved Left Arrow 48"/>
          <p:cNvSpPr/>
          <p:nvPr/>
        </p:nvSpPr>
        <p:spPr>
          <a:xfrm>
            <a:off x="4773498" y="2715605"/>
            <a:ext cx="245409" cy="333061"/>
          </a:xfrm>
          <a:prstGeom prst="curvedLeftArrow">
            <a:avLst/>
          </a:prstGeom>
          <a:solidFill>
            <a:srgbClr val="000000"/>
          </a:solidFill>
          <a:ln w="25400" cap="flat" cmpd="sng" algn="ctr">
            <a:solidFill>
              <a:srgbClr val="00000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  <p:sp>
        <p:nvSpPr>
          <p:cNvPr id="50" name="Curved Right Arrow 49"/>
          <p:cNvSpPr/>
          <p:nvPr/>
        </p:nvSpPr>
        <p:spPr>
          <a:xfrm flipV="1">
            <a:off x="4315984" y="2678739"/>
            <a:ext cx="294491" cy="363281"/>
          </a:xfrm>
          <a:prstGeom prst="curvedRightArrow">
            <a:avLst/>
          </a:prstGeom>
          <a:solidFill>
            <a:srgbClr val="000000"/>
          </a:solidFill>
          <a:ln w="25400" cap="flat" cmpd="sng" algn="ctr">
            <a:solidFill>
              <a:srgbClr val="00000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  <p:cxnSp>
        <p:nvCxnSpPr>
          <p:cNvPr id="51" name="Straight Arrow Connector 50"/>
          <p:cNvCxnSpPr/>
          <p:nvPr/>
        </p:nvCxnSpPr>
        <p:spPr>
          <a:xfrm rot="16200000" flipH="1">
            <a:off x="5107096" y="3648841"/>
            <a:ext cx="2819400" cy="266700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cxnSp>
        <p:nvCxnSpPr>
          <p:cNvPr id="52" name="Straight Arrow Connector 51"/>
          <p:cNvCxnSpPr/>
          <p:nvPr/>
        </p:nvCxnSpPr>
        <p:spPr>
          <a:xfrm rot="5400000">
            <a:off x="2020996" y="4144141"/>
            <a:ext cx="2743200" cy="175260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sp>
        <p:nvSpPr>
          <p:cNvPr id="53" name="Rectangle 3"/>
          <p:cNvSpPr txBox="1">
            <a:spLocks noChangeArrowheads="1"/>
          </p:cNvSpPr>
          <p:nvPr/>
        </p:nvSpPr>
        <p:spPr>
          <a:xfrm>
            <a:off x="3811696" y="6392041"/>
            <a:ext cx="3124200" cy="533400"/>
          </a:xfrm>
          <a:prstGeom prst="rect">
            <a:avLst/>
          </a:prstGeom>
        </p:spPr>
        <p:txBody>
          <a:bodyPr/>
          <a:lstStyle/>
          <a:p>
            <a:pPr marL="411163" marR="0" lvl="0" indent="-34290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D34F"/>
              </a:buClr>
              <a:buSzPct val="95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Franklin Gothic Book"/>
                <a:ea typeface="+mn-ea"/>
                <a:cs typeface="+mn-cs"/>
              </a:rPr>
              <a:t>Publish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Franklin Gothic Book"/>
              </a:rPr>
              <a:t>Order Accepted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rot="5400000" flipH="1" flipV="1">
            <a:off x="2093744" y="5152069"/>
            <a:ext cx="838201" cy="120517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cxnSp>
        <p:nvCxnSpPr>
          <p:cNvPr id="55" name="Straight Arrow Connector 54"/>
          <p:cNvCxnSpPr/>
          <p:nvPr/>
        </p:nvCxnSpPr>
        <p:spPr>
          <a:xfrm rot="16200000" flipV="1">
            <a:off x="1644855" y="5089705"/>
            <a:ext cx="824347" cy="331144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cxnSp>
        <p:nvCxnSpPr>
          <p:cNvPr id="56" name="Straight Arrow Connector 55"/>
          <p:cNvCxnSpPr/>
          <p:nvPr/>
        </p:nvCxnSpPr>
        <p:spPr>
          <a:xfrm rot="5400000" flipH="1" flipV="1">
            <a:off x="7948675" y="5104963"/>
            <a:ext cx="838201" cy="120517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cxnSp>
        <p:nvCxnSpPr>
          <p:cNvPr id="57" name="Straight Arrow Connector 56"/>
          <p:cNvCxnSpPr/>
          <p:nvPr/>
        </p:nvCxnSpPr>
        <p:spPr>
          <a:xfrm rot="16200000" flipV="1">
            <a:off x="7499786" y="5042599"/>
            <a:ext cx="824347" cy="331144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cxnSp>
        <p:nvCxnSpPr>
          <p:cNvPr id="58" name="Straight Arrow Connector 57"/>
          <p:cNvCxnSpPr/>
          <p:nvPr/>
        </p:nvCxnSpPr>
        <p:spPr>
          <a:xfrm rot="16200000" flipH="1">
            <a:off x="4668842" y="3866499"/>
            <a:ext cx="964277" cy="498763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cxnSp>
        <p:nvCxnSpPr>
          <p:cNvPr id="59" name="Straight Arrow Connector 58"/>
          <p:cNvCxnSpPr/>
          <p:nvPr/>
        </p:nvCxnSpPr>
        <p:spPr>
          <a:xfrm rot="5400000">
            <a:off x="3936387" y="4058160"/>
            <a:ext cx="947651" cy="18288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sp>
        <p:nvSpPr>
          <p:cNvPr id="60" name="Rounded Rectangle 59"/>
          <p:cNvSpPr/>
          <p:nvPr/>
        </p:nvSpPr>
        <p:spPr bwMode="auto">
          <a:xfrm>
            <a:off x="7883687" y="5703673"/>
            <a:ext cx="1715784" cy="1058238"/>
          </a:xfrm>
          <a:prstGeom prst="roundRect">
            <a:avLst/>
          </a:prstGeom>
          <a:solidFill>
            <a:srgbClr val="FFD34F">
              <a:lumMod val="75000"/>
            </a:srgbClr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Medium" pitchFamily="34" charset="0"/>
              </a:rPr>
              <a:t>Pricing</a:t>
            </a:r>
          </a:p>
        </p:txBody>
      </p:sp>
      <p:sp>
        <p:nvSpPr>
          <p:cNvPr id="61" name="Rounded Rectangle 60"/>
          <p:cNvSpPr/>
          <p:nvPr/>
        </p:nvSpPr>
        <p:spPr bwMode="auto">
          <a:xfrm>
            <a:off x="722600" y="5713947"/>
            <a:ext cx="1715784" cy="1058238"/>
          </a:xfrm>
          <a:prstGeom prst="roundRect">
            <a:avLst/>
          </a:prstGeom>
          <a:solidFill>
            <a:srgbClr val="07CF2D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Medium" pitchFamily="34" charset="0"/>
              </a:rPr>
              <a:t>CRM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000"/>
                            </p:stCondLst>
                            <p:childTnLst>
                              <p:par>
                                <p:cTn id="12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500"/>
                            </p:stCondLst>
                            <p:childTnLst>
                              <p:par>
                                <p:cTn id="1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3000"/>
                            </p:stCondLst>
                            <p:childTnLst>
                              <p:par>
                                <p:cTn id="1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5" grpId="1"/>
      <p:bldP spid="37" grpId="0"/>
      <p:bldP spid="37" grpId="1"/>
      <p:bldP spid="38" grpId="0" animBg="1"/>
      <p:bldP spid="38" grpId="1" animBg="1"/>
      <p:bldP spid="39" grpId="0"/>
      <p:bldP spid="39" grpId="1"/>
      <p:bldP spid="41" grpId="0"/>
      <p:bldP spid="41" grpId="1"/>
      <p:bldP spid="43" grpId="0"/>
      <p:bldP spid="43" grpId="1"/>
      <p:bldP spid="44" grpId="0" animBg="1"/>
      <p:bldP spid="44" grpId="1" animBg="1"/>
      <p:bldP spid="45" grpId="0"/>
      <p:bldP spid="45" grpId="1"/>
      <p:bldP spid="48" grpId="0"/>
      <p:bldP spid="49" grpId="0" animBg="1"/>
      <p:bldP spid="50" grpId="0" animBg="1"/>
      <p:bldP spid="53" grpId="0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Component: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service is divided internally into Business Components (BC)</a:t>
            </a:r>
          </a:p>
          <a:p>
            <a:endParaRPr lang="en-US" dirty="0" smtClean="0"/>
          </a:p>
          <a:p>
            <a:r>
              <a:rPr lang="en-US" dirty="0" smtClean="0"/>
              <a:t>A Business Component is a sub-division of the business capability, not relevant outside the context of the service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1154112" y="4389437"/>
            <a:ext cx="8610600" cy="4572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effectLst/>
              <a:latin typeface="Arial" charset="0"/>
              <a:ea typeface="MS Gothic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to: specify destination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238" y="1768475"/>
            <a:ext cx="9577387" cy="4987925"/>
          </a:xfrm>
        </p:spPr>
        <p:txBody>
          <a:bodyPr/>
          <a:lstStyle/>
          <a:p>
            <a:pPr>
              <a:buNone/>
            </a:pPr>
            <a:r>
              <a:rPr lang="en-US" sz="2400" dirty="0" err="1" smtClean="0">
                <a:latin typeface="Consolas" pitchFamily="49" charset="0"/>
              </a:rPr>
              <a:t>Bus.Send</a:t>
            </a:r>
            <a:r>
              <a:rPr lang="en-US" sz="2400" dirty="0" smtClean="0">
                <a:latin typeface="Consolas" pitchFamily="49" charset="0"/>
              </a:rPr>
              <a:t>(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</a:rPr>
              <a:t>string</a:t>
            </a:r>
            <a:r>
              <a:rPr lang="en-US" sz="2400" dirty="0" smtClean="0">
                <a:latin typeface="Consolas" pitchFamily="49" charset="0"/>
              </a:rPr>
              <a:t> destination, </a:t>
            </a:r>
            <a:r>
              <a:rPr lang="en-US" sz="2400" dirty="0" err="1" smtClean="0">
                <a:latin typeface="Consolas" pitchFamily="49" charset="0"/>
              </a:rPr>
              <a:t>IMessage</a:t>
            </a:r>
            <a:r>
              <a:rPr lang="en-US" sz="2400" dirty="0" smtClean="0">
                <a:latin typeface="Consolas" pitchFamily="49" charset="0"/>
              </a:rPr>
              <a:t>[] </a:t>
            </a:r>
            <a:r>
              <a:rPr lang="en-US" sz="2400" dirty="0" err="1" smtClean="0">
                <a:latin typeface="Consolas" pitchFamily="49" charset="0"/>
              </a:rPr>
              <a:t>msgs</a:t>
            </a:r>
            <a:r>
              <a:rPr lang="en-US" sz="2400" dirty="0" smtClean="0">
                <a:latin typeface="Consolas" pitchFamily="49" charset="0"/>
              </a:rPr>
              <a:t>);</a:t>
            </a:r>
            <a:endParaRPr lang="en-US" sz="2800" dirty="0" smtClean="0">
              <a:latin typeface="Consolas" pitchFamily="49" charset="0"/>
            </a:endParaRPr>
          </a:p>
          <a:p>
            <a:pPr lvl="1"/>
            <a:r>
              <a:rPr lang="en-US" dirty="0" smtClean="0"/>
              <a:t>Requires that application manages routing</a:t>
            </a:r>
          </a:p>
          <a:p>
            <a:pPr lvl="3">
              <a:buNone/>
            </a:pPr>
            <a:endParaRPr lang="en-US" dirty="0" smtClean="0"/>
          </a:p>
          <a:p>
            <a:r>
              <a:rPr lang="en-US" dirty="0" smtClean="0"/>
              <a:t>Configure destination for message type:</a:t>
            </a:r>
          </a:p>
          <a:p>
            <a:pPr lvl="1"/>
            <a:r>
              <a:rPr lang="en-US" dirty="0" smtClean="0"/>
              <a:t>In </a:t>
            </a:r>
            <a:r>
              <a:rPr lang="en-US" sz="2400" dirty="0" smtClean="0"/>
              <a:t>&lt;</a:t>
            </a:r>
            <a:r>
              <a:rPr lang="en-US" sz="2400" dirty="0" err="1" smtClean="0"/>
              <a:t>UnicastBusConfig</a:t>
            </a:r>
            <a:r>
              <a:rPr lang="en-US" sz="2400" dirty="0" smtClean="0"/>
              <a:t>&gt;</a:t>
            </a:r>
            <a:r>
              <a:rPr lang="en-US" dirty="0" smtClean="0"/>
              <a:t>, under </a:t>
            </a:r>
            <a:r>
              <a:rPr lang="en-US" sz="2400" dirty="0" smtClean="0"/>
              <a:t>&lt;</a:t>
            </a:r>
            <a:r>
              <a:rPr lang="en-US" sz="2400" dirty="0" err="1" smtClean="0"/>
              <a:t>MessageEndpointMappings</a:t>
            </a:r>
            <a:r>
              <a:rPr lang="en-US" sz="2400" dirty="0" smtClean="0"/>
              <a:t>&gt;</a:t>
            </a:r>
            <a:endParaRPr lang="en-US" dirty="0" smtClean="0"/>
          </a:p>
          <a:p>
            <a:pPr marL="431800" lvl="2" indent="-323850">
              <a:spcAft>
                <a:spcPts val="1425"/>
              </a:spcAft>
              <a:buSzPct val="39000"/>
              <a:buNone/>
            </a:pPr>
            <a:r>
              <a:rPr lang="en-US" dirty="0" smtClean="0">
                <a:latin typeface="Consolas" pitchFamily="49" charset="0"/>
                <a:cs typeface="+mn-cs"/>
              </a:rPr>
              <a:t>			&lt;add Messages=“assembly” endpoint=“destination”&gt;</a:t>
            </a:r>
          </a:p>
          <a:p>
            <a:pPr lvl="2">
              <a:buNone/>
            </a:pPr>
            <a:r>
              <a:rPr lang="en-US" sz="2800" dirty="0" smtClean="0"/>
              <a:t>Or:</a:t>
            </a:r>
          </a:p>
          <a:p>
            <a:pPr lvl="2">
              <a:buNone/>
            </a:pPr>
            <a:r>
              <a:rPr lang="en-US" dirty="0" smtClean="0">
                <a:latin typeface="Consolas" pitchFamily="49" charset="0"/>
                <a:cs typeface="+mn-cs"/>
              </a:rPr>
              <a:t>&lt;add Messages=“type” endpoint=“destination”&gt;</a:t>
            </a:r>
            <a:endParaRPr lang="en-US" sz="2800" dirty="0">
              <a:latin typeface="Consolas" pitchFamily="49" charset="0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Components: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Business Components in Shipping Service</a:t>
            </a:r>
          </a:p>
          <a:p>
            <a:pPr lvl="1"/>
            <a:r>
              <a:rPr lang="en-US" dirty="0" smtClean="0"/>
              <a:t>Perishable</a:t>
            </a:r>
          </a:p>
          <a:p>
            <a:pPr lvl="1"/>
            <a:r>
              <a:rPr lang="en-US" dirty="0" smtClean="0"/>
              <a:t>Non-perishable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Business Components in Sales Service</a:t>
            </a:r>
          </a:p>
          <a:p>
            <a:pPr lvl="1"/>
            <a:r>
              <a:rPr lang="en-US" dirty="0" smtClean="0"/>
              <a:t>Regular Customers</a:t>
            </a:r>
          </a:p>
          <a:p>
            <a:pPr lvl="1"/>
            <a:r>
              <a:rPr lang="en-US" dirty="0" smtClean="0"/>
              <a:t>Strategic Partners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Component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A business component:</a:t>
            </a:r>
          </a:p>
          <a:p>
            <a:r>
              <a:rPr lang="en-US" dirty="0" smtClean="0"/>
              <a:t>	Has its own database</a:t>
            </a:r>
          </a:p>
          <a:p>
            <a:pPr lvl="1"/>
            <a:r>
              <a:rPr lang="en-US" dirty="0" smtClean="0"/>
              <a:t>Logically independent</a:t>
            </a:r>
          </a:p>
          <a:p>
            <a:pPr lvl="2"/>
            <a:r>
              <a:rPr lang="en-US" dirty="0" smtClean="0"/>
              <a:t>No foreign keys to any other BCs</a:t>
            </a:r>
          </a:p>
          <a:p>
            <a:pPr lvl="1"/>
            <a:r>
              <a:rPr lang="en-US" dirty="0" smtClean="0"/>
              <a:t>Physical separation provides greatest autonomy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	Can subscribe to events from other services</a:t>
            </a:r>
          </a:p>
          <a:p>
            <a:r>
              <a:rPr lang="en-US" dirty="0" smtClean="0"/>
              <a:t>	Logically owns the code, </a:t>
            </a:r>
            <a:r>
              <a:rPr lang="en-US" dirty="0" err="1" smtClean="0"/>
              <a:t>config</a:t>
            </a:r>
            <a:r>
              <a:rPr lang="en-US" dirty="0" smtClean="0"/>
              <a:t>, DB schema as well as message schema for those it publishes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Autonomous Component: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Autonomous Component (AC) is a logical unit of deployment, containing all code and </a:t>
            </a:r>
            <a:r>
              <a:rPr lang="en-US" dirty="0" err="1" smtClean="0"/>
              <a:t>config</a:t>
            </a:r>
            <a:r>
              <a:rPr lang="en-US" dirty="0" smtClean="0"/>
              <a:t> needed to handle a single message type within a given business component.</a:t>
            </a:r>
          </a:p>
          <a:p>
            <a:endParaRPr lang="en-US" dirty="0" smtClean="0"/>
          </a:p>
          <a:p>
            <a:r>
              <a:rPr lang="en-US" dirty="0" smtClean="0"/>
              <a:t>When installed on a given machine, that physical instance is called an</a:t>
            </a:r>
          </a:p>
          <a:p>
            <a:pPr>
              <a:buNone/>
            </a:pPr>
            <a:r>
              <a:rPr lang="en-US" dirty="0" smtClean="0"/>
              <a:t>	Autonomous Component Instance (ACI)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Structure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 bwMode="auto">
          <a:xfrm>
            <a:off x="468312" y="1722437"/>
            <a:ext cx="9144000" cy="5105400"/>
          </a:xfrm>
          <a:prstGeom prst="rect">
            <a:avLst/>
          </a:prstGeom>
          <a:noFill/>
          <a:ln w="5715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effectLst/>
              <a:latin typeface="Arial" charset="0"/>
              <a:ea typeface="MS Gothic" charset="-128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8277205" y="1372469"/>
            <a:ext cx="954107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Service</a:t>
            </a:r>
            <a:endParaRPr lang="en-US" dirty="0"/>
          </a:p>
        </p:txBody>
      </p:sp>
      <p:sp>
        <p:nvSpPr>
          <p:cNvPr id="60" name="Rectangle 59"/>
          <p:cNvSpPr/>
          <p:nvPr/>
        </p:nvSpPr>
        <p:spPr bwMode="auto">
          <a:xfrm>
            <a:off x="1077912" y="2103437"/>
            <a:ext cx="3581400" cy="4419600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effectLst/>
              <a:latin typeface="Arial" charset="0"/>
              <a:ea typeface="MS Gothic" charset="-128"/>
            </a:endParaRPr>
          </a:p>
        </p:txBody>
      </p:sp>
      <p:sp>
        <p:nvSpPr>
          <p:cNvPr id="61" name="Rectangle 60"/>
          <p:cNvSpPr/>
          <p:nvPr/>
        </p:nvSpPr>
        <p:spPr bwMode="auto">
          <a:xfrm>
            <a:off x="5649912" y="2103437"/>
            <a:ext cx="3733800" cy="44196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effectLst/>
              <a:latin typeface="Arial" charset="0"/>
              <a:ea typeface="MS Gothic" charset="-128"/>
            </a:endParaRPr>
          </a:p>
        </p:txBody>
      </p:sp>
      <p:sp>
        <p:nvSpPr>
          <p:cNvPr id="62" name="Flowchart: Magnetic Disk 61"/>
          <p:cNvSpPr/>
          <p:nvPr/>
        </p:nvSpPr>
        <p:spPr bwMode="auto">
          <a:xfrm>
            <a:off x="2068512" y="5761037"/>
            <a:ext cx="1066800" cy="609600"/>
          </a:xfrm>
          <a:prstGeom prst="flowChartMagneticDisk">
            <a:avLst/>
          </a:prstGeom>
          <a:solidFill>
            <a:schemeClr val="accent6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 smtClean="0"/>
              <a:t>DB</a:t>
            </a:r>
            <a:endParaRPr kumimoji="0" lang="en-US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  <a:ea typeface="MS Gothic" charset="-128"/>
            </a:endParaRPr>
          </a:p>
        </p:txBody>
      </p:sp>
      <p:sp>
        <p:nvSpPr>
          <p:cNvPr id="63" name="Flowchart: Magnetic Disk 62"/>
          <p:cNvSpPr/>
          <p:nvPr/>
        </p:nvSpPr>
        <p:spPr bwMode="auto">
          <a:xfrm>
            <a:off x="7021512" y="5761037"/>
            <a:ext cx="1066800" cy="609600"/>
          </a:xfrm>
          <a:prstGeom prst="flowChartMagneticDisk">
            <a:avLst/>
          </a:prstGeom>
          <a:solidFill>
            <a:schemeClr val="accent1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 smtClean="0"/>
              <a:t>DB</a:t>
            </a:r>
            <a:endParaRPr kumimoji="0" lang="en-US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  <a:ea typeface="MS Gothic" charset="-128"/>
            </a:endParaRPr>
          </a:p>
        </p:txBody>
      </p:sp>
      <p:grpSp>
        <p:nvGrpSpPr>
          <p:cNvPr id="64" name="Group 18"/>
          <p:cNvGrpSpPr/>
          <p:nvPr/>
        </p:nvGrpSpPr>
        <p:grpSpPr>
          <a:xfrm>
            <a:off x="1154112" y="2255837"/>
            <a:ext cx="1676400" cy="1498600"/>
            <a:chOff x="1916112" y="2509837"/>
            <a:chExt cx="1676400" cy="1498600"/>
          </a:xfrm>
        </p:grpSpPr>
        <p:sp>
          <p:nvSpPr>
            <p:cNvPr id="65" name="AutoShape 13"/>
            <p:cNvSpPr>
              <a:spLocks noChangeArrowheads="1"/>
            </p:cNvSpPr>
            <p:nvPr/>
          </p:nvSpPr>
          <p:spPr bwMode="auto">
            <a:xfrm flipH="1">
              <a:off x="2106612" y="2509837"/>
              <a:ext cx="1485900" cy="1498600"/>
            </a:xfrm>
            <a:prstGeom prst="cube">
              <a:avLst>
                <a:gd name="adj" fmla="val 21723"/>
              </a:avLst>
            </a:prstGeom>
            <a:solidFill>
              <a:srgbClr val="FCEB98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6" name="AutoShape 14"/>
            <p:cNvSpPr>
              <a:spLocks noChangeArrowheads="1"/>
            </p:cNvSpPr>
            <p:nvPr/>
          </p:nvSpPr>
          <p:spPr bwMode="auto">
            <a:xfrm rot="16200000">
              <a:off x="1852612" y="3043237"/>
              <a:ext cx="571500" cy="444500"/>
            </a:xfrm>
            <a:prstGeom prst="can">
              <a:avLst>
                <a:gd name="adj" fmla="val 32778"/>
              </a:avLst>
            </a:prstGeom>
            <a:solidFill>
              <a:srgbClr val="FCEB98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7" name="Text Box 15"/>
            <p:cNvSpPr txBox="1">
              <a:spLocks noChangeArrowheads="1"/>
            </p:cNvSpPr>
            <p:nvPr/>
          </p:nvSpPr>
          <p:spPr bwMode="auto">
            <a:xfrm>
              <a:off x="2525712" y="3017837"/>
              <a:ext cx="9525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</a:rPr>
                <a:t>AC</a:t>
              </a:r>
            </a:p>
          </p:txBody>
        </p:sp>
      </p:grpSp>
      <p:grpSp>
        <p:nvGrpSpPr>
          <p:cNvPr id="68" name="Group 19"/>
          <p:cNvGrpSpPr/>
          <p:nvPr/>
        </p:nvGrpSpPr>
        <p:grpSpPr>
          <a:xfrm>
            <a:off x="239712" y="2865437"/>
            <a:ext cx="770280" cy="457200"/>
            <a:chOff x="3668710" y="1798637"/>
            <a:chExt cx="770280" cy="457200"/>
          </a:xfrm>
        </p:grpSpPr>
        <p:pic>
          <p:nvPicPr>
            <p:cNvPr id="69" name="Picture 2" descr="C:\Documents and Settings\Udi Dahan\My Documents\My Pictures\work\envelope.G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744912" y="1798637"/>
              <a:ext cx="694078" cy="457200"/>
            </a:xfrm>
            <a:prstGeom prst="rect">
              <a:avLst/>
            </a:prstGeom>
            <a:noFill/>
          </p:spPr>
        </p:pic>
        <p:sp>
          <p:nvSpPr>
            <p:cNvPr id="70" name="TextBox 69"/>
            <p:cNvSpPr txBox="1"/>
            <p:nvPr/>
          </p:nvSpPr>
          <p:spPr>
            <a:xfrm>
              <a:off x="3668710" y="1820077"/>
              <a:ext cx="762001" cy="3213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M1</a:t>
              </a:r>
              <a:endParaRPr lang="en-US" sz="1600" dirty="0"/>
            </a:p>
          </p:txBody>
        </p:sp>
      </p:grpSp>
      <p:grpSp>
        <p:nvGrpSpPr>
          <p:cNvPr id="71" name="Group 22"/>
          <p:cNvGrpSpPr/>
          <p:nvPr/>
        </p:nvGrpSpPr>
        <p:grpSpPr>
          <a:xfrm>
            <a:off x="1306512" y="3932237"/>
            <a:ext cx="1676400" cy="1498600"/>
            <a:chOff x="1916112" y="2509837"/>
            <a:chExt cx="1676400" cy="1498600"/>
          </a:xfrm>
        </p:grpSpPr>
        <p:sp>
          <p:nvSpPr>
            <p:cNvPr id="72" name="AutoShape 13"/>
            <p:cNvSpPr>
              <a:spLocks noChangeArrowheads="1"/>
            </p:cNvSpPr>
            <p:nvPr/>
          </p:nvSpPr>
          <p:spPr bwMode="auto">
            <a:xfrm flipH="1">
              <a:off x="2106612" y="2509837"/>
              <a:ext cx="1485900" cy="1498600"/>
            </a:xfrm>
            <a:prstGeom prst="cube">
              <a:avLst>
                <a:gd name="adj" fmla="val 21723"/>
              </a:avLst>
            </a:prstGeom>
            <a:solidFill>
              <a:srgbClr val="FCEB98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3" name="AutoShape 14"/>
            <p:cNvSpPr>
              <a:spLocks noChangeArrowheads="1"/>
            </p:cNvSpPr>
            <p:nvPr/>
          </p:nvSpPr>
          <p:spPr bwMode="auto">
            <a:xfrm rot="16200000">
              <a:off x="1852612" y="3043237"/>
              <a:ext cx="571500" cy="444500"/>
            </a:xfrm>
            <a:prstGeom prst="can">
              <a:avLst>
                <a:gd name="adj" fmla="val 32778"/>
              </a:avLst>
            </a:prstGeom>
            <a:solidFill>
              <a:srgbClr val="FCEB98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4" name="Text Box 15"/>
            <p:cNvSpPr txBox="1">
              <a:spLocks noChangeArrowheads="1"/>
            </p:cNvSpPr>
            <p:nvPr/>
          </p:nvSpPr>
          <p:spPr bwMode="auto">
            <a:xfrm>
              <a:off x="2525712" y="3017837"/>
              <a:ext cx="9525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</a:rPr>
                <a:t>AC</a:t>
              </a:r>
            </a:p>
          </p:txBody>
        </p:sp>
      </p:grpSp>
      <p:grpSp>
        <p:nvGrpSpPr>
          <p:cNvPr id="75" name="Group 26"/>
          <p:cNvGrpSpPr/>
          <p:nvPr/>
        </p:nvGrpSpPr>
        <p:grpSpPr>
          <a:xfrm>
            <a:off x="239712" y="4465637"/>
            <a:ext cx="770280" cy="457200"/>
            <a:chOff x="3668710" y="1798637"/>
            <a:chExt cx="770280" cy="457200"/>
          </a:xfrm>
        </p:grpSpPr>
        <p:pic>
          <p:nvPicPr>
            <p:cNvPr id="76" name="Picture 2" descr="C:\Documents and Settings\Udi Dahan\My Documents\My Pictures\work\envelope.G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744912" y="1798637"/>
              <a:ext cx="694078" cy="457200"/>
            </a:xfrm>
            <a:prstGeom prst="rect">
              <a:avLst/>
            </a:prstGeom>
            <a:noFill/>
          </p:spPr>
        </p:pic>
        <p:sp>
          <p:nvSpPr>
            <p:cNvPr id="77" name="TextBox 76"/>
            <p:cNvSpPr txBox="1"/>
            <p:nvPr/>
          </p:nvSpPr>
          <p:spPr>
            <a:xfrm>
              <a:off x="3668710" y="1820077"/>
              <a:ext cx="762001" cy="3213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M2</a:t>
              </a:r>
              <a:endParaRPr lang="en-US" sz="1600" dirty="0"/>
            </a:p>
          </p:txBody>
        </p:sp>
      </p:grpSp>
      <p:grpSp>
        <p:nvGrpSpPr>
          <p:cNvPr id="78" name="Group 29"/>
          <p:cNvGrpSpPr/>
          <p:nvPr/>
        </p:nvGrpSpPr>
        <p:grpSpPr>
          <a:xfrm>
            <a:off x="5802312" y="2255837"/>
            <a:ext cx="1676400" cy="1498600"/>
            <a:chOff x="1916112" y="2509837"/>
            <a:chExt cx="1676400" cy="1498600"/>
          </a:xfrm>
        </p:grpSpPr>
        <p:sp>
          <p:nvSpPr>
            <p:cNvPr id="79" name="AutoShape 13"/>
            <p:cNvSpPr>
              <a:spLocks noChangeArrowheads="1"/>
            </p:cNvSpPr>
            <p:nvPr/>
          </p:nvSpPr>
          <p:spPr bwMode="auto">
            <a:xfrm flipH="1">
              <a:off x="2106612" y="2509837"/>
              <a:ext cx="1485900" cy="1498600"/>
            </a:xfrm>
            <a:prstGeom prst="cube">
              <a:avLst>
                <a:gd name="adj" fmla="val 21723"/>
              </a:avLst>
            </a:prstGeom>
            <a:solidFill>
              <a:srgbClr val="FCEB98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0" name="AutoShape 14"/>
            <p:cNvSpPr>
              <a:spLocks noChangeArrowheads="1"/>
            </p:cNvSpPr>
            <p:nvPr/>
          </p:nvSpPr>
          <p:spPr bwMode="auto">
            <a:xfrm rot="16200000">
              <a:off x="1852612" y="3043237"/>
              <a:ext cx="571500" cy="444500"/>
            </a:xfrm>
            <a:prstGeom prst="can">
              <a:avLst>
                <a:gd name="adj" fmla="val 32778"/>
              </a:avLst>
            </a:prstGeom>
            <a:solidFill>
              <a:srgbClr val="FCEB98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1" name="Text Box 15"/>
            <p:cNvSpPr txBox="1">
              <a:spLocks noChangeArrowheads="1"/>
            </p:cNvSpPr>
            <p:nvPr/>
          </p:nvSpPr>
          <p:spPr bwMode="auto">
            <a:xfrm>
              <a:off x="2525712" y="3017837"/>
              <a:ext cx="9525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</a:rPr>
                <a:t>AC</a:t>
              </a:r>
            </a:p>
          </p:txBody>
        </p:sp>
      </p:grpSp>
      <p:grpSp>
        <p:nvGrpSpPr>
          <p:cNvPr id="82" name="Group 33"/>
          <p:cNvGrpSpPr/>
          <p:nvPr/>
        </p:nvGrpSpPr>
        <p:grpSpPr>
          <a:xfrm>
            <a:off x="4811712" y="2789237"/>
            <a:ext cx="770280" cy="457200"/>
            <a:chOff x="3668710" y="1798637"/>
            <a:chExt cx="770280" cy="457200"/>
          </a:xfrm>
        </p:grpSpPr>
        <p:pic>
          <p:nvPicPr>
            <p:cNvPr id="83" name="Picture 2" descr="C:\Documents and Settings\Udi Dahan\My Documents\My Pictures\work\envelope.G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744912" y="1798637"/>
              <a:ext cx="694078" cy="457200"/>
            </a:xfrm>
            <a:prstGeom prst="rect">
              <a:avLst/>
            </a:prstGeom>
            <a:noFill/>
          </p:spPr>
        </p:pic>
        <p:sp>
          <p:nvSpPr>
            <p:cNvPr id="84" name="TextBox 83"/>
            <p:cNvSpPr txBox="1"/>
            <p:nvPr/>
          </p:nvSpPr>
          <p:spPr>
            <a:xfrm>
              <a:off x="3668710" y="1820077"/>
              <a:ext cx="762001" cy="3213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M4</a:t>
              </a:r>
              <a:endParaRPr lang="en-US" sz="1600" dirty="0"/>
            </a:p>
          </p:txBody>
        </p:sp>
      </p:grpSp>
      <p:grpSp>
        <p:nvGrpSpPr>
          <p:cNvPr id="85" name="Group 36"/>
          <p:cNvGrpSpPr/>
          <p:nvPr/>
        </p:nvGrpSpPr>
        <p:grpSpPr>
          <a:xfrm>
            <a:off x="5878512" y="3932237"/>
            <a:ext cx="1676400" cy="1498600"/>
            <a:chOff x="1916112" y="2509837"/>
            <a:chExt cx="1676400" cy="1498600"/>
          </a:xfrm>
        </p:grpSpPr>
        <p:sp>
          <p:nvSpPr>
            <p:cNvPr id="86" name="AutoShape 13"/>
            <p:cNvSpPr>
              <a:spLocks noChangeArrowheads="1"/>
            </p:cNvSpPr>
            <p:nvPr/>
          </p:nvSpPr>
          <p:spPr bwMode="auto">
            <a:xfrm flipH="1">
              <a:off x="2106612" y="2509837"/>
              <a:ext cx="1485900" cy="1498600"/>
            </a:xfrm>
            <a:prstGeom prst="cube">
              <a:avLst>
                <a:gd name="adj" fmla="val 21723"/>
              </a:avLst>
            </a:prstGeom>
            <a:solidFill>
              <a:srgbClr val="FCEB98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7" name="AutoShape 14"/>
            <p:cNvSpPr>
              <a:spLocks noChangeArrowheads="1"/>
            </p:cNvSpPr>
            <p:nvPr/>
          </p:nvSpPr>
          <p:spPr bwMode="auto">
            <a:xfrm rot="16200000">
              <a:off x="1852612" y="3043237"/>
              <a:ext cx="571500" cy="444500"/>
            </a:xfrm>
            <a:prstGeom prst="can">
              <a:avLst>
                <a:gd name="adj" fmla="val 32778"/>
              </a:avLst>
            </a:prstGeom>
            <a:solidFill>
              <a:srgbClr val="FCEB98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8" name="Text Box 15"/>
            <p:cNvSpPr txBox="1">
              <a:spLocks noChangeArrowheads="1"/>
            </p:cNvSpPr>
            <p:nvPr/>
          </p:nvSpPr>
          <p:spPr bwMode="auto">
            <a:xfrm>
              <a:off x="2525712" y="3017837"/>
              <a:ext cx="9525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</a:rPr>
                <a:t>AC</a:t>
              </a:r>
            </a:p>
          </p:txBody>
        </p:sp>
      </p:grpSp>
      <p:grpSp>
        <p:nvGrpSpPr>
          <p:cNvPr id="89" name="Group 40"/>
          <p:cNvGrpSpPr/>
          <p:nvPr/>
        </p:nvGrpSpPr>
        <p:grpSpPr>
          <a:xfrm>
            <a:off x="4811712" y="4465637"/>
            <a:ext cx="770280" cy="457200"/>
            <a:chOff x="3668710" y="1798637"/>
            <a:chExt cx="770280" cy="457200"/>
          </a:xfrm>
        </p:grpSpPr>
        <p:pic>
          <p:nvPicPr>
            <p:cNvPr id="90" name="Picture 2" descr="C:\Documents and Settings\Udi Dahan\My Documents\My Pictures\work\envelope.G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744912" y="1798637"/>
              <a:ext cx="694078" cy="457200"/>
            </a:xfrm>
            <a:prstGeom prst="rect">
              <a:avLst/>
            </a:prstGeom>
            <a:noFill/>
          </p:spPr>
        </p:pic>
        <p:sp>
          <p:nvSpPr>
            <p:cNvPr id="91" name="TextBox 90"/>
            <p:cNvSpPr txBox="1"/>
            <p:nvPr/>
          </p:nvSpPr>
          <p:spPr>
            <a:xfrm>
              <a:off x="3668710" y="1820077"/>
              <a:ext cx="762001" cy="3213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M3</a:t>
              </a:r>
              <a:endParaRPr lang="en-US" sz="1600" dirty="0"/>
            </a:p>
          </p:txBody>
        </p:sp>
      </p:grpSp>
      <p:sp>
        <p:nvSpPr>
          <p:cNvPr id="92" name="TextBox 91"/>
          <p:cNvSpPr txBox="1"/>
          <p:nvPr/>
        </p:nvSpPr>
        <p:spPr>
          <a:xfrm>
            <a:off x="1077912" y="1722437"/>
            <a:ext cx="2582823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Business Component A</a:t>
            </a:r>
            <a:endParaRPr lang="en-US" dirty="0"/>
          </a:p>
        </p:txBody>
      </p:sp>
      <p:sp>
        <p:nvSpPr>
          <p:cNvPr id="93" name="TextBox 92"/>
          <p:cNvSpPr txBox="1"/>
          <p:nvPr/>
        </p:nvSpPr>
        <p:spPr>
          <a:xfrm>
            <a:off x="6335712" y="1722437"/>
            <a:ext cx="2582823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Business Component B</a:t>
            </a:r>
            <a:endParaRPr lang="en-US" dirty="0"/>
          </a:p>
        </p:txBody>
      </p:sp>
      <p:sp>
        <p:nvSpPr>
          <p:cNvPr id="94" name="Rounded Rectangle 93"/>
          <p:cNvSpPr/>
          <p:nvPr/>
        </p:nvSpPr>
        <p:spPr bwMode="auto">
          <a:xfrm>
            <a:off x="3440112" y="3551237"/>
            <a:ext cx="1066800" cy="8382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  <a:ea typeface="MS Gothic" charset="-128"/>
              </a:rPr>
              <a:t>CQRS</a:t>
            </a:r>
          </a:p>
        </p:txBody>
      </p:sp>
      <p:sp>
        <p:nvSpPr>
          <p:cNvPr id="95" name="Rounded Rectangle 94"/>
          <p:cNvSpPr/>
          <p:nvPr/>
        </p:nvSpPr>
        <p:spPr bwMode="auto">
          <a:xfrm>
            <a:off x="3516312" y="5532437"/>
            <a:ext cx="990600" cy="8382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  <a:ea typeface="MS Gothic" charset="-128"/>
              </a:rPr>
              <a:t>Client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effectLst/>
                <a:latin typeface="Arial" charset="0"/>
                <a:ea typeface="MS Gothic" charset="-128"/>
              </a:rPr>
              <a:t> Server</a:t>
            </a:r>
            <a:endParaRPr kumimoji="0" lang="en-US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  <a:ea typeface="MS Gothic" charset="-128"/>
            </a:endParaRPr>
          </a:p>
        </p:txBody>
      </p:sp>
      <p:sp>
        <p:nvSpPr>
          <p:cNvPr id="96" name="Rounded Rectangle 95"/>
          <p:cNvSpPr/>
          <p:nvPr/>
        </p:nvSpPr>
        <p:spPr bwMode="auto">
          <a:xfrm>
            <a:off x="8088312" y="3551237"/>
            <a:ext cx="1143000" cy="8382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  <a:ea typeface="MS Gothic" charset="-128"/>
              </a:rPr>
              <a:t>CQRS</a:t>
            </a:r>
          </a:p>
        </p:txBody>
      </p:sp>
      <p:sp>
        <p:nvSpPr>
          <p:cNvPr id="97" name="Rounded Rectangle 96"/>
          <p:cNvSpPr/>
          <p:nvPr/>
        </p:nvSpPr>
        <p:spPr bwMode="auto">
          <a:xfrm>
            <a:off x="8240712" y="5456237"/>
            <a:ext cx="990600" cy="8382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  <a:ea typeface="MS Gothic" charset="-128"/>
              </a:rPr>
              <a:t>Client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effectLst/>
                <a:latin typeface="Arial" charset="0"/>
                <a:ea typeface="MS Gothic" charset="-128"/>
              </a:rPr>
              <a:t> Server</a:t>
            </a:r>
            <a:endParaRPr kumimoji="0" lang="en-US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  <a:ea typeface="MS Gothic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Publish/Subscribe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Advertise / Subscribe / Publish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238" y="1768475"/>
            <a:ext cx="9577387" cy="4987925"/>
          </a:xfrm>
        </p:spPr>
        <p:txBody>
          <a:bodyPr/>
          <a:lstStyle/>
          <a:p>
            <a:r>
              <a:rPr lang="en-US" sz="2800" dirty="0" smtClean="0"/>
              <a:t>Messages represent logical events</a:t>
            </a:r>
          </a:p>
          <a:p>
            <a:pPr lvl="1"/>
            <a:r>
              <a:rPr lang="en-US" sz="2400" dirty="0" smtClean="0"/>
              <a:t>Technically, there’s no difference.</a:t>
            </a:r>
          </a:p>
          <a:p>
            <a:pPr lvl="1"/>
            <a:endParaRPr lang="en-US" sz="2400" dirty="0" smtClean="0"/>
          </a:p>
          <a:p>
            <a:r>
              <a:rPr lang="en-US" sz="2800" dirty="0" smtClean="0"/>
              <a:t>Publisher advertises these events</a:t>
            </a:r>
          </a:p>
          <a:p>
            <a:endParaRPr lang="en-US" sz="2800" dirty="0" smtClean="0"/>
          </a:p>
          <a:p>
            <a:r>
              <a:rPr lang="en-US" sz="2800" dirty="0" smtClean="0"/>
              <a:t>Subscribers express interest in an event</a:t>
            </a:r>
          </a:p>
          <a:p>
            <a:endParaRPr lang="en-US" sz="2800" dirty="0" smtClean="0"/>
          </a:p>
          <a:p>
            <a:r>
              <a:rPr lang="en-US" sz="2800" dirty="0" smtClean="0"/>
              <a:t>When a publisher publishes an event, a message arrives in the queues of subscribed parties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87"/>
          <p:cNvSpPr/>
          <p:nvPr/>
        </p:nvSpPr>
        <p:spPr bwMode="auto">
          <a:xfrm>
            <a:off x="0" y="0"/>
            <a:ext cx="10080625" cy="682783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effectLst/>
              <a:latin typeface="Arial" charset="0"/>
              <a:ea typeface="MS Gothic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60" name="Straight Connector 59"/>
          <p:cNvCxnSpPr/>
          <p:nvPr/>
        </p:nvCxnSpPr>
        <p:spPr>
          <a:xfrm rot="16200000" flipH="1">
            <a:off x="1323940" y="2324080"/>
            <a:ext cx="2043136" cy="23827"/>
          </a:xfrm>
          <a:prstGeom prst="line">
            <a:avLst/>
          </a:prstGeom>
          <a:noFill/>
          <a:ln w="5080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61" name="Straight Connector 60"/>
          <p:cNvCxnSpPr/>
          <p:nvPr/>
        </p:nvCxnSpPr>
        <p:spPr>
          <a:xfrm rot="16200000" flipH="1">
            <a:off x="6086470" y="2324080"/>
            <a:ext cx="2043136" cy="23827"/>
          </a:xfrm>
          <a:prstGeom prst="line">
            <a:avLst/>
          </a:prstGeom>
          <a:noFill/>
          <a:ln w="5080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62" name="Straight Connector 61"/>
          <p:cNvCxnSpPr/>
          <p:nvPr/>
        </p:nvCxnSpPr>
        <p:spPr>
          <a:xfrm rot="16200000" flipH="1">
            <a:off x="486080" y="4389048"/>
            <a:ext cx="2052000" cy="23827"/>
          </a:xfrm>
          <a:prstGeom prst="line">
            <a:avLst/>
          </a:prstGeom>
          <a:noFill/>
          <a:ln w="5080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63" name="Straight Connector 62"/>
          <p:cNvCxnSpPr/>
          <p:nvPr/>
        </p:nvCxnSpPr>
        <p:spPr>
          <a:xfrm rot="16200000" flipH="1">
            <a:off x="3956162" y="3002765"/>
            <a:ext cx="684000" cy="23827"/>
          </a:xfrm>
          <a:prstGeom prst="line">
            <a:avLst/>
          </a:prstGeom>
          <a:noFill/>
          <a:ln w="5080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64" name="Straight Connector 63"/>
          <p:cNvCxnSpPr/>
          <p:nvPr/>
        </p:nvCxnSpPr>
        <p:spPr>
          <a:xfrm rot="16200000" flipH="1">
            <a:off x="4574714" y="3759408"/>
            <a:ext cx="828000" cy="23827"/>
          </a:xfrm>
          <a:prstGeom prst="line">
            <a:avLst/>
          </a:prstGeom>
          <a:noFill/>
          <a:ln w="5080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65" name="Straight Connector 64"/>
          <p:cNvCxnSpPr/>
          <p:nvPr/>
        </p:nvCxnSpPr>
        <p:spPr>
          <a:xfrm rot="16200000" flipH="1">
            <a:off x="6915500" y="4394909"/>
            <a:ext cx="2052000" cy="23827"/>
          </a:xfrm>
          <a:prstGeom prst="line">
            <a:avLst/>
          </a:prstGeom>
          <a:noFill/>
          <a:ln w="5080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66" name="Straight Connector 65"/>
          <p:cNvCxnSpPr/>
          <p:nvPr/>
        </p:nvCxnSpPr>
        <p:spPr>
          <a:xfrm rot="16200000" flipH="1">
            <a:off x="312824" y="2973268"/>
            <a:ext cx="684000" cy="23827"/>
          </a:xfrm>
          <a:prstGeom prst="line">
            <a:avLst/>
          </a:prstGeom>
          <a:noFill/>
          <a:ln w="5080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67" name="Straight Connector 66"/>
          <p:cNvCxnSpPr/>
          <p:nvPr/>
        </p:nvCxnSpPr>
        <p:spPr>
          <a:xfrm>
            <a:off x="428596" y="3357562"/>
            <a:ext cx="7929618" cy="1588"/>
          </a:xfrm>
          <a:prstGeom prst="line">
            <a:avLst/>
          </a:prstGeom>
          <a:noFill/>
          <a:ln w="6350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pic>
        <p:nvPicPr>
          <p:cNvPr id="68" name="Picture 2" descr="C:\Documents and Settings\Udi Dahan\My Documents\My Pictures\work\rack.png"/>
          <p:cNvPicPr>
            <a:picLocks noChangeAspect="1" noChangeArrowheads="1"/>
          </p:cNvPicPr>
          <p:nvPr/>
        </p:nvPicPr>
        <p:blipFill>
          <a:blip r:embed="rId2" cstate="print">
            <a:duotone>
              <a:srgbClr val="EEECE1">
                <a:shade val="45000"/>
                <a:satMod val="135000"/>
              </a:srgbClr>
              <a:prstClr val="white"/>
            </a:duotone>
          </a:blip>
          <a:srcRect/>
          <a:stretch>
            <a:fillRect/>
          </a:stretch>
        </p:blipFill>
        <p:spPr bwMode="auto">
          <a:xfrm>
            <a:off x="2643174" y="1357298"/>
            <a:ext cx="4095750" cy="1314450"/>
          </a:xfrm>
          <a:prstGeom prst="rect">
            <a:avLst/>
          </a:prstGeom>
          <a:noFill/>
        </p:spPr>
      </p:pic>
      <p:pic>
        <p:nvPicPr>
          <p:cNvPr id="69" name="Picture 2" descr="C:\Documents and Settings\Udi Dahan\My Documents\My Pictures\work\rack.png"/>
          <p:cNvPicPr>
            <a:picLocks noChangeAspect="1" noChangeArrowheads="1"/>
          </p:cNvPicPr>
          <p:nvPr/>
        </p:nvPicPr>
        <p:blipFill>
          <a:blip r:embed="rId2" cstate="print">
            <a:duotone>
              <a:srgbClr val="EEECE1">
                <a:shade val="45000"/>
                <a:satMod val="135000"/>
              </a:srgbClr>
              <a:prstClr val="white"/>
            </a:duotone>
          </a:blip>
          <a:srcRect/>
          <a:stretch>
            <a:fillRect/>
          </a:stretch>
        </p:blipFill>
        <p:spPr bwMode="auto">
          <a:xfrm>
            <a:off x="0" y="5543574"/>
            <a:ext cx="4095750" cy="1314450"/>
          </a:xfrm>
          <a:prstGeom prst="rect">
            <a:avLst/>
          </a:prstGeom>
          <a:noFill/>
        </p:spPr>
      </p:pic>
      <p:pic>
        <p:nvPicPr>
          <p:cNvPr id="70" name="Picture 2" descr="C:\Documents and Settings\Udi Dahan\My Documents\My Pictures\work\rack.png"/>
          <p:cNvPicPr>
            <a:picLocks noChangeAspect="1" noChangeArrowheads="1"/>
          </p:cNvPicPr>
          <p:nvPr/>
        </p:nvPicPr>
        <p:blipFill>
          <a:blip r:embed="rId2" cstate="print">
            <a:duotone>
              <a:srgbClr val="EEECE1">
                <a:shade val="45000"/>
                <a:satMod val="135000"/>
              </a:srgbClr>
              <a:prstClr val="white"/>
            </a:duotone>
          </a:blip>
          <a:srcRect/>
          <a:stretch>
            <a:fillRect/>
          </a:stretch>
        </p:blipFill>
        <p:spPr bwMode="auto">
          <a:xfrm>
            <a:off x="285720" y="-24"/>
            <a:ext cx="4095750" cy="1314450"/>
          </a:xfrm>
          <a:prstGeom prst="rect">
            <a:avLst/>
          </a:prstGeom>
          <a:noFill/>
        </p:spPr>
      </p:pic>
      <p:pic>
        <p:nvPicPr>
          <p:cNvPr id="71" name="Picture 2" descr="C:\Documents and Settings\Udi Dahan\My Documents\My Pictures\work\rack.png"/>
          <p:cNvPicPr>
            <a:picLocks noChangeAspect="1" noChangeArrowheads="1"/>
          </p:cNvPicPr>
          <p:nvPr/>
        </p:nvPicPr>
        <p:blipFill>
          <a:blip r:embed="rId2" cstate="print">
            <a:duotone>
              <a:srgbClr val="EEECE1">
                <a:shade val="45000"/>
                <a:satMod val="135000"/>
              </a:srgbClr>
              <a:prstClr val="white"/>
            </a:duotone>
          </a:blip>
          <a:srcRect/>
          <a:stretch>
            <a:fillRect/>
          </a:stretch>
        </p:blipFill>
        <p:spPr bwMode="auto">
          <a:xfrm>
            <a:off x="5048250" y="-24"/>
            <a:ext cx="4095750" cy="1314450"/>
          </a:xfrm>
          <a:prstGeom prst="rect">
            <a:avLst/>
          </a:prstGeom>
          <a:noFill/>
        </p:spPr>
      </p:pic>
      <p:pic>
        <p:nvPicPr>
          <p:cNvPr id="72" name="Picture 2" descr="C:\Documents and Settings\Udi Dahan\My Documents\My Pictures\work\rack.png"/>
          <p:cNvPicPr>
            <a:picLocks noChangeAspect="1" noChangeArrowheads="1"/>
          </p:cNvPicPr>
          <p:nvPr/>
        </p:nvPicPr>
        <p:blipFill>
          <a:blip r:embed="rId2" cstate="print">
            <a:duotone>
              <a:srgbClr val="EEECE1">
                <a:shade val="45000"/>
                <a:satMod val="135000"/>
              </a:srgbClr>
              <a:prstClr val="white"/>
            </a:duotone>
          </a:blip>
          <a:srcRect/>
          <a:stretch>
            <a:fillRect/>
          </a:stretch>
        </p:blipFill>
        <p:spPr bwMode="auto">
          <a:xfrm>
            <a:off x="5048250" y="5543574"/>
            <a:ext cx="4095750" cy="1314450"/>
          </a:xfrm>
          <a:prstGeom prst="rect">
            <a:avLst/>
          </a:prstGeom>
          <a:noFill/>
        </p:spPr>
      </p:pic>
      <p:pic>
        <p:nvPicPr>
          <p:cNvPr id="73" name="Picture 2" descr="C:\Documents and Settings\Udi Dahan\My Documents\My Pictures\work\rack.png"/>
          <p:cNvPicPr>
            <a:picLocks noChangeAspect="1" noChangeArrowheads="1"/>
          </p:cNvPicPr>
          <p:nvPr/>
        </p:nvPicPr>
        <p:blipFill>
          <a:blip r:embed="rId2" cstate="print">
            <a:duotone>
              <a:srgbClr val="EEECE1">
                <a:shade val="45000"/>
                <a:satMod val="135000"/>
              </a:srgbClr>
              <a:prstClr val="white"/>
            </a:duotone>
          </a:blip>
          <a:srcRect/>
          <a:stretch>
            <a:fillRect/>
          </a:stretch>
        </p:blipFill>
        <p:spPr bwMode="auto">
          <a:xfrm>
            <a:off x="2795574" y="4214842"/>
            <a:ext cx="4095750" cy="1314450"/>
          </a:xfrm>
          <a:prstGeom prst="rect">
            <a:avLst/>
          </a:prstGeom>
          <a:noFill/>
        </p:spPr>
      </p:pic>
      <p:sp>
        <p:nvSpPr>
          <p:cNvPr id="74" name="Rounded Rectangle 73"/>
          <p:cNvSpPr/>
          <p:nvPr/>
        </p:nvSpPr>
        <p:spPr>
          <a:xfrm>
            <a:off x="1357290" y="500042"/>
            <a:ext cx="1214446" cy="428628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8064A2">
                  <a:shade val="51000"/>
                  <a:satMod val="130000"/>
                </a:srgbClr>
              </a:gs>
              <a:gs pos="80000">
                <a:srgbClr val="8064A2">
                  <a:shade val="93000"/>
                  <a:satMod val="130000"/>
                </a:srgbClr>
              </a:gs>
              <a:gs pos="100000">
                <a:srgbClr val="8064A2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Publisher</a:t>
            </a:r>
          </a:p>
        </p:txBody>
      </p:sp>
      <p:sp>
        <p:nvSpPr>
          <p:cNvPr id="75" name="Rounded Rectangle 74"/>
          <p:cNvSpPr/>
          <p:nvPr/>
        </p:nvSpPr>
        <p:spPr>
          <a:xfrm>
            <a:off x="571472" y="6143644"/>
            <a:ext cx="1357322" cy="428628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ysClr val="windowText" lastClr="000000">
                  <a:shade val="51000"/>
                  <a:satMod val="130000"/>
                </a:sysClr>
              </a:gs>
              <a:gs pos="80000">
                <a:sysClr val="windowText" lastClr="000000">
                  <a:shade val="93000"/>
                  <a:satMod val="130000"/>
                </a:sysClr>
              </a:gs>
              <a:gs pos="100000">
                <a:sysClr val="windowText" lastClr="000000">
                  <a:shade val="94000"/>
                  <a:satMod val="135000"/>
                </a:sys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Subscriber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76" name="Straight Arrow Connector 75"/>
          <p:cNvCxnSpPr/>
          <p:nvPr/>
        </p:nvCxnSpPr>
        <p:spPr>
          <a:xfrm rot="5400000" flipH="1" flipV="1">
            <a:off x="-1285916" y="3214686"/>
            <a:ext cx="5072098" cy="642942"/>
          </a:xfrm>
          <a:prstGeom prst="straightConnector1">
            <a:avLst/>
          </a:prstGeom>
          <a:noFill/>
          <a:ln w="50800" cap="flat" cmpd="sng" algn="ctr">
            <a:solidFill>
              <a:sysClr val="windowText" lastClr="000000"/>
            </a:solidFill>
            <a:prstDash val="solid"/>
            <a:tailEnd type="stealth" w="lg" len="lg"/>
          </a:ln>
          <a:effectLst/>
        </p:spPr>
      </p:cxnSp>
      <p:grpSp>
        <p:nvGrpSpPr>
          <p:cNvPr id="3" name="Group 27"/>
          <p:cNvGrpSpPr/>
          <p:nvPr/>
        </p:nvGrpSpPr>
        <p:grpSpPr>
          <a:xfrm>
            <a:off x="214282" y="1142984"/>
            <a:ext cx="1223948" cy="732592"/>
            <a:chOff x="214282" y="1142984"/>
            <a:chExt cx="1223948" cy="732592"/>
          </a:xfrm>
        </p:grpSpPr>
        <p:pic>
          <p:nvPicPr>
            <p:cNvPr id="78" name="Picture 2" descr="C:\Documents and Settings\Udi Dahan\My Documents\My Pictures\work\envelope.GI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14282" y="1142984"/>
              <a:ext cx="1223948" cy="732592"/>
            </a:xfrm>
            <a:prstGeom prst="rect">
              <a:avLst/>
            </a:prstGeom>
            <a:noFill/>
          </p:spPr>
        </p:pic>
        <p:sp>
          <p:nvSpPr>
            <p:cNvPr id="79" name="TextBox 78"/>
            <p:cNvSpPr txBox="1"/>
            <p:nvPr/>
          </p:nvSpPr>
          <p:spPr>
            <a:xfrm>
              <a:off x="283418" y="1155430"/>
              <a:ext cx="104868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Subscribe</a:t>
              </a: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80" name="Rounded Rectangle 79"/>
          <p:cNvSpPr/>
          <p:nvPr/>
        </p:nvSpPr>
        <p:spPr>
          <a:xfrm>
            <a:off x="3428992" y="4786322"/>
            <a:ext cx="1357322" cy="428628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ysClr val="windowText" lastClr="000000">
                  <a:shade val="51000"/>
                  <a:satMod val="130000"/>
                </a:sysClr>
              </a:gs>
              <a:gs pos="80000">
                <a:sysClr val="windowText" lastClr="000000">
                  <a:shade val="93000"/>
                  <a:satMod val="130000"/>
                </a:sysClr>
              </a:gs>
              <a:gs pos="100000">
                <a:sysClr val="windowText" lastClr="000000">
                  <a:shade val="94000"/>
                  <a:satMod val="135000"/>
                </a:sys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Subscriber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1" name="Rounded Rectangle 80"/>
          <p:cNvSpPr/>
          <p:nvPr/>
        </p:nvSpPr>
        <p:spPr>
          <a:xfrm>
            <a:off x="4000496" y="1643050"/>
            <a:ext cx="1357322" cy="428628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ysClr val="windowText" lastClr="000000">
                  <a:shade val="51000"/>
                  <a:satMod val="130000"/>
                </a:sysClr>
              </a:gs>
              <a:gs pos="80000">
                <a:sysClr val="windowText" lastClr="000000">
                  <a:shade val="93000"/>
                  <a:satMod val="130000"/>
                </a:sysClr>
              </a:gs>
              <a:gs pos="100000">
                <a:sysClr val="windowText" lastClr="000000">
                  <a:shade val="94000"/>
                  <a:satMod val="135000"/>
                </a:sys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Subscriber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2" name="Rounded Rectangle 81"/>
          <p:cNvSpPr/>
          <p:nvPr/>
        </p:nvSpPr>
        <p:spPr>
          <a:xfrm>
            <a:off x="6786578" y="214290"/>
            <a:ext cx="1357322" cy="428628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ysClr val="windowText" lastClr="000000">
                  <a:shade val="51000"/>
                  <a:satMod val="130000"/>
                </a:sysClr>
              </a:gs>
              <a:gs pos="80000">
                <a:sysClr val="windowText" lastClr="000000">
                  <a:shade val="93000"/>
                  <a:satMod val="130000"/>
                </a:sysClr>
              </a:gs>
              <a:gs pos="100000">
                <a:sysClr val="windowText" lastClr="000000">
                  <a:shade val="94000"/>
                  <a:satMod val="135000"/>
                </a:sys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Subscriber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3" name="Rounded Rectangle 82"/>
          <p:cNvSpPr/>
          <p:nvPr/>
        </p:nvSpPr>
        <p:spPr>
          <a:xfrm>
            <a:off x="7215206" y="5643578"/>
            <a:ext cx="1357322" cy="428628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ysClr val="windowText" lastClr="000000">
                  <a:shade val="51000"/>
                  <a:satMod val="130000"/>
                </a:sysClr>
              </a:gs>
              <a:gs pos="80000">
                <a:sysClr val="windowText" lastClr="000000">
                  <a:shade val="93000"/>
                  <a:satMod val="130000"/>
                </a:sysClr>
              </a:gs>
              <a:gs pos="100000">
                <a:sysClr val="windowText" lastClr="000000">
                  <a:shade val="94000"/>
                  <a:satMod val="135000"/>
                </a:sys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Subscriber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84" name="Straight Arrow Connector 83"/>
          <p:cNvCxnSpPr/>
          <p:nvPr/>
        </p:nvCxnSpPr>
        <p:spPr>
          <a:xfrm rot="16200000" flipV="1">
            <a:off x="892943" y="1893083"/>
            <a:ext cx="3714776" cy="1928826"/>
          </a:xfrm>
          <a:prstGeom prst="straightConnector1">
            <a:avLst/>
          </a:prstGeom>
          <a:noFill/>
          <a:ln w="50800" cap="flat" cmpd="sng" algn="ctr">
            <a:solidFill>
              <a:sysClr val="windowText" lastClr="000000"/>
            </a:solidFill>
            <a:prstDash val="solid"/>
            <a:tailEnd type="stealth" w="lg" len="lg"/>
          </a:ln>
          <a:effectLst/>
        </p:spPr>
      </p:cxnSp>
      <p:cxnSp>
        <p:nvCxnSpPr>
          <p:cNvPr id="85" name="Straight Arrow Connector 84"/>
          <p:cNvCxnSpPr/>
          <p:nvPr/>
        </p:nvCxnSpPr>
        <p:spPr>
          <a:xfrm rot="10800000">
            <a:off x="2143108" y="1000108"/>
            <a:ext cx="5572164" cy="4572032"/>
          </a:xfrm>
          <a:prstGeom prst="straightConnector1">
            <a:avLst/>
          </a:prstGeom>
          <a:noFill/>
          <a:ln w="50800" cap="flat" cmpd="sng" algn="ctr">
            <a:solidFill>
              <a:sysClr val="windowText" lastClr="000000"/>
            </a:solidFill>
            <a:prstDash val="solid"/>
            <a:tailEnd type="stealth" w="lg" len="lg"/>
          </a:ln>
          <a:effectLst/>
        </p:spPr>
      </p:cxnSp>
      <p:cxnSp>
        <p:nvCxnSpPr>
          <p:cNvPr id="86" name="Straight Arrow Connector 85"/>
          <p:cNvCxnSpPr/>
          <p:nvPr/>
        </p:nvCxnSpPr>
        <p:spPr>
          <a:xfrm rot="10800000">
            <a:off x="2500298" y="1000108"/>
            <a:ext cx="1500198" cy="571504"/>
          </a:xfrm>
          <a:prstGeom prst="straightConnector1">
            <a:avLst/>
          </a:prstGeom>
          <a:noFill/>
          <a:ln w="50800" cap="flat" cmpd="sng" algn="ctr">
            <a:solidFill>
              <a:sysClr val="windowText" lastClr="000000"/>
            </a:solidFill>
            <a:prstDash val="solid"/>
            <a:tailEnd type="stealth" w="lg" len="lg"/>
          </a:ln>
          <a:effectLst/>
        </p:spPr>
      </p:cxnSp>
      <p:cxnSp>
        <p:nvCxnSpPr>
          <p:cNvPr id="87" name="Straight Arrow Connector 86"/>
          <p:cNvCxnSpPr/>
          <p:nvPr/>
        </p:nvCxnSpPr>
        <p:spPr>
          <a:xfrm rot="10800000" flipV="1">
            <a:off x="2643174" y="428604"/>
            <a:ext cx="4000528" cy="285752"/>
          </a:xfrm>
          <a:prstGeom prst="straightConnector1">
            <a:avLst/>
          </a:prstGeom>
          <a:noFill/>
          <a:ln w="50800" cap="flat" cmpd="sng" algn="ctr">
            <a:solidFill>
              <a:sysClr val="windowText" lastClr="000000"/>
            </a:solidFill>
            <a:prstDash val="solid"/>
            <a:tailEnd type="stealth" w="lg" len="lg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 bwMode="auto">
          <a:xfrm>
            <a:off x="0" y="0"/>
            <a:ext cx="10080625" cy="682783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effectLst/>
              <a:latin typeface="Arial" charset="0"/>
              <a:ea typeface="MS Gothic" charset="-128"/>
            </a:endParaRPr>
          </a:p>
        </p:txBody>
      </p:sp>
      <p:cxnSp>
        <p:nvCxnSpPr>
          <p:cNvPr id="45" name="Straight Connector 44"/>
          <p:cNvCxnSpPr/>
          <p:nvPr/>
        </p:nvCxnSpPr>
        <p:spPr>
          <a:xfrm rot="16200000" flipH="1">
            <a:off x="1323940" y="2324080"/>
            <a:ext cx="2043136" cy="23827"/>
          </a:xfrm>
          <a:prstGeom prst="line">
            <a:avLst/>
          </a:prstGeom>
          <a:noFill/>
          <a:ln w="5080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46" name="Straight Connector 45"/>
          <p:cNvCxnSpPr/>
          <p:nvPr/>
        </p:nvCxnSpPr>
        <p:spPr>
          <a:xfrm rot="16200000" flipH="1">
            <a:off x="6086470" y="2324080"/>
            <a:ext cx="2043136" cy="23827"/>
          </a:xfrm>
          <a:prstGeom prst="line">
            <a:avLst/>
          </a:prstGeom>
          <a:noFill/>
          <a:ln w="5080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47" name="Straight Connector 46"/>
          <p:cNvCxnSpPr/>
          <p:nvPr/>
        </p:nvCxnSpPr>
        <p:spPr>
          <a:xfrm rot="16200000" flipH="1">
            <a:off x="486080" y="4389048"/>
            <a:ext cx="2052000" cy="23827"/>
          </a:xfrm>
          <a:prstGeom prst="line">
            <a:avLst/>
          </a:prstGeom>
          <a:noFill/>
          <a:ln w="5080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48" name="Straight Connector 47"/>
          <p:cNvCxnSpPr/>
          <p:nvPr/>
        </p:nvCxnSpPr>
        <p:spPr>
          <a:xfrm rot="16200000" flipH="1">
            <a:off x="3956162" y="3002765"/>
            <a:ext cx="684000" cy="23827"/>
          </a:xfrm>
          <a:prstGeom prst="line">
            <a:avLst/>
          </a:prstGeom>
          <a:noFill/>
          <a:ln w="5080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49" name="Straight Connector 48"/>
          <p:cNvCxnSpPr/>
          <p:nvPr/>
        </p:nvCxnSpPr>
        <p:spPr>
          <a:xfrm rot="16200000" flipH="1">
            <a:off x="4574714" y="3759408"/>
            <a:ext cx="828000" cy="23827"/>
          </a:xfrm>
          <a:prstGeom prst="line">
            <a:avLst/>
          </a:prstGeom>
          <a:noFill/>
          <a:ln w="5080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50" name="Straight Connector 49"/>
          <p:cNvCxnSpPr/>
          <p:nvPr/>
        </p:nvCxnSpPr>
        <p:spPr>
          <a:xfrm rot="16200000" flipH="1">
            <a:off x="6915500" y="4394909"/>
            <a:ext cx="2052000" cy="23827"/>
          </a:xfrm>
          <a:prstGeom prst="line">
            <a:avLst/>
          </a:prstGeom>
          <a:noFill/>
          <a:ln w="5080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51" name="Straight Connector 50"/>
          <p:cNvCxnSpPr/>
          <p:nvPr/>
        </p:nvCxnSpPr>
        <p:spPr>
          <a:xfrm rot="16200000" flipH="1">
            <a:off x="312824" y="2973268"/>
            <a:ext cx="684000" cy="23827"/>
          </a:xfrm>
          <a:prstGeom prst="line">
            <a:avLst/>
          </a:prstGeom>
          <a:noFill/>
          <a:ln w="5080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52" name="Straight Connector 51"/>
          <p:cNvCxnSpPr/>
          <p:nvPr/>
        </p:nvCxnSpPr>
        <p:spPr>
          <a:xfrm>
            <a:off x="428596" y="3357562"/>
            <a:ext cx="7929618" cy="1588"/>
          </a:xfrm>
          <a:prstGeom prst="line">
            <a:avLst/>
          </a:prstGeom>
          <a:noFill/>
          <a:ln w="6350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pic>
        <p:nvPicPr>
          <p:cNvPr id="53" name="Picture 2" descr="C:\Documents and Settings\Udi Dahan\My Documents\My Pictures\work\rack.png"/>
          <p:cNvPicPr>
            <a:picLocks noChangeAspect="1" noChangeArrowheads="1"/>
          </p:cNvPicPr>
          <p:nvPr/>
        </p:nvPicPr>
        <p:blipFill>
          <a:blip r:embed="rId3" cstate="print">
            <a:duotone>
              <a:srgbClr val="EEECE1">
                <a:shade val="45000"/>
                <a:satMod val="135000"/>
              </a:srgbClr>
              <a:prstClr val="white"/>
            </a:duotone>
          </a:blip>
          <a:srcRect/>
          <a:stretch>
            <a:fillRect/>
          </a:stretch>
        </p:blipFill>
        <p:spPr bwMode="auto">
          <a:xfrm>
            <a:off x="2643174" y="1357298"/>
            <a:ext cx="4095750" cy="1314450"/>
          </a:xfrm>
          <a:prstGeom prst="rect">
            <a:avLst/>
          </a:prstGeom>
          <a:noFill/>
        </p:spPr>
      </p:pic>
      <p:pic>
        <p:nvPicPr>
          <p:cNvPr id="54" name="Picture 2" descr="C:\Documents and Settings\Udi Dahan\My Documents\My Pictures\work\rack.png"/>
          <p:cNvPicPr>
            <a:picLocks noChangeAspect="1" noChangeArrowheads="1"/>
          </p:cNvPicPr>
          <p:nvPr/>
        </p:nvPicPr>
        <p:blipFill>
          <a:blip r:embed="rId3" cstate="print">
            <a:duotone>
              <a:srgbClr val="EEECE1">
                <a:shade val="45000"/>
                <a:satMod val="135000"/>
              </a:srgbClr>
              <a:prstClr val="white"/>
            </a:duotone>
          </a:blip>
          <a:srcRect/>
          <a:stretch>
            <a:fillRect/>
          </a:stretch>
        </p:blipFill>
        <p:spPr bwMode="auto">
          <a:xfrm>
            <a:off x="0" y="5543574"/>
            <a:ext cx="4095750" cy="1314450"/>
          </a:xfrm>
          <a:prstGeom prst="rect">
            <a:avLst/>
          </a:prstGeom>
          <a:noFill/>
        </p:spPr>
      </p:pic>
      <p:pic>
        <p:nvPicPr>
          <p:cNvPr id="55" name="Picture 2" descr="C:\Documents and Settings\Udi Dahan\My Documents\My Pictures\work\rack.png"/>
          <p:cNvPicPr>
            <a:picLocks noChangeAspect="1" noChangeArrowheads="1"/>
          </p:cNvPicPr>
          <p:nvPr/>
        </p:nvPicPr>
        <p:blipFill>
          <a:blip r:embed="rId3" cstate="print">
            <a:duotone>
              <a:srgbClr val="EEECE1">
                <a:shade val="45000"/>
                <a:satMod val="135000"/>
              </a:srgbClr>
              <a:prstClr val="white"/>
            </a:duotone>
          </a:blip>
          <a:srcRect/>
          <a:stretch>
            <a:fillRect/>
          </a:stretch>
        </p:blipFill>
        <p:spPr bwMode="auto">
          <a:xfrm>
            <a:off x="285720" y="-24"/>
            <a:ext cx="4095750" cy="1314450"/>
          </a:xfrm>
          <a:prstGeom prst="rect">
            <a:avLst/>
          </a:prstGeom>
          <a:noFill/>
        </p:spPr>
      </p:pic>
      <p:pic>
        <p:nvPicPr>
          <p:cNvPr id="56" name="Picture 2" descr="C:\Documents and Settings\Udi Dahan\My Documents\My Pictures\work\rack.png"/>
          <p:cNvPicPr>
            <a:picLocks noChangeAspect="1" noChangeArrowheads="1"/>
          </p:cNvPicPr>
          <p:nvPr/>
        </p:nvPicPr>
        <p:blipFill>
          <a:blip r:embed="rId3" cstate="print">
            <a:duotone>
              <a:srgbClr val="EEECE1">
                <a:shade val="45000"/>
                <a:satMod val="135000"/>
              </a:srgbClr>
              <a:prstClr val="white"/>
            </a:duotone>
          </a:blip>
          <a:srcRect/>
          <a:stretch>
            <a:fillRect/>
          </a:stretch>
        </p:blipFill>
        <p:spPr bwMode="auto">
          <a:xfrm>
            <a:off x="5048250" y="-24"/>
            <a:ext cx="4095750" cy="1314450"/>
          </a:xfrm>
          <a:prstGeom prst="rect">
            <a:avLst/>
          </a:prstGeom>
          <a:noFill/>
        </p:spPr>
      </p:pic>
      <p:pic>
        <p:nvPicPr>
          <p:cNvPr id="57" name="Picture 2" descr="C:\Documents and Settings\Udi Dahan\My Documents\My Pictures\work\rack.png"/>
          <p:cNvPicPr>
            <a:picLocks noChangeAspect="1" noChangeArrowheads="1"/>
          </p:cNvPicPr>
          <p:nvPr/>
        </p:nvPicPr>
        <p:blipFill>
          <a:blip r:embed="rId3" cstate="print">
            <a:duotone>
              <a:srgbClr val="EEECE1">
                <a:shade val="45000"/>
                <a:satMod val="135000"/>
              </a:srgbClr>
              <a:prstClr val="white"/>
            </a:duotone>
          </a:blip>
          <a:srcRect/>
          <a:stretch>
            <a:fillRect/>
          </a:stretch>
        </p:blipFill>
        <p:spPr bwMode="auto">
          <a:xfrm>
            <a:off x="5048250" y="5543574"/>
            <a:ext cx="4095750" cy="1314450"/>
          </a:xfrm>
          <a:prstGeom prst="rect">
            <a:avLst/>
          </a:prstGeom>
          <a:noFill/>
        </p:spPr>
      </p:pic>
      <p:pic>
        <p:nvPicPr>
          <p:cNvPr id="58" name="Picture 2" descr="C:\Documents and Settings\Udi Dahan\My Documents\My Pictures\work\rack.png"/>
          <p:cNvPicPr>
            <a:picLocks noChangeAspect="1" noChangeArrowheads="1"/>
          </p:cNvPicPr>
          <p:nvPr/>
        </p:nvPicPr>
        <p:blipFill>
          <a:blip r:embed="rId3" cstate="print">
            <a:duotone>
              <a:srgbClr val="EEECE1">
                <a:shade val="45000"/>
                <a:satMod val="135000"/>
              </a:srgbClr>
              <a:prstClr val="white"/>
            </a:duotone>
          </a:blip>
          <a:srcRect/>
          <a:stretch>
            <a:fillRect/>
          </a:stretch>
        </p:blipFill>
        <p:spPr bwMode="auto">
          <a:xfrm>
            <a:off x="2795574" y="4214842"/>
            <a:ext cx="4095750" cy="1314450"/>
          </a:xfrm>
          <a:prstGeom prst="rect">
            <a:avLst/>
          </a:prstGeom>
          <a:noFill/>
        </p:spPr>
      </p:pic>
      <p:sp>
        <p:nvSpPr>
          <p:cNvPr id="59" name="Rounded Rectangle 58"/>
          <p:cNvSpPr/>
          <p:nvPr/>
        </p:nvSpPr>
        <p:spPr>
          <a:xfrm>
            <a:off x="1357290" y="500042"/>
            <a:ext cx="1214446" cy="428628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8064A2">
                  <a:shade val="51000"/>
                  <a:satMod val="130000"/>
                </a:srgbClr>
              </a:gs>
              <a:gs pos="80000">
                <a:srgbClr val="8064A2">
                  <a:shade val="93000"/>
                  <a:satMod val="130000"/>
                </a:srgbClr>
              </a:gs>
              <a:gs pos="100000">
                <a:srgbClr val="8064A2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Publisher</a:t>
            </a:r>
          </a:p>
        </p:txBody>
      </p:sp>
      <p:sp>
        <p:nvSpPr>
          <p:cNvPr id="60" name="Rounded Rectangle 59"/>
          <p:cNvSpPr/>
          <p:nvPr/>
        </p:nvSpPr>
        <p:spPr>
          <a:xfrm>
            <a:off x="571472" y="6143644"/>
            <a:ext cx="1357322" cy="428628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ysClr val="windowText" lastClr="000000">
                  <a:shade val="51000"/>
                  <a:satMod val="130000"/>
                </a:sysClr>
              </a:gs>
              <a:gs pos="80000">
                <a:sysClr val="windowText" lastClr="000000">
                  <a:shade val="93000"/>
                  <a:satMod val="130000"/>
                </a:sysClr>
              </a:gs>
              <a:gs pos="100000">
                <a:sysClr val="windowText" lastClr="000000">
                  <a:shade val="94000"/>
                  <a:satMod val="135000"/>
                </a:sys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Subscriber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3428992" y="4786322"/>
            <a:ext cx="1357322" cy="428628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ysClr val="windowText" lastClr="000000">
                  <a:shade val="51000"/>
                  <a:satMod val="130000"/>
                </a:sysClr>
              </a:gs>
              <a:gs pos="80000">
                <a:sysClr val="windowText" lastClr="000000">
                  <a:shade val="93000"/>
                  <a:satMod val="130000"/>
                </a:sysClr>
              </a:gs>
              <a:gs pos="100000">
                <a:sysClr val="windowText" lastClr="000000">
                  <a:shade val="94000"/>
                  <a:satMod val="135000"/>
                </a:sys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Subscriber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4000496" y="1643050"/>
            <a:ext cx="1357322" cy="428628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ysClr val="windowText" lastClr="000000">
                  <a:shade val="51000"/>
                  <a:satMod val="130000"/>
                </a:sysClr>
              </a:gs>
              <a:gs pos="80000">
                <a:sysClr val="windowText" lastClr="000000">
                  <a:shade val="93000"/>
                  <a:satMod val="130000"/>
                </a:sysClr>
              </a:gs>
              <a:gs pos="100000">
                <a:sysClr val="windowText" lastClr="000000">
                  <a:shade val="94000"/>
                  <a:satMod val="135000"/>
                </a:sys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Subscriber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6786578" y="214290"/>
            <a:ext cx="1357322" cy="428628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ysClr val="windowText" lastClr="000000">
                  <a:shade val="51000"/>
                  <a:satMod val="130000"/>
                </a:sysClr>
              </a:gs>
              <a:gs pos="80000">
                <a:sysClr val="windowText" lastClr="000000">
                  <a:shade val="93000"/>
                  <a:satMod val="130000"/>
                </a:sysClr>
              </a:gs>
              <a:gs pos="100000">
                <a:sysClr val="windowText" lastClr="000000">
                  <a:shade val="94000"/>
                  <a:satMod val="135000"/>
                </a:sys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Subscriber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4" name="Rounded Rectangle 63"/>
          <p:cNvSpPr/>
          <p:nvPr/>
        </p:nvSpPr>
        <p:spPr>
          <a:xfrm>
            <a:off x="7215206" y="5643578"/>
            <a:ext cx="1357322" cy="428628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ysClr val="windowText" lastClr="000000">
                  <a:shade val="51000"/>
                  <a:satMod val="130000"/>
                </a:sysClr>
              </a:gs>
              <a:gs pos="80000">
                <a:sysClr val="windowText" lastClr="000000">
                  <a:shade val="93000"/>
                  <a:satMod val="130000"/>
                </a:sysClr>
              </a:gs>
              <a:gs pos="100000">
                <a:sysClr val="windowText" lastClr="000000">
                  <a:shade val="94000"/>
                  <a:satMod val="135000"/>
                </a:sys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Subscriber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65" name="Straight Arrow Connector 64"/>
          <p:cNvCxnSpPr/>
          <p:nvPr/>
        </p:nvCxnSpPr>
        <p:spPr>
          <a:xfrm rot="5400000">
            <a:off x="-964445" y="3250405"/>
            <a:ext cx="5000660" cy="642942"/>
          </a:xfrm>
          <a:prstGeom prst="straightConnector1">
            <a:avLst/>
          </a:prstGeom>
          <a:noFill/>
          <a:ln w="50800" cap="flat" cmpd="sng" algn="ctr">
            <a:solidFill>
              <a:srgbClr val="8064A2">
                <a:lumMod val="75000"/>
              </a:srgbClr>
            </a:solidFill>
            <a:prstDash val="solid"/>
            <a:tailEnd type="stealth" w="lg" len="lg"/>
          </a:ln>
          <a:effectLst/>
        </p:spPr>
      </p:cxnSp>
      <p:cxnSp>
        <p:nvCxnSpPr>
          <p:cNvPr id="66" name="Straight Arrow Connector 65"/>
          <p:cNvCxnSpPr/>
          <p:nvPr/>
        </p:nvCxnSpPr>
        <p:spPr>
          <a:xfrm rot="16200000" flipH="1">
            <a:off x="892943" y="2178835"/>
            <a:ext cx="3714776" cy="1500198"/>
          </a:xfrm>
          <a:prstGeom prst="straightConnector1">
            <a:avLst/>
          </a:prstGeom>
          <a:noFill/>
          <a:ln w="50800" cap="flat" cmpd="sng" algn="ctr">
            <a:solidFill>
              <a:srgbClr val="8064A2">
                <a:lumMod val="75000"/>
              </a:srgbClr>
            </a:solidFill>
            <a:prstDash val="solid"/>
            <a:tailEnd type="stealth" w="lg" len="lg"/>
          </a:ln>
          <a:effectLst/>
        </p:spPr>
      </p:cxnSp>
      <p:cxnSp>
        <p:nvCxnSpPr>
          <p:cNvPr id="67" name="Straight Arrow Connector 66"/>
          <p:cNvCxnSpPr/>
          <p:nvPr/>
        </p:nvCxnSpPr>
        <p:spPr>
          <a:xfrm>
            <a:off x="2285984" y="1071546"/>
            <a:ext cx="5000660" cy="4500594"/>
          </a:xfrm>
          <a:prstGeom prst="straightConnector1">
            <a:avLst/>
          </a:prstGeom>
          <a:noFill/>
          <a:ln w="50800" cap="flat" cmpd="sng" algn="ctr">
            <a:solidFill>
              <a:srgbClr val="8064A2">
                <a:lumMod val="75000"/>
              </a:srgbClr>
            </a:solidFill>
            <a:prstDash val="solid"/>
            <a:tailEnd type="stealth" w="lg" len="lg"/>
          </a:ln>
          <a:effectLst/>
        </p:spPr>
      </p:cxnSp>
      <p:cxnSp>
        <p:nvCxnSpPr>
          <p:cNvPr id="68" name="Straight Arrow Connector 67"/>
          <p:cNvCxnSpPr/>
          <p:nvPr/>
        </p:nvCxnSpPr>
        <p:spPr>
          <a:xfrm>
            <a:off x="2500298" y="928670"/>
            <a:ext cx="1428760" cy="714380"/>
          </a:xfrm>
          <a:prstGeom prst="straightConnector1">
            <a:avLst/>
          </a:prstGeom>
          <a:noFill/>
          <a:ln w="50800" cap="flat" cmpd="sng" algn="ctr">
            <a:solidFill>
              <a:srgbClr val="8064A2">
                <a:lumMod val="75000"/>
              </a:srgbClr>
            </a:solidFill>
            <a:prstDash val="solid"/>
            <a:tailEnd type="stealth" w="lg" len="lg"/>
          </a:ln>
          <a:effectLst/>
        </p:spPr>
      </p:cxnSp>
      <p:cxnSp>
        <p:nvCxnSpPr>
          <p:cNvPr id="69" name="Straight Arrow Connector 68"/>
          <p:cNvCxnSpPr/>
          <p:nvPr/>
        </p:nvCxnSpPr>
        <p:spPr>
          <a:xfrm flipV="1">
            <a:off x="2643174" y="357166"/>
            <a:ext cx="4071966" cy="357190"/>
          </a:xfrm>
          <a:prstGeom prst="straightConnector1">
            <a:avLst/>
          </a:prstGeom>
          <a:noFill/>
          <a:ln w="50800" cap="flat" cmpd="sng" algn="ctr">
            <a:solidFill>
              <a:srgbClr val="8064A2">
                <a:lumMod val="75000"/>
              </a:srgbClr>
            </a:solidFill>
            <a:prstDash val="solid"/>
            <a:tailEnd type="stealth" w="lg" len="lg"/>
          </a:ln>
          <a:effectLst/>
        </p:spPr>
      </p:cxnSp>
      <p:grpSp>
        <p:nvGrpSpPr>
          <p:cNvPr id="3" name="Group 55"/>
          <p:cNvGrpSpPr/>
          <p:nvPr/>
        </p:nvGrpSpPr>
        <p:grpSpPr>
          <a:xfrm>
            <a:off x="2000232" y="5786454"/>
            <a:ext cx="1223948" cy="732592"/>
            <a:chOff x="214282" y="1142984"/>
            <a:chExt cx="1223948" cy="732592"/>
          </a:xfrm>
        </p:grpSpPr>
        <p:pic>
          <p:nvPicPr>
            <p:cNvPr id="71" name="Picture 2" descr="C:\Documents and Settings\Udi Dahan\My Documents\My Pictures\work\envelope.GIF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14282" y="1142984"/>
              <a:ext cx="1223948" cy="732592"/>
            </a:xfrm>
            <a:prstGeom prst="rect">
              <a:avLst/>
            </a:prstGeom>
            <a:noFill/>
          </p:spPr>
        </p:pic>
        <p:sp>
          <p:nvSpPr>
            <p:cNvPr id="72" name="TextBox 71"/>
            <p:cNvSpPr txBox="1"/>
            <p:nvPr/>
          </p:nvSpPr>
          <p:spPr>
            <a:xfrm>
              <a:off x="283418" y="1155430"/>
              <a:ext cx="10021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abcdefgh</a:t>
              </a:r>
              <a:endParaRPr kumimoji="0" lang="en-GB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5" name="Group 58"/>
          <p:cNvGrpSpPr/>
          <p:nvPr/>
        </p:nvGrpSpPr>
        <p:grpSpPr>
          <a:xfrm>
            <a:off x="4857752" y="4643446"/>
            <a:ext cx="1223948" cy="732592"/>
            <a:chOff x="214282" y="1142984"/>
            <a:chExt cx="1223948" cy="732592"/>
          </a:xfrm>
        </p:grpSpPr>
        <p:pic>
          <p:nvPicPr>
            <p:cNvPr id="74" name="Picture 2" descr="C:\Documents and Settings\Udi Dahan\My Documents\My Pictures\work\envelope.GIF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14282" y="1142984"/>
              <a:ext cx="1223948" cy="732592"/>
            </a:xfrm>
            <a:prstGeom prst="rect">
              <a:avLst/>
            </a:prstGeom>
            <a:noFill/>
          </p:spPr>
        </p:pic>
        <p:sp>
          <p:nvSpPr>
            <p:cNvPr id="75" name="TextBox 74"/>
            <p:cNvSpPr txBox="1"/>
            <p:nvPr/>
          </p:nvSpPr>
          <p:spPr>
            <a:xfrm>
              <a:off x="283418" y="1155430"/>
              <a:ext cx="10021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abcdefgh</a:t>
              </a:r>
              <a:endParaRPr kumimoji="0" lang="en-GB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6" name="Group 61"/>
          <p:cNvGrpSpPr/>
          <p:nvPr/>
        </p:nvGrpSpPr>
        <p:grpSpPr>
          <a:xfrm>
            <a:off x="5929322" y="5786454"/>
            <a:ext cx="1223948" cy="732592"/>
            <a:chOff x="214282" y="1142984"/>
            <a:chExt cx="1223948" cy="732592"/>
          </a:xfrm>
        </p:grpSpPr>
        <p:pic>
          <p:nvPicPr>
            <p:cNvPr id="77" name="Picture 2" descr="C:\Documents and Settings\Udi Dahan\My Documents\My Pictures\work\envelope.GIF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14282" y="1142984"/>
              <a:ext cx="1223948" cy="732592"/>
            </a:xfrm>
            <a:prstGeom prst="rect">
              <a:avLst/>
            </a:prstGeom>
            <a:noFill/>
          </p:spPr>
        </p:pic>
        <p:sp>
          <p:nvSpPr>
            <p:cNvPr id="78" name="TextBox 77"/>
            <p:cNvSpPr txBox="1"/>
            <p:nvPr/>
          </p:nvSpPr>
          <p:spPr>
            <a:xfrm>
              <a:off x="283418" y="1155430"/>
              <a:ext cx="10021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abcdefgh</a:t>
              </a:r>
              <a:endParaRPr kumimoji="0" lang="en-GB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7" name="Group 64"/>
          <p:cNvGrpSpPr/>
          <p:nvPr/>
        </p:nvGrpSpPr>
        <p:grpSpPr>
          <a:xfrm>
            <a:off x="5429256" y="1785926"/>
            <a:ext cx="1223948" cy="732592"/>
            <a:chOff x="214282" y="1142984"/>
            <a:chExt cx="1223948" cy="732592"/>
          </a:xfrm>
        </p:grpSpPr>
        <p:pic>
          <p:nvPicPr>
            <p:cNvPr id="80" name="Picture 2" descr="C:\Documents and Settings\Udi Dahan\My Documents\My Pictures\work\envelope.GIF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14282" y="1142984"/>
              <a:ext cx="1223948" cy="732592"/>
            </a:xfrm>
            <a:prstGeom prst="rect">
              <a:avLst/>
            </a:prstGeom>
            <a:noFill/>
          </p:spPr>
        </p:pic>
        <p:sp>
          <p:nvSpPr>
            <p:cNvPr id="81" name="TextBox 80"/>
            <p:cNvSpPr txBox="1"/>
            <p:nvPr/>
          </p:nvSpPr>
          <p:spPr>
            <a:xfrm>
              <a:off x="283418" y="1155430"/>
              <a:ext cx="10021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abcdefgh</a:t>
              </a:r>
              <a:endParaRPr kumimoji="0" lang="en-GB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8" name="Group 67"/>
          <p:cNvGrpSpPr/>
          <p:nvPr/>
        </p:nvGrpSpPr>
        <p:grpSpPr>
          <a:xfrm>
            <a:off x="7286644" y="714356"/>
            <a:ext cx="1223948" cy="732592"/>
            <a:chOff x="214282" y="1142984"/>
            <a:chExt cx="1223948" cy="732592"/>
          </a:xfrm>
        </p:grpSpPr>
        <p:pic>
          <p:nvPicPr>
            <p:cNvPr id="83" name="Picture 2" descr="C:\Documents and Settings\Udi Dahan\My Documents\My Pictures\work\envelope.GIF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14282" y="1142984"/>
              <a:ext cx="1223948" cy="732592"/>
            </a:xfrm>
            <a:prstGeom prst="rect">
              <a:avLst/>
            </a:prstGeom>
            <a:noFill/>
          </p:spPr>
        </p:pic>
        <p:sp>
          <p:nvSpPr>
            <p:cNvPr id="84" name="TextBox 83"/>
            <p:cNvSpPr txBox="1"/>
            <p:nvPr/>
          </p:nvSpPr>
          <p:spPr>
            <a:xfrm>
              <a:off x="283418" y="1155430"/>
              <a:ext cx="10021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abcdefgh</a:t>
              </a:r>
              <a:endParaRPr kumimoji="0" lang="en-GB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238" y="1768475"/>
            <a:ext cx="9577387" cy="4987925"/>
          </a:xfrm>
        </p:spPr>
        <p:txBody>
          <a:bodyPr/>
          <a:lstStyle/>
          <a:p>
            <a:r>
              <a:rPr lang="en-US" dirty="0" smtClean="0"/>
              <a:t>Extensible</a:t>
            </a:r>
          </a:p>
          <a:p>
            <a:pPr lvl="1"/>
            <a:r>
              <a:rPr lang="en-US" dirty="0" smtClean="0"/>
              <a:t>Adding subscribers without bringing anything down</a:t>
            </a:r>
          </a:p>
          <a:p>
            <a:endParaRPr lang="en-US" dirty="0" smtClean="0"/>
          </a:p>
          <a:p>
            <a:r>
              <a:rPr lang="en-US" dirty="0" smtClean="0"/>
              <a:t>Robust</a:t>
            </a:r>
          </a:p>
          <a:p>
            <a:pPr lvl="1"/>
            <a:r>
              <a:rPr lang="en-US" dirty="0" smtClean="0"/>
              <a:t>publishers &amp; subscribers can operate independently of each other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Easy to patch, upgrade, and administer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Advertise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238" y="1768475"/>
            <a:ext cx="9577387" cy="4987925"/>
          </a:xfrm>
        </p:spPr>
        <p:txBody>
          <a:bodyPr/>
          <a:lstStyle/>
          <a:p>
            <a:r>
              <a:rPr lang="en-US" dirty="0" smtClean="0"/>
              <a:t>NServiceBus is not involved in this step</a:t>
            </a:r>
          </a:p>
          <a:p>
            <a:endParaRPr lang="en-US" dirty="0" smtClean="0"/>
          </a:p>
          <a:p>
            <a:r>
              <a:rPr lang="en-US" dirty="0" smtClean="0"/>
              <a:t>May be as simple as a wiki</a:t>
            </a:r>
          </a:p>
          <a:p>
            <a:pPr lvl="1"/>
            <a:r>
              <a:rPr lang="en-US" dirty="0" smtClean="0"/>
              <a:t>Hosts the schema as well as where to go to subscribe</a:t>
            </a:r>
          </a:p>
          <a:p>
            <a:r>
              <a:rPr lang="en-US" dirty="0" smtClean="0"/>
              <a:t>Configure like regular messaging:</a:t>
            </a:r>
          </a:p>
          <a:p>
            <a:pPr lvl="1"/>
            <a:r>
              <a:rPr lang="en-US" dirty="0" smtClean="0"/>
              <a:t>In </a:t>
            </a:r>
            <a:r>
              <a:rPr lang="en-US" sz="2400" dirty="0" smtClean="0"/>
              <a:t>&lt;</a:t>
            </a:r>
            <a:r>
              <a:rPr lang="en-US" sz="2400" dirty="0" err="1" smtClean="0"/>
              <a:t>UnicastBusConfig</a:t>
            </a:r>
            <a:r>
              <a:rPr lang="en-US" sz="2400" dirty="0" smtClean="0"/>
              <a:t>&gt;</a:t>
            </a:r>
            <a:r>
              <a:rPr lang="en-US" dirty="0" smtClean="0"/>
              <a:t>, under </a:t>
            </a:r>
            <a:r>
              <a:rPr lang="en-US" sz="2400" dirty="0" smtClean="0"/>
              <a:t>&lt;</a:t>
            </a:r>
            <a:r>
              <a:rPr lang="en-US" sz="2400" dirty="0" err="1" smtClean="0"/>
              <a:t>MessageEndpointMappings</a:t>
            </a:r>
            <a:r>
              <a:rPr lang="en-US" sz="2400" dirty="0" smtClean="0"/>
              <a:t>&gt;</a:t>
            </a:r>
            <a:endParaRPr lang="en-US" dirty="0" smtClean="0"/>
          </a:p>
          <a:p>
            <a:pPr marL="431800" lvl="2" indent="-323850">
              <a:spcAft>
                <a:spcPts val="1425"/>
              </a:spcAft>
              <a:buSzPct val="39000"/>
              <a:buNone/>
            </a:pPr>
            <a:r>
              <a:rPr lang="en-US" dirty="0" smtClean="0">
                <a:latin typeface="Consolas" pitchFamily="49" charset="0"/>
              </a:rPr>
              <a:t>			&lt;add 	Messages=“schema assembly” </a:t>
            </a:r>
          </a:p>
          <a:p>
            <a:pPr marL="431800" lvl="2" indent="-323850">
              <a:spcAft>
                <a:spcPts val="1425"/>
              </a:spcAft>
              <a:buSzPct val="39000"/>
              <a:buNone/>
            </a:pPr>
            <a:r>
              <a:rPr lang="en-US" dirty="0" smtClean="0">
                <a:latin typeface="Consolas" pitchFamily="49" charset="0"/>
              </a:rPr>
              <a:t>					endpoint=“subscribe-</a:t>
            </a:r>
            <a:r>
              <a:rPr lang="en-US" dirty="0" err="1" smtClean="0">
                <a:latin typeface="Consolas" pitchFamily="49" charset="0"/>
              </a:rPr>
              <a:t>here@Publisher</a:t>
            </a:r>
            <a:r>
              <a:rPr lang="en-US" dirty="0" smtClean="0">
                <a:latin typeface="Consolas" pitchFamily="49" charset="0"/>
              </a:rPr>
              <a:t>”&gt;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to: specify destination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238" y="1768475"/>
            <a:ext cx="9577387" cy="4987925"/>
          </a:xfrm>
        </p:spPr>
        <p:txBody>
          <a:bodyPr/>
          <a:lstStyle/>
          <a:p>
            <a:r>
              <a:rPr lang="en-US" dirty="0" err="1" smtClean="0">
                <a:latin typeface="Consolas" pitchFamily="49" charset="0"/>
              </a:rPr>
              <a:t>QueueName@ServerName</a:t>
            </a:r>
            <a:endParaRPr lang="en-US" dirty="0" smtClean="0">
              <a:latin typeface="Consolas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Or</a:t>
            </a:r>
          </a:p>
          <a:p>
            <a:endParaRPr lang="en-US" dirty="0" smtClean="0"/>
          </a:p>
          <a:p>
            <a:r>
              <a:rPr lang="en-US" dirty="0" smtClean="0"/>
              <a:t>Just </a:t>
            </a:r>
            <a:r>
              <a:rPr lang="en-US" dirty="0" err="1" smtClean="0">
                <a:latin typeface="Consolas" pitchFamily="49" charset="0"/>
              </a:rPr>
              <a:t>QueueName</a:t>
            </a:r>
            <a:r>
              <a:rPr lang="en-US" dirty="0" smtClean="0"/>
              <a:t> for the same machine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Automatic Subscriptions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238" y="1768475"/>
            <a:ext cx="9577387" cy="4987925"/>
          </a:xfrm>
        </p:spPr>
        <p:txBody>
          <a:bodyPr/>
          <a:lstStyle/>
          <a:p>
            <a:r>
              <a:rPr lang="en-US" dirty="0" smtClean="0"/>
              <a:t>Write a handler for the event</a:t>
            </a:r>
          </a:p>
          <a:p>
            <a:pPr lvl="1"/>
            <a:r>
              <a:rPr lang="en-US" dirty="0" smtClean="0"/>
              <a:t>NServiceBus will contact the configured publisher at startup to subscribe to that message</a:t>
            </a:r>
          </a:p>
          <a:p>
            <a:pPr lvl="2"/>
            <a:r>
              <a:rPr lang="en-US" dirty="0" smtClean="0"/>
              <a:t>Unless: </a:t>
            </a:r>
          </a:p>
          <a:p>
            <a:pPr lvl="2">
              <a:buNone/>
            </a:pPr>
            <a:r>
              <a:rPr lang="en-US" sz="2000" dirty="0" err="1" smtClean="0">
                <a:latin typeface="Consolas" pitchFamily="49" charset="0"/>
              </a:rPr>
              <a:t>NServiceBus.Configure.With</a:t>
            </a:r>
            <a:r>
              <a:rPr lang="en-US" sz="2000" dirty="0" smtClean="0">
                <a:latin typeface="Consolas" pitchFamily="49" charset="0"/>
              </a:rPr>
              <a:t>().</a:t>
            </a:r>
            <a:r>
              <a:rPr lang="en-US" sz="2000" dirty="0" err="1" smtClean="0">
                <a:latin typeface="Consolas" pitchFamily="49" charset="0"/>
              </a:rPr>
              <a:t>UnicastBus.DoNotAutoSubscribe</a:t>
            </a:r>
            <a:r>
              <a:rPr lang="en-US" sz="2000" dirty="0" smtClean="0">
                <a:latin typeface="Consolas" pitchFamily="49" charset="0"/>
              </a:rPr>
              <a:t>();</a:t>
            </a:r>
            <a:endParaRPr lang="en-US" dirty="0">
              <a:latin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Manual Subscription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238" y="1768475"/>
            <a:ext cx="9577387" cy="4987925"/>
          </a:xfrm>
        </p:spPr>
        <p:txBody>
          <a:bodyPr/>
          <a:lstStyle/>
          <a:p>
            <a:r>
              <a:rPr lang="en-US" dirty="0" err="1" smtClean="0">
                <a:latin typeface="Consolas" pitchFamily="49" charset="0"/>
              </a:rPr>
              <a:t>Bus.Subscribe</a:t>
            </a:r>
            <a:r>
              <a:rPr lang="en-US" dirty="0" smtClean="0">
                <a:latin typeface="Consolas" pitchFamily="49" charset="0"/>
              </a:rPr>
              <a:t>&lt;T&gt;();</a:t>
            </a:r>
          </a:p>
          <a:p>
            <a:r>
              <a:rPr lang="en-US" dirty="0" err="1" smtClean="0">
                <a:latin typeface="Consolas" pitchFamily="49" charset="0"/>
              </a:rPr>
              <a:t>Bus.Unsubscribe</a:t>
            </a:r>
            <a:r>
              <a:rPr lang="en-US" dirty="0" smtClean="0">
                <a:latin typeface="Consolas" pitchFamily="49" charset="0"/>
              </a:rPr>
              <a:t>&lt;T&gt;();</a:t>
            </a:r>
          </a:p>
          <a:p>
            <a:endParaRPr lang="en-US" dirty="0" smtClean="0">
              <a:latin typeface="Consolas" pitchFamily="49" charset="0"/>
            </a:endParaRPr>
          </a:p>
          <a:p>
            <a:r>
              <a:rPr lang="en-US" dirty="0" smtClean="0"/>
              <a:t>Still requires a handler for the given message</a:t>
            </a:r>
          </a:p>
          <a:p>
            <a:endParaRPr lang="en-US" sz="2800" dirty="0" smtClean="0"/>
          </a:p>
          <a:p>
            <a:r>
              <a:rPr lang="en-US" sz="2800" dirty="0" smtClean="0"/>
              <a:t>Consider unsubscribing clients when they shut down</a:t>
            </a:r>
            <a:endParaRPr lang="en-US" sz="2800" dirty="0">
              <a:latin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Subscription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238" y="1768475"/>
            <a:ext cx="9577387" cy="4987925"/>
          </a:xfrm>
        </p:spPr>
        <p:txBody>
          <a:bodyPr/>
          <a:lstStyle/>
          <a:p>
            <a:r>
              <a:rPr lang="en-US" dirty="0" smtClean="0"/>
              <a:t>Publisher-side storage of who is interested in what</a:t>
            </a:r>
          </a:p>
          <a:p>
            <a:pPr lvl="1"/>
            <a:r>
              <a:rPr lang="en-US" dirty="0" smtClean="0"/>
              <a:t>Can be stored in MSMQ (not scale-out friendly)</a:t>
            </a:r>
          </a:p>
          <a:p>
            <a:pPr lvl="2">
              <a:buNone/>
            </a:pPr>
            <a:r>
              <a:rPr lang="en-US" sz="2000" dirty="0" err="1" smtClean="0">
                <a:latin typeface="Consolas" pitchFamily="49" charset="0"/>
              </a:rPr>
              <a:t>NServiceBus.Configure.With</a:t>
            </a:r>
            <a:r>
              <a:rPr lang="en-US" sz="2000" dirty="0" smtClean="0">
                <a:latin typeface="Consolas" pitchFamily="49" charset="0"/>
              </a:rPr>
              <a:t>().</a:t>
            </a:r>
            <a:r>
              <a:rPr lang="en-US" sz="2000" dirty="0" err="1" smtClean="0">
                <a:latin typeface="Consolas" pitchFamily="49" charset="0"/>
              </a:rPr>
              <a:t>MsmqSubscriptionStorage</a:t>
            </a:r>
            <a:r>
              <a:rPr lang="en-US" sz="2000" dirty="0" smtClean="0">
                <a:latin typeface="Consolas" pitchFamily="49" charset="0"/>
              </a:rPr>
              <a:t>();</a:t>
            </a:r>
          </a:p>
          <a:p>
            <a:pPr lvl="2"/>
            <a:r>
              <a:rPr lang="en-US" dirty="0" smtClean="0"/>
              <a:t>Configured:</a:t>
            </a:r>
          </a:p>
          <a:p>
            <a:pPr lvl="2">
              <a:buNone/>
            </a:pPr>
            <a:r>
              <a:rPr lang="en-US" sz="2000" dirty="0" smtClean="0">
                <a:latin typeface="Consolas" pitchFamily="49" charset="0"/>
              </a:rPr>
              <a:t>			&lt;</a:t>
            </a:r>
            <a:r>
              <a:rPr lang="en-US" sz="2000" dirty="0" err="1" smtClean="0">
                <a:latin typeface="Consolas" pitchFamily="49" charset="0"/>
              </a:rPr>
              <a:t>MsmqSubscriptionStorageConfig</a:t>
            </a:r>
            <a:r>
              <a:rPr lang="en-US" sz="2000" dirty="0" smtClean="0">
                <a:latin typeface="Consolas" pitchFamily="49" charset="0"/>
              </a:rPr>
              <a:t> Queue=“” /&gt;</a:t>
            </a:r>
          </a:p>
          <a:p>
            <a:pPr lvl="1"/>
            <a:r>
              <a:rPr lang="en-US" dirty="0" smtClean="0"/>
              <a:t>Can be stored in a database</a:t>
            </a:r>
          </a:p>
          <a:p>
            <a:pPr lvl="2"/>
            <a:r>
              <a:rPr lang="en-US" dirty="0" smtClean="0"/>
              <a:t>RavenDB is the default</a:t>
            </a:r>
          </a:p>
          <a:p>
            <a:pPr marL="1008062" lvl="2" indent="0">
              <a:buNone/>
            </a:pPr>
            <a:r>
              <a:rPr lang="en-US" sz="2000" dirty="0" err="1">
                <a:latin typeface="Consolas" pitchFamily="49" charset="0"/>
                <a:cs typeface="Consolas" pitchFamily="49" charset="0"/>
              </a:rPr>
              <a:t>NServicebus.Configure.With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().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RavenSubscriptionStorage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();</a:t>
            </a:r>
            <a:endParaRPr lang="en-US" dirty="0" smtClean="0"/>
          </a:p>
          <a:p>
            <a:pPr lvl="2"/>
            <a:r>
              <a:rPr lang="en-US" dirty="0" err="1" smtClean="0"/>
              <a:t>NHibernate</a:t>
            </a:r>
            <a:r>
              <a:rPr lang="en-US" dirty="0" smtClean="0"/>
              <a:t> is still supported but in a separate assembly</a:t>
            </a:r>
          </a:p>
          <a:p>
            <a:pPr lvl="2">
              <a:buNone/>
            </a:pPr>
            <a:r>
              <a:rPr lang="en-US" sz="2000" dirty="0" err="1" smtClean="0">
                <a:latin typeface="Consolas" pitchFamily="49" charset="0"/>
              </a:rPr>
              <a:t>NServicebus.Configure.With</a:t>
            </a:r>
            <a:r>
              <a:rPr lang="en-US" sz="2000" dirty="0" smtClean="0">
                <a:latin typeface="Consolas" pitchFamily="49" charset="0"/>
              </a:rPr>
              <a:t>().</a:t>
            </a:r>
            <a:r>
              <a:rPr lang="en-US" sz="2000" dirty="0" err="1" smtClean="0">
                <a:latin typeface="Consolas" pitchFamily="49" charset="0"/>
              </a:rPr>
              <a:t>DbSubscriptionStorage</a:t>
            </a:r>
            <a:r>
              <a:rPr lang="en-US" sz="2000" dirty="0" smtClean="0">
                <a:latin typeface="Consolas" pitchFamily="49" charset="0"/>
              </a:rPr>
              <a:t>();</a:t>
            </a:r>
          </a:p>
          <a:p>
            <a:pPr marL="1008062" lvl="2" indent="0">
              <a:buNone/>
            </a:pPr>
            <a:endParaRPr lang="en-US" sz="2000" dirty="0" smtClean="0">
              <a:latin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Publishing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238" y="1768475"/>
            <a:ext cx="9413874" cy="4987925"/>
          </a:xfrm>
        </p:spPr>
        <p:txBody>
          <a:bodyPr/>
          <a:lstStyle/>
          <a:p>
            <a:r>
              <a:rPr lang="en-US" dirty="0" smtClean="0"/>
              <a:t>Similar to sending a message: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			</a:t>
            </a:r>
            <a:r>
              <a:rPr lang="en-US" sz="2800" dirty="0" err="1" smtClean="0">
                <a:latin typeface="Consolas" pitchFamily="49" charset="0"/>
              </a:rPr>
              <a:t>Bus.Publish</a:t>
            </a:r>
            <a:r>
              <a:rPr lang="en-US" sz="2800" dirty="0" smtClean="0">
                <a:latin typeface="Consolas" pitchFamily="49" charset="0"/>
              </a:rPr>
              <a:t>(</a:t>
            </a:r>
            <a:r>
              <a:rPr lang="en-US" sz="2800" dirty="0" err="1" smtClean="0">
                <a:latin typeface="Consolas" pitchFamily="49" charset="0"/>
              </a:rPr>
              <a:t>msg</a:t>
            </a:r>
            <a:r>
              <a:rPr lang="en-US" sz="2800" dirty="0" smtClean="0">
                <a:latin typeface="Consolas" pitchFamily="49" charset="0"/>
              </a:rPr>
              <a:t>);</a:t>
            </a:r>
          </a:p>
          <a:p>
            <a:pPr>
              <a:buNone/>
            </a:pPr>
            <a:r>
              <a:rPr lang="en-US" dirty="0" smtClean="0"/>
              <a:t>Or:</a:t>
            </a:r>
          </a:p>
          <a:p>
            <a:pPr>
              <a:buNone/>
            </a:pPr>
            <a:r>
              <a:rPr lang="en-US" sz="2800" dirty="0" smtClean="0">
                <a:latin typeface="Consolas" pitchFamily="49" charset="0"/>
              </a:rPr>
              <a:t>			</a:t>
            </a:r>
            <a:r>
              <a:rPr lang="en-US" sz="2800" dirty="0" err="1" smtClean="0">
                <a:latin typeface="Consolas" pitchFamily="49" charset="0"/>
              </a:rPr>
              <a:t>Bus.Publish</a:t>
            </a:r>
            <a:r>
              <a:rPr lang="en-US" sz="2800" dirty="0" smtClean="0">
                <a:latin typeface="Consolas" pitchFamily="49" charset="0"/>
              </a:rPr>
              <a:t>&lt;</a:t>
            </a:r>
            <a:r>
              <a:rPr lang="en-US" sz="2800" dirty="0" err="1" smtClean="0">
                <a:latin typeface="Consolas" pitchFamily="49" charset="0"/>
              </a:rPr>
              <a:t>IMyEvent</a:t>
            </a:r>
            <a:r>
              <a:rPr lang="en-US" sz="2800" dirty="0" smtClean="0">
                <a:latin typeface="Consolas" pitchFamily="49" charset="0"/>
              </a:rPr>
              <a:t>&gt;( (m) =&gt; </a:t>
            </a:r>
          </a:p>
          <a:p>
            <a:pPr>
              <a:buNone/>
            </a:pPr>
            <a:r>
              <a:rPr lang="en-US" sz="2800" dirty="0" smtClean="0">
                <a:latin typeface="Consolas" pitchFamily="49" charset="0"/>
              </a:rPr>
              <a:t>				{ m.Prop1 = val1; m.Prop2 = val2; } );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Consider having your events inherit from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IEvent</a:t>
            </a:r>
            <a:endParaRPr lang="en-US" sz="2800" dirty="0" smtClean="0">
              <a:latin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Advertise / Subscribe / Publish</a:t>
            </a:r>
            <a:endParaRPr lang="en-US" dirty="0"/>
          </a:p>
        </p:txBody>
      </p:sp>
      <p:grpSp>
        <p:nvGrpSpPr>
          <p:cNvPr id="3" name="Group 5"/>
          <p:cNvGrpSpPr/>
          <p:nvPr/>
        </p:nvGrpSpPr>
        <p:grpSpPr>
          <a:xfrm>
            <a:off x="5954712" y="3551236"/>
            <a:ext cx="2590800" cy="1524000"/>
            <a:chOff x="-141288" y="1493837"/>
            <a:chExt cx="2590800" cy="1524000"/>
          </a:xfrm>
        </p:grpSpPr>
        <p:sp>
          <p:nvSpPr>
            <p:cNvPr id="5" name="Cube 4"/>
            <p:cNvSpPr/>
            <p:nvPr/>
          </p:nvSpPr>
          <p:spPr bwMode="auto">
            <a:xfrm>
              <a:off x="-141288" y="1493837"/>
              <a:ext cx="1752600" cy="1524000"/>
            </a:xfrm>
            <a:prstGeom prst="cub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49263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charset="2"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effectLst/>
                  <a:latin typeface="Arial" charset="0"/>
                  <a:ea typeface="MS Gothic" charset="-128"/>
                </a:rPr>
                <a:t>Subscriber</a:t>
              </a:r>
            </a:p>
          </p:txBody>
        </p:sp>
        <p:sp>
          <p:nvSpPr>
            <p:cNvPr id="4" name="Flowchart: Direct Access Storage 3"/>
            <p:cNvSpPr/>
            <p:nvPr/>
          </p:nvSpPr>
          <p:spPr bwMode="auto">
            <a:xfrm>
              <a:off x="1306512" y="2027237"/>
              <a:ext cx="1143000" cy="533400"/>
            </a:xfrm>
            <a:prstGeom prst="flowChartMagneticDrum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49263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charset="2"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effectLst/>
                  <a:latin typeface="Arial" charset="0"/>
                  <a:ea typeface="MS Gothic" charset="-128"/>
                </a:rPr>
                <a:t>Q</a:t>
              </a:r>
            </a:p>
          </p:txBody>
        </p:sp>
      </p:grpSp>
      <p:grpSp>
        <p:nvGrpSpPr>
          <p:cNvPr id="6" name="Group 10"/>
          <p:cNvGrpSpPr/>
          <p:nvPr/>
        </p:nvGrpSpPr>
        <p:grpSpPr>
          <a:xfrm>
            <a:off x="1382712" y="3551236"/>
            <a:ext cx="2590800" cy="1524000"/>
            <a:chOff x="5726112" y="2103437"/>
            <a:chExt cx="2590800" cy="1524000"/>
          </a:xfrm>
        </p:grpSpPr>
        <p:sp>
          <p:nvSpPr>
            <p:cNvPr id="8" name="Cube 7"/>
            <p:cNvSpPr/>
            <p:nvPr/>
          </p:nvSpPr>
          <p:spPr bwMode="auto">
            <a:xfrm>
              <a:off x="5726112" y="2103437"/>
              <a:ext cx="1752600" cy="1524000"/>
            </a:xfrm>
            <a:prstGeom prst="cub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49263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charset="2"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effectLst/>
                  <a:latin typeface="Arial" charset="0"/>
                  <a:ea typeface="MS Gothic" charset="-128"/>
                </a:rPr>
                <a:t>Publisher</a:t>
              </a:r>
            </a:p>
          </p:txBody>
        </p:sp>
        <p:sp>
          <p:nvSpPr>
            <p:cNvPr id="9" name="Flowchart: Direct Access Storage 8"/>
            <p:cNvSpPr/>
            <p:nvPr/>
          </p:nvSpPr>
          <p:spPr bwMode="auto">
            <a:xfrm>
              <a:off x="7173912" y="2408237"/>
              <a:ext cx="1143000" cy="533400"/>
            </a:xfrm>
            <a:prstGeom prst="flowChartMagneticDrum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49263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charset="2"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effectLst/>
                  <a:latin typeface="Arial" charset="0"/>
                  <a:ea typeface="MS Gothic" charset="-128"/>
                </a:rPr>
                <a:t>Q</a:t>
              </a:r>
            </a:p>
          </p:txBody>
        </p:sp>
        <p:sp>
          <p:nvSpPr>
            <p:cNvPr id="10" name="Flowchart: Direct Access Storage 9"/>
            <p:cNvSpPr/>
            <p:nvPr/>
          </p:nvSpPr>
          <p:spPr bwMode="auto">
            <a:xfrm>
              <a:off x="7173912" y="3017837"/>
              <a:ext cx="1143000" cy="533400"/>
            </a:xfrm>
            <a:prstGeom prst="flowChartMagneticDrum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49263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charset="2"/>
                <a:buNone/>
                <a:tabLst/>
              </a:pPr>
              <a:r>
                <a:rPr kumimoji="0" lang="en-US" sz="1200" b="0" i="0" u="none" strike="noStrike" cap="none" normalizeH="0" baseline="0" dirty="0" smtClean="0">
                  <a:ln>
                    <a:noFill/>
                  </a:ln>
                  <a:effectLst/>
                  <a:latin typeface="Arial" charset="0"/>
                  <a:ea typeface="MS Gothic" charset="-128"/>
                </a:rPr>
                <a:t>Store</a:t>
              </a:r>
            </a:p>
          </p:txBody>
        </p:sp>
      </p:grpSp>
      <p:cxnSp>
        <p:nvCxnSpPr>
          <p:cNvPr id="13" name="Straight Arrow Connector 12"/>
          <p:cNvCxnSpPr/>
          <p:nvPr/>
        </p:nvCxnSpPr>
        <p:spPr>
          <a:xfrm rot="10800000">
            <a:off x="3882072" y="4160836"/>
            <a:ext cx="1920240" cy="0"/>
          </a:xfrm>
          <a:prstGeom prst="straightConnector1">
            <a:avLst/>
          </a:prstGeom>
          <a:ln w="508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16"/>
          <p:cNvGrpSpPr/>
          <p:nvPr/>
        </p:nvGrpSpPr>
        <p:grpSpPr>
          <a:xfrm>
            <a:off x="3287711" y="3094036"/>
            <a:ext cx="1498317" cy="685800"/>
            <a:chOff x="3287711" y="1798637"/>
            <a:chExt cx="1498317" cy="685800"/>
          </a:xfrm>
        </p:grpSpPr>
        <p:pic>
          <p:nvPicPr>
            <p:cNvPr id="12" name="Picture 2" descr="C:\Documents and Settings\Udi Dahan\My Documents\My Pictures\work\envelope.G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287711" y="1798637"/>
              <a:ext cx="1498317" cy="685800"/>
            </a:xfrm>
            <a:prstGeom prst="rect">
              <a:avLst/>
            </a:prstGeom>
            <a:noFill/>
          </p:spPr>
        </p:pic>
        <p:sp>
          <p:nvSpPr>
            <p:cNvPr id="16" name="TextBox 15"/>
            <p:cNvSpPr txBox="1"/>
            <p:nvPr/>
          </p:nvSpPr>
          <p:spPr>
            <a:xfrm>
              <a:off x="3516312" y="1820077"/>
              <a:ext cx="1143000" cy="4357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Subscription Message</a:t>
              </a:r>
              <a:endParaRPr lang="en-US" sz="1200" dirty="0"/>
            </a:p>
          </p:txBody>
        </p:sp>
      </p:grpSp>
      <p:sp>
        <p:nvSpPr>
          <p:cNvPr id="18" name="Curved Left Arrow 17"/>
          <p:cNvSpPr/>
          <p:nvPr/>
        </p:nvSpPr>
        <p:spPr>
          <a:xfrm>
            <a:off x="2144712" y="4389436"/>
            <a:ext cx="357190" cy="487620"/>
          </a:xfrm>
          <a:prstGeom prst="curved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GB">
              <a:solidFill>
                <a:schemeClr val="tx1"/>
              </a:solidFill>
            </a:endParaRPr>
          </a:p>
        </p:txBody>
      </p:sp>
      <p:sp>
        <p:nvSpPr>
          <p:cNvPr id="19" name="Curved Right Arrow 18"/>
          <p:cNvSpPr/>
          <p:nvPr/>
        </p:nvSpPr>
        <p:spPr>
          <a:xfrm flipV="1">
            <a:off x="1605006" y="4317998"/>
            <a:ext cx="428628" cy="531864"/>
          </a:xfrm>
          <a:prstGeom prst="curv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GB">
              <a:solidFill>
                <a:schemeClr val="tx1"/>
              </a:solidFill>
            </a:endParaRPr>
          </a:p>
        </p:txBody>
      </p:sp>
      <p:cxnSp>
        <p:nvCxnSpPr>
          <p:cNvPr id="21" name="Curved Connector 20"/>
          <p:cNvCxnSpPr/>
          <p:nvPr/>
        </p:nvCxnSpPr>
        <p:spPr bwMode="auto">
          <a:xfrm rot="5400000" flipH="1" flipV="1">
            <a:off x="4792662" y="1893886"/>
            <a:ext cx="457200" cy="5905500"/>
          </a:xfrm>
          <a:prstGeom prst="curvedConnector3">
            <a:avLst>
              <a:gd name="adj1" fmla="val -309740"/>
            </a:avLst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25" name="Folded Corner 24"/>
          <p:cNvSpPr/>
          <p:nvPr/>
        </p:nvSpPr>
        <p:spPr bwMode="auto">
          <a:xfrm>
            <a:off x="3885437" y="1341437"/>
            <a:ext cx="2286000" cy="1295400"/>
          </a:xfrm>
          <a:prstGeom prst="foldedCorner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  <a:ea typeface="MS Gothic" charset="-128"/>
              </a:rPr>
              <a:t>WIKI</a:t>
            </a:r>
          </a:p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buNone/>
              <a:tabLst/>
            </a:pPr>
            <a:endParaRPr lang="en-US" dirty="0" smtClean="0"/>
          </a:p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buNone/>
              <a:tabLst/>
            </a:pPr>
            <a:r>
              <a:rPr lang="en-US" dirty="0" smtClean="0"/>
              <a:t>M1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err="1" smtClean="0">
                <a:sym typeface="Wingdings" pitchFamily="2" charset="2"/>
              </a:rPr>
              <a:t>Q@Publisher</a:t>
            </a:r>
            <a:endParaRPr kumimoji="0" lang="en-US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  <a:ea typeface="MS Gothic" charset="-128"/>
            </a:endParaRPr>
          </a:p>
        </p:txBody>
      </p:sp>
      <p:cxnSp>
        <p:nvCxnSpPr>
          <p:cNvPr id="27" name="Straight Connector 26"/>
          <p:cNvCxnSpPr/>
          <p:nvPr/>
        </p:nvCxnSpPr>
        <p:spPr bwMode="auto">
          <a:xfrm>
            <a:off x="4278312" y="2255837"/>
            <a:ext cx="1447800" cy="0"/>
          </a:xfrm>
          <a:prstGeom prst="line">
            <a:avLst/>
          </a:prstGeom>
          <a:solidFill>
            <a:srgbClr val="00B8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/>
          <p:nvPr/>
        </p:nvCxnSpPr>
        <p:spPr bwMode="auto">
          <a:xfrm>
            <a:off x="4278312" y="2391412"/>
            <a:ext cx="1447800" cy="0"/>
          </a:xfrm>
          <a:prstGeom prst="line">
            <a:avLst/>
          </a:prstGeom>
          <a:solidFill>
            <a:srgbClr val="00B8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/>
          <p:nvPr/>
        </p:nvCxnSpPr>
        <p:spPr bwMode="auto">
          <a:xfrm>
            <a:off x="4278312" y="2508187"/>
            <a:ext cx="1447800" cy="0"/>
          </a:xfrm>
          <a:prstGeom prst="line">
            <a:avLst/>
          </a:prstGeom>
          <a:solidFill>
            <a:srgbClr val="00B8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1" name="Group 29"/>
          <p:cNvGrpSpPr/>
          <p:nvPr/>
        </p:nvGrpSpPr>
        <p:grpSpPr>
          <a:xfrm>
            <a:off x="8164512" y="4694237"/>
            <a:ext cx="1498317" cy="685800"/>
            <a:chOff x="3287711" y="1798637"/>
            <a:chExt cx="1498317" cy="685800"/>
          </a:xfrm>
        </p:grpSpPr>
        <p:pic>
          <p:nvPicPr>
            <p:cNvPr id="31" name="Picture 2" descr="C:\Documents and Settings\Udi Dahan\My Documents\My Pictures\work\envelope.G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287711" y="1798637"/>
              <a:ext cx="1498317" cy="685800"/>
            </a:xfrm>
            <a:prstGeom prst="rect">
              <a:avLst/>
            </a:prstGeom>
            <a:noFill/>
          </p:spPr>
        </p:pic>
        <p:sp>
          <p:nvSpPr>
            <p:cNvPr id="32" name="TextBox 31"/>
            <p:cNvSpPr txBox="1"/>
            <p:nvPr/>
          </p:nvSpPr>
          <p:spPr>
            <a:xfrm>
              <a:off x="3668710" y="1820077"/>
              <a:ext cx="762001" cy="3213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M1</a:t>
              </a:r>
              <a:endParaRPr lang="en-US" sz="1600" dirty="0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163512" y="5684837"/>
            <a:ext cx="2464136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nsolas" pitchFamily="49" charset="0"/>
              </a:rPr>
              <a:t>Bus.Publish</a:t>
            </a:r>
            <a:r>
              <a:rPr lang="en-US" dirty="0" smtClean="0">
                <a:latin typeface="Consolas" pitchFamily="49" charset="0"/>
              </a:rPr>
              <a:t>&lt;M1&gt;();</a:t>
            </a:r>
            <a:endParaRPr lang="en-US" dirty="0">
              <a:latin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249 -0.08059 C -0.21367 -0.07828 -0.26484 -0.07576 -0.2968 -0.0382 C -0.32877 -0.00063 -0.35616 0.0894 -0.35443 0.14543 C -0.3527 0.20147 -0.31901 0.26316 -0.2861 0.29779 C -0.25319 0.33242 -0.19666 0.35718 -0.15667 0.35278 C -0.11683 0.34837 -0.08125 0.30975 -0.04582 0.27114 " pathEditMode="relative" ptsTypes="aaaaaA">
                                      <p:cBhvr>
                                        <p:cTn id="2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33" grpId="0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Publisher Scale-Out</a:t>
            </a:r>
            <a:endParaRPr lang="en-US" dirty="0"/>
          </a:p>
        </p:txBody>
      </p:sp>
      <p:grpSp>
        <p:nvGrpSpPr>
          <p:cNvPr id="3" name="Group 3"/>
          <p:cNvGrpSpPr/>
          <p:nvPr/>
        </p:nvGrpSpPr>
        <p:grpSpPr>
          <a:xfrm>
            <a:off x="6564312" y="2255837"/>
            <a:ext cx="2590800" cy="1524000"/>
            <a:chOff x="-141288" y="1493837"/>
            <a:chExt cx="2590800" cy="1524000"/>
          </a:xfrm>
        </p:grpSpPr>
        <p:sp>
          <p:nvSpPr>
            <p:cNvPr id="5" name="Cube 4"/>
            <p:cNvSpPr/>
            <p:nvPr/>
          </p:nvSpPr>
          <p:spPr bwMode="auto">
            <a:xfrm>
              <a:off x="-141288" y="1493837"/>
              <a:ext cx="1752600" cy="1524000"/>
            </a:xfrm>
            <a:prstGeom prst="cub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49263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charset="2"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effectLst/>
                  <a:latin typeface="Arial" charset="0"/>
                  <a:ea typeface="MS Gothic" charset="-128"/>
                </a:rPr>
                <a:t>Subscriber</a:t>
              </a:r>
            </a:p>
          </p:txBody>
        </p:sp>
        <p:sp>
          <p:nvSpPr>
            <p:cNvPr id="6" name="Flowchart: Direct Access Storage 5"/>
            <p:cNvSpPr/>
            <p:nvPr/>
          </p:nvSpPr>
          <p:spPr bwMode="auto">
            <a:xfrm>
              <a:off x="1306512" y="2027237"/>
              <a:ext cx="1143000" cy="533400"/>
            </a:xfrm>
            <a:prstGeom prst="flowChartMagneticDrum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49263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charset="2"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effectLst/>
                  <a:latin typeface="Arial" charset="0"/>
                  <a:ea typeface="MS Gothic" charset="-128"/>
                </a:rPr>
                <a:t>Q</a:t>
              </a:r>
            </a:p>
          </p:txBody>
        </p:sp>
      </p:grpSp>
      <p:grpSp>
        <p:nvGrpSpPr>
          <p:cNvPr id="4" name="Group 6"/>
          <p:cNvGrpSpPr/>
          <p:nvPr/>
        </p:nvGrpSpPr>
        <p:grpSpPr>
          <a:xfrm>
            <a:off x="1992312" y="2255837"/>
            <a:ext cx="2590800" cy="1524000"/>
            <a:chOff x="5726112" y="2103437"/>
            <a:chExt cx="2590800" cy="1524000"/>
          </a:xfrm>
        </p:grpSpPr>
        <p:sp>
          <p:nvSpPr>
            <p:cNvPr id="8" name="Cube 7"/>
            <p:cNvSpPr/>
            <p:nvPr/>
          </p:nvSpPr>
          <p:spPr bwMode="auto">
            <a:xfrm>
              <a:off x="5726112" y="2103437"/>
              <a:ext cx="1752600" cy="1524000"/>
            </a:xfrm>
            <a:prstGeom prst="cub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49263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charset="2"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effectLst/>
                  <a:latin typeface="Arial" charset="0"/>
                  <a:ea typeface="MS Gothic" charset="-128"/>
                </a:rPr>
                <a:t>Publisher</a:t>
              </a:r>
            </a:p>
          </p:txBody>
        </p:sp>
        <p:sp>
          <p:nvSpPr>
            <p:cNvPr id="9" name="Flowchart: Direct Access Storage 8"/>
            <p:cNvSpPr/>
            <p:nvPr/>
          </p:nvSpPr>
          <p:spPr bwMode="auto">
            <a:xfrm>
              <a:off x="7173912" y="2560637"/>
              <a:ext cx="1143000" cy="533400"/>
            </a:xfrm>
            <a:prstGeom prst="flowChartMagneticDrum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49263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charset="2"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effectLst/>
                  <a:latin typeface="Arial" charset="0"/>
                  <a:ea typeface="MS Gothic" charset="-128"/>
                </a:rPr>
                <a:t>Q</a:t>
              </a:r>
            </a:p>
          </p:txBody>
        </p:sp>
      </p:grpSp>
      <p:cxnSp>
        <p:nvCxnSpPr>
          <p:cNvPr id="11" name="Straight Arrow Connector 10"/>
          <p:cNvCxnSpPr/>
          <p:nvPr/>
        </p:nvCxnSpPr>
        <p:spPr>
          <a:xfrm rot="10800000">
            <a:off x="4491672" y="2941636"/>
            <a:ext cx="1920240" cy="0"/>
          </a:xfrm>
          <a:prstGeom prst="straightConnector1">
            <a:avLst/>
          </a:prstGeom>
          <a:ln w="508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11"/>
          <p:cNvGrpSpPr/>
          <p:nvPr/>
        </p:nvGrpSpPr>
        <p:grpSpPr>
          <a:xfrm>
            <a:off x="3897311" y="1798637"/>
            <a:ext cx="1498317" cy="685800"/>
            <a:chOff x="3287711" y="1798637"/>
            <a:chExt cx="1498317" cy="685800"/>
          </a:xfrm>
        </p:grpSpPr>
        <p:pic>
          <p:nvPicPr>
            <p:cNvPr id="13" name="Picture 2" descr="C:\Documents and Settings\Udi Dahan\My Documents\My Pictures\work\envelope.G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287711" y="1798637"/>
              <a:ext cx="1498317" cy="685800"/>
            </a:xfrm>
            <a:prstGeom prst="rect">
              <a:avLst/>
            </a:prstGeom>
            <a:noFill/>
          </p:spPr>
        </p:pic>
        <p:sp>
          <p:nvSpPr>
            <p:cNvPr id="14" name="TextBox 13"/>
            <p:cNvSpPr txBox="1"/>
            <p:nvPr/>
          </p:nvSpPr>
          <p:spPr>
            <a:xfrm>
              <a:off x="3516312" y="1820077"/>
              <a:ext cx="1143000" cy="4357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Subscription Message</a:t>
              </a:r>
              <a:endParaRPr lang="en-US" sz="1200" dirty="0"/>
            </a:p>
          </p:txBody>
        </p:sp>
      </p:grpSp>
      <p:sp>
        <p:nvSpPr>
          <p:cNvPr id="15" name="Curved Left Arrow 14"/>
          <p:cNvSpPr/>
          <p:nvPr/>
        </p:nvSpPr>
        <p:spPr>
          <a:xfrm>
            <a:off x="2754312" y="3094037"/>
            <a:ext cx="357190" cy="487620"/>
          </a:xfrm>
          <a:prstGeom prst="curved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GB">
              <a:solidFill>
                <a:schemeClr val="tx1"/>
              </a:solidFill>
            </a:endParaRPr>
          </a:p>
        </p:txBody>
      </p:sp>
      <p:sp>
        <p:nvSpPr>
          <p:cNvPr id="16" name="Curved Right Arrow 15"/>
          <p:cNvSpPr/>
          <p:nvPr/>
        </p:nvSpPr>
        <p:spPr>
          <a:xfrm flipV="1">
            <a:off x="2214606" y="3022599"/>
            <a:ext cx="428628" cy="531864"/>
          </a:xfrm>
          <a:prstGeom prst="curv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Flowchart: Magnetic Disk 16"/>
          <p:cNvSpPr/>
          <p:nvPr/>
        </p:nvSpPr>
        <p:spPr bwMode="auto">
          <a:xfrm>
            <a:off x="239712" y="4084637"/>
            <a:ext cx="1219200" cy="838200"/>
          </a:xfrm>
          <a:prstGeom prst="flowChartMagneticDisk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  <a:ea typeface="MS Gothic" charset="-128"/>
              </a:rPr>
              <a:t>DB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rot="10800000" flipV="1">
            <a:off x="849312" y="3475037"/>
            <a:ext cx="1143000" cy="762000"/>
          </a:xfrm>
          <a:prstGeom prst="straightConnector1">
            <a:avLst/>
          </a:prstGeom>
          <a:ln w="508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20"/>
          <p:cNvGrpSpPr/>
          <p:nvPr/>
        </p:nvGrpSpPr>
        <p:grpSpPr>
          <a:xfrm>
            <a:off x="1992312" y="4313237"/>
            <a:ext cx="2590800" cy="1524000"/>
            <a:chOff x="5726112" y="2103437"/>
            <a:chExt cx="2590800" cy="1524000"/>
          </a:xfrm>
        </p:grpSpPr>
        <p:sp>
          <p:nvSpPr>
            <p:cNvPr id="22" name="Cube 21"/>
            <p:cNvSpPr/>
            <p:nvPr/>
          </p:nvSpPr>
          <p:spPr bwMode="auto">
            <a:xfrm>
              <a:off x="5726112" y="2103437"/>
              <a:ext cx="1752600" cy="1524000"/>
            </a:xfrm>
            <a:prstGeom prst="cub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49263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charset="2"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effectLst/>
                  <a:latin typeface="Arial" charset="0"/>
                  <a:ea typeface="MS Gothic" charset="-128"/>
                </a:rPr>
                <a:t>Publisher</a:t>
              </a:r>
            </a:p>
          </p:txBody>
        </p:sp>
        <p:sp>
          <p:nvSpPr>
            <p:cNvPr id="23" name="Flowchart: Direct Access Storage 22"/>
            <p:cNvSpPr/>
            <p:nvPr/>
          </p:nvSpPr>
          <p:spPr bwMode="auto">
            <a:xfrm>
              <a:off x="7173912" y="2560637"/>
              <a:ext cx="1143000" cy="533400"/>
            </a:xfrm>
            <a:prstGeom prst="flowChartMagneticDrum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49263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charset="2"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effectLst/>
                  <a:latin typeface="Arial" charset="0"/>
                  <a:ea typeface="MS Gothic" charset="-128"/>
                </a:rPr>
                <a:t>Q</a:t>
              </a: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1992312" y="5913437"/>
            <a:ext cx="2464136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nsolas" pitchFamily="49" charset="0"/>
              </a:rPr>
              <a:t>Bus.Publish</a:t>
            </a:r>
            <a:r>
              <a:rPr lang="en-US" dirty="0" smtClean="0">
                <a:latin typeface="Consolas" pitchFamily="49" charset="0"/>
              </a:rPr>
              <a:t>&lt;M1&gt;();</a:t>
            </a:r>
            <a:endParaRPr lang="en-US" dirty="0">
              <a:latin typeface="Consolas" pitchFamily="49" charset="0"/>
            </a:endParaRPr>
          </a:p>
        </p:txBody>
      </p:sp>
      <p:cxnSp>
        <p:nvCxnSpPr>
          <p:cNvPr id="28" name="Curved Connector 27"/>
          <p:cNvCxnSpPr/>
          <p:nvPr/>
        </p:nvCxnSpPr>
        <p:spPr bwMode="auto">
          <a:xfrm flipV="1">
            <a:off x="3821112" y="3322637"/>
            <a:ext cx="4838700" cy="2286000"/>
          </a:xfrm>
          <a:prstGeom prst="bentConnector3">
            <a:avLst>
              <a:gd name="adj1" fmla="val 100066"/>
            </a:avLst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grpSp>
        <p:nvGrpSpPr>
          <p:cNvPr id="12" name="Group 24"/>
          <p:cNvGrpSpPr/>
          <p:nvPr/>
        </p:nvGrpSpPr>
        <p:grpSpPr>
          <a:xfrm>
            <a:off x="8926512" y="3551237"/>
            <a:ext cx="1030003" cy="533400"/>
            <a:chOff x="3287711" y="1798637"/>
            <a:chExt cx="1498317" cy="685800"/>
          </a:xfrm>
        </p:grpSpPr>
        <p:pic>
          <p:nvPicPr>
            <p:cNvPr id="26" name="Picture 2" descr="C:\Documents and Settings\Udi Dahan\My Documents\My Pictures\work\envelope.G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287711" y="1798637"/>
              <a:ext cx="1498317" cy="685800"/>
            </a:xfrm>
            <a:prstGeom prst="rect">
              <a:avLst/>
            </a:prstGeom>
            <a:noFill/>
          </p:spPr>
        </p:pic>
        <p:sp>
          <p:nvSpPr>
            <p:cNvPr id="27" name="TextBox 26"/>
            <p:cNvSpPr txBox="1"/>
            <p:nvPr/>
          </p:nvSpPr>
          <p:spPr>
            <a:xfrm>
              <a:off x="3668710" y="1820077"/>
              <a:ext cx="762001" cy="3213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M1</a:t>
              </a:r>
              <a:endParaRPr lang="en-US" sz="1600" dirty="0"/>
            </a:p>
          </p:txBody>
        </p:sp>
      </p:grpSp>
      <p:cxnSp>
        <p:nvCxnSpPr>
          <p:cNvPr id="33" name="Straight Arrow Connector 32"/>
          <p:cNvCxnSpPr>
            <a:stCxn id="22" idx="2"/>
          </p:cNvCxnSpPr>
          <p:nvPr/>
        </p:nvCxnSpPr>
        <p:spPr>
          <a:xfrm rot="10800000">
            <a:off x="849312" y="4770437"/>
            <a:ext cx="1143000" cy="495300"/>
          </a:xfrm>
          <a:prstGeom prst="straightConnector1">
            <a:avLst/>
          </a:prstGeom>
          <a:ln w="50800">
            <a:solidFill>
              <a:schemeClr val="tx1"/>
            </a:solidFill>
            <a:prstDash val="sysDot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24" grpId="0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 Architectural Style – not a Broker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Event sources and sinks communicate via channels in the bus</a:t>
            </a:r>
          </a:p>
          <a:p>
            <a:r>
              <a:rPr lang="en-US" dirty="0" smtClean="0"/>
              <a:t>Source place events (messages) in channels, sinks are notified about message availability</a:t>
            </a:r>
          </a:p>
          <a:p>
            <a:endParaRPr lang="en-US" dirty="0"/>
          </a:p>
        </p:txBody>
      </p:sp>
      <p:sp>
        <p:nvSpPr>
          <p:cNvPr id="17" name="Text Box 4"/>
          <p:cNvSpPr txBox="1">
            <a:spLocks noChangeArrowheads="1"/>
          </p:cNvSpPr>
          <p:nvPr/>
        </p:nvSpPr>
        <p:spPr bwMode="auto">
          <a:xfrm>
            <a:off x="2652712" y="6586537"/>
            <a:ext cx="1003300" cy="369332"/>
          </a:xfrm>
          <a:prstGeom prst="rect">
            <a:avLst/>
          </a:prstGeom>
          <a:solidFill>
            <a:srgbClr val="00B0F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uLnTx/>
                <a:uFillTx/>
              </a:rPr>
              <a:t>Sink</a:t>
            </a:r>
          </a:p>
        </p:txBody>
      </p:sp>
      <p:sp>
        <p:nvSpPr>
          <p:cNvPr id="18" name="Text Box 5"/>
          <p:cNvSpPr txBox="1">
            <a:spLocks noChangeArrowheads="1"/>
          </p:cNvSpPr>
          <p:nvPr/>
        </p:nvSpPr>
        <p:spPr bwMode="auto">
          <a:xfrm>
            <a:off x="2462212" y="4324905"/>
            <a:ext cx="1473200" cy="369332"/>
          </a:xfrm>
          <a:prstGeom prst="rect">
            <a:avLst/>
          </a:prstGeom>
          <a:solidFill>
            <a:srgbClr val="00B0F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uLnTx/>
                <a:uFillTx/>
              </a:rPr>
              <a:t>Source</a:t>
            </a:r>
          </a:p>
        </p:txBody>
      </p:sp>
      <p:sp>
        <p:nvSpPr>
          <p:cNvPr id="19" name="Text Box 6"/>
          <p:cNvSpPr txBox="1">
            <a:spLocks noChangeArrowheads="1"/>
          </p:cNvSpPr>
          <p:nvPr/>
        </p:nvSpPr>
        <p:spPr bwMode="auto">
          <a:xfrm>
            <a:off x="4824412" y="4324905"/>
            <a:ext cx="1028700" cy="369332"/>
          </a:xfrm>
          <a:prstGeom prst="rect">
            <a:avLst/>
          </a:prstGeom>
          <a:solidFill>
            <a:srgbClr val="00B0F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uLnTx/>
                <a:uFillTx/>
              </a:rPr>
              <a:t>Sink</a:t>
            </a:r>
          </a:p>
        </p:txBody>
      </p:sp>
      <p:sp>
        <p:nvSpPr>
          <p:cNvPr id="20" name="Text Box 7"/>
          <p:cNvSpPr txBox="1">
            <a:spLocks noChangeArrowheads="1"/>
          </p:cNvSpPr>
          <p:nvPr/>
        </p:nvSpPr>
        <p:spPr bwMode="auto">
          <a:xfrm>
            <a:off x="4595812" y="6586537"/>
            <a:ext cx="1435100" cy="369332"/>
          </a:xfrm>
          <a:prstGeom prst="rect">
            <a:avLst/>
          </a:prstGeom>
          <a:solidFill>
            <a:srgbClr val="00B0F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uLnTx/>
                <a:uFillTx/>
              </a:rPr>
              <a:t>Source</a:t>
            </a:r>
          </a:p>
        </p:txBody>
      </p:sp>
      <p:sp>
        <p:nvSpPr>
          <p:cNvPr id="21" name="AutoShape 8"/>
          <p:cNvSpPr>
            <a:spLocks noChangeArrowheads="1"/>
          </p:cNvSpPr>
          <p:nvPr/>
        </p:nvSpPr>
        <p:spPr bwMode="auto">
          <a:xfrm>
            <a:off x="1916112" y="5075237"/>
            <a:ext cx="6896100" cy="1143000"/>
          </a:xfrm>
          <a:prstGeom prst="plaque">
            <a:avLst>
              <a:gd name="adj" fmla="val 16667"/>
            </a:avLst>
          </a:prstGeom>
          <a:solidFill>
            <a:srgbClr val="00B0F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" name="Text Box 9"/>
          <p:cNvSpPr txBox="1">
            <a:spLocks noChangeArrowheads="1"/>
          </p:cNvSpPr>
          <p:nvPr/>
        </p:nvSpPr>
        <p:spPr bwMode="auto">
          <a:xfrm>
            <a:off x="7250112" y="5329237"/>
            <a:ext cx="1422400" cy="369332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uLnTx/>
                <a:uFillTx/>
              </a:rPr>
              <a:t>Bus</a:t>
            </a:r>
          </a:p>
        </p:txBody>
      </p:sp>
      <p:sp>
        <p:nvSpPr>
          <p:cNvPr id="23" name="AutoShape 10"/>
          <p:cNvSpPr>
            <a:spLocks noChangeArrowheads="1"/>
          </p:cNvSpPr>
          <p:nvPr/>
        </p:nvSpPr>
        <p:spPr bwMode="auto">
          <a:xfrm>
            <a:off x="2855912" y="5126037"/>
            <a:ext cx="635000" cy="1041400"/>
          </a:xfrm>
          <a:prstGeom prst="can">
            <a:avLst>
              <a:gd name="adj" fmla="val 41000"/>
            </a:avLst>
          </a:prstGeom>
          <a:solidFill>
            <a:srgbClr val="00B0F0"/>
          </a:solidFill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" name="AutoShape 14"/>
          <p:cNvSpPr>
            <a:spLocks noChangeArrowheads="1"/>
          </p:cNvSpPr>
          <p:nvPr/>
        </p:nvSpPr>
        <p:spPr bwMode="auto">
          <a:xfrm>
            <a:off x="5065712" y="5138737"/>
            <a:ext cx="635000" cy="1041400"/>
          </a:xfrm>
          <a:prstGeom prst="can">
            <a:avLst>
              <a:gd name="adj" fmla="val 41000"/>
            </a:avLst>
          </a:prstGeom>
          <a:solidFill>
            <a:srgbClr val="00B0F0"/>
          </a:solidFill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" name="Line 16"/>
          <p:cNvSpPr>
            <a:spLocks noChangeShapeType="1"/>
          </p:cNvSpPr>
          <p:nvPr/>
        </p:nvSpPr>
        <p:spPr bwMode="auto">
          <a:xfrm flipV="1">
            <a:off x="5383212" y="6243637"/>
            <a:ext cx="12700" cy="279400"/>
          </a:xfrm>
          <a:prstGeom prst="line">
            <a:avLst/>
          </a:prstGeom>
          <a:noFill/>
          <a:ln w="38100">
            <a:solidFill>
              <a:schemeClr val="accent4"/>
            </a:solidFill>
            <a:prstDash val="sysDot"/>
            <a:round/>
            <a:headEnd/>
            <a:tailEnd type="stealth" w="lg" len="lg"/>
          </a:ln>
          <a:effectLst/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" name="Line 17"/>
          <p:cNvSpPr>
            <a:spLocks noChangeShapeType="1"/>
          </p:cNvSpPr>
          <p:nvPr/>
        </p:nvSpPr>
        <p:spPr bwMode="auto">
          <a:xfrm flipV="1">
            <a:off x="5370512" y="4757737"/>
            <a:ext cx="12700" cy="279400"/>
          </a:xfrm>
          <a:prstGeom prst="line">
            <a:avLst/>
          </a:prstGeom>
          <a:noFill/>
          <a:ln w="38100">
            <a:solidFill>
              <a:schemeClr val="accent4"/>
            </a:solidFill>
            <a:prstDash val="sysDot"/>
            <a:round/>
            <a:headEnd/>
            <a:tailEnd type="stealth" w="lg" len="lg"/>
          </a:ln>
          <a:effectLst/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" name="Line 18"/>
          <p:cNvSpPr>
            <a:spLocks noChangeShapeType="1"/>
          </p:cNvSpPr>
          <p:nvPr/>
        </p:nvSpPr>
        <p:spPr bwMode="auto">
          <a:xfrm flipH="1">
            <a:off x="3719512" y="6243637"/>
            <a:ext cx="1485900" cy="393700"/>
          </a:xfrm>
          <a:prstGeom prst="line">
            <a:avLst/>
          </a:prstGeom>
          <a:noFill/>
          <a:ln w="38100">
            <a:solidFill>
              <a:schemeClr val="accent4"/>
            </a:solidFill>
            <a:prstDash val="sysDot"/>
            <a:round/>
            <a:headEnd/>
            <a:tailEnd type="stealth" w="lg" len="lg"/>
          </a:ln>
          <a:effectLst/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" name="Line 19"/>
          <p:cNvSpPr>
            <a:spLocks noChangeShapeType="1"/>
          </p:cNvSpPr>
          <p:nvPr/>
        </p:nvSpPr>
        <p:spPr bwMode="auto">
          <a:xfrm>
            <a:off x="3160712" y="4770437"/>
            <a:ext cx="0" cy="317500"/>
          </a:xfrm>
          <a:prstGeom prst="line">
            <a:avLst/>
          </a:prstGeom>
          <a:noFill/>
          <a:ln w="38100">
            <a:solidFill>
              <a:schemeClr val="accent4"/>
            </a:solidFill>
            <a:prstDash val="sysDot"/>
            <a:round/>
            <a:headEnd/>
            <a:tailEnd type="stealth" w="lg" len="lg"/>
          </a:ln>
          <a:effectLst/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" name="Line 20"/>
          <p:cNvSpPr>
            <a:spLocks noChangeShapeType="1"/>
          </p:cNvSpPr>
          <p:nvPr/>
        </p:nvSpPr>
        <p:spPr bwMode="auto">
          <a:xfrm>
            <a:off x="3173412" y="6192837"/>
            <a:ext cx="0" cy="317500"/>
          </a:xfrm>
          <a:prstGeom prst="line">
            <a:avLst/>
          </a:prstGeom>
          <a:noFill/>
          <a:ln w="38100">
            <a:solidFill>
              <a:schemeClr val="accent4"/>
            </a:solidFill>
            <a:prstDash val="sysDot"/>
            <a:round/>
            <a:headEnd/>
            <a:tailEnd type="stealth" w="lg" len="lg"/>
          </a:ln>
          <a:effectLst/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 Characteristics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238" y="1768475"/>
            <a:ext cx="9577387" cy="4987925"/>
          </a:xfrm>
        </p:spPr>
        <p:txBody>
          <a:bodyPr/>
          <a:lstStyle/>
          <a:p>
            <a:pPr marL="342900" indent="-342900"/>
            <a:r>
              <a:rPr lang="en-US" dirty="0" smtClean="0"/>
              <a:t>Bus is not necessarily physically separate</a:t>
            </a:r>
          </a:p>
          <a:p>
            <a:pPr marL="742950" lvl="1" indent="-285750"/>
            <a:r>
              <a:rPr lang="en-US" dirty="0" smtClean="0"/>
              <a:t>Channels are both physical and logical</a:t>
            </a:r>
          </a:p>
          <a:p>
            <a:pPr marL="342900" indent="-342900"/>
            <a:endParaRPr lang="en-US" dirty="0" smtClean="0"/>
          </a:p>
          <a:p>
            <a:pPr marL="342900" indent="-342900"/>
            <a:r>
              <a:rPr lang="en-US" dirty="0" smtClean="0"/>
              <a:t>Bus is simpler than most Brokers</a:t>
            </a:r>
          </a:p>
          <a:p>
            <a:pPr marL="774700" lvl="1" indent="-342900"/>
            <a:r>
              <a:rPr lang="en-US" dirty="0" smtClean="0"/>
              <a:t>No routing or service fail over </a:t>
            </a:r>
          </a:p>
          <a:p>
            <a:pPr marL="342900" indent="-342900"/>
            <a:endParaRPr lang="en-US" dirty="0" smtClean="0"/>
          </a:p>
          <a:p>
            <a:pPr marL="342900" indent="-342900"/>
            <a:r>
              <a:rPr lang="en-US" dirty="0" smtClean="0"/>
              <a:t>No single point of failure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Exercise: Publish / Subscribe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503238" y="1768475"/>
            <a:ext cx="9577387" cy="49879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539750" marR="0" lvl="1" indent="0" algn="l" defTabSz="449263" rtl="0" eaLnBrk="1" fontAlgn="base" latinLnBrk="0" hangingPunct="0">
              <a:lnSpc>
                <a:spcPct val="97000"/>
              </a:lnSpc>
              <a:spcBef>
                <a:spcPct val="0"/>
              </a:spcBef>
              <a:spcAft>
                <a:spcPts val="1138"/>
              </a:spcAft>
              <a:buClr>
                <a:srgbClr val="000000"/>
              </a:buClr>
              <a:buSzPct val="52000"/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Web, Pub/Sub, Caching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to: handle a message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238" y="1768475"/>
            <a:ext cx="9577387" cy="4987925"/>
          </a:xfrm>
        </p:spPr>
        <p:txBody>
          <a:bodyPr/>
          <a:lstStyle/>
          <a:p>
            <a:r>
              <a:rPr lang="en-US" dirty="0" smtClean="0"/>
              <a:t>Write a class that implements </a:t>
            </a:r>
            <a:r>
              <a:rPr lang="en-US" dirty="0" err="1" smtClean="0">
                <a:latin typeface="Consolas" pitchFamily="49" charset="0"/>
              </a:rPr>
              <a:t>IHandleMessages</a:t>
            </a:r>
            <a:r>
              <a:rPr lang="en-US" dirty="0" smtClean="0">
                <a:latin typeface="Consolas" pitchFamily="49" charset="0"/>
              </a:rPr>
              <a:t>&lt;T&gt;</a:t>
            </a:r>
            <a:r>
              <a:rPr lang="en-US" dirty="0" smtClean="0"/>
              <a:t> where T is message type</a:t>
            </a:r>
          </a:p>
          <a:p>
            <a:endParaRPr lang="en-US" dirty="0" smtClean="0"/>
          </a:p>
          <a:p>
            <a:pPr lvl="1">
              <a:buNone/>
            </a:pP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</a:rPr>
              <a:t>public class </a:t>
            </a:r>
            <a:r>
              <a:rPr lang="en-US" sz="2400" dirty="0" smtClean="0">
                <a:latin typeface="Consolas" pitchFamily="49" charset="0"/>
              </a:rPr>
              <a:t>H1 : </a:t>
            </a:r>
            <a:r>
              <a:rPr lang="en-US" sz="2400" smtClean="0">
                <a:latin typeface="Consolas" pitchFamily="49" charset="0"/>
              </a:rPr>
              <a:t>IHandleMessages&lt;</a:t>
            </a:r>
            <a:r>
              <a:rPr lang="en-US" sz="2400" dirty="0" err="1" smtClean="0">
                <a:solidFill>
                  <a:srgbClr val="660066"/>
                </a:solidFill>
                <a:latin typeface="Consolas" pitchFamily="49" charset="0"/>
              </a:rPr>
              <a:t>MyMessage</a:t>
            </a:r>
            <a:r>
              <a:rPr lang="en-US" sz="2400" dirty="0" smtClean="0">
                <a:latin typeface="Consolas" pitchFamily="49" charset="0"/>
              </a:rPr>
              <a:t>&gt;</a:t>
            </a:r>
          </a:p>
          <a:p>
            <a:pPr lvl="1">
              <a:buNone/>
            </a:pPr>
            <a:r>
              <a:rPr lang="en-US" sz="2400" dirty="0" smtClean="0">
                <a:latin typeface="Consolas" pitchFamily="49" charset="0"/>
              </a:rPr>
              <a:t>{</a:t>
            </a:r>
          </a:p>
          <a:p>
            <a:pPr lvl="1">
              <a:buNone/>
            </a:pPr>
            <a:r>
              <a:rPr lang="en-US" sz="2400" dirty="0" smtClean="0">
                <a:latin typeface="Consolas" pitchFamily="49" charset="0"/>
              </a:rPr>
              <a:t>			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</a:rPr>
              <a:t>public void </a:t>
            </a:r>
            <a:r>
              <a:rPr lang="en-US" sz="2400" dirty="0" smtClean="0">
                <a:latin typeface="Consolas" pitchFamily="49" charset="0"/>
              </a:rPr>
              <a:t>Handle(</a:t>
            </a:r>
            <a:r>
              <a:rPr lang="en-US" sz="2400" dirty="0" err="1" smtClean="0">
                <a:solidFill>
                  <a:srgbClr val="660066"/>
                </a:solidFill>
                <a:latin typeface="Consolas" pitchFamily="49" charset="0"/>
              </a:rPr>
              <a:t>MyMessage</a:t>
            </a:r>
            <a:r>
              <a:rPr lang="en-US" sz="2400" dirty="0" smtClean="0">
                <a:latin typeface="Consolas" pitchFamily="49" charset="0"/>
              </a:rPr>
              <a:t> message)</a:t>
            </a:r>
          </a:p>
          <a:p>
            <a:pPr lvl="1">
              <a:buNone/>
            </a:pPr>
            <a:r>
              <a:rPr lang="en-US" sz="2400" dirty="0" smtClean="0">
                <a:latin typeface="Consolas" pitchFamily="49" charset="0"/>
              </a:rPr>
              <a:t>			{</a:t>
            </a:r>
          </a:p>
          <a:p>
            <a:pPr lvl="1">
              <a:buNone/>
            </a:pPr>
            <a:r>
              <a:rPr lang="en-US" sz="2400" dirty="0" smtClean="0">
                <a:latin typeface="Consolas" pitchFamily="49" charset="0"/>
              </a:rPr>
              <a:t>			}</a:t>
            </a:r>
          </a:p>
          <a:p>
            <a:pPr lvl="1">
              <a:buNone/>
            </a:pPr>
            <a:r>
              <a:rPr lang="en-US" sz="2400" dirty="0" smtClean="0">
                <a:latin typeface="Consolas" pitchFamily="49" charset="0"/>
              </a:rPr>
              <a:t>}</a:t>
            </a:r>
            <a:endParaRPr lang="en-US" dirty="0" smtClean="0">
              <a:latin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Apps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03238" y="1768475"/>
            <a:ext cx="9577387" cy="4987925"/>
          </a:xfrm>
        </p:spPr>
        <p:txBody>
          <a:bodyPr/>
          <a:lstStyle/>
          <a:p>
            <a:r>
              <a:rPr lang="en-US" dirty="0" smtClean="0"/>
              <a:t>HTTP request/response with browsers</a:t>
            </a:r>
          </a:p>
          <a:p>
            <a:r>
              <a:rPr lang="en-US" dirty="0" smtClean="0"/>
              <a:t>Should avoid request/response with backend</a:t>
            </a:r>
          </a:p>
          <a:p>
            <a:pPr lvl="1"/>
            <a:r>
              <a:rPr lang="en-US" dirty="0" smtClean="0"/>
              <a:t>Easier said than done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9011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5512" y="4465637"/>
            <a:ext cx="1104900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011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3544888" y="3941461"/>
            <a:ext cx="1419224" cy="3010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011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64311" y="3833177"/>
            <a:ext cx="3516313" cy="3375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Arrow Connector 7"/>
          <p:cNvCxnSpPr/>
          <p:nvPr/>
        </p:nvCxnSpPr>
        <p:spPr>
          <a:xfrm rot="10800000" flipH="1" flipV="1">
            <a:off x="2159952" y="4922837"/>
            <a:ext cx="1280160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cxnSp>
        <p:nvCxnSpPr>
          <p:cNvPr id="9" name="Straight Arrow Connector 8"/>
          <p:cNvCxnSpPr/>
          <p:nvPr/>
        </p:nvCxnSpPr>
        <p:spPr>
          <a:xfrm rot="10800000" flipV="1">
            <a:off x="2144713" y="5151437"/>
            <a:ext cx="1280160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ysDot"/>
            <a:tailEnd type="stealth" w="lg" len="lg"/>
          </a:ln>
          <a:effectLst/>
        </p:spPr>
      </p:cxnSp>
      <p:cxnSp>
        <p:nvCxnSpPr>
          <p:cNvPr id="10" name="Straight Arrow Connector 9"/>
          <p:cNvCxnSpPr/>
          <p:nvPr/>
        </p:nvCxnSpPr>
        <p:spPr>
          <a:xfrm rot="10800000" flipH="1" flipV="1">
            <a:off x="5207951" y="4922837"/>
            <a:ext cx="1280160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cxnSp>
        <p:nvCxnSpPr>
          <p:cNvPr id="11" name="Straight Arrow Connector 10"/>
          <p:cNvCxnSpPr/>
          <p:nvPr/>
        </p:nvCxnSpPr>
        <p:spPr>
          <a:xfrm rot="10800000" flipV="1">
            <a:off x="5192712" y="5151437"/>
            <a:ext cx="1280160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ysDot"/>
            <a:tailEnd type="stealth" w="lg" len="lg"/>
          </a:ln>
          <a:effectLst/>
        </p:spPr>
      </p:cxnSp>
      <p:sp>
        <p:nvSpPr>
          <p:cNvPr id="12" name="&quot;No&quot; Symbol 11"/>
          <p:cNvSpPr/>
          <p:nvPr/>
        </p:nvSpPr>
        <p:spPr bwMode="auto">
          <a:xfrm>
            <a:off x="5497512" y="4618037"/>
            <a:ext cx="685800" cy="838200"/>
          </a:xfrm>
          <a:prstGeom prst="noSmoking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effectLst/>
              <a:latin typeface="Arial" charset="0"/>
              <a:ea typeface="MS Gothic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Apps, Pub/Sub, and Caching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 app front end subscribes to events</a:t>
            </a:r>
          </a:p>
          <a:p>
            <a:pPr lvl="1"/>
            <a:r>
              <a:rPr lang="en-US" dirty="0" smtClean="0"/>
              <a:t>Caches data from events in the web tier</a:t>
            </a:r>
          </a:p>
          <a:p>
            <a:pPr lvl="1"/>
            <a:r>
              <a:rPr lang="en-US" dirty="0" smtClean="0"/>
              <a:t>Serves data from the cache to browsers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5512" y="4465637"/>
            <a:ext cx="1104900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3544888" y="3941461"/>
            <a:ext cx="1419224" cy="3010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64311" y="3833177"/>
            <a:ext cx="3516313" cy="3375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8" name="Group 9"/>
          <p:cNvGrpSpPr/>
          <p:nvPr/>
        </p:nvGrpSpPr>
        <p:grpSpPr>
          <a:xfrm>
            <a:off x="5345112" y="4237037"/>
            <a:ext cx="1322283" cy="457200"/>
            <a:chOff x="5345112" y="4237037"/>
            <a:chExt cx="1322283" cy="457200"/>
          </a:xfrm>
        </p:grpSpPr>
        <p:cxnSp>
          <p:nvCxnSpPr>
            <p:cNvPr id="7" name="Straight Arrow Connector 6"/>
            <p:cNvCxnSpPr/>
            <p:nvPr/>
          </p:nvCxnSpPr>
          <p:spPr>
            <a:xfrm rot="10800000" flipV="1">
              <a:off x="5345112" y="4694237"/>
              <a:ext cx="1280160" cy="0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tailEnd type="stealth" w="lg" len="lg"/>
            </a:ln>
            <a:effectLst/>
          </p:spPr>
        </p:cxnSp>
        <p:sp>
          <p:nvSpPr>
            <p:cNvPr id="9" name="TextBox 8"/>
            <p:cNvSpPr txBox="1"/>
            <p:nvPr/>
          </p:nvSpPr>
          <p:spPr>
            <a:xfrm>
              <a:off x="5726112" y="4237037"/>
              <a:ext cx="941283" cy="349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Publish</a:t>
              </a:r>
              <a:endParaRPr lang="en-US" dirty="0"/>
            </a:p>
          </p:txBody>
        </p:sp>
      </p:grpSp>
      <p:grpSp>
        <p:nvGrpSpPr>
          <p:cNvPr id="10" name="Group 17"/>
          <p:cNvGrpSpPr/>
          <p:nvPr/>
        </p:nvGrpSpPr>
        <p:grpSpPr>
          <a:xfrm>
            <a:off x="3744912" y="5151437"/>
            <a:ext cx="990600" cy="914400"/>
            <a:chOff x="3744912" y="5151437"/>
            <a:chExt cx="990600" cy="914400"/>
          </a:xfrm>
        </p:grpSpPr>
        <p:sp>
          <p:nvSpPr>
            <p:cNvPr id="11" name="Cloud 10"/>
            <p:cNvSpPr/>
            <p:nvPr/>
          </p:nvSpPr>
          <p:spPr bwMode="auto">
            <a:xfrm>
              <a:off x="4430712" y="5456237"/>
              <a:ext cx="304800" cy="304800"/>
            </a:xfrm>
            <a:prstGeom prst="cloud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charset="2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effectLst/>
                <a:latin typeface="Arial" charset="0"/>
                <a:ea typeface="MS Gothic" charset="-128"/>
              </a:endParaRPr>
            </a:p>
          </p:txBody>
        </p:sp>
        <p:sp>
          <p:nvSpPr>
            <p:cNvPr id="12" name="Cloud 11"/>
            <p:cNvSpPr/>
            <p:nvPr/>
          </p:nvSpPr>
          <p:spPr bwMode="auto">
            <a:xfrm>
              <a:off x="4125912" y="5151437"/>
              <a:ext cx="304800" cy="304800"/>
            </a:xfrm>
            <a:prstGeom prst="cloud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charset="2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effectLst/>
                <a:latin typeface="Arial" charset="0"/>
                <a:ea typeface="MS Gothic" charset="-128"/>
              </a:endParaRPr>
            </a:p>
          </p:txBody>
        </p:sp>
        <p:sp>
          <p:nvSpPr>
            <p:cNvPr id="13" name="Cloud 12"/>
            <p:cNvSpPr/>
            <p:nvPr/>
          </p:nvSpPr>
          <p:spPr bwMode="auto">
            <a:xfrm>
              <a:off x="4049712" y="5761037"/>
              <a:ext cx="304800" cy="304800"/>
            </a:xfrm>
            <a:prstGeom prst="cloud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charset="2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effectLst/>
                <a:latin typeface="Arial" charset="0"/>
                <a:ea typeface="MS Gothic" charset="-128"/>
              </a:endParaRPr>
            </a:p>
          </p:txBody>
        </p:sp>
        <p:sp>
          <p:nvSpPr>
            <p:cNvPr id="14" name="Cloud 13"/>
            <p:cNvSpPr/>
            <p:nvPr/>
          </p:nvSpPr>
          <p:spPr bwMode="auto">
            <a:xfrm>
              <a:off x="3744912" y="5456237"/>
              <a:ext cx="304800" cy="304800"/>
            </a:xfrm>
            <a:prstGeom prst="cloud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charset="2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effectLst/>
                <a:latin typeface="Arial" charset="0"/>
                <a:ea typeface="MS Gothic" charset="-128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964112" y="5303837"/>
            <a:ext cx="1384915" cy="349968"/>
            <a:chOff x="4964112" y="5303837"/>
            <a:chExt cx="1384915" cy="349968"/>
          </a:xfrm>
        </p:grpSpPr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4964112" y="5303837"/>
              <a:ext cx="508000" cy="304799"/>
            </a:xfrm>
            <a:custGeom>
              <a:avLst/>
              <a:gdLst>
                <a:gd name="T0" fmla="*/ 15875 w 320"/>
                <a:gd name="T1" fmla="*/ 0 h 333"/>
                <a:gd name="T2" fmla="*/ 508000 w 320"/>
                <a:gd name="T3" fmla="*/ 6350 h 333"/>
                <a:gd name="T4" fmla="*/ 508000 w 320"/>
                <a:gd name="T5" fmla="*/ 528637 h 333"/>
                <a:gd name="T6" fmla="*/ 0 w 320"/>
                <a:gd name="T7" fmla="*/ 528637 h 33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0"/>
                <a:gd name="T13" fmla="*/ 0 h 333"/>
                <a:gd name="T14" fmla="*/ 320 w 320"/>
                <a:gd name="T15" fmla="*/ 333 h 33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0" h="333">
                  <a:moveTo>
                    <a:pt x="10" y="0"/>
                  </a:moveTo>
                  <a:lnTo>
                    <a:pt x="320" y="4"/>
                  </a:lnTo>
                  <a:lnTo>
                    <a:pt x="320" y="333"/>
                  </a:lnTo>
                  <a:lnTo>
                    <a:pt x="0" y="333"/>
                  </a:lnTo>
                </a:path>
              </a:pathLst>
            </a:custGeom>
            <a:noFill/>
            <a:ln w="57150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 wrap="none" anchor="ctr"/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497512" y="5303837"/>
              <a:ext cx="851515" cy="349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Cache</a:t>
              </a:r>
              <a:endParaRPr lang="en-US" dirty="0"/>
            </a:p>
          </p:txBody>
        </p:sp>
      </p:grpSp>
      <p:grpSp>
        <p:nvGrpSpPr>
          <p:cNvPr id="18" name="Group 20"/>
          <p:cNvGrpSpPr/>
          <p:nvPr/>
        </p:nvGrpSpPr>
        <p:grpSpPr>
          <a:xfrm>
            <a:off x="2053272" y="4541837"/>
            <a:ext cx="1463040" cy="381000"/>
            <a:chOff x="2053272" y="4541837"/>
            <a:chExt cx="1463040" cy="381000"/>
          </a:xfrm>
        </p:grpSpPr>
        <p:cxnSp>
          <p:nvCxnSpPr>
            <p:cNvPr id="19" name="Straight Arrow Connector 18"/>
            <p:cNvCxnSpPr/>
            <p:nvPr/>
          </p:nvCxnSpPr>
          <p:spPr>
            <a:xfrm rot="10800000" flipH="1" flipV="1">
              <a:off x="2053272" y="4922837"/>
              <a:ext cx="1463040" cy="0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tailEnd type="stealth" w="lg" len="lg"/>
            </a:ln>
            <a:effectLst/>
          </p:spPr>
        </p:cxnSp>
        <p:sp>
          <p:nvSpPr>
            <p:cNvPr id="20" name="TextBox 19"/>
            <p:cNvSpPr txBox="1"/>
            <p:nvPr/>
          </p:nvSpPr>
          <p:spPr>
            <a:xfrm>
              <a:off x="2220912" y="4541837"/>
              <a:ext cx="659155" cy="349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GET</a:t>
              </a:r>
              <a:endParaRPr lang="en-US" dirty="0"/>
            </a:p>
          </p:txBody>
        </p:sp>
      </p:grpSp>
      <p:sp>
        <p:nvSpPr>
          <p:cNvPr id="22" name="Curved Left Arrow 21"/>
          <p:cNvSpPr/>
          <p:nvPr/>
        </p:nvSpPr>
        <p:spPr bwMode="auto">
          <a:xfrm>
            <a:off x="3516312" y="4846637"/>
            <a:ext cx="609600" cy="762000"/>
          </a:xfrm>
          <a:prstGeom prst="curvedLeft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effectLst/>
              <a:latin typeface="Arial" charset="0"/>
              <a:ea typeface="MS Gothic" charset="-128"/>
            </a:endParaRPr>
          </a:p>
        </p:txBody>
      </p:sp>
      <p:grpSp>
        <p:nvGrpSpPr>
          <p:cNvPr id="21" name="Group 24"/>
          <p:cNvGrpSpPr/>
          <p:nvPr/>
        </p:nvGrpSpPr>
        <p:grpSpPr>
          <a:xfrm>
            <a:off x="1961832" y="5075237"/>
            <a:ext cx="1463040" cy="381000"/>
            <a:chOff x="1961832" y="5075237"/>
            <a:chExt cx="1463040" cy="381000"/>
          </a:xfrm>
        </p:grpSpPr>
        <p:cxnSp>
          <p:nvCxnSpPr>
            <p:cNvPr id="23" name="Straight Arrow Connector 22"/>
            <p:cNvCxnSpPr/>
            <p:nvPr/>
          </p:nvCxnSpPr>
          <p:spPr>
            <a:xfrm rot="10800000" flipV="1">
              <a:off x="1961832" y="5456237"/>
              <a:ext cx="1463040" cy="0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ysDot"/>
              <a:tailEnd type="stealth" w="lg" len="lg"/>
            </a:ln>
            <a:effectLst/>
          </p:spPr>
        </p:cxnSp>
        <p:sp>
          <p:nvSpPr>
            <p:cNvPr id="24" name="TextBox 23"/>
            <p:cNvSpPr txBox="1"/>
            <p:nvPr/>
          </p:nvSpPr>
          <p:spPr>
            <a:xfrm>
              <a:off x="2144712" y="5075237"/>
              <a:ext cx="671979" cy="349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</a:t>
              </a:r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238" y="1768475"/>
            <a:ext cx="9577387" cy="4987925"/>
          </a:xfrm>
        </p:spPr>
        <p:txBody>
          <a:bodyPr/>
          <a:lstStyle/>
          <a:p>
            <a:r>
              <a:rPr lang="en-US" dirty="0" smtClean="0"/>
              <a:t>User submits changes to data</a:t>
            </a:r>
          </a:p>
          <a:p>
            <a:pPr lvl="1"/>
            <a:r>
              <a:rPr lang="en-US" dirty="0" smtClean="0"/>
              <a:t>Send message and show user “thank you” page</a:t>
            </a:r>
          </a:p>
          <a:p>
            <a:pPr lvl="1"/>
            <a:r>
              <a:rPr lang="en-US" dirty="0" smtClean="0"/>
              <a:t>Successful processing causes publish/cache update</a:t>
            </a:r>
          </a:p>
          <a:p>
            <a:pPr lvl="1"/>
            <a:r>
              <a:rPr lang="en-US" dirty="0" smtClean="0"/>
              <a:t>Email (?)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5512" y="4084637"/>
            <a:ext cx="1104900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flipH="1">
            <a:off x="3544888" y="4122436"/>
            <a:ext cx="1419224" cy="3010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564311" y="3833177"/>
            <a:ext cx="3516313" cy="3375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8" name="Group 9"/>
          <p:cNvGrpSpPr/>
          <p:nvPr/>
        </p:nvGrpSpPr>
        <p:grpSpPr>
          <a:xfrm>
            <a:off x="5009832" y="4801469"/>
            <a:ext cx="1463040" cy="349968"/>
            <a:chOff x="5162232" y="4344269"/>
            <a:chExt cx="1463040" cy="349968"/>
          </a:xfrm>
        </p:grpSpPr>
        <p:cxnSp>
          <p:nvCxnSpPr>
            <p:cNvPr id="7" name="Straight Arrow Connector 6"/>
            <p:cNvCxnSpPr/>
            <p:nvPr/>
          </p:nvCxnSpPr>
          <p:spPr>
            <a:xfrm rot="10800000" flipV="1">
              <a:off x="5162232" y="4694237"/>
              <a:ext cx="1463040" cy="0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tailEnd type="stealth" w="lg" len="lg"/>
            </a:ln>
            <a:effectLst/>
          </p:spPr>
        </p:cxnSp>
        <p:sp>
          <p:nvSpPr>
            <p:cNvPr id="9" name="TextBox 8"/>
            <p:cNvSpPr txBox="1"/>
            <p:nvPr/>
          </p:nvSpPr>
          <p:spPr>
            <a:xfrm>
              <a:off x="5573712" y="4344269"/>
              <a:ext cx="941283" cy="349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Publish</a:t>
              </a:r>
              <a:endParaRPr lang="en-US" dirty="0"/>
            </a:p>
          </p:txBody>
        </p:sp>
      </p:grpSp>
      <p:grpSp>
        <p:nvGrpSpPr>
          <p:cNvPr id="10" name="Group 17"/>
          <p:cNvGrpSpPr/>
          <p:nvPr/>
        </p:nvGrpSpPr>
        <p:grpSpPr>
          <a:xfrm>
            <a:off x="3744912" y="5151437"/>
            <a:ext cx="990600" cy="914400"/>
            <a:chOff x="3744912" y="5151437"/>
            <a:chExt cx="990600" cy="914400"/>
          </a:xfrm>
        </p:grpSpPr>
        <p:sp>
          <p:nvSpPr>
            <p:cNvPr id="11" name="Cloud 10"/>
            <p:cNvSpPr/>
            <p:nvPr/>
          </p:nvSpPr>
          <p:spPr bwMode="auto">
            <a:xfrm>
              <a:off x="4430712" y="5456237"/>
              <a:ext cx="304800" cy="304800"/>
            </a:xfrm>
            <a:prstGeom prst="cloud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charset="2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effectLst/>
                <a:latin typeface="Arial" charset="0"/>
                <a:ea typeface="MS Gothic" charset="-128"/>
              </a:endParaRPr>
            </a:p>
          </p:txBody>
        </p:sp>
        <p:sp>
          <p:nvSpPr>
            <p:cNvPr id="12" name="Cloud 11"/>
            <p:cNvSpPr/>
            <p:nvPr/>
          </p:nvSpPr>
          <p:spPr bwMode="auto">
            <a:xfrm>
              <a:off x="4125912" y="5151437"/>
              <a:ext cx="304800" cy="304800"/>
            </a:xfrm>
            <a:prstGeom prst="cloud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charset="2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effectLst/>
                <a:latin typeface="Arial" charset="0"/>
                <a:ea typeface="MS Gothic" charset="-128"/>
              </a:endParaRPr>
            </a:p>
          </p:txBody>
        </p:sp>
        <p:sp>
          <p:nvSpPr>
            <p:cNvPr id="13" name="Cloud 12"/>
            <p:cNvSpPr/>
            <p:nvPr/>
          </p:nvSpPr>
          <p:spPr bwMode="auto">
            <a:xfrm>
              <a:off x="4049712" y="5761037"/>
              <a:ext cx="304800" cy="304800"/>
            </a:xfrm>
            <a:prstGeom prst="cloud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charset="2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effectLst/>
                <a:latin typeface="Arial" charset="0"/>
                <a:ea typeface="MS Gothic" charset="-128"/>
              </a:endParaRPr>
            </a:p>
          </p:txBody>
        </p:sp>
        <p:sp>
          <p:nvSpPr>
            <p:cNvPr id="14" name="Cloud 13"/>
            <p:cNvSpPr/>
            <p:nvPr/>
          </p:nvSpPr>
          <p:spPr bwMode="auto">
            <a:xfrm>
              <a:off x="3744912" y="5456237"/>
              <a:ext cx="304800" cy="304800"/>
            </a:xfrm>
            <a:prstGeom prst="cloud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charset="2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effectLst/>
                <a:latin typeface="Arial" charset="0"/>
                <a:ea typeface="MS Gothic" charset="-128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964112" y="5227637"/>
            <a:ext cx="1461859" cy="607602"/>
            <a:chOff x="4964112" y="5198603"/>
            <a:chExt cx="1461859" cy="607602"/>
          </a:xfrm>
        </p:grpSpPr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4964112" y="5303837"/>
              <a:ext cx="508000" cy="426168"/>
            </a:xfrm>
            <a:custGeom>
              <a:avLst/>
              <a:gdLst>
                <a:gd name="T0" fmla="*/ 15875 w 320"/>
                <a:gd name="T1" fmla="*/ 0 h 333"/>
                <a:gd name="T2" fmla="*/ 508000 w 320"/>
                <a:gd name="T3" fmla="*/ 6350 h 333"/>
                <a:gd name="T4" fmla="*/ 508000 w 320"/>
                <a:gd name="T5" fmla="*/ 528637 h 333"/>
                <a:gd name="T6" fmla="*/ 0 w 320"/>
                <a:gd name="T7" fmla="*/ 528637 h 33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0"/>
                <a:gd name="T13" fmla="*/ 0 h 333"/>
                <a:gd name="T14" fmla="*/ 320 w 320"/>
                <a:gd name="T15" fmla="*/ 333 h 33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0" h="333">
                  <a:moveTo>
                    <a:pt x="10" y="0"/>
                  </a:moveTo>
                  <a:lnTo>
                    <a:pt x="320" y="4"/>
                  </a:lnTo>
                  <a:lnTo>
                    <a:pt x="320" y="333"/>
                  </a:lnTo>
                  <a:lnTo>
                    <a:pt x="0" y="333"/>
                  </a:lnTo>
                </a:path>
              </a:pathLst>
            </a:custGeom>
            <a:noFill/>
            <a:ln w="57150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 wrap="none" anchor="ctr"/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497512" y="5198603"/>
              <a:ext cx="928459" cy="6076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Update</a:t>
              </a:r>
            </a:p>
            <a:p>
              <a:r>
                <a:rPr lang="en-US" dirty="0" smtClean="0"/>
                <a:t>Cache</a:t>
              </a:r>
              <a:endParaRPr lang="en-US" dirty="0"/>
            </a:p>
          </p:txBody>
        </p:sp>
      </p:grpSp>
      <p:grpSp>
        <p:nvGrpSpPr>
          <p:cNvPr id="18" name="Group 20"/>
          <p:cNvGrpSpPr/>
          <p:nvPr/>
        </p:nvGrpSpPr>
        <p:grpSpPr>
          <a:xfrm>
            <a:off x="2053272" y="4160837"/>
            <a:ext cx="1463040" cy="381000"/>
            <a:chOff x="2053272" y="4541837"/>
            <a:chExt cx="1463040" cy="381000"/>
          </a:xfrm>
        </p:grpSpPr>
        <p:cxnSp>
          <p:nvCxnSpPr>
            <p:cNvPr id="19" name="Straight Arrow Connector 18"/>
            <p:cNvCxnSpPr/>
            <p:nvPr/>
          </p:nvCxnSpPr>
          <p:spPr>
            <a:xfrm rot="10800000" flipH="1" flipV="1">
              <a:off x="2053272" y="4922837"/>
              <a:ext cx="1463040" cy="0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tailEnd type="stealth" w="lg" len="lg"/>
            </a:ln>
            <a:effectLst/>
          </p:spPr>
        </p:cxnSp>
        <p:sp>
          <p:nvSpPr>
            <p:cNvPr id="20" name="TextBox 19"/>
            <p:cNvSpPr txBox="1"/>
            <p:nvPr/>
          </p:nvSpPr>
          <p:spPr>
            <a:xfrm>
              <a:off x="2220912" y="4541837"/>
              <a:ext cx="813043" cy="349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POST</a:t>
              </a:r>
              <a:endParaRPr lang="en-US" dirty="0"/>
            </a:p>
          </p:txBody>
        </p:sp>
      </p:grpSp>
      <p:grpSp>
        <p:nvGrpSpPr>
          <p:cNvPr id="21" name="Group 24"/>
          <p:cNvGrpSpPr/>
          <p:nvPr/>
        </p:nvGrpSpPr>
        <p:grpSpPr>
          <a:xfrm>
            <a:off x="1961832" y="4694237"/>
            <a:ext cx="1603462" cy="381000"/>
            <a:chOff x="1961832" y="5075237"/>
            <a:chExt cx="1603462" cy="381000"/>
          </a:xfrm>
        </p:grpSpPr>
        <p:cxnSp>
          <p:nvCxnSpPr>
            <p:cNvPr id="23" name="Straight Arrow Connector 22"/>
            <p:cNvCxnSpPr/>
            <p:nvPr/>
          </p:nvCxnSpPr>
          <p:spPr>
            <a:xfrm rot="10800000" flipV="1">
              <a:off x="1961832" y="5456237"/>
              <a:ext cx="1463040" cy="0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ysDot"/>
              <a:tailEnd type="stealth" w="lg" len="lg"/>
            </a:ln>
            <a:effectLst/>
          </p:spPr>
        </p:cxnSp>
        <p:sp>
          <p:nvSpPr>
            <p:cNvPr id="24" name="TextBox 23"/>
            <p:cNvSpPr txBox="1"/>
            <p:nvPr/>
          </p:nvSpPr>
          <p:spPr>
            <a:xfrm>
              <a:off x="2144712" y="5075237"/>
              <a:ext cx="1420582" cy="349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“Thank you”</a:t>
              </a:r>
              <a:endParaRPr lang="en-US" dirty="0"/>
            </a:p>
          </p:txBody>
        </p:sp>
      </p:grpSp>
      <p:grpSp>
        <p:nvGrpSpPr>
          <p:cNvPr id="22" name="Group 20"/>
          <p:cNvGrpSpPr/>
          <p:nvPr/>
        </p:nvGrpSpPr>
        <p:grpSpPr>
          <a:xfrm>
            <a:off x="5040312" y="4313237"/>
            <a:ext cx="2590800" cy="381000"/>
            <a:chOff x="1916112" y="4541837"/>
            <a:chExt cx="2590800" cy="381000"/>
          </a:xfrm>
        </p:grpSpPr>
        <p:cxnSp>
          <p:nvCxnSpPr>
            <p:cNvPr id="26" name="Straight Arrow Connector 25"/>
            <p:cNvCxnSpPr/>
            <p:nvPr/>
          </p:nvCxnSpPr>
          <p:spPr>
            <a:xfrm rot="10800000" flipH="1" flipV="1">
              <a:off x="1946592" y="4922837"/>
              <a:ext cx="2560320" cy="0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tailEnd type="stealth" w="lg" len="lg"/>
            </a:ln>
            <a:effectLst/>
          </p:spPr>
        </p:cxnSp>
        <p:sp>
          <p:nvSpPr>
            <p:cNvPr id="27" name="TextBox 26"/>
            <p:cNvSpPr txBox="1"/>
            <p:nvPr/>
          </p:nvSpPr>
          <p:spPr>
            <a:xfrm>
              <a:off x="1916112" y="4541837"/>
              <a:ext cx="1954381" cy="349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Fire &amp; forget </a:t>
              </a:r>
              <a:r>
                <a:rPr lang="en-US" dirty="0" err="1" smtClean="0"/>
                <a:t>msg</a:t>
              </a:r>
              <a:endParaRPr lang="en-US" dirty="0"/>
            </a:p>
          </p:txBody>
        </p:sp>
      </p:grpSp>
      <p:sp>
        <p:nvSpPr>
          <p:cNvPr id="28" name="Curved Left Arrow 27"/>
          <p:cNvSpPr/>
          <p:nvPr/>
        </p:nvSpPr>
        <p:spPr>
          <a:xfrm>
            <a:off x="8266374" y="4770436"/>
            <a:ext cx="753147" cy="1011857"/>
          </a:xfrm>
          <a:prstGeom prst="curvedLeftArrow">
            <a:avLst/>
          </a:prstGeom>
          <a:solidFill>
            <a:srgbClr val="FFFF00"/>
          </a:solidFill>
          <a:ln w="3810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  <p:sp>
        <p:nvSpPr>
          <p:cNvPr id="29" name="Curved Right Arrow 28"/>
          <p:cNvSpPr/>
          <p:nvPr/>
        </p:nvSpPr>
        <p:spPr>
          <a:xfrm flipV="1">
            <a:off x="7173912" y="4733569"/>
            <a:ext cx="903777" cy="1103667"/>
          </a:xfrm>
          <a:prstGeom prst="curvedRightArrow">
            <a:avLst/>
          </a:prstGeom>
          <a:solidFill>
            <a:srgbClr val="FFFF00"/>
          </a:solidFill>
          <a:ln w="3810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  <p:grpSp>
        <p:nvGrpSpPr>
          <p:cNvPr id="25" name="Group 9"/>
          <p:cNvGrpSpPr/>
          <p:nvPr/>
        </p:nvGrpSpPr>
        <p:grpSpPr>
          <a:xfrm>
            <a:off x="620712" y="6325469"/>
            <a:ext cx="5852160" cy="349968"/>
            <a:chOff x="773112" y="4344269"/>
            <a:chExt cx="5852160" cy="349968"/>
          </a:xfrm>
        </p:grpSpPr>
        <p:cxnSp>
          <p:nvCxnSpPr>
            <p:cNvPr id="31" name="Straight Arrow Connector 30"/>
            <p:cNvCxnSpPr/>
            <p:nvPr/>
          </p:nvCxnSpPr>
          <p:spPr>
            <a:xfrm rot="10800000" flipV="1">
              <a:off x="773112" y="4694237"/>
              <a:ext cx="5852160" cy="0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tailEnd type="stealth" w="lg" len="lg"/>
            </a:ln>
            <a:effectLst/>
          </p:spPr>
        </p:cxnSp>
        <p:sp>
          <p:nvSpPr>
            <p:cNvPr id="32" name="TextBox 31"/>
            <p:cNvSpPr txBox="1"/>
            <p:nvPr/>
          </p:nvSpPr>
          <p:spPr>
            <a:xfrm>
              <a:off x="5573712" y="4344269"/>
              <a:ext cx="761747" cy="349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Email</a:t>
              </a:r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</p:bld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Scaling-out and </a:t>
            </a:r>
            <a:r>
              <a:rPr lang="en-US" sz="4000" dirty="0" smtClean="0"/>
              <a:t>Multi-Site Messaging</a:t>
            </a:r>
            <a:endParaRPr lang="en-US" sz="40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Master nodes and worker nodes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239" y="1768475"/>
            <a:ext cx="9337674" cy="4987925"/>
          </a:xfrm>
        </p:spPr>
        <p:txBody>
          <a:bodyPr/>
          <a:lstStyle/>
          <a:p>
            <a:r>
              <a:rPr lang="en-US" dirty="0" smtClean="0"/>
              <a:t>Master node provides infrastructure capabilities</a:t>
            </a:r>
          </a:p>
          <a:p>
            <a:pPr lvl="1"/>
            <a:r>
              <a:rPr lang="en-US" dirty="0" smtClean="0"/>
              <a:t>Distributor, RavenDB, </a:t>
            </a:r>
            <a:r>
              <a:rPr lang="en-US" dirty="0" err="1" smtClean="0"/>
              <a:t>TimeoutManager</a:t>
            </a:r>
            <a:r>
              <a:rPr lang="en-US" dirty="0" smtClean="0"/>
              <a:t>, etc</a:t>
            </a:r>
          </a:p>
          <a:p>
            <a:pPr lvl="1"/>
            <a:r>
              <a:rPr lang="en-US" dirty="0" smtClean="0"/>
              <a:t>Needs to be highly available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Worker nodes – process messages delivered from the master node</a:t>
            </a:r>
          </a:p>
          <a:p>
            <a:endParaRPr lang="en-US" dirty="0" smtClean="0"/>
          </a:p>
          <a:p>
            <a:r>
              <a:rPr lang="en-US" dirty="0" smtClean="0"/>
              <a:t>Enables scale out with minimal configuration</a:t>
            </a:r>
          </a:p>
        </p:txBody>
      </p:sp>
    </p:spTree>
    <p:extLst>
      <p:ext uri="{BB962C8B-B14F-4D97-AF65-F5344CB8AC3E}">
        <p14:creationId xmlns:p14="http://schemas.microsoft.com/office/powerpoint/2010/main" val="3164928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5912" y="360363"/>
            <a:ext cx="9610726" cy="719137"/>
          </a:xfrm>
        </p:spPr>
        <p:txBody>
          <a:bodyPr/>
          <a:lstStyle/>
          <a:p>
            <a:r>
              <a:rPr lang="en-US" dirty="0" smtClean="0"/>
              <a:t>Scaling a Autonomous Component</a:t>
            </a:r>
            <a:endParaRPr lang="en-US" dirty="0"/>
          </a:p>
        </p:txBody>
      </p:sp>
      <p:grpSp>
        <p:nvGrpSpPr>
          <p:cNvPr id="2" name="Group 5"/>
          <p:cNvGrpSpPr/>
          <p:nvPr/>
        </p:nvGrpSpPr>
        <p:grpSpPr>
          <a:xfrm>
            <a:off x="1878012" y="2560637"/>
            <a:ext cx="7277100" cy="4343400"/>
            <a:chOff x="2106612" y="2509837"/>
            <a:chExt cx="7277100" cy="4343400"/>
          </a:xfrm>
        </p:grpSpPr>
        <p:sp>
          <p:nvSpPr>
            <p:cNvPr id="7" name="AutoShape 13"/>
            <p:cNvSpPr>
              <a:spLocks noChangeArrowheads="1"/>
            </p:cNvSpPr>
            <p:nvPr/>
          </p:nvSpPr>
          <p:spPr bwMode="auto">
            <a:xfrm flipH="1">
              <a:off x="2106612" y="2509837"/>
              <a:ext cx="7277100" cy="4343400"/>
            </a:xfrm>
            <a:prstGeom prst="cube">
              <a:avLst>
                <a:gd name="adj" fmla="val 8120"/>
              </a:avLst>
            </a:prstGeom>
            <a:solidFill>
              <a:srgbClr val="FCEB98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" name="Text Box 15"/>
            <p:cNvSpPr txBox="1">
              <a:spLocks noChangeArrowheads="1"/>
            </p:cNvSpPr>
            <p:nvPr/>
          </p:nvSpPr>
          <p:spPr bwMode="auto">
            <a:xfrm>
              <a:off x="2678112" y="2509837"/>
              <a:ext cx="9525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</a:rPr>
                <a:t>AC</a:t>
              </a: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</a:endParaRPr>
            </a:p>
          </p:txBody>
        </p:sp>
      </p:grpSp>
      <p:grpSp>
        <p:nvGrpSpPr>
          <p:cNvPr id="3" name="Group 9"/>
          <p:cNvGrpSpPr/>
          <p:nvPr/>
        </p:nvGrpSpPr>
        <p:grpSpPr>
          <a:xfrm>
            <a:off x="163512" y="3551237"/>
            <a:ext cx="770280" cy="457200"/>
            <a:chOff x="3668710" y="1798637"/>
            <a:chExt cx="770280" cy="457200"/>
          </a:xfrm>
        </p:grpSpPr>
        <p:pic>
          <p:nvPicPr>
            <p:cNvPr id="11" name="Picture 2" descr="C:\Documents and Settings\Udi Dahan\My Documents\My Pictures\work\envelope.GI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744912" y="1798637"/>
              <a:ext cx="694078" cy="457200"/>
            </a:xfrm>
            <a:prstGeom prst="rect">
              <a:avLst/>
            </a:prstGeom>
            <a:noFill/>
          </p:spPr>
        </p:pic>
        <p:sp>
          <p:nvSpPr>
            <p:cNvPr id="12" name="TextBox 11"/>
            <p:cNvSpPr txBox="1"/>
            <p:nvPr/>
          </p:nvSpPr>
          <p:spPr>
            <a:xfrm>
              <a:off x="3668710" y="1820077"/>
              <a:ext cx="762001" cy="3213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M1</a:t>
              </a:r>
              <a:endParaRPr lang="en-US" sz="1600" dirty="0"/>
            </a:p>
          </p:txBody>
        </p:sp>
      </p:grpSp>
      <p:pic>
        <p:nvPicPr>
          <p:cNvPr id="13" name="Rectangle 24598" descr="Server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06712" y="3017837"/>
            <a:ext cx="1600200" cy="2339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4" name="Rectangle 24598" descr="Server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478712" y="3017837"/>
            <a:ext cx="16002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Rectangle 24598" descr="Server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78512" y="4008437"/>
            <a:ext cx="16002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6" name="Rectangle 24598" descr="Server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54512" y="5303837"/>
            <a:ext cx="16002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8" name="Group 20"/>
          <p:cNvGrpSpPr/>
          <p:nvPr/>
        </p:nvGrpSpPr>
        <p:grpSpPr>
          <a:xfrm>
            <a:off x="5726112" y="4541837"/>
            <a:ext cx="1007851" cy="762000"/>
            <a:chOff x="1975061" y="2662237"/>
            <a:chExt cx="1007851" cy="762000"/>
          </a:xfrm>
        </p:grpSpPr>
        <p:sp>
          <p:nvSpPr>
            <p:cNvPr id="22" name="AutoShape 13"/>
            <p:cNvSpPr>
              <a:spLocks noChangeArrowheads="1"/>
            </p:cNvSpPr>
            <p:nvPr/>
          </p:nvSpPr>
          <p:spPr bwMode="auto">
            <a:xfrm flipH="1">
              <a:off x="2144712" y="2662237"/>
              <a:ext cx="838200" cy="762000"/>
            </a:xfrm>
            <a:prstGeom prst="cube">
              <a:avLst>
                <a:gd name="adj" fmla="val 18366"/>
              </a:avLst>
            </a:prstGeom>
            <a:solidFill>
              <a:srgbClr val="FCEB98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" name="AutoShape 14"/>
            <p:cNvSpPr>
              <a:spLocks noChangeArrowheads="1"/>
            </p:cNvSpPr>
            <p:nvPr/>
          </p:nvSpPr>
          <p:spPr bwMode="auto">
            <a:xfrm rot="16200000">
              <a:off x="1968710" y="2897188"/>
              <a:ext cx="304800" cy="292098"/>
            </a:xfrm>
            <a:prstGeom prst="can">
              <a:avLst>
                <a:gd name="adj" fmla="val 25814"/>
              </a:avLst>
            </a:prstGeom>
            <a:solidFill>
              <a:srgbClr val="FCEB98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" name="Text Box 15"/>
            <p:cNvSpPr txBox="1">
              <a:spLocks noChangeArrowheads="1"/>
            </p:cNvSpPr>
            <p:nvPr/>
          </p:nvSpPr>
          <p:spPr bwMode="auto">
            <a:xfrm>
              <a:off x="2297112" y="2738437"/>
              <a:ext cx="59234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</a:rPr>
                <a:t>ACI</a:t>
              </a: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</a:endParaRPr>
            </a:p>
          </p:txBody>
        </p:sp>
      </p:grpSp>
      <p:grpSp>
        <p:nvGrpSpPr>
          <p:cNvPr id="10" name="Group 24"/>
          <p:cNvGrpSpPr/>
          <p:nvPr/>
        </p:nvGrpSpPr>
        <p:grpSpPr>
          <a:xfrm>
            <a:off x="7326312" y="3398837"/>
            <a:ext cx="1007851" cy="762000"/>
            <a:chOff x="1975061" y="2662237"/>
            <a:chExt cx="1007851" cy="762000"/>
          </a:xfrm>
        </p:grpSpPr>
        <p:sp>
          <p:nvSpPr>
            <p:cNvPr id="26" name="AutoShape 13"/>
            <p:cNvSpPr>
              <a:spLocks noChangeArrowheads="1"/>
            </p:cNvSpPr>
            <p:nvPr/>
          </p:nvSpPr>
          <p:spPr bwMode="auto">
            <a:xfrm flipH="1">
              <a:off x="2144712" y="2662237"/>
              <a:ext cx="838200" cy="762000"/>
            </a:xfrm>
            <a:prstGeom prst="cube">
              <a:avLst>
                <a:gd name="adj" fmla="val 18366"/>
              </a:avLst>
            </a:prstGeom>
            <a:solidFill>
              <a:srgbClr val="FCEB98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7" name="AutoShape 14"/>
            <p:cNvSpPr>
              <a:spLocks noChangeArrowheads="1"/>
            </p:cNvSpPr>
            <p:nvPr/>
          </p:nvSpPr>
          <p:spPr bwMode="auto">
            <a:xfrm rot="16200000">
              <a:off x="1968710" y="2897188"/>
              <a:ext cx="304800" cy="292098"/>
            </a:xfrm>
            <a:prstGeom prst="can">
              <a:avLst>
                <a:gd name="adj" fmla="val 25814"/>
              </a:avLst>
            </a:prstGeom>
            <a:solidFill>
              <a:srgbClr val="FCEB98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8" name="Text Box 15"/>
            <p:cNvSpPr txBox="1">
              <a:spLocks noChangeArrowheads="1"/>
            </p:cNvSpPr>
            <p:nvPr/>
          </p:nvSpPr>
          <p:spPr bwMode="auto">
            <a:xfrm>
              <a:off x="2297112" y="2738437"/>
              <a:ext cx="59234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</a:rPr>
                <a:t>ACI</a:t>
              </a: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</a:endParaRPr>
            </a:p>
          </p:txBody>
        </p:sp>
      </p:grpSp>
      <p:sp>
        <p:nvSpPr>
          <p:cNvPr id="33" name="AutoShape 14"/>
          <p:cNvSpPr>
            <a:spLocks noChangeArrowheads="1"/>
          </p:cNvSpPr>
          <p:nvPr/>
        </p:nvSpPr>
        <p:spPr bwMode="auto">
          <a:xfrm rot="16200000">
            <a:off x="1624012" y="3576637"/>
            <a:ext cx="571500" cy="444500"/>
          </a:xfrm>
          <a:prstGeom prst="can">
            <a:avLst>
              <a:gd name="adj" fmla="val 32778"/>
            </a:avLst>
          </a:prstGeom>
          <a:solidFill>
            <a:srgbClr val="FCEB98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" name="AutoShape 14"/>
          <p:cNvSpPr>
            <a:spLocks noChangeArrowheads="1"/>
          </p:cNvSpPr>
          <p:nvPr/>
        </p:nvSpPr>
        <p:spPr bwMode="auto">
          <a:xfrm rot="16200000">
            <a:off x="4119561" y="4090988"/>
            <a:ext cx="304800" cy="292098"/>
          </a:xfrm>
          <a:prstGeom prst="can">
            <a:avLst>
              <a:gd name="adj" fmla="val 25814"/>
            </a:avLst>
          </a:prstGeom>
          <a:solidFill>
            <a:srgbClr val="FCEB98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21" name="Group 34"/>
          <p:cNvGrpSpPr/>
          <p:nvPr/>
        </p:nvGrpSpPr>
        <p:grpSpPr>
          <a:xfrm>
            <a:off x="468312" y="3551237"/>
            <a:ext cx="770280" cy="457200"/>
            <a:chOff x="3668710" y="1798637"/>
            <a:chExt cx="770280" cy="457200"/>
          </a:xfrm>
        </p:grpSpPr>
        <p:pic>
          <p:nvPicPr>
            <p:cNvPr id="36" name="Picture 2" descr="C:\Documents and Settings\Udi Dahan\My Documents\My Pictures\work\envelope.GI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744912" y="1798637"/>
              <a:ext cx="694078" cy="457200"/>
            </a:xfrm>
            <a:prstGeom prst="rect">
              <a:avLst/>
            </a:prstGeom>
            <a:noFill/>
          </p:spPr>
        </p:pic>
        <p:sp>
          <p:nvSpPr>
            <p:cNvPr id="37" name="TextBox 36"/>
            <p:cNvSpPr txBox="1"/>
            <p:nvPr/>
          </p:nvSpPr>
          <p:spPr>
            <a:xfrm>
              <a:off x="3668710" y="1820077"/>
              <a:ext cx="762001" cy="3213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M1</a:t>
              </a:r>
              <a:endParaRPr lang="en-US" sz="1600" dirty="0"/>
            </a:p>
          </p:txBody>
        </p:sp>
      </p:grpSp>
      <p:cxnSp>
        <p:nvCxnSpPr>
          <p:cNvPr id="39" name="Straight Arrow Connector 38"/>
          <p:cNvCxnSpPr>
            <a:stCxn id="20" idx="0"/>
            <a:endCxn id="34" idx="2"/>
          </p:cNvCxnSpPr>
          <p:nvPr/>
        </p:nvCxnSpPr>
        <p:spPr bwMode="auto">
          <a:xfrm rot="16200000" flipV="1">
            <a:off x="3822250" y="4839148"/>
            <a:ext cx="1524000" cy="624577"/>
          </a:xfrm>
          <a:prstGeom prst="straightConnector1">
            <a:avLst/>
          </a:prstGeom>
          <a:solidFill>
            <a:srgbClr val="00B8FF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0" name="TextBox 39"/>
          <p:cNvSpPr txBox="1"/>
          <p:nvPr/>
        </p:nvSpPr>
        <p:spPr>
          <a:xfrm>
            <a:off x="4506912" y="4770437"/>
            <a:ext cx="851515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Ready</a:t>
            </a:r>
            <a:endParaRPr lang="en-US" dirty="0"/>
          </a:p>
        </p:txBody>
      </p:sp>
      <p:cxnSp>
        <p:nvCxnSpPr>
          <p:cNvPr id="41" name="Straight Arrow Connector 40"/>
          <p:cNvCxnSpPr>
            <a:stCxn id="24" idx="0"/>
          </p:cNvCxnSpPr>
          <p:nvPr/>
        </p:nvCxnSpPr>
        <p:spPr bwMode="auto">
          <a:xfrm rot="16200000" flipV="1">
            <a:off x="5197025" y="3470724"/>
            <a:ext cx="381000" cy="1913626"/>
          </a:xfrm>
          <a:prstGeom prst="straightConnector1">
            <a:avLst/>
          </a:prstGeom>
          <a:solidFill>
            <a:srgbClr val="00B8FF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4" name="TextBox 43"/>
          <p:cNvSpPr txBox="1"/>
          <p:nvPr/>
        </p:nvSpPr>
        <p:spPr>
          <a:xfrm>
            <a:off x="4887912" y="4084637"/>
            <a:ext cx="851515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Ready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2703973" y="2999209"/>
            <a:ext cx="1467068" cy="34996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 smtClean="0"/>
              <a:t>Master node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5162229" y="6604036"/>
            <a:ext cx="1501373" cy="34996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 smtClean="0"/>
              <a:t>Worker node</a:t>
            </a:r>
            <a:endParaRPr lang="en-US" dirty="0"/>
          </a:p>
        </p:txBody>
      </p:sp>
      <p:grpSp>
        <p:nvGrpSpPr>
          <p:cNvPr id="6" name="Group 16"/>
          <p:cNvGrpSpPr/>
          <p:nvPr/>
        </p:nvGrpSpPr>
        <p:grpSpPr>
          <a:xfrm>
            <a:off x="4278312" y="5837237"/>
            <a:ext cx="1007851" cy="762000"/>
            <a:chOff x="1975061" y="2662237"/>
            <a:chExt cx="1007851" cy="762000"/>
          </a:xfrm>
        </p:grpSpPr>
        <p:sp>
          <p:nvSpPr>
            <p:cNvPr id="18" name="AutoShape 13"/>
            <p:cNvSpPr>
              <a:spLocks noChangeArrowheads="1"/>
            </p:cNvSpPr>
            <p:nvPr/>
          </p:nvSpPr>
          <p:spPr bwMode="auto">
            <a:xfrm flipH="1">
              <a:off x="2144712" y="2662237"/>
              <a:ext cx="838200" cy="762000"/>
            </a:xfrm>
            <a:prstGeom prst="cube">
              <a:avLst>
                <a:gd name="adj" fmla="val 18366"/>
              </a:avLst>
            </a:prstGeom>
            <a:solidFill>
              <a:srgbClr val="FCEB98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" name="AutoShape 14"/>
            <p:cNvSpPr>
              <a:spLocks noChangeArrowheads="1"/>
            </p:cNvSpPr>
            <p:nvPr/>
          </p:nvSpPr>
          <p:spPr bwMode="auto">
            <a:xfrm rot="16200000">
              <a:off x="1968710" y="2897188"/>
              <a:ext cx="304800" cy="292098"/>
            </a:xfrm>
            <a:prstGeom prst="can">
              <a:avLst>
                <a:gd name="adj" fmla="val 25814"/>
              </a:avLst>
            </a:prstGeom>
            <a:solidFill>
              <a:srgbClr val="FCEB98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" name="Text Box 15"/>
            <p:cNvSpPr txBox="1">
              <a:spLocks noChangeArrowheads="1"/>
            </p:cNvSpPr>
            <p:nvPr/>
          </p:nvSpPr>
          <p:spPr bwMode="auto">
            <a:xfrm>
              <a:off x="2297112" y="2738437"/>
              <a:ext cx="59234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</a:rPr>
                <a:t>ACI</a:t>
              </a: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</a:endParaRPr>
            </a:p>
          </p:txBody>
        </p:sp>
      </p:grpSp>
      <p:sp>
        <p:nvSpPr>
          <p:cNvPr id="43" name="Rectangle 42"/>
          <p:cNvSpPr/>
          <p:nvPr/>
        </p:nvSpPr>
        <p:spPr>
          <a:xfrm>
            <a:off x="6413998" y="5357453"/>
            <a:ext cx="1501373" cy="34996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 smtClean="0"/>
              <a:t>Worker node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7915063" y="4191869"/>
            <a:ext cx="1501373" cy="34996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 smtClean="0"/>
              <a:t>Worker node</a:t>
            </a:r>
            <a:endParaRPr lang="en-US" dirty="0"/>
          </a:p>
        </p:txBody>
      </p:sp>
      <p:grpSp>
        <p:nvGrpSpPr>
          <p:cNvPr id="17" name="Group 28"/>
          <p:cNvGrpSpPr/>
          <p:nvPr/>
        </p:nvGrpSpPr>
        <p:grpSpPr>
          <a:xfrm>
            <a:off x="2068512" y="3398837"/>
            <a:ext cx="2133600" cy="990600"/>
            <a:chOff x="1289261" y="2662237"/>
            <a:chExt cx="2133600" cy="990600"/>
          </a:xfrm>
        </p:grpSpPr>
        <p:sp>
          <p:nvSpPr>
            <p:cNvPr id="30" name="AutoShape 13"/>
            <p:cNvSpPr>
              <a:spLocks noChangeArrowheads="1"/>
            </p:cNvSpPr>
            <p:nvPr/>
          </p:nvSpPr>
          <p:spPr bwMode="auto">
            <a:xfrm flipH="1">
              <a:off x="2144710" y="2662237"/>
              <a:ext cx="1278150" cy="990600"/>
            </a:xfrm>
            <a:prstGeom prst="cube">
              <a:avLst>
                <a:gd name="adj" fmla="val 18366"/>
              </a:avLst>
            </a:prstGeom>
            <a:solidFill>
              <a:srgbClr val="FCEB98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" name="AutoShape 14"/>
            <p:cNvSpPr>
              <a:spLocks noChangeArrowheads="1"/>
            </p:cNvSpPr>
            <p:nvPr/>
          </p:nvSpPr>
          <p:spPr bwMode="auto">
            <a:xfrm rot="16200000">
              <a:off x="1587710" y="2592388"/>
              <a:ext cx="381000" cy="977898"/>
            </a:xfrm>
            <a:prstGeom prst="can">
              <a:avLst>
                <a:gd name="adj" fmla="val 25814"/>
              </a:avLst>
            </a:prstGeom>
            <a:solidFill>
              <a:srgbClr val="FCEB98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2" name="Text Box 15"/>
            <p:cNvSpPr txBox="1">
              <a:spLocks noChangeArrowheads="1"/>
            </p:cNvSpPr>
            <p:nvPr/>
          </p:nvSpPr>
          <p:spPr bwMode="auto">
            <a:xfrm>
              <a:off x="2279861" y="2839462"/>
              <a:ext cx="11430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uLnTx/>
                  <a:uFillTx/>
                </a:rPr>
                <a:t>Distributor</a:t>
              </a:r>
              <a:endPara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uLnTx/>
                <a:uFillTx/>
              </a:endParaRPr>
            </a:p>
          </p:txBody>
        </p:sp>
      </p:grpSp>
      <p:grpSp>
        <p:nvGrpSpPr>
          <p:cNvPr id="57" name="Group 24"/>
          <p:cNvGrpSpPr/>
          <p:nvPr/>
        </p:nvGrpSpPr>
        <p:grpSpPr>
          <a:xfrm>
            <a:off x="2859537" y="4593428"/>
            <a:ext cx="1007851" cy="762000"/>
            <a:chOff x="1975061" y="2662237"/>
            <a:chExt cx="1007851" cy="762000"/>
          </a:xfrm>
        </p:grpSpPr>
        <p:sp>
          <p:nvSpPr>
            <p:cNvPr id="58" name="AutoShape 13"/>
            <p:cNvSpPr>
              <a:spLocks noChangeArrowheads="1"/>
            </p:cNvSpPr>
            <p:nvPr/>
          </p:nvSpPr>
          <p:spPr bwMode="auto">
            <a:xfrm flipH="1">
              <a:off x="2144712" y="2662237"/>
              <a:ext cx="838200" cy="762000"/>
            </a:xfrm>
            <a:prstGeom prst="cube">
              <a:avLst>
                <a:gd name="adj" fmla="val 18366"/>
              </a:avLst>
            </a:prstGeom>
            <a:solidFill>
              <a:srgbClr val="FCEB98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9" name="AutoShape 14"/>
            <p:cNvSpPr>
              <a:spLocks noChangeArrowheads="1"/>
            </p:cNvSpPr>
            <p:nvPr/>
          </p:nvSpPr>
          <p:spPr bwMode="auto">
            <a:xfrm rot="16200000">
              <a:off x="1968710" y="2897188"/>
              <a:ext cx="304800" cy="292098"/>
            </a:xfrm>
            <a:prstGeom prst="can">
              <a:avLst>
                <a:gd name="adj" fmla="val 25814"/>
              </a:avLst>
            </a:prstGeom>
            <a:solidFill>
              <a:srgbClr val="FCEB98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0" name="Text Box 15"/>
            <p:cNvSpPr txBox="1">
              <a:spLocks noChangeArrowheads="1"/>
            </p:cNvSpPr>
            <p:nvPr/>
          </p:nvSpPr>
          <p:spPr bwMode="auto">
            <a:xfrm>
              <a:off x="2297112" y="2738437"/>
              <a:ext cx="59234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</a:rPr>
                <a:t>ACI</a:t>
              </a: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0804E-6 -7.92358E-6 C 0.02738 -0.00484 0.05934 0.00293 0.08657 0.00545 C 0.09554 0.00188 0.10892 0.00629 0.11774 0.00734 C 0.1319 0.00482 0.1456 0.00125 0.15976 -0.00169 C 0.17802 0.00146 0.19738 0.0044 0.21517 0.01091 C 0.22162 0.01322 0.22776 0.017 0.23406 0.01994 C 0.23878 0.02204 0.2476 0.02708 0.2476 0.02708 C 0.25342 0.03484 0.24681 0.0275 0.2572 0.03254 C 0.26286 0.03526 0.26491 0.04261 0.27073 0.04513 C 0.27168 0.04702 0.27231 0.04912 0.27341 0.05059 C 0.27451 0.05206 0.2764 0.05248 0.2775 0.05416 C 0.28396 0.06445 0.27609 0.05983 0.28427 0.06319 C 0.28632 0.07222 0.2901 0.08166 0.29498 0.08859 C 0.29749 0.09783 0.29797 0.10329 0.30316 0.11022 C 0.30631 0.12302 0.30741 0.11778 0.30316 0.12638 C 0.30379 0.13163 0.30568 0.15431 0.30851 0.15893 C 0.30993 0.16124 0.31245 0.16229 0.31402 0.16439 C 0.31512 0.16585 0.31575 0.16795 0.3167 0.16963 C 0.31622 0.17152 0.31481 0.1732 0.31528 0.17509 C 0.31591 0.17761 0.31827 0.17845 0.31937 0.18055 C 0.32221 0.18601 0.32158 0.19231 0.32488 0.19861 C 0.32299 0.20092 0.32 0.20239 0.31937 0.20575 C 0.3178 0.21519 0.32252 0.23115 0.32488 0.24018 C 0.32205 0.25089 0.32661 0.2702 0.33165 0.27986 C 0.33275 0.28868 0.3348 0.30547 0.33417 0.3124 C 0.33401 0.3145 0.33165 0.30904 0.33165 0.30694 C 0.33165 0.30568 0.33338 0.30694 0.33417 0.30694 " pathEditMode="relative" ptsTypes="ffffffffffffffffffffffffffA">
                                      <p:cBhvr>
                                        <p:cTn id="13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0488E-6 4.97586E-6 C 0.03777 0.0044 0.02125 0.00272 0.04958 0.00545 C 0.06013 0.00377 0.06863 0.00503 0.0787 0.00902 C 0.08846 0.01721 0.10263 0.01847 0.11396 0.01994 C 0.14544 0.03023 0.17645 0.03569 0.20887 0.04157 C 0.22131 0.04387 0.2328 0.04849 0.24524 0.05059 C 0.25295 0.05374 0.26082 0.05374 0.26869 0.05605 C 0.26869 0.05626 0.28175 0.05962 0.28474 0.06151 C 0.29025 0.06487 0.28758 0.0655 0.2934 0.06676 C 0.29797 0.0676 0.30237 0.06802 0.30678 0.06865 C 0.3337 0.07747 0.3614 0.08335 0.38847 0.09216 C 0.39981 0.10098 0.41161 0.10644 0.42342 0.11379 C 0.42924 0.11736 0.42735 0.11358 0.43365 0.11925 C 0.43538 0.12072 0.43633 0.12324 0.43806 0.12471 C 0.45459 0.13919 0.43522 0.11904 0.44829 0.13184 C 0.45097 0.13457 0.4527 0.13856 0.45553 0.14087 C 0.45695 0.14192 0.45868 0.14192 0.45994 0.14276 C 0.46623 0.14696 0.47064 0.15263 0.47741 0.15536 C 0.48182 0.15725 0.49079 0.16082 0.49079 0.16103 " pathEditMode="relative" rAng="0" ptsTypes="ffffffffffffffffffA">
                                      <p:cBhvr>
                                        <p:cTn id="17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500" y="8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4" grpId="0"/>
    </p:bld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Configuring an ACI as the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239" y="1768475"/>
            <a:ext cx="9337674" cy="4987925"/>
          </a:xfrm>
        </p:spPr>
        <p:txBody>
          <a:bodyPr/>
          <a:lstStyle/>
          <a:p>
            <a:pPr>
              <a:buNone/>
            </a:pPr>
            <a:endParaRPr lang="en-US" sz="2400" dirty="0" smtClean="0">
              <a:latin typeface="Consolas" pitchFamily="49" charset="0"/>
            </a:endParaRPr>
          </a:p>
          <a:p>
            <a:r>
              <a:rPr lang="en-US" dirty="0" smtClean="0"/>
              <a:t>Use the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Master</a:t>
            </a:r>
            <a:r>
              <a:rPr lang="en-US" dirty="0" smtClean="0"/>
              <a:t> profile</a:t>
            </a:r>
          </a:p>
          <a:p>
            <a:r>
              <a:rPr lang="en-US" dirty="0" smtClean="0"/>
              <a:t>Must be running on the master node</a:t>
            </a:r>
          </a:p>
          <a:p>
            <a:r>
              <a:rPr lang="en-US" dirty="0" smtClean="0"/>
              <a:t>Runs the distributor in-process</a:t>
            </a:r>
          </a:p>
          <a:p>
            <a:r>
              <a:rPr lang="en-US" dirty="0" smtClean="0"/>
              <a:t>Enlists it self as a worker</a:t>
            </a:r>
          </a:p>
          <a:p>
            <a:endParaRPr lang="en-US" dirty="0" smtClean="0"/>
          </a:p>
          <a:p>
            <a:r>
              <a:rPr lang="en-US" dirty="0" smtClean="0"/>
              <a:t>If you want to run the distributor by itself, use the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Distributor </a:t>
            </a:r>
            <a:r>
              <a:rPr lang="en-US" dirty="0" smtClean="0"/>
              <a:t>profile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Configuring an ACI as a worker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239" y="1768475"/>
            <a:ext cx="9337674" cy="4987925"/>
          </a:xfrm>
        </p:spPr>
        <p:txBody>
          <a:bodyPr/>
          <a:lstStyle/>
          <a:p>
            <a:r>
              <a:rPr lang="en-US" dirty="0" smtClean="0"/>
              <a:t>Use the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Worker</a:t>
            </a:r>
            <a:r>
              <a:rPr lang="en-US" dirty="0" smtClean="0"/>
              <a:t> </a:t>
            </a:r>
            <a:r>
              <a:rPr lang="en-US" dirty="0"/>
              <a:t>profile</a:t>
            </a:r>
          </a:p>
          <a:p>
            <a:r>
              <a:rPr lang="en-US" dirty="0" smtClean="0"/>
              <a:t>Must know the master node</a:t>
            </a:r>
          </a:p>
          <a:p>
            <a:pPr marL="107950" indent="0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&lt;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MasterNodeConfig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Node=“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MyCluster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"/&gt;</a:t>
            </a:r>
          </a:p>
          <a:p>
            <a:endParaRPr lang="en-US" dirty="0" smtClean="0"/>
          </a:p>
          <a:p>
            <a:r>
              <a:rPr lang="en-US" dirty="0" smtClean="0"/>
              <a:t>Sends timeout/gateway requests to the master</a:t>
            </a:r>
          </a:p>
          <a:p>
            <a:endParaRPr lang="en-US" dirty="0" smtClean="0"/>
          </a:p>
          <a:p>
            <a:r>
              <a:rPr lang="en-US" dirty="0" smtClean="0"/>
              <a:t>Connects to RavenDB on the master for shared subscriptions and sagas</a:t>
            </a:r>
          </a:p>
          <a:p>
            <a:endParaRPr lang="en-US" dirty="0"/>
          </a:p>
          <a:p>
            <a:pPr marL="107950" indent="0">
              <a:buNone/>
            </a:pP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1610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Distributor – Group Exercise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scale out sample from the download</a:t>
            </a:r>
          </a:p>
          <a:p>
            <a:r>
              <a:rPr lang="en-US" dirty="0" smtClean="0"/>
              <a:t>Run only the </a:t>
            </a:r>
            <a:r>
              <a:rPr lang="en-US" dirty="0" err="1" smtClean="0"/>
              <a:t>Orders.Handler</a:t>
            </a:r>
            <a:r>
              <a:rPr lang="en-US" dirty="0" smtClean="0"/>
              <a:t> project</a:t>
            </a:r>
          </a:p>
          <a:p>
            <a:r>
              <a:rPr lang="en-US" dirty="0" smtClean="0"/>
              <a:t>Have one machine be a </a:t>
            </a:r>
            <a:r>
              <a:rPr lang="en-US" dirty="0" err="1" smtClean="0"/>
              <a:t>masternode</a:t>
            </a:r>
            <a:endParaRPr lang="en-US" dirty="0" smtClean="0"/>
          </a:p>
          <a:p>
            <a:pPr marL="863600" lvl="2">
              <a:spcAft>
                <a:spcPts val="1425"/>
              </a:spcAft>
              <a:buSzPct val="39000"/>
            </a:pPr>
            <a:r>
              <a:rPr lang="en-US" sz="2000" i="1" dirty="0" err="1"/>
              <a:t>NServiceBus.Production</a:t>
            </a:r>
            <a:r>
              <a:rPr lang="en-US" sz="2000" i="1" dirty="0"/>
              <a:t> </a:t>
            </a:r>
            <a:r>
              <a:rPr lang="en-US" sz="2000" i="1" dirty="0" err="1" smtClean="0"/>
              <a:t>NServiceBus.Master</a:t>
            </a:r>
            <a:endParaRPr lang="en-US" dirty="0" smtClean="0"/>
          </a:p>
          <a:p>
            <a:r>
              <a:rPr lang="en-US" dirty="0" smtClean="0"/>
              <a:t>Configure the  other machines to  be workers</a:t>
            </a:r>
          </a:p>
          <a:p>
            <a:pPr lvl="1"/>
            <a:r>
              <a:rPr lang="en-US" sz="2000" i="1" dirty="0" err="1">
                <a:latin typeface="+mj-lt"/>
              </a:rPr>
              <a:t>NServiceBus.Production</a:t>
            </a:r>
            <a:r>
              <a:rPr lang="en-US" sz="2000" i="1" dirty="0">
                <a:latin typeface="+mj-lt"/>
              </a:rPr>
              <a:t> </a:t>
            </a:r>
            <a:r>
              <a:rPr lang="en-US" sz="2000" i="1" dirty="0" err="1" smtClean="0">
                <a:latin typeface="+mj-lt"/>
              </a:rPr>
              <a:t>NServiceBus.Worker</a:t>
            </a:r>
            <a:endParaRPr lang="en-US" sz="2000" i="1" dirty="0" smtClean="0">
              <a:latin typeface="+mj-lt"/>
            </a:endParaRPr>
          </a:p>
          <a:p>
            <a:pPr lvl="1"/>
            <a:r>
              <a:rPr lang="sv-SE" dirty="0"/>
              <a:t> </a:t>
            </a:r>
            <a:r>
              <a:rPr lang="sv-SE" sz="2000" i="1" dirty="0" smtClean="0"/>
              <a:t>&lt;</a:t>
            </a:r>
            <a:r>
              <a:rPr lang="sv-SE" sz="2000" i="1" dirty="0"/>
              <a:t>MasterNodeConfig Node</a:t>
            </a:r>
            <a:r>
              <a:rPr lang="sv-SE" sz="2000" i="1" dirty="0" smtClean="0"/>
              <a:t>=”smt68"/&gt;</a:t>
            </a:r>
            <a:endParaRPr lang="sv-SE" i="1" dirty="0"/>
          </a:p>
          <a:p>
            <a:endParaRPr lang="sv-SE" dirty="0"/>
          </a:p>
          <a:p>
            <a:pPr lvl="1"/>
            <a:endParaRPr lang="en-US" sz="2000" i="1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Cross-site communication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239" y="1768475"/>
            <a:ext cx="9337674" cy="4987925"/>
          </a:xfrm>
        </p:spPr>
        <p:txBody>
          <a:bodyPr/>
          <a:lstStyle/>
          <a:p>
            <a:r>
              <a:rPr lang="en-US" dirty="0" smtClean="0"/>
              <a:t>When your sites are logically different</a:t>
            </a:r>
          </a:p>
          <a:p>
            <a:pPr lvl="1"/>
            <a:r>
              <a:rPr lang="en-US" dirty="0" smtClean="0"/>
              <a:t>Headquarter </a:t>
            </a:r>
            <a:r>
              <a:rPr lang="en-US" dirty="0" err="1" smtClean="0"/>
              <a:t>vs</a:t>
            </a:r>
            <a:r>
              <a:rPr lang="en-US" dirty="0" smtClean="0"/>
              <a:t> Stores</a:t>
            </a:r>
          </a:p>
          <a:p>
            <a:r>
              <a:rPr lang="en-US" dirty="0" smtClean="0"/>
              <a:t>For High Availability (HA) scenarios infrastructure solutions should be used</a:t>
            </a:r>
          </a:p>
          <a:p>
            <a:r>
              <a:rPr lang="en-US" dirty="0" smtClean="0"/>
              <a:t>Prefer explicit message types for your cross-site communication</a:t>
            </a:r>
          </a:p>
          <a:p>
            <a:pPr marL="539750" lvl="1" indent="0">
              <a:buNone/>
            </a:pP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849312" y="5285338"/>
            <a:ext cx="8763000" cy="14662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public class </a:t>
            </a:r>
            <a:r>
              <a:rPr lang="en-US" sz="2400" dirty="0" err="1" smtClean="0">
                <a:latin typeface="Consolas" pitchFamily="49" charset="0"/>
              </a:rPr>
              <a:t>EndOfDaySalesReport</a:t>
            </a:r>
            <a:r>
              <a:rPr lang="en-US" sz="2400" dirty="0" smtClean="0">
                <a:latin typeface="Consolas" pitchFamily="49" charset="0"/>
              </a:rPr>
              <a:t> : </a:t>
            </a:r>
            <a:r>
              <a:rPr lang="en-US" sz="2400" dirty="0" err="1" smtClean="0">
                <a:latin typeface="Consolas" pitchFamily="49" charset="0"/>
              </a:rPr>
              <a:t>IMessage</a:t>
            </a:r>
            <a:endParaRPr lang="en-US" sz="2400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{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	public List&lt;Purchase&gt; Purchases{ </a:t>
            </a:r>
            <a:r>
              <a:rPr lang="en-US" sz="2400" dirty="0" err="1" smtClean="0">
                <a:latin typeface="Consolas" pitchFamily="49" charset="0"/>
              </a:rPr>
              <a:t>get;set</a:t>
            </a:r>
            <a:r>
              <a:rPr lang="en-US" sz="2400" dirty="0" smtClean="0">
                <a:latin typeface="Consolas" pitchFamily="49" charset="0"/>
              </a:rPr>
              <a:t>; }</a:t>
            </a:r>
            <a:endParaRPr lang="en-US" sz="2400" dirty="0">
              <a:latin typeface="Consolas" pitchFamily="49" charset="0"/>
            </a:endParaRP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}</a:t>
            </a:r>
            <a:endParaRPr lang="en-US" sz="2400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8034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3 - 6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Logically significant sites</a:t>
            </a:r>
            <a:endParaRPr lang="sv-SE" dirty="0"/>
          </a:p>
        </p:txBody>
      </p:sp>
      <p:pic>
        <p:nvPicPr>
          <p:cNvPr id="1026" name="Picture 2" descr="Store to headquarters pricing and sales interacti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512" y="1951037"/>
            <a:ext cx="8941546" cy="40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1784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The Gateway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Runs in-process with your endpoint</a:t>
            </a:r>
          </a:p>
          <a:p>
            <a:pPr lvl="1"/>
            <a:r>
              <a:rPr lang="sv-SE" dirty="0" smtClean="0"/>
              <a:t>Enabled by the </a:t>
            </a:r>
            <a:r>
              <a:rPr lang="sv-SE" dirty="0" smtClean="0">
                <a:latin typeface="Consolas" pitchFamily="49" charset="0"/>
                <a:cs typeface="Consolas" pitchFamily="49" charset="0"/>
              </a:rPr>
              <a:t>MultiSite</a:t>
            </a:r>
            <a:r>
              <a:rPr lang="sv-SE" dirty="0" smtClean="0"/>
              <a:t> profile</a:t>
            </a:r>
          </a:p>
          <a:p>
            <a:r>
              <a:rPr lang="sv-SE" dirty="0" smtClean="0"/>
              <a:t>Use the gateway by calling</a:t>
            </a:r>
          </a:p>
          <a:p>
            <a:endParaRPr lang="sv-SE" dirty="0"/>
          </a:p>
          <a:p>
            <a:endParaRPr lang="sv-SE" dirty="0" smtClean="0"/>
          </a:p>
          <a:p>
            <a:r>
              <a:rPr lang="sv-SE" dirty="0" smtClean="0"/>
              <a:t>Builtin channels are Http/Https</a:t>
            </a:r>
          </a:p>
          <a:p>
            <a:pPr lvl="1"/>
            <a:r>
              <a:rPr lang="sv-SE" dirty="0" smtClean="0"/>
              <a:t>Create you own by implementing </a:t>
            </a:r>
            <a:r>
              <a:rPr lang="sv-SE" dirty="0" smtClean="0">
                <a:latin typeface="Consolas" pitchFamily="49" charset="0"/>
                <a:cs typeface="Consolas" pitchFamily="49" charset="0"/>
              </a:rPr>
              <a:t>IChannel</a:t>
            </a:r>
          </a:p>
          <a:p>
            <a:r>
              <a:rPr lang="sv-SE" dirty="0"/>
              <a:t>Handles </a:t>
            </a:r>
            <a:r>
              <a:rPr lang="sv-SE" dirty="0" smtClean="0"/>
              <a:t>de-duplication </a:t>
            </a:r>
            <a:r>
              <a:rPr lang="sv-SE" dirty="0"/>
              <a:t>for </a:t>
            </a:r>
            <a:r>
              <a:rPr lang="sv-SE" dirty="0" smtClean="0"/>
              <a:t>you</a:t>
            </a:r>
            <a:endParaRPr lang="sv-SE" dirty="0"/>
          </a:p>
          <a:p>
            <a:endParaRPr lang="sv-SE" dirty="0" smtClean="0"/>
          </a:p>
          <a:p>
            <a:endParaRPr lang="sv-SE" dirty="0"/>
          </a:p>
        </p:txBody>
      </p:sp>
      <p:sp>
        <p:nvSpPr>
          <p:cNvPr id="5" name="Rectangle 4"/>
          <p:cNvSpPr/>
          <p:nvPr/>
        </p:nvSpPr>
        <p:spPr>
          <a:xfrm>
            <a:off x="925512" y="3724203"/>
            <a:ext cx="8763000" cy="8938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800" dirty="0" err="1" smtClean="0">
                <a:latin typeface="Consolas" pitchFamily="49" charset="0"/>
              </a:rPr>
              <a:t>Bus.SendToSites</a:t>
            </a:r>
            <a:r>
              <a:rPr lang="en-US" sz="2800" dirty="0" smtClean="0">
                <a:latin typeface="Consolas" pitchFamily="49" charset="0"/>
              </a:rPr>
              <a:t>(</a:t>
            </a:r>
            <a:r>
              <a:rPr lang="en-US" sz="2800" dirty="0" err="1" smtClean="0">
                <a:latin typeface="Consolas" pitchFamily="49" charset="0"/>
              </a:rPr>
              <a:t>endOfDayReport</a:t>
            </a:r>
            <a:r>
              <a:rPr lang="en-US" sz="2800" dirty="0" smtClean="0">
                <a:latin typeface="Consolas" pitchFamily="49" charset="0"/>
              </a:rPr>
              <a:t>,</a:t>
            </a:r>
          </a:p>
          <a:p>
            <a:pPr>
              <a:buNone/>
            </a:pPr>
            <a:r>
              <a:rPr lang="en-US" sz="2800" dirty="0">
                <a:latin typeface="Consolas" pitchFamily="49" charset="0"/>
              </a:rPr>
              <a:t>	</a:t>
            </a:r>
            <a:r>
              <a:rPr lang="en-US" sz="2800" dirty="0" smtClean="0">
                <a:latin typeface="Consolas" pitchFamily="49" charset="0"/>
              </a:rPr>
              <a:t>				new[]{“Headquarter”})</a:t>
            </a:r>
            <a:endParaRPr lang="en-US" sz="2800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3728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Saga: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238" y="1768475"/>
            <a:ext cx="9577387" cy="4987925"/>
          </a:xfrm>
        </p:spPr>
        <p:txBody>
          <a:bodyPr/>
          <a:lstStyle/>
          <a:p>
            <a:r>
              <a:rPr lang="en-US" dirty="0" smtClean="0"/>
              <a:t>A saga is pattern for implementing long-lived transaction by using a series of shorter transactions</a:t>
            </a:r>
          </a:p>
          <a:p>
            <a:endParaRPr lang="en-US" dirty="0" smtClean="0"/>
          </a:p>
          <a:p>
            <a:r>
              <a:rPr lang="en-US" dirty="0" smtClean="0"/>
              <a:t>Sagas hold relevant state needed to process multiple messages in a “saga entity”</a:t>
            </a:r>
          </a:p>
          <a:p>
            <a:endParaRPr lang="en-US" dirty="0" smtClean="0"/>
          </a:p>
          <a:p>
            <a:r>
              <a:rPr lang="en-US" dirty="0" smtClean="0"/>
              <a:t>Sagas are initiated by a message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925512" y="2103437"/>
            <a:ext cx="4038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effectLst/>
              <a:latin typeface="Arial" charset="0"/>
              <a:ea typeface="MS Gothic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238" y="1768475"/>
            <a:ext cx="9577387" cy="4987925"/>
          </a:xfrm>
        </p:spPr>
        <p:txBody>
          <a:bodyPr/>
          <a:lstStyle/>
          <a:p>
            <a:pPr>
              <a:buNone/>
            </a:pP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</a:rPr>
              <a:t>public</a:t>
            </a:r>
            <a:r>
              <a:rPr lang="en-US" sz="2400" dirty="0" smtClean="0">
                <a:latin typeface="Consolas" pitchFamily="49" charset="0"/>
              </a:rPr>
              <a:t> 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</a:rPr>
              <a:t>class</a:t>
            </a:r>
            <a:r>
              <a:rPr lang="en-US" sz="2400" dirty="0" smtClean="0">
                <a:latin typeface="Consolas" pitchFamily="49" charset="0"/>
              </a:rPr>
              <a:t> </a:t>
            </a:r>
            <a:r>
              <a:rPr lang="en-US" sz="2400" dirty="0" err="1" smtClean="0">
                <a:latin typeface="Consolas" pitchFamily="49" charset="0"/>
              </a:rPr>
              <a:t>MySaga</a:t>
            </a:r>
            <a:r>
              <a:rPr lang="en-US" sz="2400" dirty="0" smtClean="0">
                <a:latin typeface="Consolas" pitchFamily="49" charset="0"/>
              </a:rPr>
              <a:t> : Saga&lt;</a:t>
            </a:r>
            <a:r>
              <a:rPr lang="en-US" sz="2400" dirty="0" err="1" smtClean="0">
                <a:latin typeface="Consolas" pitchFamily="49" charset="0"/>
              </a:rPr>
              <a:t>MySagaData</a:t>
            </a:r>
            <a:r>
              <a:rPr lang="en-US" sz="2400" dirty="0" smtClean="0">
                <a:latin typeface="Consolas" pitchFamily="49" charset="0"/>
              </a:rPr>
              <a:t>&gt;, </a:t>
            </a:r>
            <a:r>
              <a:rPr lang="en-US" sz="2400" dirty="0" err="1" smtClean="0">
                <a:latin typeface="Consolas" pitchFamily="49" charset="0"/>
              </a:rPr>
              <a:t>IAmStartedByMessages</a:t>
            </a:r>
            <a:r>
              <a:rPr lang="en-US" sz="2400" dirty="0" smtClean="0">
                <a:latin typeface="Consolas" pitchFamily="49" charset="0"/>
              </a:rPr>
              <a:t>&lt;M1&gt;, </a:t>
            </a:r>
            <a:r>
              <a:rPr lang="en-US" sz="2400" dirty="0" err="1" smtClean="0">
                <a:latin typeface="Consolas" pitchFamily="49" charset="0"/>
              </a:rPr>
              <a:t>IHandleMessages</a:t>
            </a:r>
            <a:r>
              <a:rPr lang="en-US" sz="2400" dirty="0" smtClean="0">
                <a:latin typeface="Consolas" pitchFamily="49" charset="0"/>
              </a:rPr>
              <a:t>&lt;M2&gt;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{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			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</a:rPr>
              <a:t>public void </a:t>
            </a:r>
            <a:r>
              <a:rPr lang="en-US" sz="2400" dirty="0" smtClean="0">
                <a:latin typeface="Consolas" pitchFamily="49" charset="0"/>
              </a:rPr>
              <a:t>Handle(M1 message) {}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			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</a:rPr>
              <a:t>public void </a:t>
            </a:r>
            <a:r>
              <a:rPr lang="en-US" sz="2400" dirty="0" smtClean="0">
                <a:latin typeface="Consolas" pitchFamily="49" charset="0"/>
              </a:rPr>
              <a:t>Handle(M2 message) {}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}</a:t>
            </a:r>
          </a:p>
          <a:p>
            <a:pPr>
              <a:buNone/>
            </a:pPr>
            <a:endParaRPr lang="en-US" sz="2400" dirty="0" smtClean="0">
              <a:latin typeface="Consolas" pitchFamily="49" charset="0"/>
            </a:endParaRPr>
          </a:p>
          <a:p>
            <a:pPr lvl="0"/>
            <a:r>
              <a:rPr lang="en-US" sz="2800" dirty="0" smtClean="0"/>
              <a:t>Methods are like regular message handling logic</a:t>
            </a:r>
          </a:p>
          <a:p>
            <a:pPr>
              <a:buNone/>
            </a:pPr>
            <a:endParaRPr lang="en-US" sz="2400" dirty="0">
              <a:latin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Saga: Declaration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SagaEntity</a:t>
            </a:r>
            <a:r>
              <a:rPr lang="en-US" dirty="0" smtClean="0"/>
              <a:t>: Declaration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238" y="1768475"/>
            <a:ext cx="9577387" cy="4987925"/>
          </a:xfrm>
        </p:spPr>
        <p:txBody>
          <a:bodyPr/>
          <a:lstStyle/>
          <a:p>
            <a:pPr>
              <a:buNone/>
            </a:pP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</a:rPr>
              <a:t>public</a:t>
            </a:r>
            <a:r>
              <a:rPr lang="en-US" sz="2400" dirty="0" smtClean="0">
                <a:latin typeface="Consolas" pitchFamily="49" charset="0"/>
              </a:rPr>
              <a:t> 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</a:rPr>
              <a:t>class </a:t>
            </a:r>
            <a:r>
              <a:rPr lang="en-US" sz="2400" dirty="0" err="1" smtClean="0">
                <a:latin typeface="Consolas" pitchFamily="49" charset="0"/>
              </a:rPr>
              <a:t>MySagaData</a:t>
            </a:r>
            <a:r>
              <a:rPr lang="en-US" sz="2400" dirty="0" smtClean="0">
                <a:latin typeface="Consolas" pitchFamily="49" charset="0"/>
              </a:rPr>
              <a:t> : </a:t>
            </a:r>
            <a:r>
              <a:rPr lang="en-US" sz="2400" dirty="0" err="1" smtClean="0">
                <a:latin typeface="Consolas" pitchFamily="49" charset="0"/>
              </a:rPr>
              <a:t>IContainSagaData</a:t>
            </a:r>
            <a:endParaRPr lang="en-US" sz="2400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{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   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</a:rPr>
              <a:t>public </a:t>
            </a:r>
            <a:r>
              <a:rPr lang="en-US" sz="24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</a:rPr>
              <a:t>G</a:t>
            </a:r>
            <a:r>
              <a:rPr lang="en-US" sz="2400" dirty="0" err="1" smtClean="0">
                <a:latin typeface="Consolas" pitchFamily="49" charset="0"/>
              </a:rPr>
              <a:t>uid</a:t>
            </a:r>
            <a:r>
              <a:rPr lang="en-US" sz="2400" dirty="0" smtClean="0">
                <a:latin typeface="Consolas" pitchFamily="49" charset="0"/>
              </a:rPr>
              <a:t> Id { 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</a:rPr>
              <a:t>get; set</a:t>
            </a:r>
            <a:r>
              <a:rPr lang="en-US" sz="2400" dirty="0" smtClean="0">
                <a:latin typeface="Consolas" pitchFamily="49" charset="0"/>
              </a:rPr>
              <a:t>; }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   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</a:rPr>
              <a:t>public string </a:t>
            </a:r>
            <a:r>
              <a:rPr lang="en-US" sz="2400" dirty="0" smtClean="0">
                <a:latin typeface="Consolas" pitchFamily="49" charset="0"/>
              </a:rPr>
              <a:t>Originator { 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</a:rPr>
              <a:t>get; set</a:t>
            </a:r>
            <a:r>
              <a:rPr lang="en-US" sz="2400" dirty="0" smtClean="0">
                <a:latin typeface="Consolas" pitchFamily="49" charset="0"/>
              </a:rPr>
              <a:t>; }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   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</a:rPr>
              <a:t>public string </a:t>
            </a:r>
            <a:r>
              <a:rPr lang="en-US" sz="2400" dirty="0" err="1" smtClean="0">
                <a:latin typeface="Consolas" pitchFamily="49" charset="0"/>
              </a:rPr>
              <a:t>OriginalMessageId</a:t>
            </a:r>
            <a:r>
              <a:rPr lang="en-US" sz="2400" dirty="0" smtClean="0">
                <a:latin typeface="Consolas" pitchFamily="49" charset="0"/>
              </a:rPr>
              <a:t> { 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</a:rPr>
              <a:t>get; set</a:t>
            </a:r>
            <a:r>
              <a:rPr lang="en-US" sz="2400" dirty="0" smtClean="0">
                <a:latin typeface="Consolas" pitchFamily="49" charset="0"/>
              </a:rPr>
              <a:t>; }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}</a:t>
            </a:r>
          </a:p>
          <a:p>
            <a:pPr>
              <a:buNone/>
            </a:pPr>
            <a:endParaRPr lang="en-US" sz="2400" dirty="0" smtClean="0">
              <a:latin typeface="Consolas" pitchFamily="49" charset="0"/>
            </a:endParaRPr>
          </a:p>
          <a:p>
            <a:r>
              <a:rPr lang="en-US" sz="2800" dirty="0" smtClean="0"/>
              <a:t>Must have these properties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Sagas and Services</a:t>
            </a:r>
            <a:endParaRPr lang="en-US" dirty="0"/>
          </a:p>
        </p:txBody>
      </p:sp>
      <p:sp>
        <p:nvSpPr>
          <p:cNvPr id="33" name="Rounded Rectangle 32"/>
          <p:cNvSpPr/>
          <p:nvPr/>
        </p:nvSpPr>
        <p:spPr bwMode="auto">
          <a:xfrm>
            <a:off x="1343328" y="1874837"/>
            <a:ext cx="1715784" cy="105823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Medium" pitchFamily="34" charset="0"/>
              </a:rPr>
              <a:t>Sales</a:t>
            </a:r>
          </a:p>
        </p:txBody>
      </p:sp>
      <p:sp>
        <p:nvSpPr>
          <p:cNvPr id="39" name="Rectangle 3"/>
          <p:cNvSpPr txBox="1">
            <a:spLocks noChangeArrowheads="1"/>
          </p:cNvSpPr>
          <p:nvPr/>
        </p:nvSpPr>
        <p:spPr>
          <a:xfrm>
            <a:off x="7021513" y="4084637"/>
            <a:ext cx="1600200" cy="4572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D34F"/>
              </a:buClr>
              <a:buSzPct val="95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Franklin Gothic Book"/>
                <a:ea typeface="+mn-ea"/>
                <a:cs typeface="+mn-cs"/>
              </a:rPr>
              <a:t>Order Billed</a:t>
            </a:r>
          </a:p>
        </p:txBody>
      </p:sp>
      <p:cxnSp>
        <p:nvCxnSpPr>
          <p:cNvPr id="51" name="Straight Arrow Connector 50"/>
          <p:cNvCxnSpPr>
            <a:stCxn id="33" idx="2"/>
          </p:cNvCxnSpPr>
          <p:nvPr/>
        </p:nvCxnSpPr>
        <p:spPr>
          <a:xfrm rot="16200000" flipH="1">
            <a:off x="1978185" y="3156110"/>
            <a:ext cx="2827962" cy="2381892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cxnSp>
        <p:nvCxnSpPr>
          <p:cNvPr id="52" name="Straight Arrow Connector 51"/>
          <p:cNvCxnSpPr>
            <a:stCxn id="60" idx="2"/>
          </p:cNvCxnSpPr>
          <p:nvPr/>
        </p:nvCxnSpPr>
        <p:spPr>
          <a:xfrm rot="5400000">
            <a:off x="5216685" y="3213902"/>
            <a:ext cx="2827962" cy="226630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sp>
        <p:nvSpPr>
          <p:cNvPr id="60" name="Rounded Rectangle 59"/>
          <p:cNvSpPr/>
          <p:nvPr/>
        </p:nvSpPr>
        <p:spPr bwMode="auto">
          <a:xfrm>
            <a:off x="6905928" y="1874837"/>
            <a:ext cx="1715784" cy="1058238"/>
          </a:xfrm>
          <a:prstGeom prst="roundRect">
            <a:avLst/>
          </a:prstGeom>
          <a:solidFill>
            <a:srgbClr val="FFD34F">
              <a:lumMod val="75000"/>
            </a:srgbClr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Medium" pitchFamily="34" charset="0"/>
              </a:rPr>
              <a:t>Billing</a:t>
            </a:r>
          </a:p>
        </p:txBody>
      </p:sp>
      <p:sp>
        <p:nvSpPr>
          <p:cNvPr id="61" name="Rounded Rectangle 60"/>
          <p:cNvSpPr/>
          <p:nvPr/>
        </p:nvSpPr>
        <p:spPr bwMode="auto">
          <a:xfrm>
            <a:off x="3973512" y="5913437"/>
            <a:ext cx="2122472" cy="1058238"/>
          </a:xfrm>
          <a:prstGeom prst="roundRect">
            <a:avLst/>
          </a:prstGeom>
          <a:solidFill>
            <a:srgbClr val="07CF2D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Medium" pitchFamily="34" charset="0"/>
              </a:rPr>
              <a:t>Shipping</a:t>
            </a:r>
          </a:p>
        </p:txBody>
      </p:sp>
      <p:sp>
        <p:nvSpPr>
          <p:cNvPr id="64" name="Rectangle 3"/>
          <p:cNvSpPr txBox="1">
            <a:spLocks noChangeArrowheads="1"/>
          </p:cNvSpPr>
          <p:nvPr/>
        </p:nvSpPr>
        <p:spPr>
          <a:xfrm>
            <a:off x="2982912" y="2865437"/>
            <a:ext cx="1981200" cy="4572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D34F"/>
              </a:buClr>
              <a:buSzPct val="95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Franklin Gothic Book"/>
                <a:ea typeface="+mn-ea"/>
                <a:cs typeface="+mn-cs"/>
              </a:rPr>
              <a:t>Order Accepted</a:t>
            </a:r>
          </a:p>
        </p:txBody>
      </p:sp>
      <p:cxnSp>
        <p:nvCxnSpPr>
          <p:cNvPr id="65" name="Straight Arrow Connector 64"/>
          <p:cNvCxnSpPr>
            <a:stCxn id="33" idx="3"/>
            <a:endCxn id="60" idx="1"/>
          </p:cNvCxnSpPr>
          <p:nvPr/>
        </p:nvCxnSpPr>
        <p:spPr>
          <a:xfrm>
            <a:off x="3059112" y="2403956"/>
            <a:ext cx="3846816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grpSp>
        <p:nvGrpSpPr>
          <p:cNvPr id="69" name="Group 68"/>
          <p:cNvGrpSpPr/>
          <p:nvPr/>
        </p:nvGrpSpPr>
        <p:grpSpPr>
          <a:xfrm>
            <a:off x="6132512" y="6065837"/>
            <a:ext cx="3632200" cy="609600"/>
            <a:chOff x="6132512" y="6065837"/>
            <a:chExt cx="3632200" cy="609600"/>
          </a:xfrm>
        </p:grpSpPr>
        <p:sp>
          <p:nvSpPr>
            <p:cNvPr id="38" name="Freeform 13"/>
            <p:cNvSpPr>
              <a:spLocks/>
            </p:cNvSpPr>
            <p:nvPr/>
          </p:nvSpPr>
          <p:spPr bwMode="auto">
            <a:xfrm>
              <a:off x="6132512" y="6218237"/>
              <a:ext cx="508000" cy="457200"/>
            </a:xfrm>
            <a:custGeom>
              <a:avLst/>
              <a:gdLst>
                <a:gd name="T0" fmla="*/ 15875 w 320"/>
                <a:gd name="T1" fmla="*/ 0 h 333"/>
                <a:gd name="T2" fmla="*/ 508000 w 320"/>
                <a:gd name="T3" fmla="*/ 6350 h 333"/>
                <a:gd name="T4" fmla="*/ 508000 w 320"/>
                <a:gd name="T5" fmla="*/ 528637 h 333"/>
                <a:gd name="T6" fmla="*/ 0 w 320"/>
                <a:gd name="T7" fmla="*/ 528637 h 33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0"/>
                <a:gd name="T13" fmla="*/ 0 h 333"/>
                <a:gd name="T14" fmla="*/ 320 w 320"/>
                <a:gd name="T15" fmla="*/ 333 h 33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0" h="333">
                  <a:moveTo>
                    <a:pt x="10" y="0"/>
                  </a:moveTo>
                  <a:lnTo>
                    <a:pt x="320" y="4"/>
                  </a:lnTo>
                  <a:lnTo>
                    <a:pt x="320" y="333"/>
                  </a:lnTo>
                  <a:lnTo>
                    <a:pt x="0" y="333"/>
                  </a:lnTo>
                </a:path>
              </a:pathLst>
            </a:custGeom>
            <a:noFill/>
            <a:ln w="57150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 wrap="none" anchor="ctr"/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8" name="Rectangle 3"/>
            <p:cNvSpPr txBox="1">
              <a:spLocks noChangeArrowheads="1"/>
            </p:cNvSpPr>
            <p:nvPr/>
          </p:nvSpPr>
          <p:spPr>
            <a:xfrm>
              <a:off x="6716712" y="6065837"/>
              <a:ext cx="3048000" cy="457200"/>
            </a:xfrm>
            <a:prstGeom prst="rect">
              <a:avLst/>
            </a:prstGeom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ts val="700"/>
                </a:spcBef>
                <a:spcAft>
                  <a:spcPct val="0"/>
                </a:spcAft>
                <a:buClr>
                  <a:srgbClr val="FFD34F"/>
                </a:buClr>
                <a:buSzPct val="95000"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Franklin Gothic Book"/>
                  <a:ea typeface="+mn-ea"/>
                  <a:cs typeface="+mn-cs"/>
                </a:rPr>
                <a:t>Process only when both events have arrived</a:t>
              </a:r>
            </a:p>
          </p:txBody>
        </p:sp>
      </p:grpSp>
      <p:grpSp>
        <p:nvGrpSpPr>
          <p:cNvPr id="70" name="Group 39"/>
          <p:cNvGrpSpPr/>
          <p:nvPr/>
        </p:nvGrpSpPr>
        <p:grpSpPr>
          <a:xfrm>
            <a:off x="239712" y="6010203"/>
            <a:ext cx="3576430" cy="893834"/>
            <a:chOff x="671630" y="4663112"/>
            <a:chExt cx="3576430" cy="893834"/>
          </a:xfrm>
        </p:grpSpPr>
        <p:sp>
          <p:nvSpPr>
            <p:cNvPr id="71" name="TextBox 70"/>
            <p:cNvSpPr txBox="1"/>
            <p:nvPr/>
          </p:nvSpPr>
          <p:spPr>
            <a:xfrm>
              <a:off x="1496794" y="4663112"/>
              <a:ext cx="2751266" cy="8938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0" dirty="0" smtClean="0">
                  <a:latin typeface="Calibri" pitchFamily="34" charset="0"/>
                </a:rPr>
                <a:t>Events may arrive</a:t>
              </a:r>
            </a:p>
            <a:p>
              <a:r>
                <a:rPr lang="en-US" sz="2800" dirty="0" smtClean="0">
                  <a:latin typeface="Calibri" pitchFamily="34" charset="0"/>
                </a:rPr>
                <a:t> out of order</a:t>
              </a:r>
              <a:endParaRPr lang="en-GB" sz="2800" b="0" dirty="0">
                <a:latin typeface="Calibri" pitchFamily="34" charset="0"/>
              </a:endParaRPr>
            </a:p>
          </p:txBody>
        </p:sp>
        <p:pic>
          <p:nvPicPr>
            <p:cNvPr id="72" name="Picture 2" descr="L:\Paul Nelson\TechEd\Dev\Breakouts\ARC05-IS\WARNING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71630" y="4663112"/>
              <a:ext cx="938706" cy="816797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64" grpId="0"/>
    </p:bld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Starting Sagas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238" y="1768475"/>
            <a:ext cx="9577387" cy="4987925"/>
          </a:xfrm>
        </p:spPr>
        <p:txBody>
          <a:bodyPr/>
          <a:lstStyle/>
          <a:p>
            <a:r>
              <a:rPr lang="en-US" dirty="0" smtClean="0"/>
              <a:t>Sagas can be started by multiple messages</a:t>
            </a:r>
          </a:p>
          <a:p>
            <a:pPr lvl="1"/>
            <a:r>
              <a:rPr lang="en-US" dirty="0" smtClean="0"/>
              <a:t>Implement </a:t>
            </a:r>
            <a:r>
              <a:rPr lang="en-US" dirty="0" err="1" smtClean="0"/>
              <a:t>IAmStartedByMessages</a:t>
            </a:r>
            <a:r>
              <a:rPr lang="en-US" dirty="0" smtClean="0"/>
              <a:t>&lt;&gt; for each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First messages should start saga, following messages should be processed by the same one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Sagas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238" y="1768475"/>
            <a:ext cx="9577387" cy="4987925"/>
          </a:xfrm>
        </p:spPr>
        <p:txBody>
          <a:bodyPr/>
          <a:lstStyle/>
          <a:p>
            <a:r>
              <a:rPr lang="en-US" dirty="0" smtClean="0"/>
              <a:t>Saga can declare how to find it using messages:</a:t>
            </a:r>
          </a:p>
          <a:p>
            <a:pPr>
              <a:buNone/>
            </a:pPr>
            <a:endParaRPr lang="en-US" sz="300" dirty="0" smtClean="0"/>
          </a:p>
          <a:p>
            <a:pPr lvl="0">
              <a:lnSpc>
                <a:spcPct val="50000"/>
              </a:lnSpc>
              <a:buNone/>
            </a:pPr>
            <a:r>
              <a:rPr lang="en-US" sz="2200" dirty="0" smtClean="0">
                <a:solidFill>
                  <a:srgbClr val="3333CC">
                    <a:lumMod val="50000"/>
                  </a:srgbClr>
                </a:solidFill>
                <a:latin typeface="Consolas" pitchFamily="49" charset="0"/>
              </a:rPr>
              <a:t>public</a:t>
            </a:r>
            <a:r>
              <a:rPr lang="en-US" sz="2200" dirty="0" smtClean="0">
                <a:latin typeface="Consolas" pitchFamily="49" charset="0"/>
              </a:rPr>
              <a:t> </a:t>
            </a:r>
            <a:r>
              <a:rPr lang="en-US" sz="2200" dirty="0" smtClean="0">
                <a:solidFill>
                  <a:srgbClr val="3333CC">
                    <a:lumMod val="50000"/>
                  </a:srgbClr>
                </a:solidFill>
                <a:latin typeface="Consolas" pitchFamily="49" charset="0"/>
              </a:rPr>
              <a:t>class</a:t>
            </a:r>
            <a:r>
              <a:rPr lang="en-US" sz="2200" dirty="0" smtClean="0">
                <a:latin typeface="Consolas" pitchFamily="49" charset="0"/>
              </a:rPr>
              <a:t> </a:t>
            </a:r>
            <a:r>
              <a:rPr lang="en-US" sz="2200" dirty="0" err="1" smtClean="0">
                <a:latin typeface="Consolas" pitchFamily="49" charset="0"/>
              </a:rPr>
              <a:t>MySaga</a:t>
            </a:r>
            <a:r>
              <a:rPr lang="en-US" sz="2200" dirty="0" smtClean="0">
                <a:latin typeface="Consolas" pitchFamily="49" charset="0"/>
              </a:rPr>
              <a:t> : Saga&lt;</a:t>
            </a:r>
            <a:r>
              <a:rPr lang="en-US" sz="2200" dirty="0" err="1" smtClean="0">
                <a:latin typeface="Consolas" pitchFamily="49" charset="0"/>
              </a:rPr>
              <a:t>MySagaData</a:t>
            </a:r>
            <a:r>
              <a:rPr lang="en-US" sz="2200" dirty="0" smtClean="0">
                <a:latin typeface="Consolas" pitchFamily="49" charset="0"/>
              </a:rPr>
              <a:t>&gt;, </a:t>
            </a:r>
          </a:p>
          <a:p>
            <a:pPr lvl="0">
              <a:lnSpc>
                <a:spcPct val="50000"/>
              </a:lnSpc>
              <a:buNone/>
            </a:pPr>
            <a:r>
              <a:rPr lang="en-US" sz="2200" dirty="0" smtClean="0">
                <a:latin typeface="Consolas" pitchFamily="49" charset="0"/>
              </a:rPr>
              <a:t>								  </a:t>
            </a:r>
            <a:r>
              <a:rPr lang="en-US" sz="2200" dirty="0" err="1" smtClean="0">
                <a:latin typeface="Consolas" pitchFamily="49" charset="0"/>
              </a:rPr>
              <a:t>IAmStartedByMessages</a:t>
            </a:r>
            <a:r>
              <a:rPr lang="en-US" sz="2200" dirty="0" smtClean="0">
                <a:latin typeface="Consolas" pitchFamily="49" charset="0"/>
              </a:rPr>
              <a:t>&lt;M1&gt;,</a:t>
            </a:r>
          </a:p>
          <a:p>
            <a:pPr lvl="0">
              <a:lnSpc>
                <a:spcPct val="50000"/>
              </a:lnSpc>
              <a:buNone/>
            </a:pPr>
            <a:r>
              <a:rPr lang="en-US" sz="2200" dirty="0" smtClean="0">
                <a:latin typeface="Consolas" pitchFamily="49" charset="0"/>
              </a:rPr>
              <a:t>								  </a:t>
            </a:r>
            <a:r>
              <a:rPr lang="en-US" sz="2200" dirty="0" err="1" smtClean="0">
                <a:latin typeface="Consolas" pitchFamily="49" charset="0"/>
              </a:rPr>
              <a:t>IAmStartedByMessages</a:t>
            </a:r>
            <a:r>
              <a:rPr lang="en-US" sz="2200" dirty="0" smtClean="0">
                <a:latin typeface="Consolas" pitchFamily="49" charset="0"/>
              </a:rPr>
              <a:t>&lt;M2&gt;</a:t>
            </a:r>
          </a:p>
          <a:p>
            <a:pPr lvl="0">
              <a:lnSpc>
                <a:spcPct val="50000"/>
              </a:lnSpc>
              <a:buNone/>
            </a:pPr>
            <a:r>
              <a:rPr lang="en-US" sz="2200" dirty="0" smtClean="0">
                <a:latin typeface="Consolas" pitchFamily="49" charset="0"/>
              </a:rPr>
              <a:t>{</a:t>
            </a:r>
          </a:p>
          <a:p>
            <a:pPr lvl="0">
              <a:lnSpc>
                <a:spcPct val="50000"/>
              </a:lnSpc>
              <a:buNone/>
            </a:pPr>
            <a:r>
              <a:rPr lang="en-US" sz="2200" dirty="0" smtClean="0">
                <a:latin typeface="Consolas" pitchFamily="49" charset="0"/>
              </a:rPr>
              <a:t>			</a:t>
            </a:r>
            <a:r>
              <a:rPr lang="en-US" sz="2200" dirty="0" smtClean="0">
                <a:solidFill>
                  <a:srgbClr val="3333CC">
                    <a:lumMod val="50000"/>
                  </a:srgbClr>
                </a:solidFill>
                <a:latin typeface="Consolas" pitchFamily="49" charset="0"/>
              </a:rPr>
              <a:t>override void </a:t>
            </a:r>
            <a:r>
              <a:rPr lang="en-US" sz="2200" dirty="0" err="1" smtClean="0">
                <a:latin typeface="Consolas" pitchFamily="49" charset="0"/>
              </a:rPr>
              <a:t>ConfigureHowToFindSaga</a:t>
            </a:r>
            <a:r>
              <a:rPr lang="en-US" sz="2200" dirty="0" smtClean="0">
                <a:latin typeface="Consolas" pitchFamily="49" charset="0"/>
              </a:rPr>
              <a:t>() </a:t>
            </a:r>
          </a:p>
          <a:p>
            <a:pPr lvl="0">
              <a:lnSpc>
                <a:spcPct val="50000"/>
              </a:lnSpc>
              <a:buNone/>
            </a:pPr>
            <a:r>
              <a:rPr lang="en-US" sz="2200" dirty="0" smtClean="0">
                <a:latin typeface="Consolas" pitchFamily="49" charset="0"/>
              </a:rPr>
              <a:t>			{</a:t>
            </a:r>
          </a:p>
          <a:p>
            <a:pPr lvl="0">
              <a:lnSpc>
                <a:spcPct val="50000"/>
              </a:lnSpc>
              <a:buNone/>
            </a:pPr>
            <a:r>
              <a:rPr lang="en-US" sz="2200" dirty="0" smtClean="0">
                <a:latin typeface="Consolas" pitchFamily="49" charset="0"/>
              </a:rPr>
              <a:t>				</a:t>
            </a:r>
            <a:r>
              <a:rPr lang="en-US" sz="2200" dirty="0" err="1" smtClean="0">
                <a:latin typeface="Consolas" pitchFamily="49" charset="0"/>
              </a:rPr>
              <a:t>ConfigureMapping</a:t>
            </a:r>
            <a:r>
              <a:rPr lang="en-US" sz="2200" dirty="0" smtClean="0">
                <a:latin typeface="Consolas" pitchFamily="49" charset="0"/>
              </a:rPr>
              <a:t>&lt;M1&gt;(s =&gt; </a:t>
            </a:r>
            <a:r>
              <a:rPr lang="en-US" sz="2200" dirty="0" err="1" smtClean="0">
                <a:latin typeface="Consolas" pitchFamily="49" charset="0"/>
              </a:rPr>
              <a:t>s.MyId</a:t>
            </a:r>
            <a:r>
              <a:rPr lang="en-US" sz="2200" dirty="0" smtClean="0">
                <a:latin typeface="Consolas" pitchFamily="49" charset="0"/>
              </a:rPr>
              <a:t>, m =&gt; </a:t>
            </a:r>
            <a:r>
              <a:rPr lang="en-US" sz="2200" dirty="0" err="1" smtClean="0">
                <a:latin typeface="Consolas" pitchFamily="49" charset="0"/>
              </a:rPr>
              <a:t>m.SomeId</a:t>
            </a:r>
            <a:r>
              <a:rPr lang="en-US" sz="2200" dirty="0" smtClean="0">
                <a:latin typeface="Consolas" pitchFamily="49" charset="0"/>
              </a:rPr>
              <a:t>);</a:t>
            </a:r>
          </a:p>
          <a:p>
            <a:pPr>
              <a:lnSpc>
                <a:spcPct val="50000"/>
              </a:lnSpc>
              <a:buNone/>
            </a:pPr>
            <a:r>
              <a:rPr lang="en-US" sz="2200" dirty="0" smtClean="0">
                <a:latin typeface="Consolas" pitchFamily="49" charset="0"/>
              </a:rPr>
              <a:t>				</a:t>
            </a:r>
            <a:r>
              <a:rPr lang="en-US" sz="2200" dirty="0" err="1" smtClean="0">
                <a:latin typeface="Consolas" pitchFamily="49" charset="0"/>
              </a:rPr>
              <a:t>ConfigureMapping</a:t>
            </a:r>
            <a:r>
              <a:rPr lang="en-US" sz="2200" dirty="0" smtClean="0">
                <a:latin typeface="Consolas" pitchFamily="49" charset="0"/>
              </a:rPr>
              <a:t>&lt;M2&gt;(s =&gt; </a:t>
            </a:r>
            <a:r>
              <a:rPr lang="en-US" sz="2200" dirty="0" err="1" smtClean="0">
                <a:latin typeface="Consolas" pitchFamily="49" charset="0"/>
              </a:rPr>
              <a:t>s.MyId</a:t>
            </a:r>
            <a:r>
              <a:rPr lang="en-US" sz="2200" dirty="0" smtClean="0">
                <a:latin typeface="Consolas" pitchFamily="49" charset="0"/>
              </a:rPr>
              <a:t>, m =&gt; </a:t>
            </a:r>
            <a:r>
              <a:rPr lang="en-US" sz="2200" dirty="0" err="1" smtClean="0">
                <a:latin typeface="Consolas" pitchFamily="49" charset="0"/>
              </a:rPr>
              <a:t>m.SomeId</a:t>
            </a:r>
            <a:r>
              <a:rPr lang="en-US" sz="2200" dirty="0" smtClean="0">
                <a:latin typeface="Consolas" pitchFamily="49" charset="0"/>
              </a:rPr>
              <a:t>);</a:t>
            </a:r>
          </a:p>
          <a:p>
            <a:pPr lvl="0">
              <a:lnSpc>
                <a:spcPct val="50000"/>
              </a:lnSpc>
              <a:buNone/>
            </a:pPr>
            <a:r>
              <a:rPr lang="en-US" sz="2200" dirty="0" smtClean="0">
                <a:latin typeface="Consolas" pitchFamily="49" charset="0"/>
              </a:rPr>
              <a:t>			}</a:t>
            </a:r>
          </a:p>
          <a:p>
            <a:pPr lvl="0">
              <a:lnSpc>
                <a:spcPct val="50000"/>
              </a:lnSpc>
              <a:buNone/>
            </a:pPr>
            <a:r>
              <a:rPr lang="en-US" sz="2200" dirty="0" smtClean="0">
                <a:latin typeface="Consolas" pitchFamily="49" charset="0"/>
              </a:rPr>
              <a:t>}</a:t>
            </a: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Sagas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238" y="1768475"/>
            <a:ext cx="9577387" cy="4987925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For greater flexibility:</a:t>
            </a:r>
            <a:endParaRPr lang="en-US" dirty="0" smtClean="0">
              <a:latin typeface="Consolas" pitchFamily="49" charset="0"/>
            </a:endParaRPr>
          </a:p>
          <a:p>
            <a:pPr>
              <a:buNone/>
            </a:pPr>
            <a:endParaRPr lang="en-US" sz="900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sz="2200" dirty="0" smtClean="0">
                <a:solidFill>
                  <a:srgbClr val="3333CC">
                    <a:lumMod val="50000"/>
                  </a:srgbClr>
                </a:solidFill>
                <a:latin typeface="Consolas" pitchFamily="49" charset="0"/>
              </a:rPr>
              <a:t>class</a:t>
            </a:r>
            <a:r>
              <a:rPr lang="en-US" sz="2200" dirty="0" smtClean="0">
                <a:latin typeface="Consolas" pitchFamily="49" charset="0"/>
              </a:rPr>
              <a:t> </a:t>
            </a:r>
            <a:r>
              <a:rPr lang="en-US" sz="2200" dirty="0" err="1" smtClean="0">
                <a:latin typeface="Consolas" pitchFamily="49" charset="0"/>
              </a:rPr>
              <a:t>MySagaFinder</a:t>
            </a:r>
            <a:r>
              <a:rPr lang="en-US" sz="2200" dirty="0" smtClean="0">
                <a:latin typeface="Consolas" pitchFamily="49" charset="0"/>
              </a:rPr>
              <a:t> : </a:t>
            </a:r>
            <a:r>
              <a:rPr lang="en-US" sz="2200" dirty="0" err="1" smtClean="0">
                <a:latin typeface="Consolas" pitchFamily="49" charset="0"/>
              </a:rPr>
              <a:t>IFindSagas</a:t>
            </a:r>
            <a:r>
              <a:rPr lang="en-US" sz="2200" dirty="0" smtClean="0">
                <a:latin typeface="Consolas" pitchFamily="49" charset="0"/>
              </a:rPr>
              <a:t>&lt;</a:t>
            </a:r>
            <a:r>
              <a:rPr lang="en-US" sz="2200" dirty="0" err="1" smtClean="0">
                <a:latin typeface="Consolas" pitchFamily="49" charset="0"/>
              </a:rPr>
              <a:t>MySagaData</a:t>
            </a:r>
            <a:r>
              <a:rPr lang="en-US" sz="2200" dirty="0" smtClean="0">
                <a:latin typeface="Consolas" pitchFamily="49" charset="0"/>
              </a:rPr>
              <a:t>&gt;.Using&lt;M1&gt;</a:t>
            </a:r>
          </a:p>
          <a:p>
            <a:pPr>
              <a:buNone/>
            </a:pPr>
            <a:r>
              <a:rPr lang="en-US" sz="2200" dirty="0" smtClean="0">
                <a:latin typeface="Consolas" pitchFamily="49" charset="0"/>
              </a:rPr>
              <a:t>{</a:t>
            </a:r>
          </a:p>
          <a:p>
            <a:pPr>
              <a:buNone/>
            </a:pPr>
            <a:r>
              <a:rPr lang="en-US" sz="2200" dirty="0" smtClean="0">
                <a:latin typeface="Consolas" pitchFamily="49" charset="0"/>
              </a:rPr>
              <a:t>	</a:t>
            </a:r>
            <a:r>
              <a:rPr lang="en-US" sz="22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</a:rPr>
              <a:t>public</a:t>
            </a:r>
            <a:r>
              <a:rPr lang="en-US" sz="2200" dirty="0" smtClean="0">
                <a:latin typeface="Consolas" pitchFamily="49" charset="0"/>
              </a:rPr>
              <a:t> </a:t>
            </a:r>
            <a:r>
              <a:rPr lang="en-US" sz="2200" dirty="0" err="1" smtClean="0">
                <a:latin typeface="Consolas" pitchFamily="49" charset="0"/>
              </a:rPr>
              <a:t>MySagaData</a:t>
            </a:r>
            <a:r>
              <a:rPr lang="en-US" sz="2200" dirty="0" smtClean="0">
                <a:latin typeface="Consolas" pitchFamily="49" charset="0"/>
              </a:rPr>
              <a:t> </a:t>
            </a:r>
            <a:r>
              <a:rPr lang="en-US" sz="2200" dirty="0" err="1" smtClean="0">
                <a:latin typeface="Consolas" pitchFamily="49" charset="0"/>
              </a:rPr>
              <a:t>FindBy</a:t>
            </a:r>
            <a:r>
              <a:rPr lang="en-US" sz="2200" dirty="0" smtClean="0">
                <a:latin typeface="Consolas" pitchFamily="49" charset="0"/>
              </a:rPr>
              <a:t>(M1 message)</a:t>
            </a:r>
          </a:p>
          <a:p>
            <a:pPr>
              <a:buNone/>
            </a:pPr>
            <a:r>
              <a:rPr lang="en-US" sz="2200" dirty="0" smtClean="0">
                <a:latin typeface="Consolas" pitchFamily="49" charset="0"/>
              </a:rPr>
              <a:t>	{</a:t>
            </a:r>
          </a:p>
          <a:p>
            <a:pPr>
              <a:buNone/>
            </a:pPr>
            <a:r>
              <a:rPr lang="en-US" sz="2200" dirty="0" smtClean="0">
                <a:latin typeface="Consolas" pitchFamily="49" charset="0"/>
              </a:rPr>
              <a:t>			</a:t>
            </a:r>
            <a:r>
              <a:rPr lang="en-US" sz="2200" dirty="0" smtClean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</a:rPr>
              <a:t>//Go to DB and find it using any/all data from message</a:t>
            </a:r>
          </a:p>
          <a:p>
            <a:pPr>
              <a:buNone/>
            </a:pPr>
            <a:r>
              <a:rPr lang="en-US" sz="2200" dirty="0" smtClean="0">
                <a:latin typeface="Consolas" pitchFamily="49" charset="0"/>
              </a:rPr>
              <a:t>	}</a:t>
            </a:r>
          </a:p>
          <a:p>
            <a:pPr>
              <a:buNone/>
            </a:pPr>
            <a:r>
              <a:rPr lang="en-US" sz="2200" dirty="0" smtClean="0">
                <a:latin typeface="Consolas" pitchFamily="49" charset="0"/>
              </a:rPr>
              <a:t>}</a:t>
            </a:r>
            <a:endParaRPr lang="en-US" dirty="0">
              <a:latin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Fallacies of distributed computing</a:t>
            </a:r>
            <a:endParaRPr lang="en-US" dirty="0"/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228600" y="1493837"/>
            <a:ext cx="6622366" cy="38964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371600" lvl="2" indent="-457200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SzPct val="100000"/>
              <a:buFont typeface="Wingdings" pitchFamily="2" charset="2"/>
              <a:buAutoNum type="arabicPeriod"/>
            </a:pPr>
            <a:r>
              <a:rPr lang="en-US" sz="2400" b="0" dirty="0">
                <a:latin typeface="Franklin Gothic Book" pitchFamily="34" charset="0"/>
              </a:rPr>
              <a:t>The network is reliable</a:t>
            </a:r>
          </a:p>
          <a:p>
            <a:pPr marL="1371600" lvl="2" indent="-457200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SzPct val="100000"/>
              <a:buFont typeface="Wingdings" pitchFamily="2" charset="2"/>
              <a:buAutoNum type="arabicPeriod"/>
            </a:pPr>
            <a:r>
              <a:rPr lang="en-US" sz="2400" b="0" dirty="0">
                <a:latin typeface="Franklin Gothic Book" pitchFamily="34" charset="0"/>
              </a:rPr>
              <a:t>Latency isn’t a problem</a:t>
            </a:r>
          </a:p>
          <a:p>
            <a:pPr marL="1371600" lvl="2" indent="-457200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SzPct val="100000"/>
              <a:buFont typeface="Wingdings" pitchFamily="2" charset="2"/>
              <a:buAutoNum type="arabicPeriod"/>
            </a:pPr>
            <a:r>
              <a:rPr lang="en-US" sz="2400" b="0" dirty="0">
                <a:latin typeface="Franklin Gothic Book" pitchFamily="34" charset="0"/>
              </a:rPr>
              <a:t>Bandwidth isn’t a problem</a:t>
            </a:r>
          </a:p>
          <a:p>
            <a:pPr marL="1371600" lvl="2" indent="-457200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SzPct val="100000"/>
              <a:buFont typeface="Wingdings" pitchFamily="2" charset="2"/>
              <a:buAutoNum type="arabicPeriod"/>
            </a:pPr>
            <a:r>
              <a:rPr lang="en-US" sz="2400" b="0" dirty="0">
                <a:latin typeface="Franklin Gothic Book" pitchFamily="34" charset="0"/>
              </a:rPr>
              <a:t>The network is secure</a:t>
            </a:r>
          </a:p>
          <a:p>
            <a:pPr marL="1371600" lvl="2" indent="-457200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SzPct val="100000"/>
              <a:buFont typeface="Wingdings" pitchFamily="2" charset="2"/>
              <a:buAutoNum type="arabicPeriod"/>
            </a:pPr>
            <a:r>
              <a:rPr lang="en-US" sz="2400" b="0" dirty="0">
                <a:latin typeface="Franklin Gothic Book" pitchFamily="34" charset="0"/>
              </a:rPr>
              <a:t>The topology won’t change</a:t>
            </a:r>
          </a:p>
          <a:p>
            <a:pPr marL="1371600" lvl="2" indent="-457200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SzPct val="100000"/>
              <a:buFont typeface="Wingdings" pitchFamily="2" charset="2"/>
              <a:buAutoNum type="arabicPeriod"/>
            </a:pPr>
            <a:r>
              <a:rPr lang="en-US" sz="2400" b="0" dirty="0">
                <a:latin typeface="Franklin Gothic Book" pitchFamily="34" charset="0"/>
              </a:rPr>
              <a:t>The administrator will know what to do</a:t>
            </a:r>
          </a:p>
          <a:p>
            <a:pPr marL="1371600" lvl="2" indent="-457200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SzPct val="100000"/>
              <a:buFont typeface="Wingdings" pitchFamily="2" charset="2"/>
              <a:buAutoNum type="arabicPeriod"/>
            </a:pPr>
            <a:r>
              <a:rPr lang="en-US" sz="2400" b="0" dirty="0">
                <a:latin typeface="Franklin Gothic Book" pitchFamily="34" charset="0"/>
              </a:rPr>
              <a:t>Transport cost isn’t a problem</a:t>
            </a:r>
          </a:p>
          <a:p>
            <a:pPr marL="1371600" lvl="2" indent="-457200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SzPct val="100000"/>
              <a:buFont typeface="Wingdings" pitchFamily="2" charset="2"/>
              <a:buAutoNum type="arabicPeriod"/>
            </a:pPr>
            <a:r>
              <a:rPr lang="en-US" sz="2400" b="0" dirty="0">
                <a:latin typeface="Franklin Gothic Book" pitchFamily="34" charset="0"/>
              </a:rPr>
              <a:t>The network is homogeneous</a:t>
            </a:r>
          </a:p>
          <a:p>
            <a:pPr marL="1371600" lvl="2" indent="-457200"/>
            <a:endParaRPr lang="en-US" sz="2400" b="0" dirty="0">
              <a:latin typeface="Franklin Gothic Book" pitchFamily="34" charset="0"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1306512" y="5456237"/>
            <a:ext cx="7620000" cy="10668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  <a:ea typeface="MS Gothic" charset="-128"/>
              </a:rPr>
              <a:t>Can’t assume WHEN the message will arrive</a:t>
            </a:r>
            <a:r>
              <a:rPr lang="en-US" sz="2800" dirty="0" smtClean="0"/>
              <a:t>, </a:t>
            </a:r>
          </a:p>
          <a:p>
            <a:pPr marL="0" marR="0" indent="0" algn="ctr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buNone/>
              <a:tabLst/>
            </a:pPr>
            <a:r>
              <a:rPr lang="en-US" sz="2800" dirty="0" smtClean="0"/>
              <a:t>IF AT ALL</a:t>
            </a:r>
            <a:endParaRPr kumimoji="0" lang="en-US" sz="2800" b="0" i="0" u="none" strike="noStrike" cap="none" normalizeH="0" baseline="0" dirty="0" smtClean="0">
              <a:ln>
                <a:noFill/>
              </a:ln>
              <a:effectLst/>
              <a:latin typeface="Arial" charset="0"/>
              <a:ea typeface="MS Gothic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Ending a saga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nsolas" pitchFamily="49" charset="0"/>
              </a:rPr>
              <a:t>MarkAsComplete</a:t>
            </a:r>
            <a:r>
              <a:rPr lang="en-US" dirty="0" smtClean="0">
                <a:latin typeface="Consolas" pitchFamily="49" charset="0"/>
              </a:rPr>
              <a:t>();</a:t>
            </a:r>
          </a:p>
          <a:p>
            <a:endParaRPr lang="en-US" dirty="0" smtClean="0"/>
          </a:p>
          <a:p>
            <a:r>
              <a:rPr lang="en-US" dirty="0" smtClean="0"/>
              <a:t>Can call this from any method</a:t>
            </a:r>
          </a:p>
          <a:p>
            <a:r>
              <a:rPr lang="en-US" dirty="0" smtClean="0"/>
              <a:t>Causes the saga to be deleted</a:t>
            </a:r>
          </a:p>
          <a:p>
            <a:endParaRPr lang="en-US" dirty="0" smtClean="0"/>
          </a:p>
          <a:p>
            <a:r>
              <a:rPr lang="en-US" dirty="0" smtClean="0"/>
              <a:t>Any data that you want retained should be sent on (or published) via a message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Timeouts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 bwMode="auto">
          <a:xfrm>
            <a:off x="5268912" y="6675437"/>
            <a:ext cx="4038600" cy="3048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effectLst/>
              <a:latin typeface="Arial" charset="0"/>
              <a:ea typeface="MS Gothic" charset="-128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1001712" y="6370637"/>
            <a:ext cx="8458200" cy="6858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effectLst/>
                <a:latin typeface="Arial" charset="0"/>
                <a:ea typeface="MS Gothic" charset="-128"/>
              </a:rPr>
              <a:t>Remember: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  <a:ea typeface="MS Gothic" charset="-128"/>
              </a:rPr>
              <a:t>when handling a response from a partner, </a:t>
            </a:r>
          </a:p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  <a:ea typeface="MS Gothic" charset="-128"/>
              </a:rPr>
              <a:t>if you want to reply to your client, use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effectLst/>
                <a:latin typeface="Consolas" pitchFamily="49" charset="0"/>
              </a:rPr>
              <a:t>Saga.ReplyToOriginator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</a:rPr>
              <a:t>(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effectLst/>
                <a:latin typeface="Consolas" pitchFamily="49" charset="0"/>
              </a:rPr>
              <a:t>msg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</a:rPr>
              <a:t>);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Sagas and Integration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 bwMode="auto">
          <a:xfrm>
            <a:off x="6030912" y="4855199"/>
            <a:ext cx="1715784" cy="105823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Medium" pitchFamily="34" charset="0"/>
              </a:rPr>
              <a:t>UPS proxy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6030912" y="2111999"/>
            <a:ext cx="1715784" cy="1058238"/>
          </a:xfrm>
          <a:prstGeom prst="roundRect">
            <a:avLst/>
          </a:prstGeom>
          <a:solidFill>
            <a:srgbClr val="FFD34F">
              <a:lumMod val="75000"/>
            </a:srgbClr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Medium" pitchFamily="34" charset="0"/>
              </a:rPr>
              <a:t>FedEx proxy</a:t>
            </a:r>
          </a:p>
        </p:txBody>
      </p:sp>
      <p:sp>
        <p:nvSpPr>
          <p:cNvPr id="7" name="Rounded Rectangle 6"/>
          <p:cNvSpPr/>
          <p:nvPr/>
        </p:nvSpPr>
        <p:spPr bwMode="auto">
          <a:xfrm>
            <a:off x="849312" y="1874837"/>
            <a:ext cx="2122472" cy="4267200"/>
          </a:xfrm>
          <a:prstGeom prst="roundRect">
            <a:avLst/>
          </a:prstGeom>
          <a:solidFill>
            <a:srgbClr val="07CF2D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Medium" pitchFamily="34" charset="0"/>
              </a:rPr>
              <a:t>Shipping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2982912" y="2255837"/>
            <a:ext cx="2926080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cxnSp>
        <p:nvCxnSpPr>
          <p:cNvPr id="11" name="Straight Arrow Connector 10"/>
          <p:cNvCxnSpPr/>
          <p:nvPr/>
        </p:nvCxnSpPr>
        <p:spPr>
          <a:xfrm flipH="1" flipV="1">
            <a:off x="4506912" y="3017837"/>
            <a:ext cx="1371600" cy="0"/>
          </a:xfrm>
          <a:prstGeom prst="straightConnector1">
            <a:avLst/>
          </a:prstGeom>
          <a:noFill/>
          <a:ln w="38100" cap="flat" cmpd="dbl" algn="ctr">
            <a:solidFill>
              <a:schemeClr val="tx1"/>
            </a:solidFill>
            <a:prstDash val="sysDot"/>
            <a:tailEnd type="stealth" w="lg" len="lg"/>
          </a:ln>
          <a:effectLst/>
        </p:spPr>
      </p:cxnSp>
      <p:cxnSp>
        <p:nvCxnSpPr>
          <p:cNvPr id="12" name="Straight Arrow Connector 11"/>
          <p:cNvCxnSpPr/>
          <p:nvPr/>
        </p:nvCxnSpPr>
        <p:spPr>
          <a:xfrm flipV="1">
            <a:off x="2982912" y="5083799"/>
            <a:ext cx="2926080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cxnSp>
        <p:nvCxnSpPr>
          <p:cNvPr id="13" name="Straight Arrow Connector 12"/>
          <p:cNvCxnSpPr/>
          <p:nvPr/>
        </p:nvCxnSpPr>
        <p:spPr>
          <a:xfrm flipH="1" flipV="1">
            <a:off x="2982912" y="5693399"/>
            <a:ext cx="2926080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pic>
        <p:nvPicPr>
          <p:cNvPr id="90114" name="Picture 2"/>
          <p:cNvPicPr>
            <a:picLocks noChangeAspect="1" noChangeArrowheads="1"/>
          </p:cNvPicPr>
          <p:nvPr/>
        </p:nvPicPr>
        <p:blipFill>
          <a:blip r:embed="rId3" cstate="print"/>
          <a:srcRect r="29756" b="34884"/>
          <a:stretch>
            <a:fillRect/>
          </a:stretch>
        </p:blipFill>
        <p:spPr bwMode="auto">
          <a:xfrm>
            <a:off x="8545512" y="2103437"/>
            <a:ext cx="1371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5" name="Straight Arrow Connector 14"/>
          <p:cNvCxnSpPr/>
          <p:nvPr/>
        </p:nvCxnSpPr>
        <p:spPr>
          <a:xfrm flipV="1">
            <a:off x="7826888" y="2346105"/>
            <a:ext cx="822960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cxnSp>
        <p:nvCxnSpPr>
          <p:cNvPr id="16" name="Straight Arrow Connector 15"/>
          <p:cNvCxnSpPr/>
          <p:nvPr/>
        </p:nvCxnSpPr>
        <p:spPr>
          <a:xfrm flipH="1" flipV="1">
            <a:off x="8164512" y="2865437"/>
            <a:ext cx="457200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ysDash"/>
            <a:tailEnd type="stealth" w="lg" len="lg"/>
          </a:ln>
          <a:effectLst/>
        </p:spPr>
      </p:cxnSp>
      <p:pic>
        <p:nvPicPr>
          <p:cNvPr id="9011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002712" y="5159999"/>
            <a:ext cx="4000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8" name="Straight Arrow Connector 17"/>
          <p:cNvCxnSpPr/>
          <p:nvPr/>
        </p:nvCxnSpPr>
        <p:spPr>
          <a:xfrm flipV="1">
            <a:off x="7874952" y="5326467"/>
            <a:ext cx="822960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cxnSp>
        <p:nvCxnSpPr>
          <p:cNvPr id="19" name="Straight Arrow Connector 18"/>
          <p:cNvCxnSpPr/>
          <p:nvPr/>
        </p:nvCxnSpPr>
        <p:spPr>
          <a:xfrm flipH="1" flipV="1">
            <a:off x="7823368" y="5540999"/>
            <a:ext cx="822960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ysDash"/>
            <a:tailEnd type="stealth" w="lg" len="lg"/>
          </a:ln>
          <a:effectLst/>
        </p:spPr>
      </p:cxnSp>
      <p:sp>
        <p:nvSpPr>
          <p:cNvPr id="20" name="Rectangle 3"/>
          <p:cNvSpPr txBox="1">
            <a:spLocks noChangeArrowheads="1"/>
          </p:cNvSpPr>
          <p:nvPr/>
        </p:nvSpPr>
        <p:spPr>
          <a:xfrm>
            <a:off x="3287712" y="1341437"/>
            <a:ext cx="1981200" cy="4572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D34F"/>
              </a:buClr>
              <a:buSzPct val="95000"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Franklin Gothic Book"/>
                <a:ea typeface="+mn-ea"/>
                <a:cs typeface="+mn-cs"/>
              </a:rPr>
              <a:t>Messaging</a:t>
            </a:r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>
          <a:xfrm>
            <a:off x="7935912" y="1341437"/>
            <a:ext cx="914400" cy="4572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D34F"/>
              </a:buClr>
              <a:buSzPct val="95000"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Franklin Gothic Book"/>
                <a:ea typeface="+mn-ea"/>
                <a:cs typeface="+mn-cs"/>
              </a:rPr>
              <a:t>WS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707312" y="2484437"/>
            <a:ext cx="466794" cy="6075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C00000"/>
                </a:solidFill>
              </a:rPr>
              <a:t>?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23" name="Rectangle 3"/>
          <p:cNvSpPr txBox="1">
            <a:spLocks noChangeArrowheads="1"/>
          </p:cNvSpPr>
          <p:nvPr/>
        </p:nvSpPr>
        <p:spPr>
          <a:xfrm>
            <a:off x="6107111" y="3246437"/>
            <a:ext cx="3973513" cy="4572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D34F"/>
              </a:buClr>
              <a:buSzPct val="95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Franklin Gothic Book"/>
                <a:ea typeface="+mn-ea"/>
                <a:cs typeface="+mn-cs"/>
              </a:rPr>
              <a:t>HTTP Timeout Exception &amp; Retry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430518" y="2713037"/>
            <a:ext cx="466794" cy="6075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C00000"/>
                </a:solidFill>
              </a:rPr>
              <a:t>?</a:t>
            </a:r>
            <a:endParaRPr lang="en-US" sz="3600" b="1" dirty="0">
              <a:solidFill>
                <a:srgbClr val="C00000"/>
              </a:solidFill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3059112" y="3398837"/>
            <a:ext cx="5345113" cy="1333501"/>
            <a:chOff x="3059112" y="3398837"/>
            <a:chExt cx="5345113" cy="1333501"/>
          </a:xfrm>
        </p:grpSpPr>
        <p:pic>
          <p:nvPicPr>
            <p:cNvPr id="90116" name="Picture 4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059112" y="3398837"/>
              <a:ext cx="1333501" cy="13335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6" name="Rectangle 3"/>
            <p:cNvSpPr txBox="1">
              <a:spLocks noChangeArrowheads="1"/>
            </p:cNvSpPr>
            <p:nvPr/>
          </p:nvSpPr>
          <p:spPr>
            <a:xfrm>
              <a:off x="4430712" y="3856037"/>
              <a:ext cx="3973513" cy="457200"/>
            </a:xfrm>
            <a:prstGeom prst="rect">
              <a:avLst/>
            </a:prstGeom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ts val="700"/>
                </a:spcBef>
                <a:spcAft>
                  <a:spcPct val="0"/>
                </a:spcAft>
                <a:buClr>
                  <a:srgbClr val="FFD34F"/>
                </a:buClr>
                <a:buSzPct val="95000"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Franklin Gothic Book"/>
                  <a:ea typeface="+mn-ea"/>
                  <a:cs typeface="+mn-cs"/>
                </a:rPr>
                <a:t>Logical Timeout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29" grpId="0" animBg="1"/>
      <p:bldP spid="4" grpId="0" animBg="1"/>
      <p:bldP spid="22" grpId="0"/>
      <p:bldP spid="23" grpId="0"/>
      <p:bldP spid="24" grpId="0"/>
    </p:bld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1154112" y="1798637"/>
            <a:ext cx="4191000" cy="3048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effectLst/>
              <a:latin typeface="Arial" charset="0"/>
              <a:ea typeface="MS Gothic" charset="-128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1992312" y="3533585"/>
            <a:ext cx="2362200" cy="3048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effectLst/>
              <a:latin typeface="Arial" charset="0"/>
              <a:ea typeface="MS Gothic" charset="-128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4474086" y="3564837"/>
            <a:ext cx="1888922" cy="273548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effectLst/>
              <a:latin typeface="Arial" charset="0"/>
              <a:ea typeface="MS Gothic" charset="-128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4354512" y="5913437"/>
            <a:ext cx="1869440" cy="3048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effectLst/>
              <a:latin typeface="Arial" charset="0"/>
              <a:ea typeface="MS Gothic" charset="-128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3211512" y="5913437"/>
            <a:ext cx="990600" cy="3048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effectLst/>
              <a:latin typeface="Arial" charset="0"/>
              <a:ea typeface="MS Gothic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6912" y="1189037"/>
            <a:ext cx="9383713" cy="6370638"/>
          </a:xfrm>
        </p:spPr>
        <p:txBody>
          <a:bodyPr/>
          <a:lstStyle/>
          <a:p>
            <a:pPr lvl="0">
              <a:spcAft>
                <a:spcPts val="0"/>
              </a:spcAft>
              <a:buNone/>
            </a:pPr>
            <a:r>
              <a:rPr lang="en-US" sz="2000" dirty="0" smtClean="0">
                <a:solidFill>
                  <a:srgbClr val="3333CC">
                    <a:lumMod val="50000"/>
                  </a:srgbClr>
                </a:solidFill>
                <a:latin typeface="Consolas" pitchFamily="49" charset="0"/>
              </a:rPr>
              <a:t>public</a:t>
            </a:r>
            <a:r>
              <a:rPr lang="en-US" sz="2000" dirty="0" smtClean="0">
                <a:latin typeface="Consolas" pitchFamily="49" charset="0"/>
              </a:rPr>
              <a:t> </a:t>
            </a:r>
            <a:r>
              <a:rPr lang="en-US" sz="2000" dirty="0" smtClean="0">
                <a:solidFill>
                  <a:srgbClr val="3333CC">
                    <a:lumMod val="50000"/>
                  </a:srgbClr>
                </a:solidFill>
                <a:latin typeface="Consolas" pitchFamily="49" charset="0"/>
              </a:rPr>
              <a:t>class</a:t>
            </a:r>
            <a:r>
              <a:rPr lang="en-US" sz="2000" dirty="0" smtClean="0">
                <a:latin typeface="Consolas" pitchFamily="49" charset="0"/>
              </a:rPr>
              <a:t> </a:t>
            </a:r>
            <a:r>
              <a:rPr lang="en-US" sz="2000" dirty="0" err="1" smtClean="0">
                <a:latin typeface="Consolas" pitchFamily="49" charset="0"/>
              </a:rPr>
              <a:t>ShippingSaga</a:t>
            </a:r>
            <a:r>
              <a:rPr lang="en-US" sz="2000" dirty="0" smtClean="0">
                <a:latin typeface="Consolas" pitchFamily="49" charset="0"/>
              </a:rPr>
              <a:t> : Saga&lt;</a:t>
            </a:r>
            <a:r>
              <a:rPr lang="en-US" sz="2000" dirty="0" err="1" smtClean="0">
                <a:latin typeface="Consolas" pitchFamily="49" charset="0"/>
              </a:rPr>
              <a:t>ShippingSagaData</a:t>
            </a:r>
            <a:r>
              <a:rPr lang="en-US" sz="2000" dirty="0" smtClean="0">
                <a:latin typeface="Consolas" pitchFamily="49" charset="0"/>
              </a:rPr>
              <a:t>&gt;, </a:t>
            </a:r>
            <a:r>
              <a:rPr lang="en-US" sz="2000" dirty="0" err="1" smtClean="0">
                <a:latin typeface="Consolas" pitchFamily="49" charset="0"/>
              </a:rPr>
              <a:t>IAmStartedByMessages</a:t>
            </a:r>
            <a:r>
              <a:rPr lang="en-US" sz="2000" dirty="0" smtClean="0">
                <a:latin typeface="Consolas" pitchFamily="49" charset="0"/>
              </a:rPr>
              <a:t>&lt;M1&gt;, </a:t>
            </a:r>
            <a:r>
              <a:rPr lang="en-US" sz="2000" dirty="0" err="1" smtClean="0">
                <a:latin typeface="Consolas" pitchFamily="49" charset="0"/>
              </a:rPr>
              <a:t>IHandleMessages</a:t>
            </a:r>
            <a:r>
              <a:rPr lang="en-US" sz="2000" dirty="0" smtClean="0">
                <a:latin typeface="Consolas" pitchFamily="49" charset="0"/>
              </a:rPr>
              <a:t>&lt;</a:t>
            </a:r>
            <a:r>
              <a:rPr lang="en-US" sz="2000" dirty="0" err="1" smtClean="0">
                <a:latin typeface="Consolas" pitchFamily="49" charset="0"/>
              </a:rPr>
              <a:t>FedExResponse</a:t>
            </a:r>
            <a:r>
              <a:rPr lang="en-US" sz="2000" dirty="0" smtClean="0">
                <a:latin typeface="Consolas" pitchFamily="49" charset="0"/>
              </a:rPr>
              <a:t>&gt;,</a:t>
            </a:r>
          </a:p>
          <a:p>
            <a:pPr lvl="0">
              <a:spcAft>
                <a:spcPts val="0"/>
              </a:spcAft>
              <a:buNone/>
            </a:pPr>
            <a:r>
              <a:rPr lang="en-US" sz="2000" dirty="0">
                <a:latin typeface="Consolas" pitchFamily="49" charset="0"/>
              </a:rPr>
              <a:t>	</a:t>
            </a:r>
            <a:r>
              <a:rPr lang="en-US" sz="2000" dirty="0" err="1" smtClean="0">
                <a:latin typeface="Consolas" pitchFamily="49" charset="0"/>
              </a:rPr>
              <a:t>IHandleTimeouts</a:t>
            </a:r>
            <a:r>
              <a:rPr lang="en-US" sz="2000" dirty="0" smtClean="0">
                <a:latin typeface="Consolas" pitchFamily="49" charset="0"/>
              </a:rPr>
              <a:t>&lt;</a:t>
            </a:r>
            <a:r>
              <a:rPr lang="en-US" sz="2000" dirty="0" err="1" smtClean="0">
                <a:latin typeface="Consolas" pitchFamily="49" charset="0"/>
              </a:rPr>
              <a:t>FedexTimedOut</a:t>
            </a:r>
            <a:r>
              <a:rPr lang="en-US" sz="2000" dirty="0" smtClean="0">
                <a:latin typeface="Consolas" pitchFamily="49" charset="0"/>
              </a:rPr>
              <a:t>&gt;</a:t>
            </a:r>
          </a:p>
          <a:p>
            <a:pPr lvl="0">
              <a:spcAft>
                <a:spcPts val="0"/>
              </a:spcAft>
              <a:buNone/>
            </a:pPr>
            <a:r>
              <a:rPr lang="en-US" sz="2000" dirty="0" smtClean="0">
                <a:latin typeface="Consolas" pitchFamily="49" charset="0"/>
              </a:rPr>
              <a:t>{</a:t>
            </a:r>
          </a:p>
          <a:p>
            <a:pPr lvl="0">
              <a:spcAft>
                <a:spcPts val="0"/>
              </a:spcAft>
              <a:buNone/>
            </a:pPr>
            <a:r>
              <a:rPr lang="en-US" sz="2000" dirty="0" smtClean="0">
                <a:latin typeface="Consolas" pitchFamily="49" charset="0"/>
              </a:rPr>
              <a:t>			</a:t>
            </a:r>
            <a:r>
              <a:rPr lang="en-US" sz="2000" dirty="0" smtClean="0">
                <a:solidFill>
                  <a:srgbClr val="3333CC">
                    <a:lumMod val="50000"/>
                  </a:srgbClr>
                </a:solidFill>
                <a:latin typeface="Consolas" pitchFamily="49" charset="0"/>
              </a:rPr>
              <a:t>public void </a:t>
            </a:r>
            <a:r>
              <a:rPr lang="en-US" sz="2000" dirty="0" smtClean="0">
                <a:latin typeface="Consolas" pitchFamily="49" charset="0"/>
              </a:rPr>
              <a:t>Handle(M1 </a:t>
            </a:r>
            <a:r>
              <a:rPr lang="en-US" sz="2000" dirty="0" err="1" smtClean="0">
                <a:latin typeface="Consolas" pitchFamily="49" charset="0"/>
              </a:rPr>
              <a:t>msg</a:t>
            </a:r>
            <a:r>
              <a:rPr lang="en-US" sz="2000" dirty="0" smtClean="0">
                <a:latin typeface="Consolas" pitchFamily="49" charset="0"/>
              </a:rPr>
              <a:t>) </a:t>
            </a:r>
          </a:p>
          <a:p>
            <a:pPr lvl="0">
              <a:spcAft>
                <a:spcPts val="0"/>
              </a:spcAft>
              <a:buNone/>
            </a:pPr>
            <a:r>
              <a:rPr lang="en-US" sz="2000" dirty="0" smtClean="0">
                <a:latin typeface="Consolas" pitchFamily="49" charset="0"/>
              </a:rPr>
              <a:t>			{</a:t>
            </a:r>
          </a:p>
          <a:p>
            <a:pPr lvl="0">
              <a:spcAft>
                <a:spcPts val="0"/>
              </a:spcAft>
              <a:buNone/>
            </a:pPr>
            <a:r>
              <a:rPr lang="en-US" sz="2000" dirty="0">
                <a:latin typeface="Consolas" pitchFamily="49" charset="0"/>
              </a:rPr>
              <a:t>	</a:t>
            </a:r>
            <a:r>
              <a:rPr lang="en-US" sz="2000" dirty="0" smtClean="0">
                <a:latin typeface="Consolas" pitchFamily="49" charset="0"/>
              </a:rPr>
              <a:t>			</a:t>
            </a:r>
            <a:r>
              <a:rPr lang="en-US" sz="2000" dirty="0" err="1" smtClean="0">
                <a:latin typeface="Consolas" pitchFamily="49" charset="0"/>
              </a:rPr>
              <a:t>Data.Order</a:t>
            </a:r>
            <a:r>
              <a:rPr lang="en-US" sz="2000" dirty="0" smtClean="0">
                <a:latin typeface="Consolas" pitchFamily="49" charset="0"/>
              </a:rPr>
              <a:t> = </a:t>
            </a:r>
            <a:r>
              <a:rPr lang="en-US" sz="2000" dirty="0" err="1" smtClean="0">
                <a:latin typeface="Consolas" pitchFamily="49" charset="0"/>
              </a:rPr>
              <a:t>msg.Order</a:t>
            </a:r>
            <a:r>
              <a:rPr lang="en-US" sz="2000" dirty="0" smtClean="0">
                <a:latin typeface="Consolas" pitchFamily="49" charset="0"/>
              </a:rPr>
              <a:t>;</a:t>
            </a:r>
          </a:p>
          <a:p>
            <a:pPr lvl="0">
              <a:spcAft>
                <a:spcPts val="0"/>
              </a:spcAft>
              <a:buNone/>
            </a:pPr>
            <a:r>
              <a:rPr lang="en-US" sz="2000" dirty="0" smtClean="0">
                <a:latin typeface="Consolas" pitchFamily="49" charset="0"/>
              </a:rPr>
              <a:t>				</a:t>
            </a:r>
            <a:r>
              <a:rPr lang="en-US" sz="2000" dirty="0" err="1" smtClean="0">
                <a:latin typeface="Consolas" pitchFamily="49" charset="0"/>
              </a:rPr>
              <a:t>Bus.Send</a:t>
            </a:r>
            <a:r>
              <a:rPr lang="en-US" sz="2000" dirty="0" smtClean="0">
                <a:latin typeface="Consolas" pitchFamily="49" charset="0"/>
              </a:rPr>
              <a:t>&lt;</a:t>
            </a:r>
            <a:r>
              <a:rPr lang="en-US" sz="2000" dirty="0" err="1" smtClean="0">
                <a:latin typeface="Consolas" pitchFamily="49" charset="0"/>
              </a:rPr>
              <a:t>ShipToFedEx</a:t>
            </a:r>
            <a:r>
              <a:rPr lang="en-US" sz="2000" dirty="0" smtClean="0">
                <a:latin typeface="Consolas" pitchFamily="49" charset="0"/>
              </a:rPr>
              <a:t>&gt;(m =&gt; </a:t>
            </a:r>
            <a:r>
              <a:rPr lang="en-US" sz="2000" dirty="0" err="1" smtClean="0">
                <a:latin typeface="Consolas" pitchFamily="49" charset="0"/>
              </a:rPr>
              <a:t>m.Order</a:t>
            </a:r>
            <a:r>
              <a:rPr lang="en-US" sz="2000" dirty="0" smtClean="0">
                <a:latin typeface="Consolas" pitchFamily="49" charset="0"/>
              </a:rPr>
              <a:t> = </a:t>
            </a:r>
            <a:r>
              <a:rPr lang="en-US" sz="2000" dirty="0" err="1" smtClean="0">
                <a:latin typeface="Consolas" pitchFamily="49" charset="0"/>
              </a:rPr>
              <a:t>msg.Order</a:t>
            </a:r>
            <a:r>
              <a:rPr lang="en-US" sz="2000" dirty="0" smtClean="0">
                <a:latin typeface="Consolas" pitchFamily="49" charset="0"/>
              </a:rPr>
              <a:t>);	</a:t>
            </a:r>
            <a:endParaRPr lang="en-US" sz="2000" dirty="0">
              <a:latin typeface="Consolas" pitchFamily="49" charset="0"/>
            </a:endParaRPr>
          </a:p>
          <a:p>
            <a:pPr lvl="0">
              <a:spcAft>
                <a:spcPts val="0"/>
              </a:spcAft>
              <a:buNone/>
            </a:pPr>
            <a:r>
              <a:rPr lang="en-US" sz="2000" dirty="0" smtClean="0">
                <a:latin typeface="Consolas" pitchFamily="49" charset="0"/>
              </a:rPr>
              <a:t>				</a:t>
            </a:r>
            <a:r>
              <a:rPr lang="en-US" sz="2000" dirty="0" err="1" smtClean="0">
                <a:latin typeface="Consolas" pitchFamily="49" charset="0"/>
              </a:rPr>
              <a:t>RequestUtcTimeout</a:t>
            </a:r>
            <a:r>
              <a:rPr lang="en-US" sz="2000" dirty="0" smtClean="0">
                <a:latin typeface="Consolas" pitchFamily="49" charset="0"/>
              </a:rPr>
              <a:t>&lt;</a:t>
            </a:r>
            <a:r>
              <a:rPr lang="en-US" sz="2000" dirty="0" err="1" smtClean="0">
                <a:latin typeface="Consolas" pitchFamily="49" charset="0"/>
              </a:rPr>
              <a:t>FedexTimedOut</a:t>
            </a:r>
            <a:r>
              <a:rPr lang="en-US" sz="2000" dirty="0" smtClean="0">
                <a:latin typeface="Consolas" pitchFamily="49" charset="0"/>
              </a:rPr>
              <a:t>&gt;(</a:t>
            </a:r>
          </a:p>
          <a:p>
            <a:pPr lvl="0">
              <a:spcAft>
                <a:spcPts val="0"/>
              </a:spcAft>
              <a:buNone/>
            </a:pPr>
            <a:r>
              <a:rPr lang="en-US" sz="2000" dirty="0">
                <a:latin typeface="Consolas" pitchFamily="49" charset="0"/>
              </a:rPr>
              <a:t>	</a:t>
            </a:r>
            <a:r>
              <a:rPr lang="en-US" sz="2000" dirty="0" smtClean="0">
                <a:latin typeface="Consolas" pitchFamily="49" charset="0"/>
              </a:rPr>
              <a:t>									</a:t>
            </a:r>
            <a:r>
              <a:rPr lang="en-US" sz="2000" dirty="0" err="1" smtClean="0">
                <a:latin typeface="Consolas" pitchFamily="49" charset="0"/>
              </a:rPr>
              <a:t>TimeSpan.FromMinutes</a:t>
            </a:r>
            <a:r>
              <a:rPr lang="en-US" sz="2000" dirty="0" smtClean="0">
                <a:latin typeface="Consolas" pitchFamily="49" charset="0"/>
              </a:rPr>
              <a:t>(5));</a:t>
            </a:r>
          </a:p>
          <a:p>
            <a:pPr lvl="0">
              <a:spcAft>
                <a:spcPts val="0"/>
              </a:spcAft>
              <a:buNone/>
            </a:pPr>
            <a:r>
              <a:rPr lang="en-US" sz="2000" dirty="0" smtClean="0">
                <a:latin typeface="Consolas" pitchFamily="49" charset="0"/>
              </a:rPr>
              <a:t>			}</a:t>
            </a:r>
          </a:p>
          <a:p>
            <a:pPr lvl="0">
              <a:spcAft>
                <a:spcPts val="0"/>
              </a:spcAft>
              <a:buNone/>
            </a:pPr>
            <a:r>
              <a:rPr lang="en-US" sz="2000" dirty="0" smtClean="0">
                <a:latin typeface="Consolas" pitchFamily="49" charset="0"/>
              </a:rPr>
              <a:t>			</a:t>
            </a:r>
            <a:r>
              <a:rPr lang="en-US" sz="2000" dirty="0" smtClean="0">
                <a:solidFill>
                  <a:srgbClr val="3333CC">
                    <a:lumMod val="50000"/>
                  </a:srgbClr>
                </a:solidFill>
                <a:latin typeface="Consolas" pitchFamily="49" charset="0"/>
              </a:rPr>
              <a:t>public void </a:t>
            </a:r>
            <a:r>
              <a:rPr lang="en-US" sz="2000" dirty="0" smtClean="0">
                <a:latin typeface="Consolas" pitchFamily="49" charset="0"/>
              </a:rPr>
              <a:t>Handle(</a:t>
            </a:r>
            <a:r>
              <a:rPr lang="en-US" sz="2000" dirty="0" err="1" smtClean="0">
                <a:latin typeface="Consolas" pitchFamily="49" charset="0"/>
              </a:rPr>
              <a:t>FedExResponse</a:t>
            </a:r>
            <a:r>
              <a:rPr lang="en-US" sz="2000" dirty="0" smtClean="0">
                <a:latin typeface="Consolas" pitchFamily="49" charset="0"/>
              </a:rPr>
              <a:t> </a:t>
            </a:r>
            <a:r>
              <a:rPr lang="en-US" sz="2000" dirty="0" err="1" smtClean="0">
                <a:latin typeface="Consolas" pitchFamily="49" charset="0"/>
              </a:rPr>
              <a:t>msg</a:t>
            </a:r>
            <a:r>
              <a:rPr lang="en-US" sz="2000" dirty="0" smtClean="0">
                <a:latin typeface="Consolas" pitchFamily="49" charset="0"/>
              </a:rPr>
              <a:t>) </a:t>
            </a:r>
          </a:p>
          <a:p>
            <a:pPr lvl="0">
              <a:spcAft>
                <a:spcPts val="0"/>
              </a:spcAft>
              <a:buNone/>
            </a:pPr>
            <a:r>
              <a:rPr lang="en-US" sz="2000" dirty="0" smtClean="0">
                <a:latin typeface="Consolas" pitchFamily="49" charset="0"/>
              </a:rPr>
              <a:t>			{</a:t>
            </a:r>
          </a:p>
          <a:p>
            <a:pPr lvl="0">
              <a:spcAft>
                <a:spcPts val="0"/>
              </a:spcAft>
              <a:buNone/>
            </a:pPr>
            <a:r>
              <a:rPr lang="en-US" sz="2000" dirty="0" smtClean="0">
                <a:latin typeface="Consolas" pitchFamily="49" charset="0"/>
              </a:rPr>
              <a:t>				</a:t>
            </a:r>
            <a:r>
              <a:rPr lang="en-US" sz="20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</a:rPr>
              <a:t>this</a:t>
            </a:r>
            <a:r>
              <a:rPr lang="en-US" sz="2000" dirty="0" err="1" smtClean="0">
                <a:latin typeface="Consolas" pitchFamily="49" charset="0"/>
              </a:rPr>
              <a:t>.MarkAsComplete</a:t>
            </a:r>
            <a:r>
              <a:rPr lang="en-US" sz="2000" dirty="0" smtClean="0">
                <a:latin typeface="Consolas" pitchFamily="49" charset="0"/>
              </a:rPr>
              <a:t>();</a:t>
            </a:r>
          </a:p>
          <a:p>
            <a:pPr lvl="0">
              <a:spcAft>
                <a:spcPts val="0"/>
              </a:spcAft>
              <a:buNone/>
            </a:pPr>
            <a:r>
              <a:rPr lang="en-US" sz="2000" dirty="0" smtClean="0">
                <a:latin typeface="Consolas" pitchFamily="49" charset="0"/>
              </a:rPr>
              <a:t>			}</a:t>
            </a:r>
          </a:p>
          <a:p>
            <a:pPr lvl="0">
              <a:spcAft>
                <a:spcPts val="0"/>
              </a:spcAft>
              <a:buNone/>
            </a:pPr>
            <a:endParaRPr lang="en-US" sz="2000" dirty="0" smtClean="0">
              <a:latin typeface="Consolas" pitchFamily="49" charset="0"/>
            </a:endParaRPr>
          </a:p>
          <a:p>
            <a:pPr lvl="0">
              <a:spcAft>
                <a:spcPts val="0"/>
              </a:spcAft>
              <a:buNone/>
            </a:pPr>
            <a:r>
              <a:rPr lang="en-US" sz="2000" dirty="0" smtClean="0">
                <a:latin typeface="Consolas" pitchFamily="49" charset="0"/>
              </a:rPr>
              <a:t>			</a:t>
            </a:r>
            <a:r>
              <a:rPr lang="en-US" sz="2000" dirty="0" smtClean="0">
                <a:solidFill>
                  <a:srgbClr val="3333CC">
                    <a:lumMod val="50000"/>
                  </a:srgbClr>
                </a:solidFill>
                <a:latin typeface="Consolas" pitchFamily="49" charset="0"/>
              </a:rPr>
              <a:t>public </a:t>
            </a:r>
            <a:r>
              <a:rPr lang="en-US" sz="2000" dirty="0">
                <a:solidFill>
                  <a:srgbClr val="3333CC">
                    <a:lumMod val="50000"/>
                  </a:srgbClr>
                </a:solidFill>
                <a:latin typeface="Consolas" pitchFamily="49" charset="0"/>
              </a:rPr>
              <a:t>void </a:t>
            </a:r>
            <a:r>
              <a:rPr lang="en-US" sz="2000" dirty="0">
                <a:latin typeface="Consolas" pitchFamily="49" charset="0"/>
              </a:rPr>
              <a:t>Timeout(</a:t>
            </a:r>
            <a:r>
              <a:rPr lang="en-US" sz="2000" dirty="0" err="1">
                <a:latin typeface="Consolas" pitchFamily="49" charset="0"/>
              </a:rPr>
              <a:t>FedexTimedOut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dirty="0" smtClean="0">
                <a:latin typeface="Consolas" pitchFamily="49" charset="0"/>
              </a:rPr>
              <a:t>state) </a:t>
            </a:r>
          </a:p>
          <a:p>
            <a:pPr lvl="0">
              <a:spcAft>
                <a:spcPts val="0"/>
              </a:spcAft>
              <a:buNone/>
            </a:pPr>
            <a:r>
              <a:rPr lang="en-US" sz="2000" dirty="0" smtClean="0">
                <a:latin typeface="Consolas" pitchFamily="49" charset="0"/>
              </a:rPr>
              <a:t>			{</a:t>
            </a:r>
          </a:p>
          <a:p>
            <a:pPr lvl="0">
              <a:spcAft>
                <a:spcPts val="0"/>
              </a:spcAft>
              <a:buNone/>
            </a:pPr>
            <a:r>
              <a:rPr lang="en-US" sz="2000" dirty="0" smtClean="0">
                <a:latin typeface="Consolas" pitchFamily="49" charset="0"/>
              </a:rPr>
              <a:t>				</a:t>
            </a:r>
            <a:r>
              <a:rPr lang="en-US" sz="2000" dirty="0" err="1" smtClean="0">
                <a:latin typeface="Consolas" pitchFamily="49" charset="0"/>
              </a:rPr>
              <a:t>Bus.Send</a:t>
            </a:r>
            <a:r>
              <a:rPr lang="en-US" sz="2000" dirty="0" smtClean="0">
                <a:latin typeface="Consolas" pitchFamily="49" charset="0"/>
              </a:rPr>
              <a:t>&lt;</a:t>
            </a:r>
            <a:r>
              <a:rPr lang="en-US" sz="2000" dirty="0" err="1" smtClean="0">
                <a:latin typeface="Consolas" pitchFamily="49" charset="0"/>
              </a:rPr>
              <a:t>ShipToUps</a:t>
            </a:r>
            <a:r>
              <a:rPr lang="en-US" sz="2000" dirty="0" smtClean="0">
                <a:latin typeface="Consolas" pitchFamily="49" charset="0"/>
              </a:rPr>
              <a:t>&gt;(m =&gt; </a:t>
            </a:r>
            <a:r>
              <a:rPr lang="en-US" sz="2000" dirty="0" err="1" smtClean="0">
                <a:latin typeface="Consolas" pitchFamily="49" charset="0"/>
              </a:rPr>
              <a:t>m.Data</a:t>
            </a:r>
            <a:r>
              <a:rPr lang="en-US" sz="2000" dirty="0" smtClean="0">
                <a:latin typeface="Consolas" pitchFamily="49" charset="0"/>
              </a:rPr>
              <a:t> = </a:t>
            </a:r>
            <a:r>
              <a:rPr lang="en-US" sz="2000" dirty="0" err="1" smtClean="0">
                <a:latin typeface="Consolas" pitchFamily="49" charset="0"/>
              </a:rPr>
              <a:t>Data.Order</a:t>
            </a:r>
            <a:r>
              <a:rPr lang="en-US" sz="2000" dirty="0" smtClean="0">
                <a:latin typeface="Consolas" pitchFamily="49" charset="0"/>
              </a:rPr>
              <a:t>);</a:t>
            </a:r>
          </a:p>
          <a:p>
            <a:pPr lvl="0">
              <a:spcAft>
                <a:spcPts val="0"/>
              </a:spcAft>
              <a:buNone/>
            </a:pPr>
            <a:r>
              <a:rPr lang="en-US" sz="2200" dirty="0" smtClean="0">
                <a:latin typeface="Consolas" pitchFamily="49" charset="0"/>
              </a:rPr>
              <a:t>			}</a:t>
            </a:r>
          </a:p>
          <a:p>
            <a:pPr lvl="0">
              <a:spcAft>
                <a:spcPts val="0"/>
              </a:spcAft>
              <a:buNone/>
            </a:pPr>
            <a:r>
              <a:rPr lang="en-US" sz="2200" dirty="0" smtClean="0">
                <a:latin typeface="Consolas" pitchFamily="49" charset="0"/>
              </a:rPr>
              <a:t>}</a:t>
            </a:r>
          </a:p>
          <a:p>
            <a:pPr>
              <a:spcAft>
                <a:spcPts val="0"/>
              </a:spcAft>
              <a:buNone/>
            </a:pPr>
            <a:endParaRPr lang="en-US" sz="2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Sagas and Integration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auto">
          <a:xfrm>
            <a:off x="2220912" y="5075237"/>
            <a:ext cx="1333500" cy="3048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effectLst/>
              <a:latin typeface="Arial" charset="0"/>
              <a:ea typeface="MS Gothic" charset="-128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2862897" y="2865437"/>
            <a:ext cx="1383030" cy="3048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effectLst/>
              <a:latin typeface="Arial" charset="0"/>
              <a:ea typeface="MS Gothic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timeout state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63548" y="2255984"/>
            <a:ext cx="8920163" cy="12372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0"/>
              </a:spcAft>
              <a:buNone/>
            </a:pPr>
            <a:r>
              <a:rPr lang="en-US" sz="2000" dirty="0">
                <a:solidFill>
                  <a:srgbClr val="3333CC">
                    <a:lumMod val="50000"/>
                  </a:srgbClr>
                </a:solidFill>
                <a:latin typeface="Consolas" pitchFamily="49" charset="0"/>
              </a:rPr>
              <a:t>public void </a:t>
            </a:r>
            <a:r>
              <a:rPr lang="en-US" sz="2000" dirty="0" err="1" smtClean="0">
                <a:latin typeface="Consolas" pitchFamily="49" charset="0"/>
              </a:rPr>
              <a:t>FedexTimedOut</a:t>
            </a:r>
            <a:r>
              <a:rPr lang="en-US" sz="2000" dirty="0" smtClean="0">
                <a:latin typeface="Consolas" pitchFamily="49" charset="0"/>
              </a:rPr>
              <a:t>:</a:t>
            </a:r>
          </a:p>
          <a:p>
            <a:pPr lvl="0">
              <a:spcAft>
                <a:spcPts val="0"/>
              </a:spcAft>
              <a:buNone/>
            </a:pPr>
            <a:r>
              <a:rPr lang="en-US" sz="2000" dirty="0">
                <a:latin typeface="Consolas" pitchFamily="49" charset="0"/>
              </a:rPr>
              <a:t>{</a:t>
            </a:r>
          </a:p>
          <a:p>
            <a:pPr lvl="0">
              <a:spcAft>
                <a:spcPts val="0"/>
              </a:spcAft>
              <a:buNone/>
            </a:pP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</a:rPr>
              <a:t>	public string </a:t>
            </a:r>
            <a:r>
              <a:rPr lang="en-US" sz="20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</a:rPr>
              <a:t>SomeState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</a:rPr>
              <a:t>{</a:t>
            </a:r>
            <a:r>
              <a:rPr lang="en-US" sz="20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</a:rPr>
              <a:t>get;set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</a:rPr>
              <a:t>;} </a:t>
            </a:r>
            <a:endParaRPr lang="en-US" sz="2000" dirty="0">
              <a:latin typeface="Consolas" pitchFamily="49" charset="0"/>
            </a:endParaRPr>
          </a:p>
          <a:p>
            <a:pPr lvl="0">
              <a:spcAft>
                <a:spcPts val="0"/>
              </a:spcAft>
              <a:buNone/>
            </a:pPr>
            <a:r>
              <a:rPr lang="en-US" sz="2000" dirty="0" smtClean="0">
                <a:latin typeface="Consolas" pitchFamily="49" charset="0"/>
              </a:rPr>
              <a:t>}</a:t>
            </a:r>
            <a:endParaRPr lang="en-US" sz="2000" dirty="0">
              <a:latin typeface="Consolas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63549" y="4465637"/>
            <a:ext cx="9072563" cy="1523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0"/>
              </a:spcAft>
              <a:buNone/>
            </a:pPr>
            <a:r>
              <a:rPr lang="en-US" sz="2000" dirty="0">
                <a:solidFill>
                  <a:srgbClr val="3333CC">
                    <a:lumMod val="50000"/>
                  </a:srgbClr>
                </a:solidFill>
                <a:latin typeface="Consolas" pitchFamily="49" charset="0"/>
              </a:rPr>
              <a:t>public void </a:t>
            </a:r>
            <a:r>
              <a:rPr lang="en-US" sz="2000" dirty="0">
                <a:latin typeface="Consolas" pitchFamily="49" charset="0"/>
              </a:rPr>
              <a:t>Timeout(</a:t>
            </a:r>
            <a:r>
              <a:rPr lang="en-US" sz="2000" dirty="0" err="1">
                <a:latin typeface="Consolas" pitchFamily="49" charset="0"/>
              </a:rPr>
              <a:t>FedexTimedOut</a:t>
            </a:r>
            <a:r>
              <a:rPr lang="en-US" sz="2000" dirty="0">
                <a:latin typeface="Consolas" pitchFamily="49" charset="0"/>
              </a:rPr>
              <a:t> state) </a:t>
            </a:r>
          </a:p>
          <a:p>
            <a:pPr lvl="0">
              <a:spcAft>
                <a:spcPts val="0"/>
              </a:spcAft>
              <a:buNone/>
            </a:pPr>
            <a:r>
              <a:rPr lang="en-US" sz="2000" dirty="0" smtClean="0">
                <a:latin typeface="Consolas" pitchFamily="49" charset="0"/>
              </a:rPr>
              <a:t>{</a:t>
            </a:r>
            <a:endParaRPr lang="en-US" sz="2000" dirty="0">
              <a:latin typeface="Consolas" pitchFamily="49" charset="0"/>
            </a:endParaRPr>
          </a:p>
          <a:p>
            <a:pPr lvl="0">
              <a:spcAft>
                <a:spcPts val="0"/>
              </a:spcAft>
              <a:buNone/>
            </a:pPr>
            <a:r>
              <a:rPr lang="en-US" sz="2000" dirty="0" smtClean="0">
                <a:latin typeface="Consolas" pitchFamily="49" charset="0"/>
              </a:rPr>
              <a:t>	if(</a:t>
            </a:r>
            <a:r>
              <a:rPr lang="en-US" sz="2000" dirty="0" err="1" smtClean="0">
                <a:latin typeface="Consolas" pitchFamily="49" charset="0"/>
              </a:rPr>
              <a:t>state.SomeState</a:t>
            </a:r>
            <a:r>
              <a:rPr lang="en-US" sz="2000" dirty="0" smtClean="0">
                <a:latin typeface="Consolas" pitchFamily="49" charset="0"/>
              </a:rPr>
              <a:t>)</a:t>
            </a:r>
          </a:p>
          <a:p>
            <a:pPr lvl="0">
              <a:spcAft>
                <a:spcPts val="0"/>
              </a:spcAft>
              <a:buNone/>
            </a:pP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dirty="0" smtClean="0">
                <a:latin typeface="Consolas" pitchFamily="49" charset="0"/>
              </a:rPr>
              <a:t>     …</a:t>
            </a:r>
          </a:p>
          <a:p>
            <a:pPr lvl="0">
              <a:spcAft>
                <a:spcPts val="0"/>
              </a:spcAft>
              <a:buNone/>
            </a:pPr>
            <a:r>
              <a:rPr lang="en-US" sz="2000" dirty="0" smtClean="0">
                <a:latin typeface="Consolas" pitchFamily="49" charset="0"/>
              </a:rPr>
              <a:t>}</a:t>
            </a:r>
            <a:endParaRPr lang="en-US" sz="2000" dirty="0">
              <a:latin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Timeout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238" y="1768475"/>
            <a:ext cx="9577387" cy="4987925"/>
          </a:xfrm>
        </p:spPr>
        <p:txBody>
          <a:bodyPr/>
          <a:lstStyle/>
          <a:p>
            <a:r>
              <a:rPr lang="en-US" dirty="0" smtClean="0"/>
              <a:t>Runs in process with your endpoint by default</a:t>
            </a:r>
          </a:p>
          <a:p>
            <a:pPr lvl="1"/>
            <a:r>
              <a:rPr lang="en-US" dirty="0" smtClean="0"/>
              <a:t>Enabled by default</a:t>
            </a:r>
          </a:p>
          <a:p>
            <a:r>
              <a:rPr lang="en-US" dirty="0" smtClean="0"/>
              <a:t>Easily replaced with your own implementation</a:t>
            </a:r>
          </a:p>
          <a:p>
            <a:r>
              <a:rPr lang="en-US" dirty="0" smtClean="0"/>
              <a:t>Maintains timeout data in RavenDB</a:t>
            </a:r>
          </a:p>
        </p:txBody>
      </p:sp>
    </p:spTree>
    <p:extLst>
      <p:ext uri="{BB962C8B-B14F-4D97-AF65-F5344CB8AC3E}">
        <p14:creationId xmlns:p14="http://schemas.microsoft.com/office/powerpoint/2010/main" val="3311069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Timeout 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238" y="1768475"/>
            <a:ext cx="9577387" cy="4987925"/>
          </a:xfrm>
        </p:spPr>
        <p:txBody>
          <a:bodyPr/>
          <a:lstStyle/>
          <a:p>
            <a:r>
              <a:rPr lang="en-US" dirty="0" smtClean="0"/>
              <a:t>Convention based configuration</a:t>
            </a:r>
          </a:p>
          <a:p>
            <a:pPr lvl="1"/>
            <a:r>
              <a:rPr lang="en-US" dirty="0" smtClean="0"/>
              <a:t>Input queue: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{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endpointname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}.timeouts@{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masternode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buNone/>
            </a:pPr>
            <a:endParaRPr lang="en-US" sz="2400" dirty="0" smtClean="0">
              <a:latin typeface="Consolas" pitchFamily="49" charset="0"/>
            </a:endParaRPr>
          </a:p>
          <a:p>
            <a:pPr lvl="0"/>
            <a:r>
              <a:rPr lang="en-US" dirty="0" smtClean="0"/>
              <a:t>Override using:</a:t>
            </a:r>
          </a:p>
          <a:p>
            <a:pPr lvl="0"/>
            <a:endParaRPr lang="en-US" dirty="0"/>
          </a:p>
          <a:p>
            <a:pPr marL="107950" lvl="0" indent="0">
              <a:buNone/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UnicastBusConfig</a:t>
            </a:r>
            <a:endParaRPr lang="en-US" sz="2400" dirty="0" smtClean="0">
              <a:latin typeface="Consolas" pitchFamily="49" charset="0"/>
              <a:cs typeface="Consolas" pitchFamily="49" charset="0"/>
            </a:endParaRPr>
          </a:p>
          <a:p>
            <a:pPr marL="107950" lvl="0" indent="0">
              <a:buNone/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TimeoutManagerAddress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=“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timeouts@myserver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"/&gt;</a:t>
            </a:r>
          </a:p>
          <a:p>
            <a:pPr marL="107950" lvl="0" indent="0">
              <a:buNone/>
            </a:pPr>
            <a:endParaRPr lang="en-US" dirty="0" smtClean="0"/>
          </a:p>
          <a:p>
            <a:pPr marL="107950" lvl="0" indent="0">
              <a:buNone/>
            </a:pPr>
            <a:endParaRPr lang="en-US" dirty="0" smtClean="0"/>
          </a:p>
          <a:p>
            <a:pPr>
              <a:buNone/>
            </a:pPr>
            <a:endParaRPr lang="en-US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4870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 Sagas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238" y="1768475"/>
            <a:ext cx="9069387" cy="5135562"/>
          </a:xfrm>
        </p:spPr>
        <p:txBody>
          <a:bodyPr/>
          <a:lstStyle/>
          <a:p>
            <a:pPr>
              <a:buNone/>
            </a:pPr>
            <a:r>
              <a:rPr lang="en-US" sz="2400" dirty="0" err="1" smtClean="0">
                <a:latin typeface="Consolas" pitchFamily="49" charset="0"/>
              </a:rPr>
              <a:t>Test.Saga</a:t>
            </a:r>
            <a:r>
              <a:rPr lang="en-US" sz="2400" dirty="0" smtClean="0">
                <a:latin typeface="Consolas" pitchFamily="49" charset="0"/>
              </a:rPr>
              <a:t>&lt;</a:t>
            </a:r>
            <a:r>
              <a:rPr lang="en-US" sz="2400" dirty="0" err="1" smtClean="0">
                <a:latin typeface="Consolas" pitchFamily="49" charset="0"/>
              </a:rPr>
              <a:t>MySaga</a:t>
            </a:r>
            <a:r>
              <a:rPr lang="en-US" sz="2400" dirty="0" smtClean="0">
                <a:latin typeface="Consolas" pitchFamily="49" charset="0"/>
              </a:rPr>
              <a:t>&gt;(</a:t>
            </a:r>
            <a:r>
              <a:rPr lang="en-US" sz="2400" dirty="0" err="1" smtClean="0">
                <a:latin typeface="Consolas" pitchFamily="49" charset="0"/>
              </a:rPr>
              <a:t>sagaId</a:t>
            </a:r>
            <a:r>
              <a:rPr lang="en-US" sz="2400" dirty="0" smtClean="0">
                <a:latin typeface="Consolas" pitchFamily="49" charset="0"/>
              </a:rPr>
              <a:t>)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.</a:t>
            </a:r>
            <a:r>
              <a:rPr lang="en-US" sz="2400" dirty="0" err="1" smtClean="0">
                <a:latin typeface="Consolas" pitchFamily="49" charset="0"/>
              </a:rPr>
              <a:t>WhenReceivesMessageFrom</a:t>
            </a:r>
            <a:r>
              <a:rPr lang="en-US" sz="2400" dirty="0" smtClean="0">
                <a:latin typeface="Consolas" pitchFamily="49" charset="0"/>
              </a:rPr>
              <a:t>(</a:t>
            </a:r>
            <a:r>
              <a:rPr lang="en-US" sz="2400" dirty="0" err="1" smtClean="0">
                <a:solidFill>
                  <a:srgbClr val="660066"/>
                </a:solidFill>
                <a:latin typeface="Consolas" pitchFamily="49" charset="0"/>
              </a:rPr>
              <a:t>clientEndpoint</a:t>
            </a:r>
            <a:r>
              <a:rPr lang="en-US" sz="2400" dirty="0" smtClean="0">
                <a:latin typeface="Consolas" pitchFamily="49" charset="0"/>
              </a:rPr>
              <a:t>)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			.</a:t>
            </a:r>
            <a:r>
              <a:rPr lang="en-US" sz="2400" dirty="0" err="1" smtClean="0">
                <a:latin typeface="Consolas" pitchFamily="49" charset="0"/>
              </a:rPr>
              <a:t>ExpectReplyToOrginator</a:t>
            </a:r>
            <a:r>
              <a:rPr lang="en-US" sz="2400" dirty="0" smtClean="0">
                <a:latin typeface="Consolas" pitchFamily="49" charset="0"/>
              </a:rPr>
              <a:t>&lt;</a:t>
            </a:r>
            <a:r>
              <a:rPr lang="en-US" sz="2400" dirty="0" smtClean="0">
                <a:solidFill>
                  <a:srgbClr val="C00000"/>
                </a:solidFill>
                <a:latin typeface="Consolas" pitchFamily="49" charset="0"/>
              </a:rPr>
              <a:t>M1</a:t>
            </a:r>
            <a:r>
              <a:rPr lang="en-US" sz="2400" dirty="0" smtClean="0">
                <a:latin typeface="Consolas" pitchFamily="49" charset="0"/>
              </a:rPr>
              <a:t>&gt;( 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</a:rPr>
              <a:t>/* check data */ </a:t>
            </a:r>
            <a:r>
              <a:rPr lang="en-US" sz="2400" dirty="0" smtClean="0">
                <a:latin typeface="Consolas" pitchFamily="49" charset="0"/>
              </a:rPr>
              <a:t>)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			.</a:t>
            </a:r>
            <a:r>
              <a:rPr lang="en-US" sz="2400" dirty="0" err="1" smtClean="0">
                <a:latin typeface="Consolas" pitchFamily="49" charset="0"/>
              </a:rPr>
              <a:t>ExpectPublish</a:t>
            </a:r>
            <a:r>
              <a:rPr lang="en-US" sz="2400" dirty="0" smtClean="0">
                <a:latin typeface="Consolas" pitchFamily="49" charset="0"/>
              </a:rPr>
              <a:t>&lt;</a:t>
            </a:r>
            <a:r>
              <a:rPr lang="en-US" sz="2400" dirty="0" smtClean="0">
                <a:solidFill>
                  <a:srgbClr val="C00000"/>
                </a:solidFill>
                <a:latin typeface="Consolas" pitchFamily="49" charset="0"/>
              </a:rPr>
              <a:t>M2</a:t>
            </a:r>
            <a:r>
              <a:rPr lang="en-US" sz="2400" dirty="0" smtClean="0">
                <a:latin typeface="Consolas" pitchFamily="49" charset="0"/>
              </a:rPr>
              <a:t>&gt;( 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</a:rPr>
              <a:t>/* check data */ </a:t>
            </a:r>
            <a:r>
              <a:rPr lang="en-US" sz="2400" dirty="0" smtClean="0">
                <a:latin typeface="Consolas" pitchFamily="49" charset="0"/>
              </a:rPr>
              <a:t>)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			.</a:t>
            </a:r>
            <a:r>
              <a:rPr lang="en-US" sz="2400" dirty="0" err="1" smtClean="0">
                <a:latin typeface="Consolas" pitchFamily="49" charset="0"/>
              </a:rPr>
              <a:t>ExpectSend</a:t>
            </a:r>
            <a:r>
              <a:rPr lang="en-US" sz="2400" dirty="0" smtClean="0">
                <a:latin typeface="Consolas" pitchFamily="49" charset="0"/>
              </a:rPr>
              <a:t>&lt;</a:t>
            </a:r>
            <a:r>
              <a:rPr lang="en-US" sz="2400" dirty="0" smtClean="0">
                <a:solidFill>
                  <a:srgbClr val="C00000"/>
                </a:solidFill>
                <a:latin typeface="Consolas" pitchFamily="49" charset="0"/>
              </a:rPr>
              <a:t>M3</a:t>
            </a:r>
            <a:r>
              <a:rPr lang="en-US" sz="2400" dirty="0" smtClean="0">
                <a:latin typeface="Consolas" pitchFamily="49" charset="0"/>
              </a:rPr>
              <a:t>&gt;( 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</a:rPr>
              <a:t>/* check data */ </a:t>
            </a:r>
            <a:r>
              <a:rPr lang="en-US" sz="2400" dirty="0" smtClean="0">
                <a:latin typeface="Consolas" pitchFamily="49" charset="0"/>
              </a:rPr>
              <a:t>)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			.When( saga =&gt; </a:t>
            </a:r>
            <a:r>
              <a:rPr lang="en-US" sz="2400" dirty="0" err="1">
                <a:latin typeface="Consolas" pitchFamily="49" charset="0"/>
              </a:rPr>
              <a:t>s</a:t>
            </a:r>
            <a:r>
              <a:rPr lang="en-US" sz="2400" dirty="0" err="1" smtClean="0">
                <a:latin typeface="Consolas" pitchFamily="49" charset="0"/>
              </a:rPr>
              <a:t>aga.Handle</a:t>
            </a:r>
            <a:r>
              <a:rPr lang="en-US" sz="2400" dirty="0" smtClean="0">
                <a:latin typeface="Consolas" pitchFamily="49" charset="0"/>
              </a:rPr>
              <a:t>(</a:t>
            </a:r>
            <a:r>
              <a:rPr lang="en-US" sz="2400" dirty="0" err="1" smtClean="0">
                <a:solidFill>
                  <a:srgbClr val="660066"/>
                </a:solidFill>
                <a:latin typeface="Consolas" pitchFamily="49" charset="0"/>
              </a:rPr>
              <a:t>firstMessage</a:t>
            </a:r>
            <a:r>
              <a:rPr lang="en-US" sz="2400" dirty="0" smtClean="0">
                <a:latin typeface="Consolas" pitchFamily="49" charset="0"/>
              </a:rPr>
              <a:t>) );</a:t>
            </a:r>
          </a:p>
          <a:p>
            <a:pPr>
              <a:buNone/>
            </a:pPr>
            <a:endParaRPr lang="en-US" sz="2400" dirty="0" smtClean="0">
              <a:latin typeface="Consolas" pitchFamily="49" charset="0"/>
            </a:endParaRPr>
          </a:p>
          <a:p>
            <a:pPr>
              <a:buNone/>
            </a:pPr>
            <a:endParaRPr lang="en-US" sz="2400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</a:rPr>
              <a:t>Check Data</a:t>
            </a:r>
            <a:r>
              <a:rPr lang="en-US" sz="2400" dirty="0" smtClean="0">
                <a:latin typeface="Consolas" pitchFamily="49" charset="0"/>
              </a:rPr>
              <a:t>: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						m =&gt; return (</a:t>
            </a:r>
            <a:r>
              <a:rPr lang="en-US" sz="2400" dirty="0" err="1" smtClean="0">
                <a:latin typeface="Consolas" pitchFamily="49" charset="0"/>
              </a:rPr>
              <a:t>m.Data</a:t>
            </a:r>
            <a:r>
              <a:rPr lang="en-US" sz="2400" dirty="0" smtClean="0">
                <a:latin typeface="Consolas" pitchFamily="49" charset="0"/>
              </a:rPr>
              <a:t> == Something)</a:t>
            </a:r>
          </a:p>
          <a:p>
            <a:pPr>
              <a:buNone/>
            </a:pPr>
            <a:endParaRPr lang="en-US" sz="2400" dirty="0" smtClean="0">
              <a:latin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 Saga Timeouts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3135312" y="1798637"/>
            <a:ext cx="914400" cy="3048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effectLst/>
              <a:latin typeface="Arial" charset="0"/>
              <a:ea typeface="MS Gothic" charset="-128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3440112" y="3932237"/>
            <a:ext cx="1524000" cy="3048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effectLst/>
              <a:latin typeface="Arial" charset="0"/>
              <a:ea typeface="MS Gothic" charset="-128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3564376" y="5532437"/>
            <a:ext cx="3581400" cy="3048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effectLst/>
              <a:latin typeface="Arial" charset="0"/>
              <a:ea typeface="MS Gothic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None/>
            </a:pPr>
            <a:r>
              <a:rPr lang="en-US" sz="2400" dirty="0" err="1" smtClean="0">
                <a:latin typeface="Consolas" pitchFamily="49" charset="0"/>
              </a:rPr>
              <a:t>MyTimeoutState</a:t>
            </a:r>
            <a:r>
              <a:rPr lang="en-US" sz="2400" dirty="0" smtClean="0">
                <a:latin typeface="Consolas" pitchFamily="49" charset="0"/>
              </a:rPr>
              <a:t> state;</a:t>
            </a:r>
          </a:p>
          <a:p>
            <a:pPr lvl="0">
              <a:buNone/>
            </a:pPr>
            <a:endParaRPr lang="en-US" sz="2400" dirty="0" smtClean="0">
              <a:latin typeface="Consolas" pitchFamily="49" charset="0"/>
            </a:endParaRPr>
          </a:p>
          <a:p>
            <a:pPr lvl="0">
              <a:buNone/>
            </a:pPr>
            <a:r>
              <a:rPr lang="en-US" sz="2400" dirty="0" err="1" smtClean="0">
                <a:latin typeface="Consolas" pitchFamily="49" charset="0"/>
              </a:rPr>
              <a:t>Saga.WhenReceivesMessageFrom</a:t>
            </a:r>
            <a:r>
              <a:rPr lang="en-US" sz="2400" dirty="0" smtClean="0">
                <a:latin typeface="Consolas" pitchFamily="49" charset="0"/>
              </a:rPr>
              <a:t>(</a:t>
            </a:r>
            <a:r>
              <a:rPr lang="en-US" sz="2400" dirty="0" err="1" smtClean="0">
                <a:solidFill>
                  <a:srgbClr val="660066"/>
                </a:solidFill>
                <a:latin typeface="Consolas" pitchFamily="49" charset="0"/>
              </a:rPr>
              <a:t>clientEndpoint</a:t>
            </a:r>
            <a:r>
              <a:rPr lang="en-US" sz="2400" dirty="0" smtClean="0">
                <a:latin typeface="Consolas" pitchFamily="49" charset="0"/>
              </a:rPr>
              <a:t>)</a:t>
            </a:r>
          </a:p>
          <a:p>
            <a:pPr lvl="0">
              <a:buNone/>
            </a:pPr>
            <a:r>
              <a:rPr lang="en-US" sz="2400" dirty="0" smtClean="0">
                <a:latin typeface="Consolas" pitchFamily="49" charset="0"/>
              </a:rPr>
              <a:t>			.</a:t>
            </a:r>
            <a:r>
              <a:rPr lang="en-US" sz="2400" dirty="0" err="1" smtClean="0">
                <a:latin typeface="Consolas" pitchFamily="49" charset="0"/>
              </a:rPr>
              <a:t>ExpectTimeoutToBeSetAt</a:t>
            </a:r>
            <a:r>
              <a:rPr lang="en-US" sz="2400" dirty="0" smtClean="0">
                <a:latin typeface="Consolas" pitchFamily="49" charset="0"/>
              </a:rPr>
              <a:t>&lt;</a:t>
            </a:r>
            <a:r>
              <a:rPr lang="en-US" sz="2400" dirty="0" err="1" smtClean="0">
                <a:latin typeface="Consolas" pitchFamily="49" charset="0"/>
              </a:rPr>
              <a:t>MyTimeoutState</a:t>
            </a:r>
            <a:r>
              <a:rPr lang="en-US" sz="2400" dirty="0" smtClean="0">
                <a:latin typeface="Consolas" pitchFamily="49" charset="0"/>
              </a:rPr>
              <a:t>&gt;(…)</a:t>
            </a:r>
          </a:p>
          <a:p>
            <a:pPr lvl="0">
              <a:buNone/>
            </a:pPr>
            <a:r>
              <a:rPr lang="en-US" sz="2400" dirty="0" smtClean="0">
                <a:latin typeface="Consolas" pitchFamily="49" charset="0"/>
              </a:rPr>
              <a:t>			.When( saga =&gt; </a:t>
            </a:r>
            <a:r>
              <a:rPr lang="en-US" sz="2400" dirty="0" err="1" smtClean="0">
                <a:latin typeface="Consolas" pitchFamily="49" charset="0"/>
              </a:rPr>
              <a:t>saga.Handle</a:t>
            </a:r>
            <a:r>
              <a:rPr lang="en-US" sz="2400" dirty="0" smtClean="0">
                <a:latin typeface="Consolas" pitchFamily="49" charset="0"/>
              </a:rPr>
              <a:t>(</a:t>
            </a:r>
            <a:r>
              <a:rPr lang="en-US" sz="2400" dirty="0" err="1" smtClean="0">
                <a:solidFill>
                  <a:srgbClr val="660066"/>
                </a:solidFill>
                <a:latin typeface="Consolas" pitchFamily="49" charset="0"/>
              </a:rPr>
              <a:t>firstMessage</a:t>
            </a:r>
            <a:r>
              <a:rPr lang="en-US" sz="2400" dirty="0" smtClean="0">
                <a:latin typeface="Consolas" pitchFamily="49" charset="0"/>
              </a:rPr>
              <a:t>) );</a:t>
            </a:r>
          </a:p>
          <a:p>
            <a:pPr lvl="0">
              <a:buNone/>
            </a:pPr>
            <a:endParaRPr lang="en-US" sz="2400" dirty="0" smtClean="0">
              <a:latin typeface="Consolas" pitchFamily="49" charset="0"/>
            </a:endParaRPr>
          </a:p>
          <a:p>
            <a:pPr lvl="0">
              <a:buNone/>
            </a:pPr>
            <a:r>
              <a:rPr lang="en-US" sz="2400" dirty="0" err="1" smtClean="0">
                <a:latin typeface="Consolas" pitchFamily="49" charset="0"/>
              </a:rPr>
              <a:t>Saga.Expect</a:t>
            </a:r>
            <a:r>
              <a:rPr lang="en-US" sz="2400" dirty="0" smtClean="0">
                <a:latin typeface="Consolas" pitchFamily="49" charset="0"/>
              </a:rPr>
              <a:t>…</a:t>
            </a:r>
          </a:p>
          <a:p>
            <a:pPr lvl="0">
              <a:buNone/>
            </a:pPr>
            <a:r>
              <a:rPr lang="en-US" sz="2400" dirty="0" smtClean="0">
                <a:latin typeface="Consolas" pitchFamily="49" charset="0"/>
              </a:rPr>
              <a:t>			.When( saga =&gt; </a:t>
            </a:r>
            <a:r>
              <a:rPr lang="en-US" sz="2400" dirty="0" err="1">
                <a:latin typeface="Consolas" pitchFamily="49" charset="0"/>
              </a:rPr>
              <a:t>s</a:t>
            </a:r>
            <a:r>
              <a:rPr lang="en-US" sz="2400" dirty="0" err="1" smtClean="0">
                <a:latin typeface="Consolas" pitchFamily="49" charset="0"/>
              </a:rPr>
              <a:t>aga.Timeout</a:t>
            </a:r>
            <a:r>
              <a:rPr lang="en-US" sz="2400" dirty="0" smtClean="0">
                <a:latin typeface="Consolas" pitchFamily="49" charset="0"/>
              </a:rPr>
              <a:t>(</a:t>
            </a:r>
            <a:r>
              <a:rPr lang="en-US" sz="2400" dirty="0" smtClean="0">
                <a:solidFill>
                  <a:srgbClr val="660066"/>
                </a:solidFill>
                <a:latin typeface="Consolas" pitchFamily="49" charset="0"/>
              </a:rPr>
              <a:t>state</a:t>
            </a:r>
            <a:r>
              <a:rPr lang="en-US" sz="2400" dirty="0" smtClean="0">
                <a:latin typeface="Consolas" pitchFamily="49" charset="0"/>
              </a:rPr>
              <a:t>) );</a:t>
            </a:r>
          </a:p>
          <a:p>
            <a:pPr lvl="0">
              <a:buNone/>
            </a:pPr>
            <a:endParaRPr lang="en-US" sz="2400" dirty="0" smtClean="0">
              <a:latin typeface="Consolas" pitchFamily="49" charset="0"/>
            </a:endParaRP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Differences from RPC</a:t>
            </a:r>
            <a:endParaRPr lang="en-US" dirty="0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503238" y="1798637"/>
            <a:ext cx="9070975" cy="4989513"/>
          </a:xfrm>
          <a:prstGeom prst="rect">
            <a:avLst/>
          </a:prstGeom>
          <a:ln/>
        </p:spPr>
        <p:txBody>
          <a:bodyPr/>
          <a:lstStyle/>
          <a:p>
            <a:pPr marL="431800" marR="0" lvl="0" indent="-323850" algn="l" defTabSz="449263" rtl="0" eaLnBrk="1" fontAlgn="base" latinLnBrk="0" hangingPunct="0">
              <a:lnSpc>
                <a:spcPct val="84000"/>
              </a:lnSpc>
              <a:spcBef>
                <a:spcPct val="0"/>
              </a:spcBef>
              <a:spcAft>
                <a:spcPts val="1425"/>
              </a:spcAft>
              <a:buClr>
                <a:srgbClr val="000000"/>
              </a:buClr>
              <a:buSzPct val="39000"/>
              <a:buFont typeface="StarSymbol" charset="0"/>
              <a:buBlip>
                <a:blip r:embed="rId3"/>
              </a:buBlip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kumimoji="0" lang="en-GB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RPC is easy to code</a:t>
            </a:r>
          </a:p>
          <a:p>
            <a:pPr marL="863600" marR="0" lvl="1" indent="-32385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ts val="1138"/>
              </a:spcAft>
              <a:buClr>
                <a:srgbClr val="000000"/>
              </a:buClr>
              <a:buSzPct val="45000"/>
              <a:buFont typeface="StarSymbol" charset="0"/>
              <a:buBlip>
                <a:blip r:embed="rId3"/>
              </a:buBlip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kumimoji="0" lang="en-GB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</a:rPr>
              <a:t>After invoking a web service</a:t>
            </a:r>
          </a:p>
          <a:p>
            <a:pPr marL="863600" marR="0" lvl="1" indent="-32385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ts val="1138"/>
              </a:spcAft>
              <a:buClr>
                <a:srgbClr val="000000"/>
              </a:buClr>
              <a:buSzPct val="45000"/>
              <a:buFont typeface="StarSymbol" charset="0"/>
              <a:buBlip>
                <a:blip r:embed="rId3"/>
              </a:buBlip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GB" sz="2800" kern="0" dirty="0" smtClean="0">
                <a:solidFill>
                  <a:srgbClr val="000000"/>
                </a:solidFill>
                <a:ea typeface="+mn-ea"/>
              </a:rPr>
              <a:t>Next line of code assumes we’ve got a response</a:t>
            </a:r>
          </a:p>
          <a:p>
            <a:pPr marL="863600" marR="0" lvl="1" indent="-32385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ts val="1138"/>
              </a:spcAft>
              <a:buClr>
                <a:srgbClr val="000000"/>
              </a:buClr>
              <a:buSzPct val="45000"/>
              <a:buFont typeface="StarSymbol" charset="0"/>
              <a:buBlip>
                <a:blip r:embed="rId3"/>
              </a:buBlip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endParaRPr kumimoji="0" lang="en-GB" sz="2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</a:endParaRPr>
          </a:p>
          <a:p>
            <a:pPr marL="431800" indent="-323850">
              <a:spcAft>
                <a:spcPts val="1138"/>
              </a:spcAft>
              <a:buFont typeface="StarSymbol" charset="0"/>
              <a:buBlip>
                <a:blip r:embed="rId3"/>
              </a:buBlip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2800" kern="0" noProof="0" dirty="0" smtClean="0">
                <a:solidFill>
                  <a:srgbClr val="000000"/>
                </a:solidFill>
                <a:ea typeface="+mn-ea"/>
              </a:rPr>
              <a:t>RPC problems</a:t>
            </a:r>
          </a:p>
          <a:p>
            <a:pPr marL="863600" lvl="1" indent="-323850">
              <a:spcAft>
                <a:spcPts val="1138"/>
              </a:spcAft>
              <a:buFont typeface="StarSymbol" charset="0"/>
              <a:buBlip>
                <a:blip r:embed="rId3"/>
              </a:buBlip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kumimoji="0" lang="en-GB" sz="2800" b="0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</a:rPr>
              <a:t>Can’t</a:t>
            </a:r>
            <a:r>
              <a:rPr kumimoji="0" lang="en-GB" sz="2800" b="0" i="0" u="none" strike="noStrike" kern="0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</a:rPr>
              <a:t> reason about the time between one line of code and another</a:t>
            </a:r>
          </a:p>
          <a:p>
            <a:pPr marL="863600" lvl="1" indent="-323850">
              <a:spcAft>
                <a:spcPts val="1138"/>
              </a:spcAft>
              <a:buFont typeface="StarSymbol" charset="0"/>
              <a:buBlip>
                <a:blip r:embed="rId3"/>
              </a:buBlip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GB" sz="2800" kern="0" baseline="0" noProof="0" dirty="0" smtClean="0">
              <a:solidFill>
                <a:srgbClr val="000000"/>
              </a:solidFill>
              <a:ea typeface="+mn-ea"/>
            </a:endParaRPr>
          </a:p>
          <a:p>
            <a:pPr marL="431800" indent="-323850">
              <a:spcAft>
                <a:spcPts val="1138"/>
              </a:spcAft>
              <a:buFont typeface="StarSymbol" charset="0"/>
              <a:buBlip>
                <a:blip r:embed="rId3"/>
              </a:buBlip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kumimoji="0" lang="en-GB" sz="2800" b="0" i="0" u="none" strike="noStrike" kern="0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</a:rPr>
              <a:t>Messaging makes this all explicit</a:t>
            </a:r>
            <a:endParaRPr kumimoji="0" lang="en-GB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Exercise: Sagas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 and unit test the shipping saga described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Activity Monitoring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BAM &amp; Monitoring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Business Activity Monitoring</a:t>
            </a:r>
          </a:p>
          <a:p>
            <a:pPr lvl="1"/>
            <a:r>
              <a:rPr lang="en-US" dirty="0" smtClean="0"/>
              <a:t>High-level “what’s going on” from a business view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Monitoring</a:t>
            </a:r>
          </a:p>
          <a:p>
            <a:pPr lvl="1"/>
            <a:r>
              <a:rPr lang="en-US" dirty="0" smtClean="0"/>
              <a:t>Lower-level “what’s going on” from a technical view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Important to be able to tie one to the other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766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Events Don’t Happen In Time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 bwMode="auto">
          <a:xfrm>
            <a:off x="1343328" y="1874837"/>
            <a:ext cx="1715784" cy="105823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Medium" pitchFamily="34" charset="0"/>
              </a:rPr>
              <a:t>Sales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5649912" y="3475037"/>
            <a:ext cx="1600200" cy="4572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D34F"/>
              </a:buClr>
              <a:buSzPct val="95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Franklin Gothic Book"/>
                <a:ea typeface="+mn-ea"/>
                <a:cs typeface="+mn-cs"/>
              </a:rPr>
              <a:t>Order Billed</a:t>
            </a:r>
          </a:p>
        </p:txBody>
      </p:sp>
      <p:cxnSp>
        <p:nvCxnSpPr>
          <p:cNvPr id="6" name="Straight Arrow Connector 5"/>
          <p:cNvCxnSpPr>
            <a:stCxn id="4" idx="2"/>
            <a:endCxn id="9" idx="0"/>
          </p:cNvCxnSpPr>
          <p:nvPr/>
        </p:nvCxnSpPr>
        <p:spPr>
          <a:xfrm rot="16200000" flipH="1">
            <a:off x="1365803" y="3768492"/>
            <a:ext cx="1684962" cy="1412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cxnSp>
        <p:nvCxnSpPr>
          <p:cNvPr id="7" name="Straight Arrow Connector 6"/>
          <p:cNvCxnSpPr>
            <a:stCxn id="8" idx="2"/>
          </p:cNvCxnSpPr>
          <p:nvPr/>
        </p:nvCxnSpPr>
        <p:spPr>
          <a:xfrm rot="5400000">
            <a:off x="5045877" y="2927510"/>
            <a:ext cx="1075362" cy="1086492"/>
          </a:xfrm>
          <a:prstGeom prst="straightConnector1">
            <a:avLst/>
          </a:prstGeom>
          <a:noFill/>
          <a:ln w="38100" cap="flat" cmpd="dbl" algn="ctr">
            <a:solidFill>
              <a:schemeClr val="tx1"/>
            </a:solidFill>
            <a:prstDash val="dash"/>
            <a:tailEnd type="stealth" w="lg" len="lg"/>
          </a:ln>
          <a:effectLst/>
        </p:spPr>
      </p:cxnSp>
      <p:sp>
        <p:nvSpPr>
          <p:cNvPr id="8" name="Rounded Rectangle 7"/>
          <p:cNvSpPr/>
          <p:nvPr/>
        </p:nvSpPr>
        <p:spPr bwMode="auto">
          <a:xfrm>
            <a:off x="5268912" y="1874837"/>
            <a:ext cx="1715784" cy="1058238"/>
          </a:xfrm>
          <a:prstGeom prst="roundRect">
            <a:avLst/>
          </a:prstGeom>
          <a:solidFill>
            <a:srgbClr val="FFD34F">
              <a:lumMod val="75000"/>
            </a:srgbClr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Medium" pitchFamily="34" charset="0"/>
              </a:rPr>
              <a:t>Billing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1154112" y="4618037"/>
            <a:ext cx="2122472" cy="1058238"/>
          </a:xfrm>
          <a:prstGeom prst="roundRect">
            <a:avLst/>
          </a:prstGeom>
          <a:solidFill>
            <a:srgbClr val="07CF2D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Medium" pitchFamily="34" charset="0"/>
              </a:rPr>
              <a:t>BAM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2982912" y="2865437"/>
            <a:ext cx="1981200" cy="4572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D34F"/>
              </a:buClr>
              <a:buSzPct val="95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Franklin Gothic Book"/>
                <a:ea typeface="+mn-ea"/>
                <a:cs typeface="+mn-cs"/>
              </a:rPr>
              <a:t>Order Accepted</a:t>
            </a:r>
          </a:p>
        </p:txBody>
      </p:sp>
      <p:cxnSp>
        <p:nvCxnSpPr>
          <p:cNvPr id="11" name="Straight Arrow Connector 10"/>
          <p:cNvCxnSpPr>
            <a:stCxn id="4" idx="3"/>
            <a:endCxn id="8" idx="1"/>
          </p:cNvCxnSpPr>
          <p:nvPr/>
        </p:nvCxnSpPr>
        <p:spPr>
          <a:xfrm>
            <a:off x="3059112" y="2403956"/>
            <a:ext cx="22098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sp>
        <p:nvSpPr>
          <p:cNvPr id="19" name="TextBox 18"/>
          <p:cNvSpPr txBox="1"/>
          <p:nvPr/>
        </p:nvSpPr>
        <p:spPr>
          <a:xfrm>
            <a:off x="4497318" y="3932237"/>
            <a:ext cx="466794" cy="6075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C00000"/>
                </a:solidFill>
              </a:rPr>
              <a:t>?</a:t>
            </a:r>
            <a:endParaRPr lang="en-US" sz="3600" b="1" dirty="0">
              <a:solidFill>
                <a:srgbClr val="C00000"/>
              </a:solidFill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3287712" y="4465637"/>
            <a:ext cx="5345113" cy="1333501"/>
            <a:chOff x="3059112" y="3398837"/>
            <a:chExt cx="5345113" cy="1333501"/>
          </a:xfrm>
        </p:grpSpPr>
        <p:pic>
          <p:nvPicPr>
            <p:cNvPr id="21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059112" y="3398837"/>
              <a:ext cx="1333501" cy="13335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2" name="Rectangle 3"/>
            <p:cNvSpPr txBox="1">
              <a:spLocks noChangeArrowheads="1"/>
            </p:cNvSpPr>
            <p:nvPr/>
          </p:nvSpPr>
          <p:spPr>
            <a:xfrm>
              <a:off x="4430712" y="3856037"/>
              <a:ext cx="3973513" cy="457200"/>
            </a:xfrm>
            <a:prstGeom prst="rect">
              <a:avLst/>
            </a:prstGeom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ts val="700"/>
                </a:spcBef>
                <a:spcAft>
                  <a:spcPct val="0"/>
                </a:spcAft>
                <a:buClr>
                  <a:srgbClr val="FFD34F"/>
                </a:buClr>
                <a:buSzPct val="95000"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Franklin Gothic Book"/>
                  <a:ea typeface="+mn-ea"/>
                  <a:cs typeface="+mn-cs"/>
                </a:rPr>
                <a:t>Logical Timeout</a:t>
              </a: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1687512" y="5913437"/>
            <a:ext cx="4943982" cy="5502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Often makes use of sagas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  <p:bldP spid="19" grpId="0"/>
      <p:bldP spid="24" grpId="0"/>
    </p:bld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big of a timeout?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service’s SLA specifies time</a:t>
            </a:r>
          </a:p>
          <a:p>
            <a:endParaRPr lang="en-US" dirty="0" smtClean="0"/>
          </a:p>
          <a:p>
            <a:r>
              <a:rPr lang="en-US" dirty="0" smtClean="0"/>
              <a:t>BAM bases timeout choices on that SLA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Dashboards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238" y="1768475"/>
            <a:ext cx="9577387" cy="4987925"/>
          </a:xfrm>
        </p:spPr>
        <p:txBody>
          <a:bodyPr/>
          <a:lstStyle/>
          <a:p>
            <a:r>
              <a:rPr lang="en-US" dirty="0" smtClean="0"/>
              <a:t>BAM can show:</a:t>
            </a:r>
          </a:p>
          <a:p>
            <a:pPr lvl="1"/>
            <a:r>
              <a:rPr lang="en-US" dirty="0" smtClean="0"/>
              <a:t>How many cross-service processes are in progress</a:t>
            </a:r>
          </a:p>
          <a:p>
            <a:pPr lvl="1"/>
            <a:r>
              <a:rPr lang="en-US" dirty="0" smtClean="0"/>
              <a:t>How many did we do yesterday, last week, etc</a:t>
            </a:r>
          </a:p>
          <a:p>
            <a:pPr lvl="1"/>
            <a:r>
              <a:rPr lang="en-US" dirty="0" smtClean="0"/>
              <a:t>Statistics around completion time</a:t>
            </a:r>
          </a:p>
          <a:p>
            <a:pPr lvl="1"/>
            <a:r>
              <a:rPr lang="en-US" dirty="0" smtClean="0"/>
              <a:t>Trends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In real time</a:t>
            </a:r>
          </a:p>
          <a:p>
            <a:r>
              <a:rPr lang="en-US" dirty="0" smtClean="0"/>
              <a:t>Useful for administrators to see problematic trends</a:t>
            </a:r>
          </a:p>
          <a:p>
            <a:pPr lvl="1"/>
            <a:r>
              <a:rPr lang="en-US" dirty="0" smtClean="0"/>
              <a:t>Zoom in on an AC of problem service 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SOA, BAM, and Centralization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is no central authority which orchestrates autonomous services</a:t>
            </a:r>
          </a:p>
          <a:p>
            <a:endParaRPr lang="en-US" dirty="0" smtClean="0"/>
          </a:p>
          <a:p>
            <a:r>
              <a:rPr lang="en-US" dirty="0" smtClean="0"/>
              <a:t>Business Activity Monitoring provides a central point of visibility on what’s going 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SOA, CQRS, and Sagas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4000" dirty="0" smtClean="0"/>
              <a:t>All together now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Race Conditions – the secret sauce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238" y="1768475"/>
            <a:ext cx="9337674" cy="4987925"/>
          </a:xfrm>
        </p:spPr>
        <p:txBody>
          <a:bodyPr/>
          <a:lstStyle/>
          <a:p>
            <a:r>
              <a:rPr lang="en-US" dirty="0" smtClean="0"/>
              <a:t>Race conditions may indicate a collaborative domain – fertile ground for CQRS</a:t>
            </a:r>
          </a:p>
          <a:p>
            <a:endParaRPr lang="en-US" dirty="0" smtClean="0"/>
          </a:p>
          <a:p>
            <a:r>
              <a:rPr lang="en-US" dirty="0" smtClean="0"/>
              <a:t>May even make you think your service boundaries are wrong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World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not allow users to cancel shipped orders</a:t>
            </a:r>
          </a:p>
          <a:p>
            <a:r>
              <a:rPr lang="en-US" dirty="0" smtClean="0"/>
              <a:t>Don’t ship cancelled orders</a:t>
            </a:r>
          </a:p>
          <a:p>
            <a:endParaRPr lang="en-US" dirty="0" smtClean="0"/>
          </a:p>
          <a:p>
            <a:r>
              <a:rPr lang="en-US" dirty="0" smtClean="0"/>
              <a:t>As we shrink the time between actions, a race condition presents itself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3112" y="1382441"/>
            <a:ext cx="9055497" cy="6219233"/>
          </a:xfrm>
          <a:noFill/>
          <a:ln/>
        </p:spPr>
        <p:txBody>
          <a:bodyPr/>
          <a:lstStyle/>
          <a:p>
            <a:pPr marL="377979" indent="-377979"/>
            <a:r>
              <a:rPr lang="en-US" dirty="0"/>
              <a:t>Reasons thing fail</a:t>
            </a:r>
          </a:p>
          <a:p>
            <a:pPr marL="1259929" lvl="2" indent="-251986"/>
            <a:r>
              <a:rPr lang="en-US" dirty="0"/>
              <a:t>Switch goes up in smoke</a:t>
            </a:r>
          </a:p>
          <a:p>
            <a:pPr marL="1259929" lvl="2" indent="-251986"/>
            <a:r>
              <a:rPr lang="en-US" dirty="0"/>
              <a:t>Power out</a:t>
            </a:r>
          </a:p>
          <a:p>
            <a:pPr marL="1259929" lvl="2" indent="-251986"/>
            <a:r>
              <a:rPr lang="en-US" dirty="0"/>
              <a:t>Someone trips over the network cord</a:t>
            </a:r>
          </a:p>
          <a:p>
            <a:pPr marL="1259929" lvl="2" indent="-251986"/>
            <a:r>
              <a:rPr lang="en-US" dirty="0"/>
              <a:t>New/Different security settings (Firewalls, XP SP2)</a:t>
            </a:r>
          </a:p>
          <a:p>
            <a:pPr marL="1259929" lvl="2" indent="-251986">
              <a:buNone/>
            </a:pPr>
            <a:endParaRPr lang="en-US" dirty="0"/>
          </a:p>
          <a:p>
            <a:pPr marL="377979" indent="-377979"/>
            <a:r>
              <a:rPr lang="en-US" dirty="0"/>
              <a:t>This means:</a:t>
            </a:r>
          </a:p>
          <a:p>
            <a:pPr marL="1259929" lvl="2" indent="-251986"/>
            <a:r>
              <a:rPr lang="en-US" dirty="0"/>
              <a:t>Messages/Data can get lost when sent over the </a:t>
            </a:r>
            <a:r>
              <a:rPr lang="en-US" dirty="0" smtClean="0"/>
              <a:t>wire</a:t>
            </a:r>
          </a:p>
          <a:p>
            <a:pPr marL="1259929" lvl="2" indent="-251986"/>
            <a:endParaRPr lang="en-US" dirty="0"/>
          </a:p>
          <a:p>
            <a:pPr marL="377979" indent="-377979"/>
            <a:r>
              <a:rPr lang="en-US" dirty="0"/>
              <a:t>What do you do when that happens?</a:t>
            </a:r>
          </a:p>
          <a:p>
            <a:pPr marL="1259929" lvl="2" indent="-251986"/>
            <a:r>
              <a:rPr lang="en-US" dirty="0"/>
              <a:t>What if you don’t even know when it happens?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Fallacy: The network is reliable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Boundary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Cancelling an order is in the Sales service</a:t>
            </a:r>
          </a:p>
          <a:p>
            <a:r>
              <a:rPr lang="en-US" dirty="0" smtClean="0"/>
              <a:t>Shipping an order is in the Shipping service</a:t>
            </a:r>
          </a:p>
          <a:p>
            <a:endParaRPr lang="en-US" dirty="0" smtClean="0"/>
          </a:p>
          <a:p>
            <a:r>
              <a:rPr lang="en-US" dirty="0" smtClean="0"/>
              <a:t>Requirements seem to imply need for consistency/transactions between services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is simple with 3-Tier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60061" y="1378426"/>
            <a:ext cx="798394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>
              <a:defRPr/>
            </a:pPr>
            <a:r>
              <a:rPr lang="en-US" sz="2400" b="0" spc="-100" dirty="0" smtClean="0">
                <a:solidFill>
                  <a:srgbClr val="0000FF"/>
                </a:solidFill>
                <a:effectLst/>
                <a:latin typeface="Consolas" pitchFamily="49" charset="0"/>
                <a:cs typeface="Arial" pitchFamily="34" charset="0"/>
              </a:rPr>
              <a:t>public class </a:t>
            </a:r>
            <a:r>
              <a:rPr lang="en-US" sz="2400" b="0" kern="0" dirty="0" smtClean="0">
                <a:solidFill>
                  <a:srgbClr val="000000"/>
                </a:solidFill>
                <a:effectLst/>
                <a:latin typeface="Consolas" pitchFamily="49" charset="0"/>
                <a:cs typeface="Courier New" pitchFamily="49" charset="0"/>
              </a:rPr>
              <a:t>Order</a:t>
            </a:r>
            <a:endParaRPr lang="en-US" sz="2400" b="0" spc="-100" dirty="0" smtClean="0">
              <a:solidFill>
                <a:srgbClr val="C00000"/>
              </a:solidFill>
              <a:effectLst/>
              <a:latin typeface="Consolas" pitchFamily="49" charset="0"/>
              <a:cs typeface="Arial" pitchFamily="34" charset="0"/>
            </a:endParaRPr>
          </a:p>
          <a:p>
            <a:pPr defTabSz="914400">
              <a:defRPr/>
            </a:pPr>
            <a:r>
              <a:rPr lang="en-US" sz="2400" b="0" kern="0" dirty="0" smtClean="0">
                <a:solidFill>
                  <a:srgbClr val="000000"/>
                </a:solidFill>
                <a:effectLst/>
                <a:latin typeface="Consolas" pitchFamily="49" charset="0"/>
                <a:cs typeface="Courier New" pitchFamily="49" charset="0"/>
              </a:rPr>
              <a:t>{</a:t>
            </a:r>
          </a:p>
          <a:p>
            <a:pPr lvl="0" defTabSz="914400">
              <a:defRPr/>
            </a:pPr>
            <a:r>
              <a:rPr lang="en-US" sz="2400" b="0" spc="-100" dirty="0" smtClean="0">
                <a:solidFill>
                  <a:srgbClr val="0000FF"/>
                </a:solidFill>
                <a:effectLst/>
                <a:latin typeface="Consolas" pitchFamily="49" charset="0"/>
                <a:cs typeface="Arial" pitchFamily="34" charset="0"/>
              </a:rPr>
              <a:t>    public</a:t>
            </a:r>
            <a:r>
              <a:rPr lang="en-US" sz="3200" b="0" kern="0" dirty="0" smtClean="0">
                <a:solidFill>
                  <a:srgbClr val="FFFFFF"/>
                </a:solidFill>
                <a:effectLst/>
                <a:latin typeface="Consolas" pitchFamily="49" charset="0"/>
                <a:cs typeface="Courier New" pitchFamily="49" charset="0"/>
              </a:rPr>
              <a:t> </a:t>
            </a:r>
            <a:r>
              <a:rPr lang="en-US" sz="2400" b="0" spc="-100" dirty="0" smtClean="0">
                <a:solidFill>
                  <a:srgbClr val="0000FF"/>
                </a:solidFill>
                <a:effectLst/>
                <a:latin typeface="Consolas" pitchFamily="49" charset="0"/>
                <a:cs typeface="Arial" pitchFamily="34" charset="0"/>
              </a:rPr>
              <a:t>void</a:t>
            </a:r>
            <a:r>
              <a:rPr lang="en-US" sz="2400" b="0" kern="0" dirty="0" smtClean="0">
                <a:solidFill>
                  <a:srgbClr val="000000"/>
                </a:solidFill>
                <a:effectLst/>
                <a:latin typeface="Consolas" pitchFamily="49" charset="0"/>
                <a:cs typeface="Courier New" pitchFamily="49" charset="0"/>
              </a:rPr>
              <a:t> Cancel()</a:t>
            </a:r>
          </a:p>
          <a:p>
            <a:pPr lvl="0" defTabSz="914400">
              <a:defRPr/>
            </a:pPr>
            <a:r>
              <a:rPr lang="en-US" sz="2400" b="0" kern="0" dirty="0" smtClean="0">
                <a:solidFill>
                  <a:srgbClr val="000000"/>
                </a:solidFill>
                <a:effectLst/>
                <a:latin typeface="Consolas" pitchFamily="49" charset="0"/>
                <a:cs typeface="Courier New" pitchFamily="49" charset="0"/>
              </a:rPr>
              <a:t>    {</a:t>
            </a:r>
          </a:p>
          <a:p>
            <a:pPr lvl="0" defTabSz="914400">
              <a:defRPr/>
            </a:pPr>
            <a:r>
              <a:rPr lang="en-US" sz="2400" b="0" kern="0" dirty="0" smtClean="0">
                <a:solidFill>
                  <a:srgbClr val="000000"/>
                </a:solidFill>
                <a:effectLst/>
                <a:latin typeface="Consolas" pitchFamily="49" charset="0"/>
                <a:cs typeface="Courier New" pitchFamily="49" charset="0"/>
              </a:rPr>
              <a:t>        </a:t>
            </a:r>
            <a:r>
              <a:rPr lang="en-US" sz="2400" b="0" spc="-100" dirty="0" smtClean="0">
                <a:solidFill>
                  <a:srgbClr val="0000FF"/>
                </a:solidFill>
                <a:effectLst/>
                <a:latin typeface="Consolas" pitchFamily="49" charset="0"/>
                <a:cs typeface="Arial" pitchFamily="34" charset="0"/>
              </a:rPr>
              <a:t>if </a:t>
            </a:r>
            <a:r>
              <a:rPr lang="en-US" sz="2400" b="0" kern="0" dirty="0" smtClean="0">
                <a:solidFill>
                  <a:srgbClr val="000000"/>
                </a:solidFill>
                <a:effectLst/>
                <a:latin typeface="Consolas" pitchFamily="49" charset="0"/>
                <a:cs typeface="Courier New" pitchFamily="49" charset="0"/>
              </a:rPr>
              <a:t>(status != </a:t>
            </a:r>
            <a:r>
              <a:rPr lang="en-US" sz="2400" b="0" spc="-100" dirty="0" err="1" smtClean="0">
                <a:solidFill>
                  <a:srgbClr val="C00000"/>
                </a:solidFill>
                <a:effectLst/>
                <a:latin typeface="Consolas" pitchFamily="49" charset="0"/>
                <a:cs typeface="Arial" pitchFamily="34" charset="0"/>
              </a:rPr>
              <a:t>OrderStatusEnum.Shipped</a:t>
            </a:r>
            <a:r>
              <a:rPr lang="en-US" sz="2400" b="0" kern="0" dirty="0" smtClean="0">
                <a:solidFill>
                  <a:srgbClr val="000000"/>
                </a:solidFill>
                <a:effectLst/>
                <a:latin typeface="Consolas" pitchFamily="49" charset="0"/>
                <a:cs typeface="Courier New" pitchFamily="49" charset="0"/>
              </a:rPr>
              <a:t>)</a:t>
            </a:r>
          </a:p>
          <a:p>
            <a:pPr lvl="0" defTabSz="914400">
              <a:defRPr/>
            </a:pPr>
            <a:r>
              <a:rPr lang="en-US" sz="2400" b="0" kern="0" dirty="0" smtClean="0">
                <a:solidFill>
                  <a:srgbClr val="000000"/>
                </a:solidFill>
                <a:effectLst/>
                <a:latin typeface="Consolas" pitchFamily="49" charset="0"/>
                <a:cs typeface="Courier New" pitchFamily="49" charset="0"/>
              </a:rPr>
              <a:t>	</a:t>
            </a:r>
            <a:r>
              <a:rPr lang="en-US" sz="2400" b="0" kern="0" dirty="0" smtClean="0">
                <a:solidFill>
                  <a:srgbClr val="008000"/>
                </a:solidFill>
                <a:effectLst/>
                <a:latin typeface="Consolas" pitchFamily="49" charset="0"/>
                <a:cs typeface="Courier New" pitchFamily="49" charset="0"/>
              </a:rPr>
              <a:t>       //cancel</a:t>
            </a:r>
          </a:p>
          <a:p>
            <a:pPr lvl="0" defTabSz="914400">
              <a:defRPr/>
            </a:pPr>
            <a:r>
              <a:rPr lang="en-US" sz="2400" b="0" kern="0" dirty="0" smtClean="0">
                <a:solidFill>
                  <a:srgbClr val="000000"/>
                </a:solidFill>
                <a:effectLst/>
                <a:latin typeface="Consolas" pitchFamily="49" charset="0"/>
                <a:cs typeface="Courier New" pitchFamily="49" charset="0"/>
              </a:rPr>
              <a:t>    }</a:t>
            </a:r>
          </a:p>
          <a:p>
            <a:pPr lvl="0" defTabSz="914400">
              <a:defRPr/>
            </a:pPr>
            <a:endParaRPr lang="en-US" sz="2400" b="0" kern="0" dirty="0" smtClean="0">
              <a:solidFill>
                <a:srgbClr val="008000"/>
              </a:solidFill>
              <a:effectLst/>
              <a:latin typeface="Consolas" pitchFamily="49" charset="0"/>
              <a:cs typeface="Courier New" pitchFamily="49" charset="0"/>
            </a:endParaRPr>
          </a:p>
          <a:p>
            <a:pPr lvl="0" defTabSz="914400">
              <a:defRPr/>
            </a:pPr>
            <a:r>
              <a:rPr lang="en-US" sz="2400" b="0" spc="-100" dirty="0" smtClean="0">
                <a:solidFill>
                  <a:srgbClr val="0000FF"/>
                </a:solidFill>
                <a:effectLst/>
                <a:latin typeface="Consolas" pitchFamily="49" charset="0"/>
                <a:cs typeface="Arial" pitchFamily="34" charset="0"/>
              </a:rPr>
              <a:t>    public</a:t>
            </a:r>
            <a:r>
              <a:rPr lang="en-US" sz="3200" b="0" kern="0" dirty="0" smtClean="0">
                <a:solidFill>
                  <a:srgbClr val="FFFFFF"/>
                </a:solidFill>
                <a:effectLst/>
                <a:latin typeface="Consolas" pitchFamily="49" charset="0"/>
                <a:cs typeface="Courier New" pitchFamily="49" charset="0"/>
              </a:rPr>
              <a:t> </a:t>
            </a:r>
            <a:r>
              <a:rPr lang="en-US" sz="2400" b="0" spc="-100" dirty="0" smtClean="0">
                <a:solidFill>
                  <a:srgbClr val="0000FF"/>
                </a:solidFill>
                <a:effectLst/>
                <a:latin typeface="Consolas" pitchFamily="49" charset="0"/>
                <a:cs typeface="Arial" pitchFamily="34" charset="0"/>
              </a:rPr>
              <a:t>void</a:t>
            </a:r>
            <a:r>
              <a:rPr lang="en-US" sz="2400" b="0" kern="0" dirty="0" smtClean="0">
                <a:solidFill>
                  <a:srgbClr val="000000"/>
                </a:solidFill>
                <a:effectLst/>
                <a:latin typeface="Consolas" pitchFamily="49" charset="0"/>
                <a:cs typeface="Courier New" pitchFamily="49" charset="0"/>
              </a:rPr>
              <a:t> Ship()</a:t>
            </a:r>
          </a:p>
          <a:p>
            <a:pPr lvl="0" defTabSz="914400">
              <a:defRPr/>
            </a:pPr>
            <a:r>
              <a:rPr lang="en-US" sz="2400" b="0" kern="0" dirty="0" smtClean="0">
                <a:solidFill>
                  <a:srgbClr val="000000"/>
                </a:solidFill>
                <a:effectLst/>
                <a:latin typeface="Consolas" pitchFamily="49" charset="0"/>
                <a:cs typeface="Courier New" pitchFamily="49" charset="0"/>
              </a:rPr>
              <a:t>    {</a:t>
            </a:r>
          </a:p>
          <a:p>
            <a:pPr lvl="0" defTabSz="914400">
              <a:defRPr/>
            </a:pPr>
            <a:r>
              <a:rPr lang="en-US" sz="2400" b="0" kern="0" dirty="0" smtClean="0">
                <a:solidFill>
                  <a:srgbClr val="000000"/>
                </a:solidFill>
                <a:effectLst/>
                <a:latin typeface="Consolas" pitchFamily="49" charset="0"/>
                <a:cs typeface="Courier New" pitchFamily="49" charset="0"/>
              </a:rPr>
              <a:t>        </a:t>
            </a:r>
            <a:r>
              <a:rPr lang="en-US" sz="2400" b="0" spc="-100" dirty="0" smtClean="0">
                <a:solidFill>
                  <a:srgbClr val="0000FF"/>
                </a:solidFill>
                <a:effectLst/>
                <a:latin typeface="Consolas" pitchFamily="49" charset="0"/>
                <a:cs typeface="Arial" pitchFamily="34" charset="0"/>
              </a:rPr>
              <a:t>if </a:t>
            </a:r>
            <a:r>
              <a:rPr lang="en-US" sz="2400" b="0" kern="0" dirty="0" smtClean="0">
                <a:solidFill>
                  <a:srgbClr val="000000"/>
                </a:solidFill>
                <a:effectLst/>
                <a:latin typeface="Consolas" pitchFamily="49" charset="0"/>
                <a:cs typeface="Courier New" pitchFamily="49" charset="0"/>
              </a:rPr>
              <a:t>(status != </a:t>
            </a:r>
            <a:r>
              <a:rPr lang="en-US" sz="2400" b="0" spc="-100" dirty="0" err="1" smtClean="0">
                <a:solidFill>
                  <a:srgbClr val="C00000"/>
                </a:solidFill>
                <a:effectLst/>
                <a:latin typeface="Consolas" pitchFamily="49" charset="0"/>
                <a:cs typeface="Arial" pitchFamily="34" charset="0"/>
              </a:rPr>
              <a:t>OrderStatusEnum.Cancelled</a:t>
            </a:r>
            <a:r>
              <a:rPr lang="en-US" sz="2400" b="0" kern="0" dirty="0" smtClean="0">
                <a:solidFill>
                  <a:srgbClr val="000000"/>
                </a:solidFill>
                <a:effectLst/>
                <a:latin typeface="Consolas" pitchFamily="49" charset="0"/>
                <a:cs typeface="Courier New" pitchFamily="49" charset="0"/>
              </a:rPr>
              <a:t>)</a:t>
            </a:r>
          </a:p>
          <a:p>
            <a:pPr lvl="0" defTabSz="914400">
              <a:defRPr/>
            </a:pPr>
            <a:r>
              <a:rPr lang="en-US" sz="2400" b="0" kern="0" dirty="0" smtClean="0">
                <a:solidFill>
                  <a:srgbClr val="000000"/>
                </a:solidFill>
                <a:effectLst/>
                <a:latin typeface="Consolas" pitchFamily="49" charset="0"/>
                <a:cs typeface="Courier New" pitchFamily="49" charset="0"/>
              </a:rPr>
              <a:t>	</a:t>
            </a:r>
            <a:r>
              <a:rPr lang="en-US" sz="2400" b="0" kern="0" dirty="0" smtClean="0">
                <a:solidFill>
                  <a:srgbClr val="008000"/>
                </a:solidFill>
                <a:effectLst/>
                <a:latin typeface="Consolas" pitchFamily="49" charset="0"/>
                <a:cs typeface="Courier New" pitchFamily="49" charset="0"/>
              </a:rPr>
              <a:t>       //ship</a:t>
            </a:r>
          </a:p>
          <a:p>
            <a:pPr lvl="0" defTabSz="914400">
              <a:defRPr/>
            </a:pPr>
            <a:r>
              <a:rPr lang="en-US" sz="2400" b="0" kern="0" dirty="0" smtClean="0">
                <a:solidFill>
                  <a:srgbClr val="000000"/>
                </a:solidFill>
                <a:effectLst/>
                <a:latin typeface="Consolas" pitchFamily="49" charset="0"/>
                <a:cs typeface="Courier New" pitchFamily="49" charset="0"/>
              </a:rPr>
              <a:t>    }</a:t>
            </a:r>
          </a:p>
          <a:p>
            <a:pPr defTabSz="914400">
              <a:defRPr/>
            </a:pPr>
            <a:r>
              <a:rPr lang="en-US" sz="2400" b="0" kern="0" dirty="0" smtClean="0">
                <a:solidFill>
                  <a:srgbClr val="000000"/>
                </a:solidFill>
                <a:effectLst/>
                <a:latin typeface="Consolas" pitchFamily="49" charset="0"/>
                <a:cs typeface="Courier New" pitchFamily="49" charset="0"/>
              </a:rPr>
              <a:t>}</a:t>
            </a:r>
            <a:endParaRPr lang="en-US" sz="2400" b="0" kern="0" dirty="0" smtClean="0">
              <a:solidFill>
                <a:srgbClr val="008000"/>
              </a:solidFill>
              <a:effectLst/>
              <a:latin typeface="Consolas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Remember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008" y="1746426"/>
            <a:ext cx="9828609" cy="3684435"/>
          </a:xfrm>
        </p:spPr>
        <p:txBody>
          <a:bodyPr/>
          <a:lstStyle/>
          <a:p>
            <a:r>
              <a:rPr lang="en-US" dirty="0" smtClean="0"/>
              <a:t>In CQRS, commands don’t fail</a:t>
            </a:r>
          </a:p>
          <a:p>
            <a:endParaRPr lang="en-US" dirty="0" smtClean="0"/>
          </a:p>
          <a:p>
            <a:r>
              <a:rPr lang="en-US" dirty="0" smtClean="0"/>
              <a:t>Race conditions don’t exist in business</a:t>
            </a:r>
          </a:p>
          <a:p>
            <a:endParaRPr lang="en-US" dirty="0" smtClean="0"/>
          </a:p>
          <a:p>
            <a:r>
              <a:rPr lang="en-US" dirty="0" smtClean="0"/>
              <a:t>A microsecond either way shouldn’t change business objectives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3"/>
          <p:cNvSpPr txBox="1">
            <a:spLocks noChangeArrowheads="1"/>
          </p:cNvSpPr>
          <p:nvPr/>
        </p:nvSpPr>
        <p:spPr bwMode="auto">
          <a:xfrm>
            <a:off x="387035" y="1285348"/>
            <a:ext cx="9086585" cy="4399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100794" tIns="50397" rIns="100794" bIns="50397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100" dirty="0" smtClean="0">
                <a:latin typeface="+mn-lt"/>
              </a:rPr>
              <a:t>Rules:</a:t>
            </a:r>
          </a:p>
          <a:p>
            <a:pPr marL="566968" indent="-566968">
              <a:spcBef>
                <a:spcPct val="50000"/>
              </a:spcBef>
              <a:buAutoNum type="arabicPeriod"/>
            </a:pPr>
            <a:r>
              <a:rPr lang="en-US" sz="3100" dirty="0" smtClean="0">
                <a:latin typeface="+mn-lt"/>
              </a:rPr>
              <a:t>Cannot cancel shipped orders</a:t>
            </a:r>
          </a:p>
          <a:p>
            <a:pPr marL="1070920" lvl="1" indent="-566968">
              <a:spcBef>
                <a:spcPct val="50000"/>
              </a:spcBef>
            </a:pPr>
            <a:r>
              <a:rPr lang="en-US" sz="3100" dirty="0" smtClean="0">
                <a:latin typeface="+mn-lt"/>
              </a:rPr>
              <a:t>	Because shipping costs money</a:t>
            </a:r>
          </a:p>
          <a:p>
            <a:pPr marL="1070920" lvl="1" indent="-566968">
              <a:spcBef>
                <a:spcPct val="50000"/>
              </a:spcBef>
            </a:pPr>
            <a:r>
              <a:rPr lang="en-US" sz="3100" dirty="0" smtClean="0">
                <a:latin typeface="+mn-lt"/>
              </a:rPr>
              <a:t>	That money would be lost			 		          if the customer cancelled</a:t>
            </a:r>
          </a:p>
          <a:p>
            <a:pPr marL="1070920" lvl="1" indent="-566968">
              <a:spcBef>
                <a:spcPct val="50000"/>
              </a:spcBef>
            </a:pPr>
            <a:r>
              <a:rPr lang="en-US" sz="3100" dirty="0" smtClean="0">
                <a:latin typeface="+mn-lt"/>
              </a:rPr>
              <a:t>	Because we refund the customers money</a:t>
            </a:r>
          </a:p>
          <a:p>
            <a:pPr marL="566968" indent="-566968">
              <a:spcBef>
                <a:spcPct val="50000"/>
              </a:spcBef>
              <a:buAutoNum type="arabicPeriod"/>
            </a:pPr>
            <a:r>
              <a:rPr lang="en-US" sz="3100" dirty="0" smtClean="0">
                <a:latin typeface="+mn-lt"/>
              </a:rPr>
              <a:t>Don’t ship cancelled orders</a:t>
            </a:r>
            <a:endParaRPr lang="en-US" sz="3100" dirty="0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underlying business objectives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 bwMode="auto">
          <a:xfrm>
            <a:off x="8145495" y="1953488"/>
            <a:ext cx="1805955" cy="604774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2"/>
            </a:solidFill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100790" tIns="50395" rIns="100790" bIns="50395" numCol="1" rtlCol="0" anchor="ctr" anchorCtr="0" compatLnSpc="1">
            <a:prstTxWarp prst="textNoShape">
              <a:avLst/>
            </a:prstTxWarp>
          </a:bodyPr>
          <a:lstStyle/>
          <a:p>
            <a:pPr algn="ctr" defTabSz="1007611"/>
            <a:r>
              <a:rPr lang="en-US" sz="3100" dirty="0" smtClean="0">
                <a:solidFill>
                  <a:schemeClr val="tx1"/>
                </a:solidFill>
              </a:rPr>
              <a:t>Why?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8090949" y="2796217"/>
            <a:ext cx="1805955" cy="604774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2"/>
            </a:solidFill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100790" tIns="50395" rIns="100790" bIns="50395" numCol="1" rtlCol="0" anchor="ctr" anchorCtr="0" compatLnSpc="1">
            <a:prstTxWarp prst="textNoShape">
              <a:avLst/>
            </a:prstTxWarp>
          </a:bodyPr>
          <a:lstStyle/>
          <a:p>
            <a:pPr algn="ctr" defTabSz="1007611"/>
            <a:r>
              <a:rPr lang="en-US" sz="3100" dirty="0" smtClean="0">
                <a:solidFill>
                  <a:schemeClr val="tx1"/>
                </a:solidFill>
              </a:rPr>
              <a:t>So?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8073230" y="3704909"/>
            <a:ext cx="1805955" cy="604774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2"/>
            </a:solidFill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100790" tIns="50395" rIns="100790" bIns="50395" numCol="1" rtlCol="0" anchor="ctr" anchorCtr="0" compatLnSpc="1">
            <a:prstTxWarp prst="textNoShape">
              <a:avLst/>
            </a:prstTxWarp>
          </a:bodyPr>
          <a:lstStyle/>
          <a:p>
            <a:pPr algn="ctr" defTabSz="1007611"/>
            <a:r>
              <a:rPr lang="en-US" sz="3100" dirty="0" smtClean="0">
                <a:solidFill>
                  <a:schemeClr val="tx1"/>
                </a:solidFill>
              </a:rPr>
              <a:t>Why?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3262037" y="5927387"/>
            <a:ext cx="3554346" cy="100795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100790" tIns="50395" rIns="100790" bIns="50395" numCol="1" rtlCol="0" anchor="ctr" anchorCtr="0" compatLnSpc="1">
            <a:prstTxWarp prst="textNoShape">
              <a:avLst/>
            </a:prstTxWarp>
          </a:bodyPr>
          <a:lstStyle/>
          <a:p>
            <a:pPr algn="ctr" defTabSz="1007611"/>
            <a:r>
              <a:rPr lang="en-US" sz="3100" dirty="0" smtClean="0">
                <a:solidFill>
                  <a:schemeClr val="tx1"/>
                </a:solidFill>
              </a:rPr>
              <a:t>Refund Policies</a:t>
            </a:r>
            <a:endParaRPr lang="en-US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Analyze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an order is cancelled,</a:t>
            </a:r>
          </a:p>
          <a:p>
            <a:pPr>
              <a:buNone/>
            </a:pPr>
            <a:r>
              <a:rPr lang="en-US" dirty="0" smtClean="0"/>
              <a:t>	does the refund need to be given</a:t>
            </a:r>
          </a:p>
          <a:p>
            <a:pPr>
              <a:buNone/>
            </a:pPr>
            <a:r>
              <a:rPr lang="en-US" dirty="0" smtClean="0"/>
              <a:t>	immediately?</a:t>
            </a:r>
          </a:p>
          <a:p>
            <a:pPr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lvl="0"/>
            <a:r>
              <a:rPr lang="en-US" dirty="0" smtClean="0">
                <a:solidFill>
                  <a:schemeClr val="tx1"/>
                </a:solidFill>
              </a:rPr>
              <a:t>Can we give a partial refund?</a:t>
            </a:r>
          </a:p>
          <a:p>
            <a:pPr lvl="0"/>
            <a:endParaRPr lang="en-US" dirty="0" smtClean="0">
              <a:solidFill>
                <a:schemeClr val="tx1"/>
              </a:solidFill>
            </a:endParaRPr>
          </a:p>
          <a:p>
            <a:pPr lvl="0"/>
            <a:endParaRPr lang="en-US" dirty="0" smtClean="0">
              <a:gradFill>
                <a:gsLst>
                  <a:gs pos="0">
                    <a:srgbClr val="FFFFFF"/>
                  </a:gs>
                  <a:gs pos="86000">
                    <a:srgbClr val="FFFFFF"/>
                  </a:gs>
                </a:gsLst>
                <a:lin ang="0" scaled="0"/>
              </a:gradFill>
            </a:endParaRPr>
          </a:p>
          <a:p>
            <a:pPr>
              <a:buNone/>
            </a:pPr>
            <a:endParaRPr lang="en-US" dirty="0"/>
          </a:p>
        </p:txBody>
      </p:sp>
      <p:sp>
        <p:nvSpPr>
          <p:cNvPr id="4" name="Oval 3"/>
          <p:cNvSpPr/>
          <p:nvPr/>
        </p:nvSpPr>
        <p:spPr bwMode="auto">
          <a:xfrm>
            <a:off x="7767499" y="1713375"/>
            <a:ext cx="1805955" cy="707074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2"/>
            </a:solidFill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100790" tIns="50395" rIns="100790" bIns="50395" numCol="1" rtlCol="0" anchor="ctr" anchorCtr="0" compatLnSpc="1">
            <a:prstTxWarp prst="textNoShape">
              <a:avLst/>
            </a:prstTxWarp>
          </a:bodyPr>
          <a:lstStyle/>
          <a:p>
            <a:pPr algn="ctr" defTabSz="1007611"/>
            <a:r>
              <a:rPr lang="en-US" sz="3100" dirty="0" smtClean="0">
                <a:solidFill>
                  <a:schemeClr val="tx1"/>
                </a:solidFill>
              </a:rPr>
              <a:t>No</a:t>
            </a:r>
          </a:p>
        </p:txBody>
      </p:sp>
      <p:sp>
        <p:nvSpPr>
          <p:cNvPr id="5" name="Oval 4"/>
          <p:cNvSpPr/>
          <p:nvPr/>
        </p:nvSpPr>
        <p:spPr bwMode="auto">
          <a:xfrm>
            <a:off x="7769377" y="4259374"/>
            <a:ext cx="1805955" cy="707074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2"/>
            </a:solidFill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100790" tIns="50395" rIns="100790" bIns="50395" numCol="1" rtlCol="0" anchor="ctr" anchorCtr="0" compatLnSpc="1">
            <a:prstTxWarp prst="textNoShape">
              <a:avLst/>
            </a:prstTxWarp>
          </a:bodyPr>
          <a:lstStyle/>
          <a:p>
            <a:pPr algn="ctr" defTabSz="1007611"/>
            <a:r>
              <a:rPr lang="en-US" sz="3100" dirty="0" smtClean="0">
                <a:solidFill>
                  <a:schemeClr val="tx1"/>
                </a:solidFill>
              </a:rPr>
              <a:t>Yes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 Deeper</a:t>
            </a:r>
            <a:endParaRPr lang="en-US" dirty="0"/>
          </a:p>
        </p:txBody>
      </p:sp>
      <p:sp>
        <p:nvSpPr>
          <p:cNvPr id="3" name="Text Placeholder 2"/>
          <p:cNvSpPr txBox="1">
            <a:spLocks/>
          </p:cNvSpPr>
          <p:nvPr/>
        </p:nvSpPr>
        <p:spPr bwMode="auto">
          <a:xfrm>
            <a:off x="0" y="1687086"/>
            <a:ext cx="10080625" cy="7705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0794" tIns="50397" rIns="100794" bIns="50397" numCol="1" anchor="t" anchorCtr="0" compatLnSpc="1">
            <a:prstTxWarp prst="textNoShape">
              <a:avLst/>
            </a:prstTxWarp>
            <a:spAutoFit/>
          </a:bodyPr>
          <a:lstStyle/>
          <a:p>
            <a:pPr marL="507471" indent="-507471" defTabSz="1007943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55000"/>
              <a:buBlip>
                <a:blip r:embed="rId2"/>
              </a:buBlip>
              <a:defRPr/>
            </a:pPr>
            <a:r>
              <a:rPr lang="en-US" sz="3500" kern="0" dirty="0" smtClean="0">
                <a:latin typeface="+mn-lt"/>
                <a:ea typeface="+mn-ea"/>
              </a:rPr>
              <a:t>What does a customer have to do</a:t>
            </a:r>
          </a:p>
          <a:p>
            <a:pPr marL="507471" indent="-507471" defTabSz="1007943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55000"/>
              <a:defRPr/>
            </a:pPr>
            <a:r>
              <a:rPr lang="en-US" b="0" kern="0" baseline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	</a:t>
            </a:r>
            <a:r>
              <a:rPr lang="en-US" sz="3500" kern="0" dirty="0" smtClean="0">
                <a:latin typeface="+mn-lt"/>
                <a:ea typeface="+mn-ea"/>
              </a:rPr>
              <a:t>in order to get a refund?</a:t>
            </a:r>
          </a:p>
          <a:p>
            <a:pPr marL="507471" indent="-507471" defTabSz="1007943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55000"/>
              <a:defRPr/>
            </a:pPr>
            <a:endParaRPr lang="en-US" sz="3500" kern="0" dirty="0" smtClean="0"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+mn-ea"/>
            </a:endParaRPr>
          </a:p>
          <a:p>
            <a:pPr marL="507471" indent="-507471" defTabSz="1007943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55000"/>
              <a:defRPr/>
            </a:pPr>
            <a:r>
              <a:rPr lang="en-US" sz="3500" kern="0" dirty="0" smtClean="0"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0" scaled="0"/>
                </a:gra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	</a:t>
            </a:r>
            <a:r>
              <a:rPr lang="en-US" sz="3500" kern="0" dirty="0" smtClean="0">
                <a:latin typeface="+mn-lt"/>
                <a:ea typeface="+mn-ea"/>
              </a:rPr>
              <a:t>Return the products</a:t>
            </a:r>
          </a:p>
          <a:p>
            <a:pPr marL="507471" indent="-507471" defTabSz="1007943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55000"/>
              <a:defRPr/>
            </a:pPr>
            <a:endParaRPr lang="en-US" b="0" kern="0" dirty="0" smtClean="0">
              <a:latin typeface="+mn-lt"/>
            </a:endParaRPr>
          </a:p>
          <a:p>
            <a:pPr marL="507471" indent="-507471" defTabSz="1007943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55000"/>
              <a:defRPr/>
            </a:pPr>
            <a:r>
              <a:rPr lang="en-US" sz="3500" kern="0" dirty="0" smtClean="0">
                <a:latin typeface="+mn-lt"/>
                <a:ea typeface="+mn-ea"/>
              </a:rPr>
              <a:t>	Most orders cancelled soon after they were made – buyer’s remorse</a:t>
            </a:r>
          </a:p>
          <a:p>
            <a:pPr marL="507471" indent="-507471" defTabSz="1007943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55000"/>
              <a:defRPr/>
            </a:pPr>
            <a:endParaRPr lang="en-US" sz="3500" kern="0" dirty="0" smtClean="0">
              <a:latin typeface="+mn-lt"/>
              <a:ea typeface="+mn-ea"/>
            </a:endParaRPr>
          </a:p>
          <a:p>
            <a:pPr marL="507471" indent="-507471" defTabSz="1007943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55000"/>
              <a:defRPr/>
            </a:pPr>
            <a:r>
              <a:rPr lang="en-US" sz="3500" kern="0" dirty="0" smtClean="0">
                <a:latin typeface="+mn-lt"/>
                <a:ea typeface="+mn-ea"/>
              </a:rPr>
              <a:t>	Implement a saga for buyer’s remorse in the Sales service</a:t>
            </a:r>
          </a:p>
          <a:p>
            <a:pPr marL="507471" indent="-507471" defTabSz="1007943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55000"/>
              <a:buBlip>
                <a:blip r:embed="rId2"/>
              </a:buBlip>
              <a:defRPr/>
            </a:pPr>
            <a:endParaRPr lang="en-US" sz="3500" kern="0" dirty="0" smtClean="0">
              <a:gradFill>
                <a:gsLst>
                  <a:gs pos="0">
                    <a:srgbClr val="FFFFFF"/>
                  </a:gs>
                  <a:gs pos="86000">
                    <a:srgbClr val="FFFFFF"/>
                  </a:gs>
                </a:gsLst>
                <a:lin ang="0" scaled="0"/>
              </a:gradFill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+mn-ea"/>
            </a:endParaRPr>
          </a:p>
          <a:p>
            <a:pPr marL="507471" indent="-507471" defTabSz="1007943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55000"/>
              <a:buBlip>
                <a:blip r:embed="rId2"/>
              </a:buBlip>
              <a:defRPr/>
            </a:pPr>
            <a:endParaRPr lang="en-US" sz="3500" kern="0" dirty="0" smtClean="0">
              <a:gradFill>
                <a:gsLst>
                  <a:gs pos="0">
                    <a:srgbClr val="FFFFFF"/>
                  </a:gs>
                  <a:gs pos="86000">
                    <a:srgbClr val="FFFFFF"/>
                  </a:gs>
                </a:gsLst>
                <a:lin ang="0" scaled="0"/>
              </a:gradFill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+mn-ea"/>
            </a:endParaRPr>
          </a:p>
          <a:p>
            <a:pPr marL="507471" indent="-507471" defTabSz="1007943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55000"/>
              <a:defRPr/>
            </a:pPr>
            <a:endParaRPr lang="en-US" sz="3500" kern="0" dirty="0"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Consider Service Boundaries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 bwMode="auto">
          <a:xfrm>
            <a:off x="786747" y="2994841"/>
            <a:ext cx="1551736" cy="770125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0794" tIns="50397" rIns="100794" bIns="50397" numCol="1" rtlCol="0" anchor="t" anchorCtr="0" compatLnSpc="1">
            <a:prstTxWarp prst="textNoShape">
              <a:avLst/>
            </a:prstTxWarp>
          </a:bodyPr>
          <a:lstStyle/>
          <a:p>
            <a:pPr algn="ctr" defTabSz="1007943" hangingPunct="1">
              <a:lnSpc>
                <a:spcPct val="100000"/>
              </a:lnSpc>
              <a:buClrTx/>
              <a:buSzTx/>
            </a:pPr>
            <a:r>
              <a:rPr lang="en-US" sz="3500" b="1" dirty="0" smtClean="0">
                <a:latin typeface="Franklin Gothic Medium" pitchFamily="34" charset="0"/>
              </a:rPr>
              <a:t>Sales</a:t>
            </a:r>
          </a:p>
        </p:txBody>
      </p:sp>
      <p:sp>
        <p:nvSpPr>
          <p:cNvPr id="4" name="Rounded Rectangle 3"/>
          <p:cNvSpPr/>
          <p:nvPr/>
        </p:nvSpPr>
        <p:spPr bwMode="auto">
          <a:xfrm>
            <a:off x="7182003" y="2993213"/>
            <a:ext cx="1551736" cy="770125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0794" tIns="50397" rIns="100794" bIns="50397" numCol="1" rtlCol="0" anchor="t" anchorCtr="0" compatLnSpc="1">
            <a:prstTxWarp prst="textNoShape">
              <a:avLst/>
            </a:prstTxWarp>
          </a:bodyPr>
          <a:lstStyle/>
          <a:p>
            <a:pPr algn="ctr" defTabSz="1007943" hangingPunct="1">
              <a:lnSpc>
                <a:spcPct val="100000"/>
              </a:lnSpc>
              <a:buClrTx/>
              <a:buSzTx/>
            </a:pPr>
            <a:r>
              <a:rPr lang="en-US" sz="3500" b="1" dirty="0" smtClean="0">
                <a:latin typeface="Franklin Gothic Medium" pitchFamily="34" charset="0"/>
              </a:rPr>
              <a:t>Billing</a:t>
            </a:r>
          </a:p>
        </p:txBody>
      </p:sp>
      <p:sp>
        <p:nvSpPr>
          <p:cNvPr id="5" name="Rounded Rectangle 4"/>
          <p:cNvSpPr/>
          <p:nvPr/>
        </p:nvSpPr>
        <p:spPr bwMode="auto">
          <a:xfrm>
            <a:off x="3796028" y="3010527"/>
            <a:ext cx="2006685" cy="770125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0794" tIns="50397" rIns="100794" bIns="50397" numCol="1" rtlCol="0" anchor="t" anchorCtr="0" compatLnSpc="1">
            <a:prstTxWarp prst="textNoShape">
              <a:avLst/>
            </a:prstTxWarp>
          </a:bodyPr>
          <a:lstStyle/>
          <a:p>
            <a:pPr algn="ctr" defTabSz="1007943" hangingPunct="1">
              <a:lnSpc>
                <a:spcPct val="100000"/>
              </a:lnSpc>
              <a:buClrTx/>
              <a:buSzTx/>
            </a:pPr>
            <a:r>
              <a:rPr lang="en-US" sz="3500" b="1" dirty="0" smtClean="0">
                <a:latin typeface="Franklin Gothic Medium" pitchFamily="34" charset="0"/>
              </a:rPr>
              <a:t>Shipping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79604" y="2049241"/>
            <a:ext cx="2633709" cy="845956"/>
          </a:xfrm>
          <a:prstGeom prst="rect">
            <a:avLst/>
          </a:prstGeom>
          <a:noFill/>
        </p:spPr>
        <p:txBody>
          <a:bodyPr wrap="none" lIns="100794" tIns="50397" rIns="100794" bIns="50397" rtlCol="0">
            <a:spAutoFit/>
          </a:bodyPr>
          <a:lstStyle/>
          <a:p>
            <a:r>
              <a:rPr lang="en-US" sz="2600" dirty="0" smtClean="0"/>
              <a:t>Order Accepted</a:t>
            </a:r>
          </a:p>
          <a:p>
            <a:r>
              <a:rPr lang="en-US" sz="2600" dirty="0" smtClean="0"/>
              <a:t>Order Cancelled</a:t>
            </a:r>
            <a:endParaRPr lang="en-US" sz="2600" dirty="0"/>
          </a:p>
        </p:txBody>
      </p:sp>
      <p:sp>
        <p:nvSpPr>
          <p:cNvPr id="8" name="TextBox 7"/>
          <p:cNvSpPr txBox="1"/>
          <p:nvPr/>
        </p:nvSpPr>
        <p:spPr>
          <a:xfrm>
            <a:off x="3697904" y="2043454"/>
            <a:ext cx="2987973" cy="473868"/>
          </a:xfrm>
          <a:prstGeom prst="rect">
            <a:avLst/>
          </a:prstGeom>
          <a:noFill/>
        </p:spPr>
        <p:txBody>
          <a:bodyPr wrap="none" lIns="100794" tIns="50397" rIns="100794" bIns="50397" rtlCol="0">
            <a:spAutoFit/>
          </a:bodyPr>
          <a:lstStyle/>
          <a:p>
            <a:r>
              <a:rPr lang="en-US" sz="2600" dirty="0" smtClean="0"/>
              <a:t>Products Returned</a:t>
            </a:r>
            <a:endParaRPr lang="en-US" sz="2600" dirty="0"/>
          </a:p>
        </p:txBody>
      </p:sp>
      <p:sp>
        <p:nvSpPr>
          <p:cNvPr id="9" name="TextBox 8"/>
          <p:cNvSpPr txBox="1"/>
          <p:nvPr/>
        </p:nvSpPr>
        <p:spPr>
          <a:xfrm>
            <a:off x="7058195" y="2055035"/>
            <a:ext cx="3023239" cy="845956"/>
          </a:xfrm>
          <a:prstGeom prst="rect">
            <a:avLst/>
          </a:prstGeom>
          <a:noFill/>
        </p:spPr>
        <p:txBody>
          <a:bodyPr wrap="none" lIns="100794" tIns="50397" rIns="100794" bIns="50397" rtlCol="0">
            <a:spAutoFit/>
          </a:bodyPr>
          <a:lstStyle/>
          <a:p>
            <a:r>
              <a:rPr lang="en-US" sz="2600" dirty="0" smtClean="0"/>
              <a:t>Customer Charged</a:t>
            </a:r>
          </a:p>
          <a:p>
            <a:r>
              <a:rPr lang="en-US" sz="2600" dirty="0" smtClean="0"/>
              <a:t>Refund Policy</a:t>
            </a:r>
            <a:endParaRPr lang="en-US" sz="2600" dirty="0"/>
          </a:p>
        </p:txBody>
      </p:sp>
      <p:sp>
        <p:nvSpPr>
          <p:cNvPr id="10" name="TextBox 9"/>
          <p:cNvSpPr txBox="1"/>
          <p:nvPr/>
        </p:nvSpPr>
        <p:spPr>
          <a:xfrm>
            <a:off x="1" y="4781579"/>
            <a:ext cx="10080624" cy="545426"/>
          </a:xfrm>
          <a:prstGeom prst="rect">
            <a:avLst/>
          </a:prstGeom>
          <a:noFill/>
        </p:spPr>
        <p:txBody>
          <a:bodyPr wrap="square" lIns="100794" tIns="50397" rIns="100794" bIns="50397" rtlCol="0">
            <a:spAutoFit/>
          </a:bodyPr>
          <a:lstStyle/>
          <a:p>
            <a:pPr algn="ctr"/>
            <a:r>
              <a:rPr lang="en-US" sz="3100" dirty="0" smtClean="0"/>
              <a:t>Implement a saga for the refund policy in Billing</a:t>
            </a:r>
            <a:endParaRPr lang="en-GB" sz="31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and Q&amp;A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NServiceBus is *one piece* of the puzzle</a:t>
            </a:r>
          </a:p>
          <a:p>
            <a:endParaRPr lang="en-US" dirty="0" smtClean="0"/>
          </a:p>
          <a:p>
            <a:r>
              <a:rPr lang="en-US" dirty="0" smtClean="0"/>
              <a:t>Points you in the right direction</a:t>
            </a:r>
          </a:p>
          <a:p>
            <a:pPr lvl="1"/>
            <a:r>
              <a:rPr lang="en-US" dirty="0" smtClean="0"/>
              <a:t>Creating friction if you’re going the wrong direction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Keep in mind the importance of the UI</a:t>
            </a:r>
          </a:p>
          <a:p>
            <a:endParaRPr lang="en-US" dirty="0" smtClean="0"/>
          </a:p>
          <a:p>
            <a:r>
              <a:rPr lang="en-US" dirty="0" smtClean="0"/>
              <a:t>Q&amp;A …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long, and thanks for all the fish</a:t>
            </a:r>
            <a:endParaRPr lang="en-US" dirty="0"/>
          </a:p>
        </p:txBody>
      </p:sp>
      <p:pic>
        <p:nvPicPr>
          <p:cNvPr id="9728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45112" y="1874837"/>
            <a:ext cx="3838575" cy="471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3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39217" y="3246437"/>
            <a:ext cx="3653695" cy="3814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1883877" y="1265237"/>
            <a:ext cx="6287299" cy="14661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>
                <a:latin typeface="Consolas" pitchFamily="49" charset="0"/>
              </a:rPr>
              <a:t>www.NServiceBus.com	</a:t>
            </a:r>
          </a:p>
          <a:p>
            <a:pPr algn="ctr"/>
            <a:endParaRPr lang="en-US" sz="3200" dirty="0" smtClean="0">
              <a:latin typeface="Consolas" pitchFamily="49" charset="0"/>
            </a:endParaRPr>
          </a:p>
          <a:p>
            <a:pPr algn="ctr"/>
            <a:r>
              <a:rPr lang="en-US" sz="3200" dirty="0" smtClean="0">
                <a:latin typeface="Consolas" pitchFamily="49" charset="0"/>
              </a:rPr>
              <a:t>nservicebus@yahoogroups.com</a:t>
            </a:r>
            <a:endParaRPr lang="en-US" sz="3200" dirty="0">
              <a:latin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 Covered</a:t>
            </a:r>
            <a:endParaRPr lang="en-US" dirty="0"/>
          </a:p>
        </p:txBody>
      </p:sp>
      <p:sp>
        <p:nvSpPr>
          <p:cNvPr id="7169" name="Rectangle 1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 anchor="t"/>
          <a:lstStyle/>
          <a:p>
            <a:pPr>
              <a:lnSpc>
                <a:spcPct val="93000"/>
              </a:lnSpc>
              <a:spcAft>
                <a:spcPts val="1138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GB" sz="3200" dirty="0" smtClean="0">
                <a:solidFill>
                  <a:srgbClr val="000000"/>
                </a:solidFill>
                <a:latin typeface="Arial" charset="0"/>
              </a:rPr>
              <a:t>NServiceBus Basics</a:t>
            </a:r>
            <a:endParaRPr lang="en-GB" sz="3200" dirty="0">
              <a:solidFill>
                <a:srgbClr val="000000"/>
              </a:solidFill>
              <a:latin typeface="Arial" charset="0"/>
            </a:endParaRPr>
          </a:p>
          <a:p>
            <a:pPr>
              <a:lnSpc>
                <a:spcPct val="93000"/>
              </a:lnSpc>
              <a:spcAft>
                <a:spcPts val="1138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GB" sz="3200" dirty="0" smtClean="0">
                <a:solidFill>
                  <a:srgbClr val="000000"/>
                </a:solidFill>
                <a:latin typeface="Arial" charset="0"/>
              </a:rPr>
              <a:t>Architectural Implications</a:t>
            </a:r>
            <a:endParaRPr lang="en-GB" sz="3200" dirty="0">
              <a:solidFill>
                <a:srgbClr val="000000"/>
              </a:solidFill>
              <a:latin typeface="Arial" charset="0"/>
            </a:endParaRPr>
          </a:p>
          <a:p>
            <a:pPr>
              <a:lnSpc>
                <a:spcPct val="93000"/>
              </a:lnSpc>
              <a:spcAft>
                <a:spcPts val="1138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GB" sz="3200" dirty="0" smtClean="0">
                <a:solidFill>
                  <a:srgbClr val="000000"/>
                </a:solidFill>
                <a:latin typeface="Arial" charset="0"/>
              </a:rPr>
              <a:t>Business Processes</a:t>
            </a:r>
            <a:endParaRPr lang="en-GB" sz="3200" dirty="0">
              <a:solidFill>
                <a:srgbClr val="000000"/>
              </a:solidFill>
              <a:latin typeface="Arial" charset="0"/>
            </a:endParaRPr>
          </a:p>
          <a:p>
            <a:pPr>
              <a:lnSpc>
                <a:spcPct val="93000"/>
              </a:lnSpc>
              <a:spcAft>
                <a:spcPts val="1138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GB" sz="3200" dirty="0" smtClean="0">
                <a:solidFill>
                  <a:srgbClr val="000000"/>
                </a:solidFill>
                <a:latin typeface="Arial" charset="0"/>
              </a:rPr>
              <a:t>Scalability &amp; Monitoring</a:t>
            </a:r>
          </a:p>
          <a:p>
            <a:pPr>
              <a:lnSpc>
                <a:spcPct val="93000"/>
              </a:lnSpc>
              <a:spcAft>
                <a:spcPts val="1138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GB" dirty="0" smtClean="0">
                <a:latin typeface="Arial" charset="0"/>
              </a:rPr>
              <a:t>Designing distributed systems</a:t>
            </a:r>
            <a:endParaRPr lang="en-GB" sz="3200" dirty="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Messaging &amp; Queues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 rot="16200000">
            <a:off x="3186350" y="4089466"/>
            <a:ext cx="2743200" cy="1588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2" descr="C:\Documents and Settings\Udi Dahan\My Documents\My Pictures\work\rack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643174" y="1341437"/>
            <a:ext cx="4095750" cy="1314450"/>
          </a:xfrm>
          <a:prstGeom prst="rect">
            <a:avLst/>
          </a:prstGeom>
          <a:noFill/>
        </p:spPr>
      </p:pic>
      <p:pic>
        <p:nvPicPr>
          <p:cNvPr id="5" name="Picture 2" descr="C:\Documents and Settings\Udi Dahan\My Documents\My Pictures\work\rack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795574" y="5543574"/>
            <a:ext cx="4095750" cy="1314450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2643174" y="1871642"/>
            <a:ext cx="4071966" cy="714380"/>
          </a:xfrm>
          <a:prstGeom prst="rect">
            <a:avLst/>
          </a:prstGeom>
          <a:solidFill>
            <a:srgbClr val="4F81BD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MSMQ</a:t>
            </a:r>
          </a:p>
          <a:p>
            <a:pPr algn="ctr"/>
            <a:r>
              <a:rPr lang="en-US" b="1" dirty="0" smtClean="0"/>
              <a:t>Outgoing</a:t>
            </a:r>
            <a:r>
              <a:rPr lang="en-US" dirty="0" smtClean="0"/>
              <a:t>                          </a:t>
            </a:r>
            <a:r>
              <a:rPr lang="en-US" b="1" dirty="0" smtClean="0"/>
              <a:t>Incoming</a:t>
            </a:r>
            <a:endParaRPr lang="en-GB" b="1" dirty="0"/>
          </a:p>
        </p:txBody>
      </p:sp>
      <p:sp>
        <p:nvSpPr>
          <p:cNvPr id="7" name="Rounded Rectangle 6"/>
          <p:cNvSpPr/>
          <p:nvPr/>
        </p:nvSpPr>
        <p:spPr>
          <a:xfrm>
            <a:off x="3929058" y="1371600"/>
            <a:ext cx="1214446" cy="428628"/>
          </a:xfrm>
          <a:prstGeom prst="roundRect">
            <a:avLst>
              <a:gd name="adj" fmla="val 50000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929058" y="6357958"/>
            <a:ext cx="1214446" cy="428628"/>
          </a:xfrm>
          <a:prstGeom prst="roundRect">
            <a:avLst>
              <a:gd name="adj" fmla="val 50000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en-GB" dirty="0"/>
          </a:p>
        </p:txBody>
      </p:sp>
      <p:sp>
        <p:nvSpPr>
          <p:cNvPr id="9" name="Rectangle 8"/>
          <p:cNvSpPr/>
          <p:nvPr/>
        </p:nvSpPr>
        <p:spPr>
          <a:xfrm>
            <a:off x="2714612" y="5500702"/>
            <a:ext cx="4071966" cy="714380"/>
          </a:xfrm>
          <a:prstGeom prst="rect">
            <a:avLst/>
          </a:prstGeom>
          <a:solidFill>
            <a:srgbClr val="4F81BD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MSMQ</a:t>
            </a:r>
          </a:p>
          <a:p>
            <a:pPr algn="ctr"/>
            <a:r>
              <a:rPr lang="en-US" b="1" dirty="0" smtClean="0"/>
              <a:t>Outgoing</a:t>
            </a:r>
            <a:r>
              <a:rPr lang="en-US" dirty="0" smtClean="0"/>
              <a:t>                          </a:t>
            </a:r>
            <a:r>
              <a:rPr lang="en-US" b="1" dirty="0" smtClean="0"/>
              <a:t>Incoming</a:t>
            </a:r>
            <a:endParaRPr lang="en-GB" b="1" dirty="0"/>
          </a:p>
        </p:txBody>
      </p:sp>
      <p:cxnSp>
        <p:nvCxnSpPr>
          <p:cNvPr id="10" name="Straight Arrow Connector 9"/>
          <p:cNvCxnSpPr/>
          <p:nvPr/>
        </p:nvCxnSpPr>
        <p:spPr>
          <a:xfrm rot="10800000">
            <a:off x="3357554" y="6143644"/>
            <a:ext cx="500066" cy="428628"/>
          </a:xfrm>
          <a:prstGeom prst="straightConnector1">
            <a:avLst/>
          </a:prstGeom>
          <a:ln w="508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5400000" flipH="1" flipV="1">
            <a:off x="2895587" y="2951167"/>
            <a:ext cx="3297255" cy="2516196"/>
          </a:xfrm>
          <a:prstGeom prst="straightConnector1">
            <a:avLst/>
          </a:prstGeom>
          <a:ln w="508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16200000" flipV="1">
            <a:off x="5072066" y="1657328"/>
            <a:ext cx="642942" cy="500066"/>
          </a:xfrm>
          <a:prstGeom prst="straightConnector1">
            <a:avLst/>
          </a:prstGeom>
          <a:ln w="508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Lightning Bolt 12"/>
          <p:cNvSpPr/>
          <p:nvPr/>
        </p:nvSpPr>
        <p:spPr>
          <a:xfrm>
            <a:off x="2297112" y="3322637"/>
            <a:ext cx="2071702" cy="928694"/>
          </a:xfrm>
          <a:prstGeom prst="lightningBol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/>
          <p:cNvSpPr txBox="1"/>
          <p:nvPr/>
        </p:nvSpPr>
        <p:spPr>
          <a:xfrm>
            <a:off x="6259512" y="4008437"/>
            <a:ext cx="3262432" cy="6076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Store &amp; Forward writes to disk</a:t>
            </a:r>
          </a:p>
          <a:p>
            <a:r>
              <a:rPr lang="en-US" dirty="0" smtClean="0"/>
              <a:t>Resilient in the face of failures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Dangers of Store &amp; Forward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target is offline for an extended period of time messages can fill up the disk</a:t>
            </a:r>
          </a:p>
          <a:p>
            <a:pPr lvl="1"/>
            <a:r>
              <a:rPr lang="en-US" dirty="0" smtClean="0"/>
              <a:t>Can cause a server to crash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Especially problematic in B2B integration</a:t>
            </a:r>
          </a:p>
          <a:p>
            <a:pPr lvl="1"/>
            <a:r>
              <a:rPr lang="en-US" dirty="0" smtClean="0"/>
              <a:t>Example:</a:t>
            </a:r>
          </a:p>
          <a:p>
            <a:pPr lvl="2"/>
            <a:r>
              <a:rPr lang="en-US" dirty="0" smtClean="0"/>
              <a:t>1 MB / message, 100 messages/sec = 6GB / minute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Solution – discard messages after a while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620712" y="3017837"/>
            <a:ext cx="5867400" cy="5334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effectLst/>
              <a:latin typeface="Arial" charset="0"/>
              <a:ea typeface="MS Gothic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to: Specify time to discard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</a:t>
            </a:r>
            <a:r>
              <a:rPr lang="en-US" dirty="0" err="1" smtClean="0"/>
              <a:t>TimeToBeReceivedAttribute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pPr>
              <a:buNone/>
            </a:pPr>
            <a:r>
              <a:rPr lang="en-US" sz="2800" dirty="0" smtClean="0">
                <a:latin typeface="Consolas" pitchFamily="49" charset="0"/>
              </a:rPr>
              <a:t>[</a:t>
            </a:r>
            <a:r>
              <a:rPr lang="en-US" sz="2800" dirty="0" err="1" smtClean="0">
                <a:latin typeface="Consolas" pitchFamily="49" charset="0"/>
              </a:rPr>
              <a:t>TimeToBeReceived</a:t>
            </a:r>
            <a:r>
              <a:rPr lang="en-US" sz="2800" dirty="0" smtClean="0">
                <a:latin typeface="Consolas" pitchFamily="49" charset="0"/>
              </a:rPr>
              <a:t>(“00:01:00”)] 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</a:rPr>
              <a:t>// one minute</a:t>
            </a:r>
          </a:p>
          <a:p>
            <a:pPr>
              <a:buNone/>
            </a:pP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</a:rPr>
              <a:t>public class </a:t>
            </a:r>
            <a:r>
              <a:rPr lang="en-US" sz="2800" dirty="0" err="1" smtClean="0">
                <a:latin typeface="Consolas" pitchFamily="49" charset="0"/>
              </a:rPr>
              <a:t>MyMessage</a:t>
            </a:r>
            <a:r>
              <a:rPr lang="en-US" sz="2800" dirty="0" smtClean="0">
                <a:latin typeface="Consolas" pitchFamily="49" charset="0"/>
              </a:rPr>
              <a:t> : </a:t>
            </a:r>
            <a:r>
              <a:rPr lang="en-US" sz="2800" dirty="0" err="1" smtClean="0">
                <a:latin typeface="Consolas" pitchFamily="49" charset="0"/>
              </a:rPr>
              <a:t>IMessage</a:t>
            </a:r>
            <a:r>
              <a:rPr lang="en-US" sz="2800" dirty="0" smtClean="0">
                <a:latin typeface="Consolas" pitchFamily="49" charset="0"/>
              </a:rPr>
              <a:t> { }</a:t>
            </a:r>
          </a:p>
          <a:p>
            <a:pPr>
              <a:buNone/>
            </a:pPr>
            <a:endParaRPr lang="en-US" sz="2800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sz="2800" dirty="0" smtClean="0">
                <a:latin typeface="Consolas" pitchFamily="49" charset="0"/>
              </a:rPr>
              <a:t>Unobtrusive:</a:t>
            </a:r>
          </a:p>
          <a:p>
            <a:pPr>
              <a:buNone/>
            </a:pPr>
            <a:r>
              <a:rPr lang="en-US" sz="2800" dirty="0" err="1" smtClean="0">
                <a:latin typeface="Consolas" pitchFamily="49" charset="0"/>
              </a:rPr>
              <a:t>Configure.DefiningTimeToBeReceivedAs</a:t>
            </a:r>
            <a:r>
              <a:rPr lang="en-US" sz="2800" dirty="0" smtClean="0">
                <a:latin typeface="Consolas" pitchFamily="49" charset="0"/>
              </a:rPr>
              <a:t>(…)</a:t>
            </a:r>
            <a:endParaRPr lang="en-US" dirty="0" smtClean="0">
              <a:latin typeface="Consolas" pitchFamily="49" charset="0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Fault Tolerance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Fault Tolerance</a:t>
            </a:r>
            <a:endParaRPr lang="en-US" dirty="0"/>
          </a:p>
        </p:txBody>
      </p:sp>
      <p:pic>
        <p:nvPicPr>
          <p:cNvPr id="7" name="Rectangle 24598" descr="Serve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08386" y="1317204"/>
            <a:ext cx="2764123" cy="37773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Rectangle 24598" descr="Serve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7062" y="1317204"/>
            <a:ext cx="2764123" cy="37773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Can 9"/>
          <p:cNvSpPr/>
          <p:nvPr/>
        </p:nvSpPr>
        <p:spPr bwMode="auto">
          <a:xfrm>
            <a:off x="6336374" y="2432918"/>
            <a:ext cx="1077686" cy="1518557"/>
          </a:xfrm>
          <a:prstGeom prst="can">
            <a:avLst/>
          </a:prstGeom>
          <a:gradFill rotWithShape="1">
            <a:gsLst>
              <a:gs pos="0">
                <a:srgbClr val="2DB557">
                  <a:shade val="15000"/>
                  <a:satMod val="180000"/>
                </a:srgbClr>
              </a:gs>
              <a:gs pos="50000">
                <a:srgbClr val="2DB557">
                  <a:shade val="45000"/>
                  <a:satMod val="170000"/>
                </a:srgbClr>
              </a:gs>
              <a:gs pos="70000">
                <a:srgbClr val="2DB557">
                  <a:tint val="99000"/>
                  <a:shade val="65000"/>
                  <a:satMod val="155000"/>
                </a:srgbClr>
              </a:gs>
              <a:gs pos="100000">
                <a:srgbClr val="2DB557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2DB557">
                <a:satMod val="300000"/>
              </a:srgbClr>
            </a:contourClr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800" b="1" kern="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DB</a:t>
            </a:r>
            <a:endParaRPr lang="en-GB" b="1" kern="0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2369795" y="2498236"/>
            <a:ext cx="1126672" cy="138792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App</a:t>
            </a:r>
            <a:endParaRPr kumimoji="0" lang="en-GB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grpSp>
        <p:nvGrpSpPr>
          <p:cNvPr id="12" name="Group 12"/>
          <p:cNvGrpSpPr/>
          <p:nvPr/>
        </p:nvGrpSpPr>
        <p:grpSpPr>
          <a:xfrm>
            <a:off x="239712" y="2334948"/>
            <a:ext cx="1974626" cy="400110"/>
            <a:chOff x="631608" y="4049493"/>
            <a:chExt cx="1974626" cy="400110"/>
          </a:xfrm>
        </p:grpSpPr>
        <p:cxnSp>
          <p:nvCxnSpPr>
            <p:cNvPr id="13" name="Straight Arrow Connector 12"/>
            <p:cNvCxnSpPr/>
            <p:nvPr/>
          </p:nvCxnSpPr>
          <p:spPr bwMode="auto">
            <a:xfrm flipV="1">
              <a:off x="631608" y="4427582"/>
              <a:ext cx="1927263" cy="0"/>
            </a:xfrm>
            <a:prstGeom prst="straightConnector1">
              <a:avLst/>
            </a:prstGeom>
            <a:ln>
              <a:headEnd type="none" w="med" len="med"/>
              <a:tailEnd type="stealth" w="lg" len="lg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667883" y="4049493"/>
              <a:ext cx="19383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 smtClean="0">
                  <a:latin typeface="Calibri" pitchFamily="34" charset="0"/>
                </a:rPr>
                <a:t>[HTTP] $$ Order</a:t>
              </a:r>
              <a:endParaRPr lang="en-GB" sz="2000" b="0" dirty="0">
                <a:latin typeface="Calibri" pitchFamily="34" charset="0"/>
              </a:endParaRPr>
            </a:p>
          </p:txBody>
        </p:sp>
      </p:grpSp>
      <p:sp>
        <p:nvSpPr>
          <p:cNvPr id="15" name="Rounded Rectangle 14"/>
          <p:cNvSpPr/>
          <p:nvPr/>
        </p:nvSpPr>
        <p:spPr bwMode="auto">
          <a:xfrm>
            <a:off x="3529124" y="2520004"/>
            <a:ext cx="691258" cy="138792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Tx</a:t>
            </a:r>
            <a:endParaRPr kumimoji="0" lang="en-GB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grpSp>
        <p:nvGrpSpPr>
          <p:cNvPr id="16" name="Group 13"/>
          <p:cNvGrpSpPr/>
          <p:nvPr/>
        </p:nvGrpSpPr>
        <p:grpSpPr>
          <a:xfrm>
            <a:off x="4231272" y="2520003"/>
            <a:ext cx="2204357" cy="400110"/>
            <a:chOff x="783779" y="4082151"/>
            <a:chExt cx="2204357" cy="400110"/>
          </a:xfrm>
        </p:grpSpPr>
        <p:cxnSp>
          <p:nvCxnSpPr>
            <p:cNvPr id="17" name="Straight Arrow Connector 16"/>
            <p:cNvCxnSpPr/>
            <p:nvPr/>
          </p:nvCxnSpPr>
          <p:spPr bwMode="auto">
            <a:xfrm>
              <a:off x="783779" y="4457710"/>
              <a:ext cx="2204357" cy="0"/>
            </a:xfrm>
            <a:prstGeom prst="straightConnector1">
              <a:avLst/>
            </a:prstGeom>
            <a:ln>
              <a:headEnd type="none" w="med" len="med"/>
              <a:tailEnd type="stealth" w="lg" len="lg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1168770" y="4082151"/>
              <a:ext cx="116410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 smtClean="0">
                  <a:latin typeface="Calibri" pitchFamily="34" charset="0"/>
                </a:rPr>
                <a:t>Call 1 of 3</a:t>
              </a:r>
              <a:endParaRPr lang="en-GB" sz="2000" b="0" dirty="0">
                <a:latin typeface="Calibri" pitchFamily="34" charset="0"/>
              </a:endParaRPr>
            </a:p>
          </p:txBody>
        </p:sp>
      </p:grpSp>
      <p:grpSp>
        <p:nvGrpSpPr>
          <p:cNvPr id="19" name="Group 17"/>
          <p:cNvGrpSpPr/>
          <p:nvPr/>
        </p:nvGrpSpPr>
        <p:grpSpPr>
          <a:xfrm>
            <a:off x="4220382" y="2949996"/>
            <a:ext cx="2204357" cy="400110"/>
            <a:chOff x="783779" y="4082151"/>
            <a:chExt cx="2204357" cy="400110"/>
          </a:xfrm>
        </p:grpSpPr>
        <p:cxnSp>
          <p:nvCxnSpPr>
            <p:cNvPr id="20" name="Straight Arrow Connector 19"/>
            <p:cNvCxnSpPr/>
            <p:nvPr/>
          </p:nvCxnSpPr>
          <p:spPr bwMode="auto">
            <a:xfrm>
              <a:off x="783779" y="4457710"/>
              <a:ext cx="2204357" cy="0"/>
            </a:xfrm>
            <a:prstGeom prst="straightConnector1">
              <a:avLst/>
            </a:prstGeom>
            <a:ln>
              <a:headEnd type="none" w="med" len="med"/>
              <a:tailEnd type="stealth" w="lg" len="lg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1179787" y="4082151"/>
              <a:ext cx="119936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 smtClean="0">
                  <a:latin typeface="Calibri" pitchFamily="34" charset="0"/>
                </a:rPr>
                <a:t>Call 2 of 3</a:t>
              </a:r>
              <a:endParaRPr lang="en-GB" sz="2000" b="0" dirty="0">
                <a:latin typeface="Calibri" pitchFamily="34" charset="0"/>
              </a:endParaRPr>
            </a:p>
          </p:txBody>
        </p:sp>
      </p:grpSp>
      <p:sp>
        <p:nvSpPr>
          <p:cNvPr id="22" name="16-Point Star 21"/>
          <p:cNvSpPr/>
          <p:nvPr/>
        </p:nvSpPr>
        <p:spPr bwMode="auto">
          <a:xfrm>
            <a:off x="2108546" y="4147429"/>
            <a:ext cx="5903566" cy="927808"/>
          </a:xfrm>
          <a:prstGeom prst="star16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grpSp>
        <p:nvGrpSpPr>
          <p:cNvPr id="23" name="Group 25"/>
          <p:cNvGrpSpPr/>
          <p:nvPr/>
        </p:nvGrpSpPr>
        <p:grpSpPr>
          <a:xfrm>
            <a:off x="7630685" y="4995995"/>
            <a:ext cx="2286427" cy="751531"/>
            <a:chOff x="6502411" y="5371706"/>
            <a:chExt cx="2286427" cy="751531"/>
          </a:xfrm>
        </p:grpSpPr>
        <p:pic>
          <p:nvPicPr>
            <p:cNvPr id="24" name="Picture 3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8033659" y="5371706"/>
              <a:ext cx="755179" cy="7515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25" name="TextBox 24"/>
            <p:cNvSpPr txBox="1"/>
            <p:nvPr/>
          </p:nvSpPr>
          <p:spPr>
            <a:xfrm>
              <a:off x="6502411" y="5508151"/>
              <a:ext cx="140198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0" dirty="0" smtClean="0">
                  <a:latin typeface="Calibri" pitchFamily="34" charset="0"/>
                </a:rPr>
                <a:t>Rollback</a:t>
              </a:r>
              <a:endParaRPr lang="en-GB" sz="2800" b="0" dirty="0">
                <a:latin typeface="Calibri" pitchFamily="34" charset="0"/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380999" y="5640635"/>
            <a:ext cx="39297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0" dirty="0" smtClean="0">
                <a:latin typeface="Calibri" pitchFamily="34" charset="0"/>
              </a:rPr>
              <a:t>Where’s the order!?</a:t>
            </a:r>
            <a:endParaRPr lang="en-GB" sz="3200" b="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2" grpId="0" animBg="1"/>
      <p:bldP spid="2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03238" y="1768475"/>
            <a:ext cx="9577387" cy="4987925"/>
          </a:xfrm>
        </p:spPr>
        <p:txBody>
          <a:bodyPr/>
          <a:lstStyle/>
          <a:p>
            <a:r>
              <a:rPr lang="en-US" dirty="0" smtClean="0"/>
              <a:t>Reasons exceptions happen:</a:t>
            </a:r>
          </a:p>
          <a:p>
            <a:pPr lvl="1"/>
            <a:r>
              <a:rPr lang="en-US" dirty="0" smtClean="0">
                <a:cs typeface="+mn-cs"/>
              </a:rPr>
              <a:t>Deadlock in the database</a:t>
            </a:r>
          </a:p>
          <a:p>
            <a:pPr lvl="1"/>
            <a:r>
              <a:rPr lang="en-US" dirty="0" smtClean="0">
                <a:cs typeface="+mn-cs"/>
              </a:rPr>
              <a:t>Database is down</a:t>
            </a:r>
          </a:p>
          <a:p>
            <a:pPr lvl="1"/>
            <a:r>
              <a:rPr lang="en-US" dirty="0" smtClean="0">
                <a:cs typeface="+mn-cs"/>
              </a:rPr>
              <a:t>Message deserialization fails</a:t>
            </a:r>
          </a:p>
          <a:p>
            <a:r>
              <a:rPr lang="en-US" sz="2800" dirty="0" smtClean="0"/>
              <a:t>Retrying can resolve transient exceptions</a:t>
            </a:r>
            <a:endParaRPr lang="en-US" dirty="0" smtClean="0"/>
          </a:p>
          <a:p>
            <a:pPr marL="107950" indent="0"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TransportConfig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MaxRetries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=“5” /&gt;</a:t>
            </a:r>
          </a:p>
          <a:p>
            <a:r>
              <a:rPr lang="en-US" sz="2800" dirty="0" smtClean="0">
                <a:cs typeface="+mn-cs"/>
              </a:rPr>
              <a:t>Second Level Retries (SLR) </a:t>
            </a:r>
          </a:p>
          <a:p>
            <a:r>
              <a:rPr lang="en-US" sz="2800" dirty="0" smtClean="0">
                <a:cs typeface="+mn-cs"/>
              </a:rPr>
              <a:t>Messages that always fail are moved to an error queue</a:t>
            </a:r>
          </a:p>
          <a:p>
            <a:pPr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MessageForwardingInCaseOfFaultConfig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ErrorQueue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="error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"/&gt;</a:t>
            </a:r>
          </a:p>
        </p:txBody>
      </p:sp>
      <p:sp>
        <p:nvSpPr>
          <p:cNvPr id="6" name="Up-Down Arrow 5"/>
          <p:cNvSpPr/>
          <p:nvPr/>
        </p:nvSpPr>
        <p:spPr bwMode="auto">
          <a:xfrm>
            <a:off x="6869112" y="2408237"/>
            <a:ext cx="762000" cy="1600200"/>
          </a:xfrm>
          <a:prstGeom prst="upDown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effectLst/>
              <a:latin typeface="Arial" charset="0"/>
              <a:ea typeface="MS Gothic" charset="-12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859712" y="2484437"/>
            <a:ext cx="1137876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Transient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859712" y="3582269"/>
            <a:ext cx="1313180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Permanent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 bwMode="auto">
          <a:xfrm>
            <a:off x="925512" y="6675437"/>
            <a:ext cx="7391400" cy="381000"/>
          </a:xfrm>
          <a:prstGeom prst="round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effectLst/>
                <a:latin typeface="Arial" charset="0"/>
                <a:ea typeface="MS Gothic" charset="-128"/>
              </a:rPr>
              <a:t>Deserialization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  <a:ea typeface="MS Gothic" charset="-128"/>
              </a:rPr>
              <a:t> exception:</a:t>
            </a:r>
            <a:r>
              <a:rPr lang="en-US" dirty="0" smtClean="0"/>
              <a:t> message moved to error queue right away</a:t>
            </a:r>
            <a:endParaRPr kumimoji="0" lang="en-US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  <a:ea typeface="MS Gothic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Messaging and Consistency</a:t>
            </a:r>
            <a:endParaRPr lang="en-US" dirty="0"/>
          </a:p>
        </p:txBody>
      </p:sp>
      <p:pic>
        <p:nvPicPr>
          <p:cNvPr id="103" name="Rectangle 24598" descr="Serve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27323" y="2793470"/>
            <a:ext cx="2389789" cy="3265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4" name="Rectangle 24598" descr="Serve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76229" y="1417637"/>
            <a:ext cx="3635347" cy="496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5" name="Rounded Rectangle 104"/>
          <p:cNvSpPr/>
          <p:nvPr/>
        </p:nvSpPr>
        <p:spPr bwMode="auto">
          <a:xfrm>
            <a:off x="3620347" y="1931203"/>
            <a:ext cx="2106386" cy="3461657"/>
          </a:xfrm>
          <a:prstGeom prst="roundRect">
            <a:avLst/>
          </a:prstGeom>
          <a:gradFill rotWithShape="1">
            <a:gsLst>
              <a:gs pos="0">
                <a:srgbClr val="DF8045">
                  <a:shade val="15000"/>
                  <a:satMod val="180000"/>
                </a:srgbClr>
              </a:gs>
              <a:gs pos="50000">
                <a:srgbClr val="DF8045">
                  <a:shade val="45000"/>
                  <a:satMod val="170000"/>
                </a:srgbClr>
              </a:gs>
              <a:gs pos="70000">
                <a:srgbClr val="DF8045">
                  <a:tint val="99000"/>
                  <a:shade val="65000"/>
                  <a:satMod val="155000"/>
                </a:srgbClr>
              </a:gs>
              <a:gs pos="100000">
                <a:srgbClr val="DF8045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DF8045">
                <a:satMod val="300000"/>
              </a:srgbClr>
            </a:contourClr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ea typeface="+mn-ea"/>
                <a:cs typeface="+mn-cs"/>
              </a:rPr>
              <a:t>Tx</a:t>
            </a:r>
            <a:endParaRPr kumimoji="0" lang="en-GB" sz="32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106" name="Flowchart: Direct Access Storage 105"/>
          <p:cNvSpPr/>
          <p:nvPr/>
        </p:nvSpPr>
        <p:spPr bwMode="auto">
          <a:xfrm>
            <a:off x="2575336" y="2094489"/>
            <a:ext cx="1224643" cy="914400"/>
          </a:xfrm>
          <a:prstGeom prst="flowChartMagneticDrum">
            <a:avLst/>
          </a:prstGeom>
          <a:gradFill rotWithShape="1">
            <a:gsLst>
              <a:gs pos="0">
                <a:srgbClr val="2DB557">
                  <a:shade val="15000"/>
                  <a:satMod val="180000"/>
                </a:srgbClr>
              </a:gs>
              <a:gs pos="50000">
                <a:srgbClr val="2DB557">
                  <a:shade val="45000"/>
                  <a:satMod val="170000"/>
                </a:srgbClr>
              </a:gs>
              <a:gs pos="70000">
                <a:srgbClr val="2DB557">
                  <a:tint val="99000"/>
                  <a:shade val="65000"/>
                  <a:satMod val="155000"/>
                </a:srgbClr>
              </a:gs>
              <a:gs pos="100000">
                <a:srgbClr val="2DB557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2DB557">
                <a:satMod val="300000"/>
              </a:srgbClr>
            </a:contourClr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ea typeface="+mn-ea"/>
                <a:cs typeface="+mn-cs"/>
              </a:rPr>
              <a:t>Q</a:t>
            </a:r>
            <a:endParaRPr kumimoji="0" lang="en-GB" sz="32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grpSp>
        <p:nvGrpSpPr>
          <p:cNvPr id="3" name="Group 12"/>
          <p:cNvGrpSpPr/>
          <p:nvPr/>
        </p:nvGrpSpPr>
        <p:grpSpPr>
          <a:xfrm>
            <a:off x="1203716" y="2094438"/>
            <a:ext cx="1224000" cy="408217"/>
            <a:chOff x="783779" y="4049493"/>
            <a:chExt cx="1224000" cy="408217"/>
          </a:xfrm>
        </p:grpSpPr>
        <p:cxnSp>
          <p:nvCxnSpPr>
            <p:cNvPr id="108" name="Straight Arrow Connector 107"/>
            <p:cNvCxnSpPr/>
            <p:nvPr/>
          </p:nvCxnSpPr>
          <p:spPr bwMode="auto">
            <a:xfrm>
              <a:off x="783779" y="4457710"/>
              <a:ext cx="1224000" cy="0"/>
            </a:xfrm>
            <a:prstGeom prst="straightConnector1">
              <a:avLst/>
            </a:prstGeom>
            <a:solidFill>
              <a:srgbClr val="FFC0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  <p:sp>
          <p:nvSpPr>
            <p:cNvPr id="109" name="TextBox 108"/>
            <p:cNvSpPr txBox="1"/>
            <p:nvPr/>
          </p:nvSpPr>
          <p:spPr>
            <a:xfrm>
              <a:off x="800087" y="4049493"/>
              <a:ext cx="11112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itchFamily="34" charset="0"/>
                </a:rPr>
                <a:t>$$ Order</a:t>
              </a:r>
              <a:endPara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endParaRPr>
            </a:p>
          </p:txBody>
        </p:sp>
      </p:grpSp>
      <p:grpSp>
        <p:nvGrpSpPr>
          <p:cNvPr id="4" name="Group 25"/>
          <p:cNvGrpSpPr/>
          <p:nvPr/>
        </p:nvGrpSpPr>
        <p:grpSpPr>
          <a:xfrm>
            <a:off x="2755194" y="2203216"/>
            <a:ext cx="843909" cy="647699"/>
            <a:chOff x="194726" y="4649361"/>
            <a:chExt cx="3729038" cy="2171700"/>
          </a:xfrm>
        </p:grpSpPr>
        <p:sp>
          <p:nvSpPr>
            <p:cNvPr id="111" name="Rectangle 15"/>
            <p:cNvSpPr>
              <a:spLocks noChangeArrowheads="1"/>
            </p:cNvSpPr>
            <p:nvPr/>
          </p:nvSpPr>
          <p:spPr bwMode="auto">
            <a:xfrm>
              <a:off x="194726" y="4649361"/>
              <a:ext cx="3729038" cy="21717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5F5F5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endParaRPr>
            </a:p>
          </p:txBody>
        </p:sp>
        <p:sp>
          <p:nvSpPr>
            <p:cNvPr id="112" name="Line 16"/>
            <p:cNvSpPr>
              <a:spLocks noChangeShapeType="1"/>
            </p:cNvSpPr>
            <p:nvPr/>
          </p:nvSpPr>
          <p:spPr bwMode="auto">
            <a:xfrm>
              <a:off x="194727" y="4686300"/>
              <a:ext cx="984249" cy="1565277"/>
            </a:xfrm>
            <a:prstGeom prst="line">
              <a:avLst/>
            </a:prstGeom>
            <a:noFill/>
            <a:ln w="25400">
              <a:solidFill>
                <a:srgbClr val="5F5F5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endParaRPr>
            </a:p>
          </p:txBody>
        </p:sp>
        <p:sp>
          <p:nvSpPr>
            <p:cNvPr id="113" name="Line 17"/>
            <p:cNvSpPr>
              <a:spLocks noChangeShapeType="1"/>
            </p:cNvSpPr>
            <p:nvPr/>
          </p:nvSpPr>
          <p:spPr bwMode="auto">
            <a:xfrm flipV="1">
              <a:off x="2847971" y="4699001"/>
              <a:ext cx="1004889" cy="1541464"/>
            </a:xfrm>
            <a:prstGeom prst="line">
              <a:avLst/>
            </a:prstGeom>
            <a:noFill/>
            <a:ln w="25400">
              <a:solidFill>
                <a:srgbClr val="5F5F5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endParaRPr>
            </a:p>
          </p:txBody>
        </p:sp>
        <p:sp>
          <p:nvSpPr>
            <p:cNvPr id="114" name="Line 18"/>
            <p:cNvSpPr>
              <a:spLocks noChangeShapeType="1"/>
            </p:cNvSpPr>
            <p:nvPr/>
          </p:nvSpPr>
          <p:spPr bwMode="auto">
            <a:xfrm flipV="1">
              <a:off x="1153578" y="6229350"/>
              <a:ext cx="1727198" cy="7936"/>
            </a:xfrm>
            <a:prstGeom prst="line">
              <a:avLst/>
            </a:prstGeom>
            <a:noFill/>
            <a:ln w="25400">
              <a:solidFill>
                <a:srgbClr val="5F5F5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endParaRPr>
            </a:p>
          </p:txBody>
        </p:sp>
        <p:sp>
          <p:nvSpPr>
            <p:cNvPr id="115" name="Line 19"/>
            <p:cNvSpPr>
              <a:spLocks noChangeShapeType="1"/>
            </p:cNvSpPr>
            <p:nvPr/>
          </p:nvSpPr>
          <p:spPr bwMode="auto">
            <a:xfrm flipV="1">
              <a:off x="194726" y="5928886"/>
              <a:ext cx="792161" cy="854076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endParaRPr>
            </a:p>
          </p:txBody>
        </p:sp>
        <p:sp>
          <p:nvSpPr>
            <p:cNvPr id="116" name="Line 20"/>
            <p:cNvSpPr>
              <a:spLocks noChangeShapeType="1"/>
            </p:cNvSpPr>
            <p:nvPr/>
          </p:nvSpPr>
          <p:spPr bwMode="auto">
            <a:xfrm>
              <a:off x="3012013" y="5958623"/>
              <a:ext cx="792161" cy="795339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endParaRPr>
            </a:p>
          </p:txBody>
        </p:sp>
      </p:grpSp>
      <p:sp>
        <p:nvSpPr>
          <p:cNvPr id="117" name="Rounded Rectangle 116"/>
          <p:cNvSpPr/>
          <p:nvPr/>
        </p:nvSpPr>
        <p:spPr bwMode="auto">
          <a:xfrm>
            <a:off x="4093864" y="3466053"/>
            <a:ext cx="1126672" cy="1387929"/>
          </a:xfrm>
          <a:prstGeom prst="roundRect">
            <a:avLst/>
          </a:prstGeom>
          <a:gradFill rotWithShape="1">
            <a:gsLst>
              <a:gs pos="0">
                <a:srgbClr val="2DB557">
                  <a:shade val="15000"/>
                  <a:satMod val="180000"/>
                </a:srgbClr>
              </a:gs>
              <a:gs pos="50000">
                <a:srgbClr val="2DB557">
                  <a:shade val="45000"/>
                  <a:satMod val="170000"/>
                </a:srgbClr>
              </a:gs>
              <a:gs pos="70000">
                <a:srgbClr val="2DB557">
                  <a:tint val="99000"/>
                  <a:shade val="65000"/>
                  <a:satMod val="155000"/>
                </a:srgbClr>
              </a:gs>
              <a:gs pos="100000">
                <a:srgbClr val="2DB557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2DB557">
                <a:satMod val="300000"/>
              </a:srgbClr>
            </a:contourClr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 pitchFamily="34" charset="0"/>
              <a:ea typeface="+mn-ea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ea typeface="+mn-ea"/>
                <a:cs typeface="+mn-cs"/>
              </a:rPr>
              <a:t>App</a:t>
            </a:r>
            <a:endParaRPr kumimoji="0" lang="en-GB" sz="32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grpSp>
        <p:nvGrpSpPr>
          <p:cNvPr id="5" name="Group 23"/>
          <p:cNvGrpSpPr/>
          <p:nvPr/>
        </p:nvGrpSpPr>
        <p:grpSpPr>
          <a:xfrm>
            <a:off x="3604020" y="2568019"/>
            <a:ext cx="1389883" cy="898070"/>
            <a:chOff x="2792187" y="2302330"/>
            <a:chExt cx="1389883" cy="898070"/>
          </a:xfrm>
        </p:grpSpPr>
        <p:cxnSp>
          <p:nvCxnSpPr>
            <p:cNvPr id="119" name="Straight Arrow Connector 118"/>
            <p:cNvCxnSpPr/>
            <p:nvPr/>
          </p:nvCxnSpPr>
          <p:spPr bwMode="auto">
            <a:xfrm rot="16200000" flipV="1">
              <a:off x="2726873" y="2367644"/>
              <a:ext cx="898070" cy="767442"/>
            </a:xfrm>
            <a:prstGeom prst="straightConnector1">
              <a:avLst/>
            </a:prstGeom>
            <a:solidFill>
              <a:srgbClr val="FFC0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  <p:sp>
          <p:nvSpPr>
            <p:cNvPr id="120" name="TextBox 119"/>
            <p:cNvSpPr txBox="1"/>
            <p:nvPr/>
          </p:nvSpPr>
          <p:spPr>
            <a:xfrm>
              <a:off x="3189491" y="2519992"/>
              <a:ext cx="9925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itchFamily="34" charset="0"/>
                </a:rPr>
                <a:t>Receive</a:t>
              </a:r>
              <a:endPara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endParaRPr>
            </a:p>
          </p:txBody>
        </p:sp>
      </p:grpSp>
      <p:sp>
        <p:nvSpPr>
          <p:cNvPr id="121" name="Can 120"/>
          <p:cNvSpPr/>
          <p:nvPr/>
        </p:nvSpPr>
        <p:spPr bwMode="auto">
          <a:xfrm>
            <a:off x="7804839" y="3466053"/>
            <a:ext cx="1077686" cy="1518557"/>
          </a:xfrm>
          <a:prstGeom prst="can">
            <a:avLst/>
          </a:prstGeom>
          <a:gradFill rotWithShape="1">
            <a:gsLst>
              <a:gs pos="0">
                <a:srgbClr val="2DB557">
                  <a:shade val="15000"/>
                  <a:satMod val="180000"/>
                </a:srgbClr>
              </a:gs>
              <a:gs pos="50000">
                <a:srgbClr val="2DB557">
                  <a:shade val="45000"/>
                  <a:satMod val="170000"/>
                </a:srgbClr>
              </a:gs>
              <a:gs pos="70000">
                <a:srgbClr val="2DB557">
                  <a:tint val="99000"/>
                  <a:shade val="65000"/>
                  <a:satMod val="155000"/>
                </a:srgbClr>
              </a:gs>
              <a:gs pos="100000">
                <a:srgbClr val="2DB557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2DB557">
                <a:satMod val="300000"/>
              </a:srgbClr>
            </a:contourClr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ea typeface="+mn-ea"/>
                <a:cs typeface="+mn-cs"/>
              </a:rPr>
              <a:t>DB</a:t>
            </a:r>
            <a:endParaRPr kumimoji="0" lang="en-GB" sz="32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grpSp>
        <p:nvGrpSpPr>
          <p:cNvPr id="6" name="Group 26"/>
          <p:cNvGrpSpPr/>
          <p:nvPr/>
        </p:nvGrpSpPr>
        <p:grpSpPr>
          <a:xfrm>
            <a:off x="5190592" y="3602142"/>
            <a:ext cx="2628000" cy="400110"/>
            <a:chOff x="783778" y="4082151"/>
            <a:chExt cx="2628000" cy="400110"/>
          </a:xfrm>
        </p:grpSpPr>
        <p:cxnSp>
          <p:nvCxnSpPr>
            <p:cNvPr id="123" name="Straight Arrow Connector 122"/>
            <p:cNvCxnSpPr/>
            <p:nvPr/>
          </p:nvCxnSpPr>
          <p:spPr bwMode="auto">
            <a:xfrm>
              <a:off x="783778" y="4457710"/>
              <a:ext cx="2628000" cy="0"/>
            </a:xfrm>
            <a:prstGeom prst="straightConnector1">
              <a:avLst/>
            </a:prstGeom>
            <a:solidFill>
              <a:srgbClr val="FFC0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  <p:sp>
          <p:nvSpPr>
            <p:cNvPr id="124" name="TextBox 123"/>
            <p:cNvSpPr txBox="1"/>
            <p:nvPr/>
          </p:nvSpPr>
          <p:spPr>
            <a:xfrm>
              <a:off x="1837871" y="4082151"/>
              <a:ext cx="116410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itchFamily="34" charset="0"/>
                </a:rPr>
                <a:t>Call 1 of 3</a:t>
              </a:r>
              <a:endPara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endParaRPr>
            </a:p>
          </p:txBody>
        </p:sp>
      </p:grpSp>
      <p:grpSp>
        <p:nvGrpSpPr>
          <p:cNvPr id="7" name="Group 32"/>
          <p:cNvGrpSpPr/>
          <p:nvPr/>
        </p:nvGrpSpPr>
        <p:grpSpPr>
          <a:xfrm>
            <a:off x="7466123" y="1647513"/>
            <a:ext cx="2155794" cy="751531"/>
            <a:chOff x="6633044" y="5371706"/>
            <a:chExt cx="2155794" cy="751531"/>
          </a:xfrm>
        </p:grpSpPr>
        <p:pic>
          <p:nvPicPr>
            <p:cNvPr id="126" name="Picture 3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8033659" y="5371706"/>
              <a:ext cx="755179" cy="7515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27" name="TextBox 126"/>
            <p:cNvSpPr txBox="1"/>
            <p:nvPr/>
          </p:nvSpPr>
          <p:spPr>
            <a:xfrm>
              <a:off x="6633044" y="5479125"/>
              <a:ext cx="140198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0" dirty="0" smtClean="0">
                  <a:latin typeface="Calibri" pitchFamily="34" charset="0"/>
                </a:rPr>
                <a:t>Rollback</a:t>
              </a:r>
              <a:endParaRPr lang="en-GB" sz="2800" b="0" dirty="0">
                <a:latin typeface="Calibri" pitchFamily="34" charset="0"/>
              </a:endParaRPr>
            </a:p>
          </p:txBody>
        </p:sp>
      </p:grpSp>
      <p:grpSp>
        <p:nvGrpSpPr>
          <p:cNvPr id="8" name="Group 35"/>
          <p:cNvGrpSpPr/>
          <p:nvPr/>
        </p:nvGrpSpPr>
        <p:grpSpPr>
          <a:xfrm>
            <a:off x="5196031" y="3999477"/>
            <a:ext cx="2628000" cy="400110"/>
            <a:chOff x="783778" y="4082151"/>
            <a:chExt cx="2628000" cy="400110"/>
          </a:xfrm>
        </p:grpSpPr>
        <p:cxnSp>
          <p:nvCxnSpPr>
            <p:cNvPr id="129" name="Straight Arrow Connector 128"/>
            <p:cNvCxnSpPr/>
            <p:nvPr/>
          </p:nvCxnSpPr>
          <p:spPr bwMode="auto">
            <a:xfrm>
              <a:off x="783778" y="4457710"/>
              <a:ext cx="2628000" cy="0"/>
            </a:xfrm>
            <a:prstGeom prst="straightConnector1">
              <a:avLst/>
            </a:prstGeom>
            <a:solidFill>
              <a:srgbClr val="FFC0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  <p:sp>
          <p:nvSpPr>
            <p:cNvPr id="130" name="TextBox 129"/>
            <p:cNvSpPr txBox="1"/>
            <p:nvPr/>
          </p:nvSpPr>
          <p:spPr>
            <a:xfrm>
              <a:off x="1855882" y="4082151"/>
              <a:ext cx="119936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itchFamily="34" charset="0"/>
                </a:rPr>
                <a:t>Call 2 of 3</a:t>
              </a:r>
              <a:endPara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endParaRPr>
            </a:p>
          </p:txBody>
        </p:sp>
      </p:grpSp>
      <p:sp>
        <p:nvSpPr>
          <p:cNvPr id="131" name="16-Point Star 130"/>
          <p:cNvSpPr/>
          <p:nvPr/>
        </p:nvSpPr>
        <p:spPr bwMode="auto">
          <a:xfrm>
            <a:off x="3865276" y="5376531"/>
            <a:ext cx="5594636" cy="702099"/>
          </a:xfrm>
          <a:prstGeom prst="star16">
            <a:avLst/>
          </a:prstGeom>
          <a:gradFill rotWithShape="1">
            <a:gsLst>
              <a:gs pos="0">
                <a:srgbClr val="FFC000">
                  <a:shade val="15000"/>
                  <a:satMod val="180000"/>
                </a:srgbClr>
              </a:gs>
              <a:gs pos="50000">
                <a:srgbClr val="FFC000">
                  <a:shade val="45000"/>
                  <a:satMod val="170000"/>
                </a:srgbClr>
              </a:gs>
              <a:gs pos="70000">
                <a:srgbClr val="FFC000">
                  <a:tint val="99000"/>
                  <a:shade val="65000"/>
                  <a:satMod val="155000"/>
                </a:srgbClr>
              </a:gs>
              <a:gs pos="100000">
                <a:srgbClr val="FFC000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FFC000">
                <a:satMod val="300000"/>
              </a:srgbClr>
            </a:contourClr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32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grpSp>
        <p:nvGrpSpPr>
          <p:cNvPr id="9" name="Group 39"/>
          <p:cNvGrpSpPr/>
          <p:nvPr/>
        </p:nvGrpSpPr>
        <p:grpSpPr>
          <a:xfrm>
            <a:off x="1083991" y="3079247"/>
            <a:ext cx="2170308" cy="751531"/>
            <a:chOff x="6618530" y="5371706"/>
            <a:chExt cx="2170308" cy="751531"/>
          </a:xfrm>
        </p:grpSpPr>
        <p:pic>
          <p:nvPicPr>
            <p:cNvPr id="133" name="Picture 3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8033659" y="5371706"/>
              <a:ext cx="755179" cy="7515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34" name="TextBox 133"/>
            <p:cNvSpPr txBox="1"/>
            <p:nvPr/>
          </p:nvSpPr>
          <p:spPr>
            <a:xfrm>
              <a:off x="6618530" y="5508153"/>
              <a:ext cx="140198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0" dirty="0" smtClean="0">
                  <a:latin typeface="Calibri" pitchFamily="34" charset="0"/>
                </a:rPr>
                <a:t>Rollback</a:t>
              </a:r>
              <a:endParaRPr lang="en-GB" sz="2800" b="0" dirty="0">
                <a:latin typeface="Calibri" pitchFamily="34" charset="0"/>
              </a:endParaRPr>
            </a:p>
          </p:txBody>
        </p:sp>
      </p:grpSp>
      <p:sp>
        <p:nvSpPr>
          <p:cNvPr id="135" name="TextBox 134"/>
          <p:cNvSpPr txBox="1"/>
          <p:nvPr/>
        </p:nvSpPr>
        <p:spPr>
          <a:xfrm>
            <a:off x="1252715" y="6312656"/>
            <a:ext cx="52316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0" dirty="0" smtClean="0">
                <a:latin typeface="Calibri" pitchFamily="34" charset="0"/>
              </a:rPr>
              <a:t>The order is back in the queue</a:t>
            </a:r>
            <a:endParaRPr lang="en-GB" sz="3200" b="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 animBg="1"/>
      <p:bldP spid="131" grpId="0" animBg="1"/>
      <p:bldP spid="13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Consistency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238" y="1768475"/>
            <a:ext cx="9577387" cy="4987925"/>
          </a:xfrm>
        </p:spPr>
        <p:txBody>
          <a:bodyPr/>
          <a:lstStyle/>
          <a:p>
            <a:pPr lvl="2"/>
            <a:endParaRPr lang="en-US" dirty="0" smtClean="0"/>
          </a:p>
          <a:p>
            <a:pPr lvl="1">
              <a:buNone/>
            </a:pPr>
            <a:r>
              <a:rPr lang="en-US" dirty="0" err="1" smtClean="0">
                <a:latin typeface="Consolas" pitchFamily="49" charset="0"/>
              </a:rPr>
              <a:t>NServiceBus.Configure.With</a:t>
            </a:r>
            <a:r>
              <a:rPr lang="en-US" dirty="0" smtClean="0">
                <a:latin typeface="Consolas" pitchFamily="49" charset="0"/>
              </a:rPr>
              <a:t>().</a:t>
            </a:r>
            <a:r>
              <a:rPr lang="en-US" dirty="0" err="1" smtClean="0">
                <a:latin typeface="Consolas" pitchFamily="49" charset="0"/>
              </a:rPr>
              <a:t>MsmqTransport</a:t>
            </a:r>
            <a:r>
              <a:rPr lang="en-US" dirty="0" smtClean="0">
                <a:latin typeface="Consolas" pitchFamily="49" charset="0"/>
              </a:rPr>
              <a:t>()</a:t>
            </a:r>
          </a:p>
          <a:p>
            <a:pPr lvl="1">
              <a:buNone/>
            </a:pPr>
            <a:r>
              <a:rPr lang="en-US" dirty="0" smtClean="0">
                <a:latin typeface="Consolas" pitchFamily="49" charset="0"/>
              </a:rPr>
              <a:t>			.</a:t>
            </a:r>
            <a:r>
              <a:rPr lang="en-US" b="1" dirty="0" err="1" smtClean="0">
                <a:latin typeface="Consolas" pitchFamily="49" charset="0"/>
              </a:rPr>
              <a:t>IsTransactional</a:t>
            </a:r>
            <a:r>
              <a:rPr lang="en-US" b="1" dirty="0" smtClean="0">
                <a:latin typeface="Consolas" pitchFamily="49" charset="0"/>
              </a:rPr>
              <a:t>(true)</a:t>
            </a:r>
            <a:r>
              <a:rPr lang="en-US" dirty="0" smtClean="0">
                <a:latin typeface="Consolas" pitchFamily="49" charset="0"/>
              </a:rPr>
              <a:t>;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r>
              <a:rPr lang="en-US" dirty="0" smtClean="0"/>
              <a:t>OR</a:t>
            </a:r>
          </a:p>
          <a:p>
            <a:pPr lvl="1">
              <a:buNone/>
            </a:pPr>
            <a:endParaRPr lang="en-US" dirty="0" smtClean="0">
              <a:latin typeface="Consolas" pitchFamily="49" charset="0"/>
            </a:endParaRPr>
          </a:p>
          <a:p>
            <a:pPr lvl="1">
              <a:buNone/>
            </a:pPr>
            <a:r>
              <a:rPr lang="en-US" dirty="0" smtClean="0">
                <a:latin typeface="Consolas" pitchFamily="49" charset="0"/>
              </a:rPr>
              <a:t>			</a:t>
            </a:r>
            <a:r>
              <a:rPr lang="en-US" dirty="0" err="1" smtClean="0">
                <a:latin typeface="Consolas" pitchFamily="49" charset="0"/>
              </a:rPr>
              <a:t>IConfigureThisEndpoint</a:t>
            </a:r>
            <a:r>
              <a:rPr lang="en-US" dirty="0" smtClean="0">
                <a:latin typeface="Consolas" pitchFamily="49" charset="0"/>
              </a:rPr>
              <a:t>, </a:t>
            </a:r>
            <a:r>
              <a:rPr lang="en-US" b="1" dirty="0" smtClean="0">
                <a:latin typeface="Consolas" pitchFamily="49" charset="0"/>
              </a:rPr>
              <a:t>AsA_Server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8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xfrm>
            <a:off x="1079500" y="360363"/>
            <a:ext cx="8640763" cy="720725"/>
          </a:xfrm>
          <a:ln/>
        </p:spPr>
        <p:txBody>
          <a:bodyPr/>
          <a:lstStyle/>
          <a:p>
            <a:pPr>
              <a:lnSpc>
                <a:spcPct val="93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4000" b="1">
                <a:latin typeface="Arial" charset="0"/>
              </a:rPr>
              <a:t>Course Programme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4425950" cy="4989513"/>
          </a:xfrm>
          <a:ln/>
        </p:spPr>
        <p:txBody>
          <a:bodyPr/>
          <a:lstStyle/>
          <a:p>
            <a:pPr>
              <a:lnSpc>
                <a:spcPct val="8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GB" dirty="0"/>
              <a:t>Day 1</a:t>
            </a:r>
          </a:p>
          <a:p>
            <a:pPr lvl="1"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GB" sz="2800" dirty="0" smtClean="0"/>
              <a:t>One-way messaging</a:t>
            </a:r>
            <a:endParaRPr lang="en-GB" sz="2800" dirty="0"/>
          </a:p>
          <a:p>
            <a:pPr lvl="1"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GB" sz="2800" dirty="0" smtClean="0"/>
              <a:t>Queues</a:t>
            </a:r>
            <a:endParaRPr lang="en-GB" sz="2800" dirty="0"/>
          </a:p>
          <a:p>
            <a:pPr lvl="1"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GB" sz="2800" dirty="0" smtClean="0"/>
              <a:t>Request / Response</a:t>
            </a:r>
          </a:p>
          <a:p>
            <a:pPr lvl="1"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GB" sz="2800" dirty="0" smtClean="0"/>
              <a:t>Exceptions &amp; faults</a:t>
            </a:r>
          </a:p>
          <a:p>
            <a:pPr lvl="1"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GB" sz="2800" dirty="0" smtClean="0"/>
              <a:t>Web Apps</a:t>
            </a:r>
          </a:p>
          <a:p>
            <a:pPr lvl="1"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GB" sz="2800" dirty="0" smtClean="0"/>
              <a:t>WS Integration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2"/>
          </p:nvPr>
        </p:nvSpPr>
        <p:spPr>
          <a:xfrm>
            <a:off x="5421312" y="1768475"/>
            <a:ext cx="4425950" cy="4899025"/>
          </a:xfrm>
          <a:ln/>
        </p:spPr>
        <p:txBody>
          <a:bodyPr/>
          <a:lstStyle/>
          <a:p>
            <a:pPr>
              <a:lnSpc>
                <a:spcPct val="8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GB" dirty="0"/>
              <a:t>Day </a:t>
            </a:r>
            <a:r>
              <a:rPr lang="en-GB" dirty="0" smtClean="0"/>
              <a:t>2</a:t>
            </a:r>
          </a:p>
          <a:p>
            <a:pPr lvl="1"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GB" sz="2800" dirty="0" smtClean="0"/>
              <a:t>SOA Intro</a:t>
            </a:r>
          </a:p>
          <a:p>
            <a:pPr lvl="1"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GB" sz="2800" dirty="0" smtClean="0">
                <a:cs typeface="+mn-cs"/>
              </a:rPr>
              <a:t>SOA</a:t>
            </a:r>
            <a:r>
              <a:rPr lang="en-GB" sz="2800" dirty="0" smtClean="0"/>
              <a:t> &amp; Events</a:t>
            </a:r>
          </a:p>
          <a:p>
            <a:pPr lvl="1"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GB" sz="2800" dirty="0" smtClean="0"/>
              <a:t>Publish / Subscribe</a:t>
            </a:r>
          </a:p>
          <a:p>
            <a:pPr lvl="1"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GB" sz="2800" dirty="0"/>
              <a:t>CQRS</a:t>
            </a:r>
            <a:endParaRPr lang="en-GB" sz="2800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8312" y="360363"/>
            <a:ext cx="9612313" cy="719137"/>
          </a:xfrm>
        </p:spPr>
        <p:txBody>
          <a:bodyPr/>
          <a:lstStyle/>
          <a:p>
            <a:r>
              <a:rPr lang="en-US" dirty="0" smtClean="0"/>
              <a:t>Authorization, Impersonation, Auditing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 smtClean="0">
                <a:latin typeface="Consolas" pitchFamily="49" charset="0"/>
              </a:rPr>
              <a:t>Bus.OutgoingHeaders</a:t>
            </a:r>
            <a:r>
              <a:rPr lang="en-US" dirty="0" smtClean="0">
                <a:latin typeface="Consolas" pitchFamily="49" charset="0"/>
              </a:rPr>
              <a:t>[“user”] = “</a:t>
            </a:r>
            <a:r>
              <a:rPr lang="en-US" dirty="0" err="1" smtClean="0">
                <a:latin typeface="Consolas" pitchFamily="49" charset="0"/>
              </a:rPr>
              <a:t>udi</a:t>
            </a:r>
            <a:r>
              <a:rPr lang="en-US" dirty="0" smtClean="0">
                <a:latin typeface="Consolas" pitchFamily="49" charset="0"/>
              </a:rPr>
              <a:t>”;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Affects all messages sent</a:t>
            </a:r>
          </a:p>
          <a:p>
            <a:pPr>
              <a:buNone/>
            </a:pPr>
            <a:endParaRPr lang="en-US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dirty="0" err="1" smtClean="0">
                <a:latin typeface="Consolas" pitchFamily="49" charset="0"/>
              </a:rPr>
              <a:t>msg.SetHeader</a:t>
            </a:r>
            <a:r>
              <a:rPr lang="en-US" dirty="0" smtClean="0">
                <a:latin typeface="Consolas" pitchFamily="49" charset="0"/>
              </a:rPr>
              <a:t>(“</a:t>
            </a:r>
            <a:r>
              <a:rPr lang="en-US" dirty="0" err="1" smtClean="0">
                <a:latin typeface="Consolas" pitchFamily="49" charset="0"/>
              </a:rPr>
              <a:t>meta”,“data</a:t>
            </a:r>
            <a:r>
              <a:rPr lang="en-US" smtClean="0">
                <a:latin typeface="Consolas" pitchFamily="49" charset="0"/>
              </a:rPr>
              <a:t>”);</a:t>
            </a:r>
            <a:endParaRPr lang="en-US" dirty="0" smtClean="0">
              <a:latin typeface="Consolas" pitchFamily="49" charset="0"/>
            </a:endParaRPr>
          </a:p>
          <a:p>
            <a:pPr lvl="0">
              <a:buNone/>
            </a:pPr>
            <a:endParaRPr lang="en-US" dirty="0" smtClean="0"/>
          </a:p>
          <a:p>
            <a:pPr lvl="0"/>
            <a:r>
              <a:rPr lang="en-US" dirty="0" smtClean="0"/>
              <a:t>Headers attached only to specific message</a:t>
            </a:r>
          </a:p>
          <a:p>
            <a:pPr lvl="0"/>
            <a:r>
              <a:rPr lang="en-US" dirty="0" smtClean="0"/>
              <a:t>For server processing, headers cleared when a new message arrives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 Processing Pipeline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238" y="1768475"/>
            <a:ext cx="9577387" cy="4987925"/>
          </a:xfrm>
        </p:spPr>
        <p:txBody>
          <a:bodyPr/>
          <a:lstStyle/>
          <a:p>
            <a:r>
              <a:rPr lang="en-US" dirty="0" smtClean="0"/>
              <a:t>Multiple handlers can process the same message</a:t>
            </a:r>
          </a:p>
          <a:p>
            <a:pPr lvl="1"/>
            <a:r>
              <a:rPr lang="en-US" dirty="0" smtClean="0"/>
              <a:t>Useful for having validation handlers separate from handlers that perform business logic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Implement </a:t>
            </a:r>
            <a:r>
              <a:rPr lang="en-US" sz="2800" dirty="0" err="1" smtClean="0">
                <a:latin typeface="Consolas" pitchFamily="49" charset="0"/>
              </a:rPr>
              <a:t>IHandleMessages</a:t>
            </a:r>
            <a:r>
              <a:rPr lang="en-US" sz="2800" dirty="0" smtClean="0">
                <a:latin typeface="Consolas" pitchFamily="49" charset="0"/>
              </a:rPr>
              <a:t>&lt;</a:t>
            </a:r>
            <a:r>
              <a:rPr lang="en-US" sz="2800" dirty="0" err="1" smtClean="0">
                <a:latin typeface="Consolas" pitchFamily="49" charset="0"/>
              </a:rPr>
              <a:t>IMessage</a:t>
            </a:r>
            <a:r>
              <a:rPr lang="en-US" sz="2800" dirty="0" smtClean="0">
                <a:latin typeface="Consolas" pitchFamily="49" charset="0"/>
              </a:rPr>
              <a:t>&gt;</a:t>
            </a:r>
            <a:r>
              <a:rPr lang="en-US" dirty="0" smtClean="0"/>
              <a:t> to handle all types of messages</a:t>
            </a:r>
          </a:p>
          <a:p>
            <a:pPr lvl="1"/>
            <a:r>
              <a:rPr lang="en-US" dirty="0" smtClean="0"/>
              <a:t>Useful for things like authentication and authorization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Pipeline Order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238" y="1768475"/>
            <a:ext cx="9577387" cy="4987925"/>
          </a:xfrm>
        </p:spPr>
        <p:txBody>
          <a:bodyPr/>
          <a:lstStyle/>
          <a:p>
            <a:pPr>
              <a:buNone/>
            </a:pPr>
            <a:r>
              <a:rPr lang="en-US" sz="2800" dirty="0" err="1" smtClean="0">
                <a:latin typeface="Consolas" pitchFamily="49" charset="0"/>
              </a:rPr>
              <a:t>NServiceBus.Configure.With</a:t>
            </a:r>
            <a:r>
              <a:rPr lang="en-US" sz="2800" dirty="0" smtClean="0">
                <a:latin typeface="Consolas" pitchFamily="49" charset="0"/>
              </a:rPr>
              <a:t>().</a:t>
            </a:r>
            <a:r>
              <a:rPr lang="en-US" sz="2800" dirty="0" err="1" smtClean="0">
                <a:latin typeface="Consolas" pitchFamily="49" charset="0"/>
              </a:rPr>
              <a:t>UnicastBus</a:t>
            </a:r>
            <a:r>
              <a:rPr lang="en-US" sz="2800" dirty="0" smtClean="0">
                <a:latin typeface="Consolas" pitchFamily="49" charset="0"/>
              </a:rPr>
              <a:t>()</a:t>
            </a:r>
          </a:p>
          <a:p>
            <a:pPr>
              <a:buNone/>
            </a:pPr>
            <a:r>
              <a:rPr lang="en-US" sz="2800" dirty="0" smtClean="0">
                <a:latin typeface="Consolas" pitchFamily="49" charset="0"/>
              </a:rPr>
              <a:t>			.</a:t>
            </a:r>
            <a:r>
              <a:rPr lang="en-US" sz="2800" dirty="0" err="1" smtClean="0">
                <a:latin typeface="Consolas" pitchFamily="49" charset="0"/>
              </a:rPr>
              <a:t>LoadMessageHandlers</a:t>
            </a:r>
            <a:r>
              <a:rPr lang="en-US" sz="2800" dirty="0" smtClean="0">
                <a:latin typeface="Consolas" pitchFamily="49" charset="0"/>
              </a:rPr>
              <a:t>(</a:t>
            </a:r>
          </a:p>
          <a:p>
            <a:pPr>
              <a:buNone/>
            </a:pPr>
            <a:r>
              <a:rPr lang="en-US" sz="2800" dirty="0" smtClean="0">
                <a:latin typeface="Consolas" pitchFamily="49" charset="0"/>
              </a:rPr>
              <a:t>				First&lt;A&gt;.Then&lt;B&gt;().</a:t>
            </a:r>
            <a:r>
              <a:rPr lang="en-US" sz="2800" dirty="0" err="1" smtClean="0">
                <a:latin typeface="Consolas" pitchFamily="49" charset="0"/>
              </a:rPr>
              <a:t>AndThen</a:t>
            </a:r>
            <a:r>
              <a:rPr lang="en-US" sz="2800" dirty="0" smtClean="0">
                <a:latin typeface="Consolas" pitchFamily="49" charset="0"/>
              </a:rPr>
              <a:t>&lt;C&gt;()	);</a:t>
            </a:r>
          </a:p>
          <a:p>
            <a:pPr>
              <a:buNone/>
            </a:pPr>
            <a:r>
              <a:rPr lang="en-US" dirty="0" smtClean="0"/>
              <a:t>OR</a:t>
            </a:r>
          </a:p>
          <a:p>
            <a:pPr>
              <a:buNone/>
            </a:pPr>
            <a:r>
              <a:rPr lang="en-US" dirty="0" smtClean="0"/>
              <a:t>	Inherit from </a:t>
            </a:r>
            <a:r>
              <a:rPr lang="en-US" dirty="0" err="1" smtClean="0"/>
              <a:t>ISpecifyMessageHandlerOrdering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		</a:t>
            </a:r>
            <a:r>
              <a:rPr lang="en-US" sz="2800" dirty="0" err="1" smtClean="0">
                <a:latin typeface="Consolas" pitchFamily="49" charset="0"/>
              </a:rPr>
              <a:t>order.Specify</a:t>
            </a:r>
            <a:r>
              <a:rPr lang="en-US" sz="2800" dirty="0" smtClean="0">
                <a:latin typeface="Consolas" pitchFamily="49" charset="0"/>
              </a:rPr>
              <a:t>&lt;&lt;FIRST&lt;A&gt;&gt;();</a:t>
            </a:r>
          </a:p>
          <a:p>
            <a:pPr>
              <a:buNone/>
            </a:pPr>
            <a:r>
              <a:rPr lang="en-US" dirty="0" smtClean="0"/>
              <a:t>OR	</a:t>
            </a:r>
          </a:p>
          <a:p>
            <a:pPr>
              <a:buNone/>
            </a:pPr>
            <a:r>
              <a:rPr lang="en-US" sz="2800" dirty="0" err="1" smtClean="0">
                <a:latin typeface="Consolas" pitchFamily="49" charset="0"/>
              </a:rPr>
              <a:t>order.Specify</a:t>
            </a:r>
            <a:r>
              <a:rPr lang="en-US" sz="2800" dirty="0" smtClean="0">
                <a:latin typeface="Consolas" pitchFamily="49" charset="0"/>
              </a:rPr>
              <a:t>(First&lt;A&gt;.Then&lt;B&gt;().</a:t>
            </a:r>
            <a:r>
              <a:rPr lang="en-US" sz="2800" dirty="0" err="1" smtClean="0">
                <a:latin typeface="Consolas" pitchFamily="49" charset="0"/>
              </a:rPr>
              <a:t>AndThen</a:t>
            </a:r>
            <a:r>
              <a:rPr lang="en-US" sz="2800" dirty="0" smtClean="0">
                <a:latin typeface="Consolas" pitchFamily="49" charset="0"/>
              </a:rPr>
              <a:t>&lt;C&gt;());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1306512" y="2789237"/>
            <a:ext cx="5181600" cy="4572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effectLst/>
              <a:latin typeface="Arial" charset="0"/>
              <a:ea typeface="MS Gothic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to: reference </a:t>
            </a:r>
            <a:r>
              <a:rPr lang="en-US" dirty="0" err="1" smtClean="0"/>
              <a:t>IBus</a:t>
            </a:r>
            <a:r>
              <a:rPr lang="en-US" dirty="0" smtClean="0"/>
              <a:t> in handler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</a:rPr>
              <a:t>public class </a:t>
            </a:r>
            <a:r>
              <a:rPr lang="en-US" sz="2400" dirty="0" smtClean="0">
                <a:latin typeface="Consolas" pitchFamily="49" charset="0"/>
              </a:rPr>
              <a:t>H1 : </a:t>
            </a:r>
            <a:r>
              <a:rPr lang="en-US" sz="2400" dirty="0" err="1" smtClean="0">
                <a:latin typeface="Consolas" pitchFamily="49" charset="0"/>
              </a:rPr>
              <a:t>IHandleMessages</a:t>
            </a:r>
            <a:r>
              <a:rPr lang="en-US" sz="2400" dirty="0" smtClean="0">
                <a:latin typeface="Consolas" pitchFamily="49" charset="0"/>
              </a:rPr>
              <a:t>&lt;</a:t>
            </a:r>
            <a:r>
              <a:rPr lang="en-US" sz="2400" dirty="0" err="1" smtClean="0">
                <a:solidFill>
                  <a:srgbClr val="660066"/>
                </a:solidFill>
                <a:latin typeface="Consolas" pitchFamily="49" charset="0"/>
              </a:rPr>
              <a:t>MyMessage</a:t>
            </a:r>
            <a:r>
              <a:rPr lang="en-US" sz="2400" dirty="0" smtClean="0">
                <a:latin typeface="Consolas" pitchFamily="49" charset="0"/>
              </a:rPr>
              <a:t>&gt;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{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			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</a:rPr>
              <a:t>public</a:t>
            </a:r>
            <a:r>
              <a:rPr lang="en-US" sz="2400" dirty="0" smtClean="0">
                <a:latin typeface="Consolas" pitchFamily="49" charset="0"/>
              </a:rPr>
              <a:t> </a:t>
            </a:r>
            <a:r>
              <a:rPr lang="en-US" sz="2400" dirty="0" err="1" smtClean="0">
                <a:latin typeface="Consolas" pitchFamily="49" charset="0"/>
              </a:rPr>
              <a:t>IBus</a:t>
            </a:r>
            <a:r>
              <a:rPr lang="en-US" sz="2400" dirty="0" smtClean="0">
                <a:latin typeface="Consolas" pitchFamily="49" charset="0"/>
              </a:rPr>
              <a:t> Bus { get; set; }</a:t>
            </a:r>
          </a:p>
          <a:p>
            <a:pPr>
              <a:buNone/>
            </a:pPr>
            <a:endParaRPr lang="en-US" sz="2400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			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</a:rPr>
              <a:t>public void </a:t>
            </a:r>
            <a:r>
              <a:rPr lang="en-US" sz="2400" dirty="0" smtClean="0">
                <a:latin typeface="Consolas" pitchFamily="49" charset="0"/>
              </a:rPr>
              <a:t>Handle(</a:t>
            </a:r>
            <a:r>
              <a:rPr lang="en-US" sz="2400" dirty="0" err="1" smtClean="0">
                <a:solidFill>
                  <a:srgbClr val="660066"/>
                </a:solidFill>
                <a:latin typeface="Consolas" pitchFamily="49" charset="0"/>
              </a:rPr>
              <a:t>MyMessage</a:t>
            </a:r>
            <a:r>
              <a:rPr lang="en-US" sz="2400" dirty="0" smtClean="0">
                <a:latin typeface="Consolas" pitchFamily="49" charset="0"/>
              </a:rPr>
              <a:t> message)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			{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				// use Bus to do something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			}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}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to: stop the pipeline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238" y="1768475"/>
            <a:ext cx="9577387" cy="4987925"/>
          </a:xfrm>
        </p:spPr>
        <p:txBody>
          <a:bodyPr/>
          <a:lstStyle/>
          <a:p>
            <a:pPr>
              <a:buNone/>
            </a:pP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</a:rPr>
              <a:t>public class </a:t>
            </a:r>
            <a:r>
              <a:rPr lang="en-US" sz="2000" dirty="0" smtClean="0">
                <a:latin typeface="Consolas" pitchFamily="49" charset="0"/>
              </a:rPr>
              <a:t>Auth : </a:t>
            </a:r>
            <a:r>
              <a:rPr lang="en-US" sz="2000" dirty="0" err="1" smtClean="0">
                <a:latin typeface="Consolas" pitchFamily="49" charset="0"/>
              </a:rPr>
              <a:t>IHandleMessages</a:t>
            </a:r>
            <a:r>
              <a:rPr lang="en-US" sz="2000" dirty="0" smtClean="0">
                <a:latin typeface="Consolas" pitchFamily="49" charset="0"/>
              </a:rPr>
              <a:t>&lt;</a:t>
            </a:r>
            <a:r>
              <a:rPr lang="en-US" sz="2000" dirty="0" err="1" smtClean="0">
                <a:solidFill>
                  <a:srgbClr val="660066"/>
                </a:solidFill>
                <a:latin typeface="Consolas" pitchFamily="49" charset="0"/>
              </a:rPr>
              <a:t>IMessage</a:t>
            </a:r>
            <a:r>
              <a:rPr lang="en-US" sz="2000" dirty="0" smtClean="0">
                <a:latin typeface="Consolas" pitchFamily="49" charset="0"/>
              </a:rPr>
              <a:t>&gt;</a:t>
            </a:r>
          </a:p>
          <a:p>
            <a:pPr>
              <a:buNone/>
            </a:pPr>
            <a:r>
              <a:rPr lang="en-US" sz="2000" dirty="0" smtClean="0">
                <a:latin typeface="Consolas" pitchFamily="49" charset="0"/>
              </a:rPr>
              <a:t>{</a:t>
            </a:r>
          </a:p>
          <a:p>
            <a:pPr>
              <a:buNone/>
            </a:pPr>
            <a:r>
              <a:rPr lang="en-US" sz="2000" dirty="0" smtClean="0">
                <a:latin typeface="Consolas" pitchFamily="49" charset="0"/>
              </a:rPr>
              <a:t>			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</a:rPr>
              <a:t>public</a:t>
            </a:r>
            <a:r>
              <a:rPr lang="en-US" sz="2000" dirty="0" smtClean="0">
                <a:latin typeface="Consolas" pitchFamily="49" charset="0"/>
              </a:rPr>
              <a:t> </a:t>
            </a:r>
            <a:r>
              <a:rPr lang="en-US" sz="2000" dirty="0" err="1" smtClean="0">
                <a:latin typeface="Consolas" pitchFamily="49" charset="0"/>
              </a:rPr>
              <a:t>IBus</a:t>
            </a:r>
            <a:r>
              <a:rPr lang="en-US" sz="2000" dirty="0" smtClean="0">
                <a:latin typeface="Consolas" pitchFamily="49" charset="0"/>
              </a:rPr>
              <a:t> Bus { get; set; }</a:t>
            </a:r>
          </a:p>
          <a:p>
            <a:pPr>
              <a:buNone/>
            </a:pPr>
            <a:r>
              <a:rPr lang="en-US" sz="2000" dirty="0" smtClean="0">
                <a:latin typeface="Consolas" pitchFamily="49" charset="0"/>
              </a:rPr>
              <a:t>			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</a:rPr>
              <a:t>public void</a:t>
            </a:r>
            <a:r>
              <a:rPr lang="en-US" sz="2000" dirty="0" smtClean="0">
                <a:latin typeface="Consolas" pitchFamily="49" charset="0"/>
              </a:rPr>
              <a:t> Handle(</a:t>
            </a:r>
            <a:r>
              <a:rPr lang="en-US" sz="2000" dirty="0" err="1" smtClean="0">
                <a:solidFill>
                  <a:srgbClr val="660066"/>
                </a:solidFill>
                <a:latin typeface="Consolas" pitchFamily="49" charset="0"/>
              </a:rPr>
              <a:t>IMessage</a:t>
            </a:r>
            <a:r>
              <a:rPr lang="en-US" sz="2000" dirty="0" smtClean="0">
                <a:latin typeface="Consolas" pitchFamily="49" charset="0"/>
              </a:rPr>
              <a:t> message)</a:t>
            </a:r>
          </a:p>
          <a:p>
            <a:pPr>
              <a:buNone/>
            </a:pPr>
            <a:r>
              <a:rPr lang="en-US" sz="2000" dirty="0" smtClean="0">
                <a:latin typeface="Consolas" pitchFamily="49" charset="0"/>
              </a:rPr>
              <a:t>			{</a:t>
            </a:r>
          </a:p>
          <a:p>
            <a:pPr>
              <a:buNone/>
            </a:pPr>
            <a:r>
              <a:rPr lang="en-US" sz="2000" dirty="0" smtClean="0">
                <a:latin typeface="Consolas" pitchFamily="49" charset="0"/>
              </a:rPr>
              <a:t>				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</a:rPr>
              <a:t>if</a:t>
            </a:r>
            <a:r>
              <a:rPr lang="en-US" sz="2000" dirty="0" smtClean="0">
                <a:latin typeface="Consolas" pitchFamily="49" charset="0"/>
              </a:rPr>
              <a:t> ( 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</a:rPr>
              <a:t>/* some logic */ </a:t>
            </a:r>
            <a:r>
              <a:rPr lang="en-US" sz="2000" dirty="0" smtClean="0">
                <a:latin typeface="Consolas" pitchFamily="49" charset="0"/>
              </a:rPr>
              <a:t>)</a:t>
            </a:r>
          </a:p>
          <a:p>
            <a:pPr>
              <a:buNone/>
            </a:pPr>
            <a:r>
              <a:rPr lang="en-US" sz="2000" dirty="0" smtClean="0">
                <a:latin typeface="Consolas" pitchFamily="49" charset="0"/>
              </a:rPr>
              <a:t>					</a:t>
            </a:r>
            <a:r>
              <a:rPr lang="en-US" sz="2000" dirty="0" err="1" smtClean="0">
                <a:latin typeface="Consolas" pitchFamily="49" charset="0"/>
              </a:rPr>
              <a:t>Bus.DoNotContinueDispatchingCurrentMessageToHandlers</a:t>
            </a:r>
            <a:r>
              <a:rPr lang="en-US" sz="2000" dirty="0" smtClean="0">
                <a:latin typeface="Consolas" pitchFamily="49" charset="0"/>
              </a:rPr>
              <a:t>();</a:t>
            </a:r>
          </a:p>
          <a:p>
            <a:pPr>
              <a:buNone/>
            </a:pPr>
            <a:r>
              <a:rPr lang="en-US" sz="2000" dirty="0" smtClean="0">
                <a:latin typeface="Consolas" pitchFamily="49" charset="0"/>
              </a:rPr>
              <a:t>			}</a:t>
            </a:r>
          </a:p>
          <a:p>
            <a:pPr>
              <a:buNone/>
            </a:pPr>
            <a:r>
              <a:rPr lang="en-US" sz="2000" dirty="0" smtClean="0">
                <a:latin typeface="Consolas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2220912" y="5532437"/>
            <a:ext cx="4724400" cy="3048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effectLst/>
              <a:latin typeface="Arial" charset="0"/>
              <a:ea typeface="MS Gothic" charset="-128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2220912" y="5075237"/>
            <a:ext cx="5715000" cy="3048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effectLst/>
              <a:latin typeface="Arial" charset="0"/>
              <a:ea typeface="MS Gothic" charset="-128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2220912" y="4618037"/>
            <a:ext cx="4038600" cy="3048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effectLst/>
              <a:latin typeface="Arial" charset="0"/>
              <a:ea typeface="MS Gothic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to: get additional meta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238" y="1768475"/>
            <a:ext cx="9577387" cy="4987925"/>
          </a:xfrm>
        </p:spPr>
        <p:txBody>
          <a:bodyPr/>
          <a:lstStyle/>
          <a:p>
            <a:pPr>
              <a:buNone/>
            </a:pP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</a:rPr>
              <a:t>public class </a:t>
            </a:r>
            <a:r>
              <a:rPr lang="en-US" sz="2000" dirty="0" smtClean="0">
                <a:latin typeface="Consolas" pitchFamily="49" charset="0"/>
              </a:rPr>
              <a:t>H1 : </a:t>
            </a:r>
            <a:r>
              <a:rPr lang="en-US" sz="2000" dirty="0" err="1" smtClean="0">
                <a:latin typeface="Consolas" pitchFamily="49" charset="0"/>
              </a:rPr>
              <a:t>IHandleMessages</a:t>
            </a:r>
            <a:r>
              <a:rPr lang="en-US" sz="2000" dirty="0" smtClean="0">
                <a:latin typeface="Consolas" pitchFamily="49" charset="0"/>
              </a:rPr>
              <a:t>&lt;</a:t>
            </a:r>
            <a:r>
              <a:rPr lang="en-US" sz="2000" dirty="0" err="1" smtClean="0">
                <a:solidFill>
                  <a:srgbClr val="660066"/>
                </a:solidFill>
                <a:latin typeface="Consolas" pitchFamily="49" charset="0"/>
              </a:rPr>
              <a:t>MyMessage</a:t>
            </a:r>
            <a:r>
              <a:rPr lang="en-US" sz="2000" dirty="0" smtClean="0">
                <a:latin typeface="Consolas" pitchFamily="49" charset="0"/>
              </a:rPr>
              <a:t>&gt;</a:t>
            </a:r>
          </a:p>
          <a:p>
            <a:pPr>
              <a:buNone/>
            </a:pPr>
            <a:r>
              <a:rPr lang="en-US" sz="2000" dirty="0" smtClean="0">
                <a:latin typeface="Consolas" pitchFamily="49" charset="0"/>
              </a:rPr>
              <a:t>{</a:t>
            </a:r>
          </a:p>
          <a:p>
            <a:pPr>
              <a:buNone/>
            </a:pPr>
            <a:r>
              <a:rPr lang="en-US" sz="2000" dirty="0" smtClean="0">
                <a:latin typeface="Consolas" pitchFamily="49" charset="0"/>
              </a:rPr>
              <a:t>			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</a:rPr>
              <a:t>public</a:t>
            </a:r>
            <a:r>
              <a:rPr lang="en-US" sz="2000" dirty="0" smtClean="0">
                <a:latin typeface="Consolas" pitchFamily="49" charset="0"/>
              </a:rPr>
              <a:t> </a:t>
            </a:r>
            <a:r>
              <a:rPr lang="en-US" sz="2000" dirty="0" err="1" smtClean="0">
                <a:latin typeface="Consolas" pitchFamily="49" charset="0"/>
              </a:rPr>
              <a:t>IBus</a:t>
            </a:r>
            <a:r>
              <a:rPr lang="en-US" sz="2000" dirty="0" smtClean="0">
                <a:latin typeface="Consolas" pitchFamily="49" charset="0"/>
              </a:rPr>
              <a:t> Bus { get; set; }</a:t>
            </a:r>
          </a:p>
          <a:p>
            <a:pPr>
              <a:buNone/>
            </a:pPr>
            <a:r>
              <a:rPr lang="en-US" sz="2000" dirty="0" smtClean="0">
                <a:latin typeface="Consolas" pitchFamily="49" charset="0"/>
              </a:rPr>
              <a:t>			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</a:rPr>
              <a:t>public void</a:t>
            </a:r>
            <a:r>
              <a:rPr lang="en-US" sz="2000" dirty="0" smtClean="0">
                <a:latin typeface="Consolas" pitchFamily="49" charset="0"/>
              </a:rPr>
              <a:t> Handle(</a:t>
            </a:r>
            <a:r>
              <a:rPr lang="en-US" sz="2000" dirty="0" err="1" smtClean="0">
                <a:solidFill>
                  <a:srgbClr val="660066"/>
                </a:solidFill>
                <a:latin typeface="Consolas" pitchFamily="49" charset="0"/>
              </a:rPr>
              <a:t>MyMessage</a:t>
            </a:r>
            <a:r>
              <a:rPr lang="en-US" sz="2000" dirty="0" smtClean="0">
                <a:latin typeface="Consolas" pitchFamily="49" charset="0"/>
              </a:rPr>
              <a:t> message)</a:t>
            </a:r>
          </a:p>
          <a:p>
            <a:pPr>
              <a:buNone/>
            </a:pPr>
            <a:r>
              <a:rPr lang="en-US" sz="2000" dirty="0" smtClean="0">
                <a:latin typeface="Consolas" pitchFamily="49" charset="0"/>
              </a:rPr>
              <a:t>			{</a:t>
            </a:r>
          </a:p>
          <a:p>
            <a:pPr>
              <a:buNone/>
            </a:pPr>
            <a:r>
              <a:rPr lang="en-US" sz="2000" dirty="0" smtClean="0">
                <a:latin typeface="Consolas" pitchFamily="49" charset="0"/>
              </a:rPr>
              <a:t>				</a:t>
            </a:r>
            <a:r>
              <a:rPr lang="en-US" sz="2000" dirty="0" err="1" smtClean="0">
                <a:latin typeface="Consolas" pitchFamily="49" charset="0"/>
              </a:rPr>
              <a:t>Console.WriteLine</a:t>
            </a:r>
            <a:r>
              <a:rPr lang="en-US" sz="2000" dirty="0" smtClean="0">
                <a:latin typeface="Consolas" pitchFamily="49" charset="0"/>
              </a:rPr>
              <a:t>(“Received “ + </a:t>
            </a:r>
          </a:p>
          <a:p>
            <a:pPr>
              <a:buNone/>
            </a:pPr>
            <a:r>
              <a:rPr lang="en-US" sz="2000" dirty="0" smtClean="0">
                <a:latin typeface="Consolas" pitchFamily="49" charset="0"/>
              </a:rPr>
              <a:t>					</a:t>
            </a:r>
            <a:r>
              <a:rPr lang="en-US" sz="2000" dirty="0" err="1" smtClean="0">
                <a:latin typeface="Consolas" pitchFamily="49" charset="0"/>
              </a:rPr>
              <a:t>Bus.CurrentMessageContext.Id</a:t>
            </a:r>
            <a:r>
              <a:rPr lang="en-US" sz="2000" dirty="0" smtClean="0">
                <a:latin typeface="Consolas" pitchFamily="49" charset="0"/>
              </a:rPr>
              <a:t> + “ from “ + </a:t>
            </a:r>
          </a:p>
          <a:p>
            <a:pPr>
              <a:buNone/>
            </a:pPr>
            <a:r>
              <a:rPr lang="en-US" sz="2000" dirty="0" smtClean="0">
                <a:latin typeface="Consolas" pitchFamily="49" charset="0"/>
              </a:rPr>
              <a:t>					</a:t>
            </a:r>
            <a:r>
              <a:rPr lang="en-US" sz="2000" dirty="0" err="1" smtClean="0">
                <a:latin typeface="Consolas" pitchFamily="49" charset="0"/>
              </a:rPr>
              <a:t>Bus.CurrentMessageContext.ReplyToAddress</a:t>
            </a:r>
            <a:r>
              <a:rPr lang="en-US" sz="2000" dirty="0" smtClean="0">
                <a:latin typeface="Consolas" pitchFamily="49" charset="0"/>
              </a:rPr>
              <a:t>);</a:t>
            </a:r>
          </a:p>
          <a:p>
            <a:pPr>
              <a:buNone/>
            </a:pPr>
            <a:r>
              <a:rPr lang="en-US" sz="2000" dirty="0" smtClean="0">
                <a:latin typeface="Consolas" pitchFamily="49" charset="0"/>
              </a:rPr>
              <a:t>				</a:t>
            </a:r>
            <a:r>
              <a:rPr lang="en-US" sz="1800" dirty="0" smtClean="0">
                <a:latin typeface="Consolas" pitchFamily="49" charset="0"/>
              </a:rPr>
              <a:t>// </a:t>
            </a:r>
            <a:r>
              <a:rPr lang="en-US" sz="2000" dirty="0" err="1" smtClean="0">
                <a:latin typeface="Consolas" pitchFamily="49" charset="0"/>
              </a:rPr>
              <a:t>Bus.CurrentMessageContext.Headers</a:t>
            </a:r>
            <a:r>
              <a:rPr lang="en-US" sz="1800" dirty="0" smtClean="0">
                <a:latin typeface="Consolas" pitchFamily="49" charset="0"/>
              </a:rPr>
              <a:t> (dictionary of strings)</a:t>
            </a:r>
            <a:endParaRPr lang="en-US" sz="2000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sz="2000" dirty="0" smtClean="0">
                <a:latin typeface="Consolas" pitchFamily="49" charset="0"/>
              </a:rPr>
              <a:t>			}</a:t>
            </a:r>
          </a:p>
          <a:p>
            <a:pPr>
              <a:buNone/>
            </a:pPr>
            <a:r>
              <a:rPr lang="en-US" sz="2000" dirty="0" smtClean="0">
                <a:latin typeface="Consolas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Impersonation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237" y="1768475"/>
            <a:ext cx="9577387" cy="4987925"/>
          </a:xfrm>
        </p:spPr>
        <p:txBody>
          <a:bodyPr/>
          <a:lstStyle/>
          <a:p>
            <a:r>
              <a:rPr lang="en-US" dirty="0" smtClean="0"/>
              <a:t>Client passes credentials along with message</a:t>
            </a:r>
          </a:p>
          <a:p>
            <a:r>
              <a:rPr lang="en-US" dirty="0" smtClean="0"/>
              <a:t>Server can process the message either:</a:t>
            </a:r>
          </a:p>
          <a:p>
            <a:pPr lvl="1"/>
            <a:r>
              <a:rPr lang="en-US" dirty="0" smtClean="0"/>
              <a:t>Using its own credentials or the client’s credentials</a:t>
            </a:r>
          </a:p>
          <a:p>
            <a:pPr lvl="1"/>
            <a:endParaRPr lang="en-US" dirty="0" smtClean="0"/>
          </a:p>
          <a:p>
            <a:pPr>
              <a:buNone/>
            </a:pPr>
            <a:r>
              <a:rPr lang="en-US" dirty="0" err="1" smtClean="0">
                <a:latin typeface="Consolas" pitchFamily="49" charset="0"/>
              </a:rPr>
              <a:t>NServiceBus.Configure.With</a:t>
            </a:r>
            <a:r>
              <a:rPr lang="en-US" dirty="0" smtClean="0">
                <a:latin typeface="Consolas" pitchFamily="49" charset="0"/>
              </a:rPr>
              <a:t>().</a:t>
            </a:r>
            <a:r>
              <a:rPr lang="en-US" dirty="0" err="1" smtClean="0">
                <a:latin typeface="Consolas" pitchFamily="49" charset="0"/>
              </a:rPr>
              <a:t>UnicastBus</a:t>
            </a:r>
            <a:r>
              <a:rPr lang="en-US" dirty="0" smtClean="0">
                <a:latin typeface="Consolas" pitchFamily="49" charset="0"/>
              </a:rPr>
              <a:t>()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				.</a:t>
            </a:r>
            <a:r>
              <a:rPr lang="en-US" b="1" dirty="0" err="1" smtClean="0">
                <a:latin typeface="Consolas" pitchFamily="49" charset="0"/>
              </a:rPr>
              <a:t>ImpersonateSender</a:t>
            </a:r>
            <a:r>
              <a:rPr lang="en-US" b="1" dirty="0" smtClean="0">
                <a:latin typeface="Consolas" pitchFamily="49" charset="0"/>
              </a:rPr>
              <a:t>(true)</a:t>
            </a:r>
            <a:r>
              <a:rPr lang="en-US" dirty="0" smtClean="0">
                <a:latin typeface="Consolas" pitchFamily="49" charset="0"/>
              </a:rPr>
              <a:t>;</a:t>
            </a:r>
          </a:p>
          <a:p>
            <a:pPr>
              <a:buNone/>
            </a:pPr>
            <a:r>
              <a:rPr lang="en-US" dirty="0" smtClean="0"/>
              <a:t>OR</a:t>
            </a:r>
          </a:p>
          <a:p>
            <a:pPr>
              <a:buNone/>
            </a:pPr>
            <a:r>
              <a:rPr lang="en-US" dirty="0" err="1" smtClean="0">
                <a:latin typeface="Consolas" pitchFamily="49" charset="0"/>
              </a:rPr>
              <a:t>IConfigureThisEndpoint</a:t>
            </a:r>
            <a:r>
              <a:rPr lang="en-US" dirty="0" smtClean="0">
                <a:latin typeface="Consolas" pitchFamily="49" charset="0"/>
              </a:rPr>
              <a:t>, </a:t>
            </a:r>
            <a:r>
              <a:rPr lang="en-US" b="1" dirty="0" smtClean="0">
                <a:latin typeface="Consolas" pitchFamily="49" charset="0"/>
              </a:rPr>
              <a:t>AsA_Server</a:t>
            </a:r>
            <a:endParaRPr lang="en-US" b="1" dirty="0">
              <a:latin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 Auditing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238" y="1768475"/>
            <a:ext cx="9577387" cy="4987925"/>
          </a:xfrm>
        </p:spPr>
        <p:txBody>
          <a:bodyPr/>
          <a:lstStyle/>
          <a:p>
            <a:r>
              <a:rPr lang="en-US" dirty="0" smtClean="0"/>
              <a:t>Can forward messages received to another queue</a:t>
            </a:r>
          </a:p>
          <a:p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 err="1" smtClean="0"/>
              <a:t>config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sz="2400" dirty="0" smtClean="0">
                <a:latin typeface="Consolas" pitchFamily="49" charset="0"/>
              </a:rPr>
              <a:t>&lt;</a:t>
            </a:r>
            <a:r>
              <a:rPr lang="en-US" sz="2400" dirty="0" err="1" smtClean="0">
                <a:latin typeface="Consolas" pitchFamily="49" charset="0"/>
              </a:rPr>
              <a:t>UnicastBusConfig</a:t>
            </a:r>
            <a:r>
              <a:rPr lang="en-US" sz="2400" dirty="0" smtClean="0">
                <a:latin typeface="Consolas" pitchFamily="49" charset="0"/>
              </a:rPr>
              <a:t> 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			</a:t>
            </a:r>
            <a:r>
              <a:rPr lang="en-US" sz="2400" dirty="0" err="1" smtClean="0">
                <a:latin typeface="Consolas" pitchFamily="49" charset="0"/>
              </a:rPr>
              <a:t>ForwardReceivedMessagesTo</a:t>
            </a:r>
            <a:r>
              <a:rPr lang="en-US" sz="2400" dirty="0" smtClean="0">
                <a:latin typeface="Consolas" pitchFamily="49" charset="0"/>
              </a:rPr>
              <a:t>=“</a:t>
            </a:r>
            <a:r>
              <a:rPr lang="en-US" sz="2400" dirty="0" err="1" smtClean="0">
                <a:latin typeface="Consolas" pitchFamily="49" charset="0"/>
              </a:rPr>
              <a:t>AuditQueue@AuditServer</a:t>
            </a:r>
            <a:r>
              <a:rPr lang="en-US" sz="2400" dirty="0" smtClean="0">
                <a:latin typeface="Consolas" pitchFamily="49" charset="0"/>
              </a:rPr>
              <a:t>”&gt;</a:t>
            </a:r>
            <a:endParaRPr lang="en-US" dirty="0">
              <a:latin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9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xfrm>
            <a:off x="1079500" y="360363"/>
            <a:ext cx="8640763" cy="720725"/>
          </a:xfrm>
          <a:ln/>
        </p:spPr>
        <p:txBody>
          <a:bodyPr/>
          <a:lstStyle/>
          <a:p>
            <a:pPr>
              <a:lnSpc>
                <a:spcPct val="93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4000" b="1">
                <a:latin typeface="Arial" charset="0"/>
              </a:rPr>
              <a:t>Course Programme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4425950" cy="4989513"/>
          </a:xfrm>
          <a:ln/>
        </p:spPr>
        <p:txBody>
          <a:bodyPr/>
          <a:lstStyle/>
          <a:p>
            <a:pPr>
              <a:lnSpc>
                <a:spcPct val="8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GB" dirty="0" smtClean="0"/>
              <a:t>Day 3</a:t>
            </a:r>
            <a:endParaRPr lang="en-GB" dirty="0"/>
          </a:p>
          <a:p>
            <a:pPr lvl="1"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/>
            </a:pPr>
            <a:r>
              <a:rPr lang="en-GB" sz="2800" dirty="0" smtClean="0"/>
              <a:t>Sagas</a:t>
            </a:r>
            <a:endParaRPr lang="en-GB" sz="2800" dirty="0"/>
          </a:p>
          <a:p>
            <a:pPr lvl="1"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/>
            </a:pPr>
            <a:r>
              <a:rPr lang="en-GB" sz="2800" dirty="0"/>
              <a:t>Timeouts</a:t>
            </a:r>
          </a:p>
          <a:p>
            <a:pPr lvl="1"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/>
            </a:pPr>
            <a:r>
              <a:rPr lang="en-GB" sz="2800" dirty="0"/>
              <a:t>Unit </a:t>
            </a:r>
            <a:r>
              <a:rPr lang="en-GB" sz="2800" dirty="0" smtClean="0"/>
              <a:t>testing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2"/>
          </p:nvPr>
        </p:nvSpPr>
        <p:spPr>
          <a:xfrm>
            <a:off x="5421312" y="1768475"/>
            <a:ext cx="4425950" cy="4899025"/>
          </a:xfrm>
          <a:ln/>
        </p:spPr>
        <p:txBody>
          <a:bodyPr/>
          <a:lstStyle/>
          <a:p>
            <a:pPr>
              <a:lnSpc>
                <a:spcPct val="8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GB" dirty="0"/>
              <a:t>Day 4</a:t>
            </a:r>
            <a:endParaRPr lang="en-GB" dirty="0" smtClean="0"/>
          </a:p>
          <a:p>
            <a:pPr lvl="1"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GB" sz="2800" dirty="0"/>
              <a:t>Scaling &amp; </a:t>
            </a:r>
            <a:r>
              <a:rPr lang="en-GB" sz="2800" dirty="0" smtClean="0"/>
              <a:t>Monitoring</a:t>
            </a:r>
          </a:p>
          <a:p>
            <a:pPr lvl="1"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GB" sz="2800" dirty="0" smtClean="0"/>
              <a:t>Multi Site operations</a:t>
            </a:r>
            <a:endParaRPr lang="en-GB" sz="2800" dirty="0"/>
          </a:p>
          <a:p>
            <a:pPr lvl="1"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GB" sz="2800" dirty="0" smtClean="0"/>
              <a:t>Group exercise</a:t>
            </a:r>
          </a:p>
        </p:txBody>
      </p:sp>
    </p:spTree>
    <p:extLst>
      <p:ext uri="{BB962C8B-B14F-4D97-AF65-F5344CB8AC3E}">
        <p14:creationId xmlns:p14="http://schemas.microsoft.com/office/powerpoint/2010/main" val="74985731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Infrastructure Extension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238" y="1768475"/>
            <a:ext cx="9337674" cy="4987925"/>
          </a:xfrm>
        </p:spPr>
        <p:txBody>
          <a:bodyPr/>
          <a:lstStyle/>
          <a:p>
            <a:r>
              <a:rPr lang="en-US" dirty="0" smtClean="0"/>
              <a:t>Called once per transport message</a:t>
            </a:r>
          </a:p>
          <a:p>
            <a:pPr lvl="1"/>
            <a:r>
              <a:rPr lang="en-US" dirty="0" smtClean="0"/>
              <a:t>…which can contain more than one logical message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Called before and after all handlers</a:t>
            </a:r>
          </a:p>
          <a:p>
            <a:pPr lvl="1"/>
            <a:r>
              <a:rPr lang="en-US" dirty="0" smtClean="0"/>
              <a:t>Useful for plugging in your own infrastructure</a:t>
            </a:r>
          </a:p>
          <a:p>
            <a:pPr lvl="1"/>
            <a:r>
              <a:rPr lang="en-US" dirty="0" smtClean="0"/>
              <a:t>Will be called even if handlers throw exceptions</a:t>
            </a:r>
          </a:p>
          <a:p>
            <a:pPr lvl="2"/>
            <a:r>
              <a:rPr lang="en-US" dirty="0" smtClean="0"/>
              <a:t>Downstream message handlers aren’t called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Implement </a:t>
            </a:r>
            <a:r>
              <a:rPr lang="en-US" dirty="0" err="1" smtClean="0">
                <a:latin typeface="Consolas" pitchFamily="49" charset="0"/>
              </a:rPr>
              <a:t>IMessageModule</a:t>
            </a:r>
            <a:endParaRPr lang="en-US" dirty="0">
              <a:latin typeface="Consolas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of work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238" y="1768475"/>
            <a:ext cx="9337674" cy="4987925"/>
          </a:xfrm>
        </p:spPr>
        <p:txBody>
          <a:bodyPr/>
          <a:lstStyle/>
          <a:p>
            <a:r>
              <a:rPr lang="en-US" dirty="0" smtClean="0"/>
              <a:t>Called once per message</a:t>
            </a:r>
          </a:p>
          <a:p>
            <a:r>
              <a:rPr lang="en-US" dirty="0" smtClean="0"/>
              <a:t>Called before and after all handlers</a:t>
            </a:r>
          </a:p>
          <a:p>
            <a:pPr lvl="1"/>
            <a:r>
              <a:rPr lang="en-US" dirty="0" smtClean="0"/>
              <a:t>A way to perform things like session management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Implement </a:t>
            </a:r>
            <a:r>
              <a:rPr lang="en-US" dirty="0" err="1" smtClean="0">
                <a:latin typeface="Consolas" pitchFamily="49" charset="0"/>
              </a:rPr>
              <a:t>IManageUnitsOfWork</a:t>
            </a:r>
            <a:endParaRPr lang="en-US" dirty="0" smtClean="0">
              <a:latin typeface="Consolas" pitchFamily="49" charset="0"/>
            </a:endParaRPr>
          </a:p>
          <a:p>
            <a:pPr marL="107950" indent="0">
              <a:buNone/>
            </a:pPr>
            <a:endParaRPr lang="en-US" dirty="0" smtClean="0">
              <a:latin typeface="Consolas" pitchFamily="49" charset="0"/>
            </a:endParaRPr>
          </a:p>
          <a:p>
            <a:r>
              <a:rPr lang="en-US" dirty="0" smtClean="0"/>
              <a:t>Needs to be registered in the container explicitly</a:t>
            </a:r>
          </a:p>
          <a:p>
            <a:pPr lvl="1"/>
            <a:r>
              <a:rPr lang="en-US" dirty="0" smtClean="0">
                <a:latin typeface="Consolas" pitchFamily="49" charset="0"/>
              </a:rPr>
              <a:t>Should be registered as instance per call</a:t>
            </a:r>
            <a:endParaRPr lang="en-US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0735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 </a:t>
            </a:r>
            <a:r>
              <a:rPr lang="en-US" dirty="0" err="1" smtClean="0"/>
              <a:t>Mutators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238" y="1768475"/>
            <a:ext cx="9337674" cy="4987925"/>
          </a:xfrm>
        </p:spPr>
        <p:txBody>
          <a:bodyPr/>
          <a:lstStyle/>
          <a:p>
            <a:r>
              <a:rPr lang="en-US" dirty="0" smtClean="0"/>
              <a:t>Implement </a:t>
            </a:r>
            <a:r>
              <a:rPr lang="en-US" dirty="0" err="1" smtClean="0">
                <a:latin typeface="Consolas" pitchFamily="49" charset="0"/>
              </a:rPr>
              <a:t>IMessageMutator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dirty="0" smtClean="0"/>
              <a:t>to mutate individual messages</a:t>
            </a:r>
          </a:p>
          <a:p>
            <a:pPr lvl="1"/>
            <a:r>
              <a:rPr lang="en-US" dirty="0" smtClean="0"/>
              <a:t>Useful for things like validation, encryption</a:t>
            </a:r>
          </a:p>
          <a:p>
            <a:r>
              <a:rPr lang="en-US" dirty="0"/>
              <a:t>Implement </a:t>
            </a:r>
            <a:r>
              <a:rPr lang="en-US" dirty="0" err="1" smtClean="0">
                <a:latin typeface="Consolas" pitchFamily="49" charset="0"/>
              </a:rPr>
              <a:t>IMutateTransportMessages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dirty="0" smtClean="0"/>
              <a:t>to </a:t>
            </a:r>
            <a:r>
              <a:rPr lang="en-US" dirty="0"/>
              <a:t>mutate </a:t>
            </a:r>
            <a:r>
              <a:rPr lang="en-US" dirty="0" smtClean="0"/>
              <a:t>transport messages </a:t>
            </a:r>
          </a:p>
          <a:p>
            <a:pPr lvl="1"/>
            <a:r>
              <a:rPr lang="en-US" dirty="0" smtClean="0"/>
              <a:t>Useful for things like compression</a:t>
            </a:r>
          </a:p>
          <a:p>
            <a:r>
              <a:rPr lang="en-US" dirty="0" smtClean="0"/>
              <a:t>Both on incoming and outgoing messages</a:t>
            </a:r>
          </a:p>
          <a:p>
            <a:r>
              <a:rPr lang="en-US" dirty="0" smtClean="0"/>
              <a:t>Needs to be registered in the container explicitly</a:t>
            </a:r>
            <a:endParaRPr lang="en-US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2790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Injection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NServiceBus makes heavy use of </a:t>
            </a:r>
            <a:r>
              <a:rPr lang="en-US" dirty="0" err="1" smtClean="0"/>
              <a:t>IoC</a:t>
            </a:r>
            <a:endParaRPr lang="en-US" dirty="0" smtClean="0"/>
          </a:p>
          <a:p>
            <a:r>
              <a:rPr lang="en-US" dirty="0" smtClean="0"/>
              <a:t>Uses a container, and exposes its own registration API: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</a:rPr>
              <a:t>Configure.ConfigureComponent</a:t>
            </a:r>
            <a:r>
              <a:rPr lang="en-US" dirty="0" smtClean="0">
                <a:latin typeface="Consolas" pitchFamily="49" charset="0"/>
              </a:rPr>
              <a:t>&lt;T&gt;(</a:t>
            </a:r>
          </a:p>
          <a:p>
            <a:pPr marL="107950" indent="0">
              <a:buNone/>
            </a:pPr>
            <a:r>
              <a:rPr lang="en-US" dirty="0">
                <a:latin typeface="Consolas" pitchFamily="49" charset="0"/>
              </a:rPr>
              <a:t>	</a:t>
            </a:r>
            <a:r>
              <a:rPr lang="en-US" dirty="0" smtClean="0">
                <a:latin typeface="Consolas" pitchFamily="49" charset="0"/>
              </a:rPr>
              <a:t>	</a:t>
            </a:r>
            <a:r>
              <a:rPr lang="sv-SE" dirty="0" smtClean="0">
                <a:latin typeface="Consolas"/>
              </a:rPr>
              <a:t>DependencyLifecycle </a:t>
            </a:r>
            <a:r>
              <a:rPr lang="en-US" dirty="0" smtClean="0">
                <a:latin typeface="Consolas" pitchFamily="49" charset="0"/>
              </a:rPr>
              <a:t>lifecycle)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				.</a:t>
            </a:r>
            <a:r>
              <a:rPr lang="en-US" dirty="0" err="1" smtClean="0">
                <a:latin typeface="Consolas" pitchFamily="49" charset="0"/>
              </a:rPr>
              <a:t>ConfigureProperty</a:t>
            </a:r>
            <a:r>
              <a:rPr lang="en-US" dirty="0" smtClean="0">
                <a:latin typeface="Consolas" pitchFamily="49" charset="0"/>
              </a:rPr>
              <a:t>(o =&gt;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					</a:t>
            </a:r>
            <a:r>
              <a:rPr lang="en-US" dirty="0" err="1" smtClean="0">
                <a:latin typeface="Consolas" pitchFamily="49" charset="0"/>
              </a:rPr>
              <a:t>o.Property</a:t>
            </a:r>
            <a:r>
              <a:rPr lang="en-US" dirty="0" smtClean="0">
                <a:latin typeface="Consolas" pitchFamily="49" charset="0"/>
              </a:rPr>
              <a:t>, </a:t>
            </a:r>
            <a:r>
              <a:rPr lang="en-US" dirty="0" err="1" smtClean="0">
                <a:latin typeface="Consolas" pitchFamily="49" charset="0"/>
              </a:rPr>
              <a:t>someValue</a:t>
            </a:r>
            <a:r>
              <a:rPr lang="en-US" dirty="0" smtClean="0">
                <a:latin typeface="Consolas" pitchFamily="49" charset="0"/>
              </a:rPr>
              <a:t>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Injection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Also has a resolution API: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>
                <a:latin typeface="Consolas" pitchFamily="49" charset="0"/>
              </a:rPr>
              <a:t>Configure.Instance.Builder.Build</a:t>
            </a:r>
            <a:r>
              <a:rPr lang="en-US" dirty="0" smtClean="0">
                <a:latin typeface="Consolas" pitchFamily="49" charset="0"/>
              </a:rPr>
              <a:t>&lt;T&gt;();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Constructor or setter injection is usually better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10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Encryption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Encryption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</a:t>
            </a:r>
            <a:r>
              <a:rPr lang="en-US" dirty="0" err="1" smtClean="0"/>
              <a:t>WireEncryptedString</a:t>
            </a:r>
            <a:r>
              <a:rPr lang="en-US" dirty="0" smtClean="0"/>
              <a:t> type for the message properties you want encrypted</a:t>
            </a:r>
          </a:p>
          <a:p>
            <a:pPr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</a:rPr>
              <a:t>public class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MyMessage</a:t>
            </a:r>
            <a:endParaRPr lang="en-US" sz="20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	{</a:t>
            </a:r>
          </a:p>
          <a:p>
            <a:pPr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			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</a:rPr>
              <a:t>public string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UnencryptedProperty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{ 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</a:rPr>
              <a:t>get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; 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</a:rPr>
              <a:t>set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; }</a:t>
            </a:r>
          </a:p>
          <a:p>
            <a:pPr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			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</a:rPr>
              <a:t>public </a:t>
            </a:r>
            <a:r>
              <a:rPr lang="en-US" sz="2000" dirty="0" err="1" smtClean="0">
                <a:solidFill>
                  <a:srgbClr val="660066"/>
                </a:solidFill>
                <a:latin typeface="Consolas" pitchFamily="49" charset="0"/>
              </a:rPr>
              <a:t>WireEncryptedString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Encrypted { 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</a:rPr>
              <a:t>get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; 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</a:rPr>
              <a:t>set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; }</a:t>
            </a:r>
          </a:p>
          <a:p>
            <a:pPr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		}</a:t>
            </a:r>
            <a:endParaRPr lang="en-US" dirty="0" smtClean="0"/>
          </a:p>
          <a:p>
            <a:r>
              <a:rPr lang="en-US" dirty="0" smtClean="0"/>
              <a:t>Get the value using the .Value property</a:t>
            </a:r>
          </a:p>
          <a:p>
            <a:r>
              <a:rPr lang="en-US" dirty="0" smtClean="0"/>
              <a:t>Unobtrusive:</a:t>
            </a:r>
          </a:p>
          <a:p>
            <a:pPr lvl="1"/>
            <a:r>
              <a:rPr lang="en-US" dirty="0" err="1" smtClean="0"/>
              <a:t>Configure.DefiningEncryptedPropertiesAs</a:t>
            </a:r>
            <a:r>
              <a:rPr lang="en-US" dirty="0" smtClean="0"/>
              <a:t>(…)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Encryption 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Pluggable </a:t>
            </a:r>
            <a:r>
              <a:rPr lang="en-US" dirty="0" err="1" smtClean="0"/>
              <a:t>IEncryptionService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Default implementation is the </a:t>
            </a:r>
            <a:r>
              <a:rPr lang="en-US" dirty="0" err="1" smtClean="0"/>
              <a:t>RijndaelEncryptionService</a:t>
            </a:r>
            <a:endParaRPr lang="en-US" dirty="0" smtClean="0"/>
          </a:p>
          <a:p>
            <a:pPr lvl="1"/>
            <a:r>
              <a:rPr lang="en-US" dirty="0" smtClean="0"/>
              <a:t>Based on a shared key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Enabled by calling 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.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RijndaelEncryptionService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()</a:t>
            </a:r>
            <a:r>
              <a:rPr lang="en-US" dirty="0" smtClean="0"/>
              <a:t> after 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Configure.With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()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Encryption and Topology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238" y="1768475"/>
            <a:ext cx="9413874" cy="4987925"/>
          </a:xfrm>
        </p:spPr>
        <p:txBody>
          <a:bodyPr/>
          <a:lstStyle/>
          <a:p>
            <a:r>
              <a:rPr lang="en-US" dirty="0" smtClean="0"/>
              <a:t>Same-site / LAN</a:t>
            </a:r>
          </a:p>
          <a:p>
            <a:pPr lvl="1"/>
            <a:r>
              <a:rPr lang="en-US" dirty="0" smtClean="0"/>
              <a:t>Full message encryption unnecessary</a:t>
            </a:r>
          </a:p>
          <a:p>
            <a:endParaRPr lang="en-US" dirty="0" smtClean="0"/>
          </a:p>
          <a:p>
            <a:r>
              <a:rPr lang="en-US" dirty="0" smtClean="0"/>
              <a:t>Cross-site / WAN</a:t>
            </a:r>
          </a:p>
          <a:p>
            <a:pPr lvl="1"/>
            <a:r>
              <a:rPr lang="en-US" dirty="0" smtClean="0"/>
              <a:t>Full message encryption may be required</a:t>
            </a:r>
          </a:p>
          <a:p>
            <a:pPr lvl="1"/>
            <a:r>
              <a:rPr lang="en-US" dirty="0" smtClean="0"/>
              <a:t>Configure the Gateway to communicate using HTTPS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11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Adjusting runtime behaviour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Change endpoint behavior without recompiling</a:t>
            </a:r>
            <a:endParaRPr lang="en-US" sz="2400" dirty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/>
              <a:t>Built-in profiles</a:t>
            </a:r>
          </a:p>
          <a:p>
            <a:pPr lvl="1"/>
            <a:r>
              <a:rPr lang="en-US" dirty="0" smtClean="0"/>
              <a:t>Environment profiles: </a:t>
            </a:r>
          </a:p>
          <a:p>
            <a:pPr lvl="2"/>
            <a:r>
              <a:rPr lang="en-US" dirty="0" err="1" smtClean="0"/>
              <a:t>Lite</a:t>
            </a:r>
            <a:r>
              <a:rPr lang="en-US" dirty="0" smtClean="0"/>
              <a:t>  |  Integration  |  Production</a:t>
            </a:r>
          </a:p>
          <a:p>
            <a:pPr lvl="1"/>
            <a:r>
              <a:rPr lang="en-US" dirty="0" smtClean="0"/>
              <a:t>Feature profiles:</a:t>
            </a:r>
          </a:p>
          <a:p>
            <a:pPr lvl="2"/>
            <a:r>
              <a:rPr lang="en-US" dirty="0" smtClean="0"/>
              <a:t> </a:t>
            </a:r>
            <a:r>
              <a:rPr lang="en-US" dirty="0" err="1" smtClean="0"/>
              <a:t>MultiSite</a:t>
            </a:r>
            <a:r>
              <a:rPr lang="en-US" dirty="0" smtClean="0"/>
              <a:t>  |  Distributor | Master |  etc</a:t>
            </a:r>
          </a:p>
          <a:p>
            <a:r>
              <a:rPr lang="en-US" dirty="0" smtClean="0"/>
              <a:t>Activated by the command line:</a:t>
            </a:r>
          </a:p>
          <a:p>
            <a:pPr marL="539750" lvl="1" indent="0">
              <a:buNone/>
            </a:pPr>
            <a:r>
              <a:rPr lang="sv-SE" sz="2000" dirty="0"/>
              <a:t>.\</a:t>
            </a:r>
            <a:r>
              <a:rPr lang="sv-SE" sz="2000" i="1" dirty="0"/>
              <a:t>NServiceBus.Host.exe </a:t>
            </a:r>
            <a:r>
              <a:rPr lang="sv-SE" sz="2000" b="1" dirty="0" smtClean="0"/>
              <a:t>nservicebus.production </a:t>
            </a:r>
            <a:r>
              <a:rPr lang="sv-SE" sz="2000" b="1" dirty="0"/>
              <a:t>nservicebus.multisite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009009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your own profiles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Defined by implementing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IProfile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endParaRPr lang="en-US" dirty="0" smtClean="0">
              <a:cs typeface="Consolas" pitchFamily="49" charset="0"/>
            </a:endParaRPr>
          </a:p>
          <a:p>
            <a:r>
              <a:rPr lang="en-US" dirty="0" smtClean="0">
                <a:cs typeface="Consolas" pitchFamily="49" charset="0"/>
              </a:rPr>
              <a:t>Add behavior by implementing:</a:t>
            </a:r>
          </a:p>
          <a:p>
            <a:pPr lvl="1"/>
            <a:r>
              <a:rPr lang="en-US" dirty="0" err="1" smtClean="0">
                <a:latin typeface="Consolas" pitchFamily="49" charset="0"/>
                <a:cs typeface="Consolas" pitchFamily="49" charset="0"/>
              </a:rPr>
              <a:t>IHandleProfile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&lt;T&gt;</a:t>
            </a:r>
          </a:p>
          <a:p>
            <a:endParaRPr lang="en-US" dirty="0" smtClean="0">
              <a:cs typeface="Consolas" pitchFamily="49" charset="0"/>
            </a:endParaRPr>
          </a:p>
          <a:p>
            <a:r>
              <a:rPr lang="en-US" dirty="0" smtClean="0">
                <a:cs typeface="Consolas" pitchFamily="49" charset="0"/>
              </a:rPr>
              <a:t>Can also add behavior to existing profiles</a:t>
            </a:r>
          </a:p>
          <a:p>
            <a:pPr lvl="1"/>
            <a:r>
              <a:rPr lang="en-US" dirty="0" smtClean="0">
                <a:cs typeface="Consolas" pitchFamily="49" charset="0"/>
              </a:rPr>
              <a:t>Implement </a:t>
            </a:r>
            <a:r>
              <a:rPr lang="en-US" dirty="0" err="1" smtClean="0">
                <a:cs typeface="Consolas" pitchFamily="49" charset="0"/>
              </a:rPr>
              <a:t>IHandleProfile</a:t>
            </a:r>
            <a:r>
              <a:rPr lang="en-US" dirty="0" smtClean="0">
                <a:cs typeface="Consolas" pitchFamily="49" charset="0"/>
              </a:rPr>
              <a:t>&lt;</a:t>
            </a:r>
            <a:r>
              <a:rPr lang="en-US" dirty="0" err="1" smtClean="0">
                <a:cs typeface="Consolas" pitchFamily="49" charset="0"/>
              </a:rPr>
              <a:t>ExistingProfile</a:t>
            </a:r>
            <a:r>
              <a:rPr lang="en-US" dirty="0" smtClean="0">
                <a:cs typeface="Consolas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632262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Convention over Configuration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885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Endpoint name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 the base for all the conventions</a:t>
            </a:r>
          </a:p>
          <a:p>
            <a:r>
              <a:rPr lang="en-US" dirty="0" smtClean="0"/>
              <a:t>Must be logically unique</a:t>
            </a:r>
            <a:endParaRPr lang="en-US" dirty="0"/>
          </a:p>
          <a:p>
            <a:r>
              <a:rPr lang="en-US" dirty="0" smtClean="0"/>
              <a:t>Conventions</a:t>
            </a:r>
          </a:p>
          <a:p>
            <a:pPr lvl="2"/>
            <a:r>
              <a:rPr lang="en-US" dirty="0" smtClean="0"/>
              <a:t>Endpoint input queue</a:t>
            </a:r>
          </a:p>
          <a:p>
            <a:pPr lvl="2"/>
            <a:r>
              <a:rPr lang="en-US" dirty="0" err="1" smtClean="0"/>
              <a:t>TimeoutManager</a:t>
            </a:r>
            <a:r>
              <a:rPr lang="en-US" dirty="0" smtClean="0"/>
              <a:t> </a:t>
            </a:r>
            <a:r>
              <a:rPr lang="en-US" dirty="0"/>
              <a:t>input queue</a:t>
            </a:r>
            <a:endParaRPr lang="en-US" dirty="0" smtClean="0"/>
          </a:p>
          <a:p>
            <a:pPr lvl="2"/>
            <a:r>
              <a:rPr lang="en-US" dirty="0" smtClean="0"/>
              <a:t>Name of Raven database</a:t>
            </a:r>
          </a:p>
          <a:p>
            <a:pPr lvl="2"/>
            <a:r>
              <a:rPr lang="en-US" dirty="0" smtClean="0"/>
              <a:t>Distributor input, control and storage queues</a:t>
            </a:r>
          </a:p>
          <a:p>
            <a:pPr lvl="2"/>
            <a:r>
              <a:rPr lang="en-US" dirty="0" smtClean="0"/>
              <a:t>Subscription storage</a:t>
            </a:r>
          </a:p>
          <a:p>
            <a:pPr lvl="2"/>
            <a:r>
              <a:rPr lang="en-US" dirty="0" smtClean="0"/>
              <a:t>Gateway input queue</a:t>
            </a:r>
          </a:p>
        </p:txBody>
      </p:sp>
    </p:spTree>
    <p:extLst>
      <p:ext uri="{BB962C8B-B14F-4D97-AF65-F5344CB8AC3E}">
        <p14:creationId xmlns:p14="http://schemas.microsoft.com/office/powerpoint/2010/main" val="1246321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the endpoint name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Ways to define the name</a:t>
            </a:r>
          </a:p>
          <a:p>
            <a:pPr lvl="1"/>
            <a:r>
              <a:rPr lang="en-US" dirty="0" smtClean="0"/>
              <a:t>Namespace of the endpoint configuration class</a:t>
            </a:r>
          </a:p>
          <a:p>
            <a:pPr lvl="1"/>
            <a:r>
              <a:rPr lang="en-US" dirty="0" smtClean="0">
                <a:latin typeface="Consolas" pitchFamily="49" charset="0"/>
                <a:cs typeface="Consolas" pitchFamily="49" charset="0"/>
              </a:rPr>
              <a:t>[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EndpointName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(“X”)] </a:t>
            </a:r>
            <a:r>
              <a:rPr lang="en-US" dirty="0" smtClean="0"/>
              <a:t>attribute</a:t>
            </a:r>
          </a:p>
          <a:p>
            <a:pPr lvl="1"/>
            <a:r>
              <a:rPr lang="en-US" dirty="0" smtClean="0">
                <a:latin typeface="Consolas" pitchFamily="49" charset="0"/>
                <a:cs typeface="Consolas" pitchFamily="49" charset="0"/>
              </a:rPr>
              <a:t>/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serviceName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:”X” | /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endpointName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:”X”</a:t>
            </a:r>
          </a:p>
          <a:p>
            <a:pPr lvl="1"/>
            <a:endParaRPr lang="en-US" dirty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cs typeface="Consolas" pitchFamily="49" charset="0"/>
              </a:rPr>
              <a:t>Or define your own convention</a:t>
            </a:r>
          </a:p>
          <a:p>
            <a:pPr lvl="1"/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Configure.With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().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DefineEndpointName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(()=&gt;{return “X”;})</a:t>
            </a:r>
          </a:p>
          <a:p>
            <a:pPr lvl="2"/>
            <a:r>
              <a:rPr lang="en-US" dirty="0" smtClean="0">
                <a:latin typeface="Consolas" pitchFamily="49" charset="0"/>
                <a:cs typeface="Consolas" pitchFamily="49" charset="0"/>
              </a:rPr>
              <a:t>Needs to </a:t>
            </a:r>
            <a:r>
              <a:rPr lang="en-US" smtClean="0">
                <a:latin typeface="Consolas" pitchFamily="49" charset="0"/>
                <a:cs typeface="Consolas" pitchFamily="49" charset="0"/>
              </a:rPr>
              <a:t>go right after the With()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marL="10795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28113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Customization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0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Extending the Fluent DSL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an extension method for the </a:t>
            </a:r>
            <a:r>
              <a:rPr lang="en-US" dirty="0" err="1" smtClean="0"/>
              <a:t>NServiceBus.Configure</a:t>
            </a:r>
            <a:r>
              <a:rPr lang="en-US" dirty="0" smtClean="0"/>
              <a:t> class:</a:t>
            </a:r>
          </a:p>
          <a:p>
            <a:endParaRPr lang="en-US" dirty="0" smtClean="0"/>
          </a:p>
          <a:p>
            <a:pPr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</a:rPr>
              <a:t>public static class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MyExtensions</a:t>
            </a:r>
            <a:endParaRPr lang="en-US" sz="20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	{</a:t>
            </a:r>
          </a:p>
          <a:p>
            <a:pPr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			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</a:rPr>
              <a:t>public static 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Configure Something(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</a:rPr>
              <a:t>this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Configure c)</a:t>
            </a:r>
          </a:p>
          <a:p>
            <a:pPr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			{	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</a:rPr>
              <a:t>// register something in the container</a:t>
            </a:r>
            <a:endParaRPr lang="en-US" sz="2400" dirty="0" smtClean="0">
              <a:solidFill>
                <a:schemeClr val="accent1">
                  <a:lumMod val="50000"/>
                </a:schemeClr>
              </a:solidFill>
              <a:latin typeface="Consolas" pitchFamily="49" charset="0"/>
            </a:endParaRPr>
          </a:p>
          <a:p>
            <a:pPr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				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c.Configurer.ConfigureComponent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SaySomething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&gt;(</a:t>
            </a:r>
          </a:p>
          <a:p>
            <a:pPr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					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ComponentCallModelEnum.Singleton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			}</a:t>
            </a:r>
          </a:p>
          <a:p>
            <a:pPr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	}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Downloading NServiceBus</a:t>
            </a:r>
          </a:p>
          <a:p>
            <a:r>
              <a:rPr lang="en-US" dirty="0" smtClean="0"/>
              <a:t>Using NServiceBus with Visual Studio</a:t>
            </a:r>
          </a:p>
          <a:p>
            <a:r>
              <a:rPr lang="en-US" dirty="0" err="1" smtClean="0"/>
              <a:t>NuGet</a:t>
            </a:r>
            <a:endParaRPr lang="en-US" dirty="0" smtClean="0"/>
          </a:p>
          <a:p>
            <a:r>
              <a:rPr lang="en-US" dirty="0" smtClean="0"/>
              <a:t>Logging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1763712" y="3676341"/>
            <a:ext cx="7620000" cy="332096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effectLst/>
              <a:latin typeface="Arial" charset="0"/>
              <a:ea typeface="MS Gothic" charset="-128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6716712" y="5075237"/>
            <a:ext cx="2438400" cy="3048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effectLst/>
              <a:latin typeface="Arial" charset="0"/>
              <a:ea typeface="MS Gothic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Configuration Sections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</a:rPr>
              <a:t>public static class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MyExtensions</a:t>
            </a:r>
            <a:endParaRPr lang="en-US" sz="20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	{</a:t>
            </a:r>
          </a:p>
          <a:p>
            <a:pPr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			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</a:rPr>
              <a:t>public static 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Configure Something(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</a:rPr>
              <a:t>this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Configure c)</a:t>
            </a:r>
          </a:p>
          <a:p>
            <a:pPr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			{	</a:t>
            </a:r>
          </a:p>
          <a:p>
            <a:pPr>
              <a:buNone/>
            </a:pP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			</a:t>
            </a:r>
            <a:r>
              <a:rPr lang="en-US" sz="20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</a:rPr>
              <a:t>var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section =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Configure.GetConfigSection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MySection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&gt;();</a:t>
            </a:r>
          </a:p>
          <a:p>
            <a:pPr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     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c.Configurer.ConfigureComponent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SaySomething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&gt;(</a:t>
            </a:r>
          </a:p>
          <a:p>
            <a:pPr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					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ComponentCallModelEnum.Singleton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					.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ConfigureProperty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(o =&gt;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o.Prop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section.SomeValue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			}</a:t>
            </a:r>
          </a:p>
          <a:p>
            <a:pPr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	}</a:t>
            </a:r>
          </a:p>
          <a:p>
            <a:pPr>
              <a:buNone/>
            </a:pP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Diverting </a:t>
            </a:r>
            <a:r>
              <a:rPr lang="en-US" dirty="0" err="1" smtClean="0"/>
              <a:t>App.config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Only holds for </a:t>
            </a:r>
            <a:r>
              <a:rPr lang="en-US" dirty="0" err="1" smtClean="0"/>
              <a:t>config</a:t>
            </a:r>
            <a:r>
              <a:rPr lang="en-US" dirty="0" smtClean="0"/>
              <a:t> sections accessed via </a:t>
            </a:r>
            <a:r>
              <a:rPr lang="en-US" dirty="0" err="1" smtClean="0"/>
              <a:t>NServiceBus.Configure.GetConfigSection</a:t>
            </a:r>
            <a:r>
              <a:rPr lang="en-US" dirty="0" smtClean="0"/>
              <a:t>&lt;T&gt;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NServiceBus.Configure.With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()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			.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CustomConfigurationSource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(new 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MySource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())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			... 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</a:rPr>
              <a:t>// rest of initialization</a:t>
            </a:r>
          </a:p>
          <a:p>
            <a:pPr>
              <a:buNone/>
            </a:pPr>
            <a:endParaRPr lang="en-US" sz="2400" dirty="0" smtClean="0">
              <a:solidFill>
                <a:schemeClr val="accent1">
                  <a:lumMod val="50000"/>
                </a:schemeClr>
              </a:solidFill>
              <a:latin typeface="Consolas" pitchFamily="49" charset="0"/>
            </a:endParaRPr>
          </a:p>
          <a:p>
            <a:pPr>
              <a:lnSpc>
                <a:spcPct val="50000"/>
              </a:lnSpc>
              <a:buNone/>
            </a:pP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</a:rPr>
              <a:t>public class </a:t>
            </a:r>
            <a:r>
              <a:rPr lang="en-US" sz="2400" dirty="0" err="1" smtClean="0">
                <a:solidFill>
                  <a:schemeClr val="tx1"/>
                </a:solidFill>
                <a:latin typeface="Consolas" pitchFamily="49" charset="0"/>
              </a:rPr>
              <a:t>MySource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 : </a:t>
            </a:r>
            <a:r>
              <a:rPr lang="en-US" sz="2400" dirty="0" err="1" smtClean="0">
                <a:solidFill>
                  <a:schemeClr val="tx1"/>
                </a:solidFill>
                <a:latin typeface="Consolas" pitchFamily="49" charset="0"/>
              </a:rPr>
              <a:t>IConfigurationSource</a:t>
            </a:r>
            <a:endParaRPr lang="en-US" sz="2400" dirty="0" smtClean="0">
              <a:solidFill>
                <a:schemeClr val="tx1"/>
              </a:solidFill>
              <a:latin typeface="Consolas" pitchFamily="49" charset="0"/>
            </a:endParaRPr>
          </a:p>
          <a:p>
            <a:pPr>
              <a:lnSpc>
                <a:spcPct val="50000"/>
              </a:lnSpc>
              <a:buNone/>
            </a:pP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{</a:t>
            </a:r>
          </a:p>
          <a:p>
            <a:pPr>
              <a:lnSpc>
                <a:spcPct val="50000"/>
              </a:lnSpc>
              <a:buNone/>
            </a:pP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			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</a:rPr>
              <a:t>public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 T </a:t>
            </a:r>
            <a:r>
              <a:rPr lang="en-US" sz="2400" dirty="0" err="1" smtClean="0">
                <a:solidFill>
                  <a:schemeClr val="tx1"/>
                </a:solidFill>
                <a:latin typeface="Consolas" pitchFamily="49" charset="0"/>
              </a:rPr>
              <a:t>GetConfiguration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&lt;T&gt;() 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</a:rPr>
              <a:t>where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 T : 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</a:rPr>
              <a:t>class </a:t>
            </a:r>
          </a:p>
          <a:p>
            <a:pPr>
              <a:lnSpc>
                <a:spcPct val="50000"/>
              </a:lnSpc>
              <a:buNone/>
            </a:pP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			{ </a:t>
            </a:r>
          </a:p>
          <a:p>
            <a:pPr>
              <a:lnSpc>
                <a:spcPct val="50000"/>
              </a:lnSpc>
              <a:buNone/>
            </a:pP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				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</a:rPr>
              <a:t>// override everything</a:t>
            </a:r>
          </a:p>
          <a:p>
            <a:pPr>
              <a:lnSpc>
                <a:spcPct val="50000"/>
              </a:lnSpc>
              <a:buNone/>
            </a:pP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			}</a:t>
            </a:r>
          </a:p>
          <a:p>
            <a:pPr>
              <a:lnSpc>
                <a:spcPct val="50000"/>
              </a:lnSpc>
              <a:buNone/>
            </a:pP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Diverting individual sections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</a:rPr>
              <a:t>IProvideConfiguration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US" dirty="0" smtClean="0"/>
              <a:t>to control individual sections</a:t>
            </a:r>
          </a:p>
          <a:p>
            <a:pPr marL="107950" indent="0">
              <a:buNone/>
            </a:pPr>
            <a:endParaRPr lang="en-US" sz="2400" dirty="0" smtClean="0">
              <a:solidFill>
                <a:schemeClr val="accent1">
                  <a:lumMod val="50000"/>
                </a:schemeClr>
              </a:solidFill>
              <a:latin typeface="Consolas" pitchFamily="49" charset="0"/>
            </a:endParaRPr>
          </a:p>
          <a:p>
            <a:pPr>
              <a:lnSpc>
                <a:spcPct val="50000"/>
              </a:lnSpc>
              <a:buNone/>
            </a:pP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</a:rPr>
              <a:t>class </a:t>
            </a:r>
            <a:r>
              <a:rPr lang="en-US" sz="2400" dirty="0" err="1" smtClean="0">
                <a:solidFill>
                  <a:schemeClr val="tx1"/>
                </a:solidFill>
                <a:latin typeface="Consolas" pitchFamily="49" charset="0"/>
              </a:rPr>
              <a:t>MySource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 : </a:t>
            </a:r>
            <a:r>
              <a:rPr lang="en-US" sz="2400" dirty="0" err="1" smtClean="0">
                <a:solidFill>
                  <a:schemeClr val="tx1"/>
                </a:solidFill>
                <a:latin typeface="Consolas" pitchFamily="49" charset="0"/>
              </a:rPr>
              <a:t>IProvideConfiguration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&lt;</a:t>
            </a:r>
            <a:r>
              <a:rPr lang="en-US" sz="2400" dirty="0" err="1" smtClean="0">
                <a:solidFill>
                  <a:schemeClr val="tx1"/>
                </a:solidFill>
                <a:latin typeface="Consolas" pitchFamily="49" charset="0"/>
              </a:rPr>
              <a:t>SomeSection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&gt;</a:t>
            </a:r>
          </a:p>
          <a:p>
            <a:pPr>
              <a:lnSpc>
                <a:spcPct val="50000"/>
              </a:lnSpc>
              <a:buNone/>
            </a:pP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{</a:t>
            </a:r>
          </a:p>
          <a:p>
            <a:pPr>
              <a:lnSpc>
                <a:spcPct val="50000"/>
              </a:lnSpc>
              <a:buNone/>
            </a:pP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			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</a:rPr>
              <a:t>public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Consolas" pitchFamily="49" charset="0"/>
              </a:rPr>
              <a:t>SomeSection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Consolas" pitchFamily="49" charset="0"/>
              </a:rPr>
              <a:t>GetConfiguration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()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</a:rPr>
              <a:t> </a:t>
            </a:r>
          </a:p>
          <a:p>
            <a:pPr>
              <a:lnSpc>
                <a:spcPct val="50000"/>
              </a:lnSpc>
              <a:buNone/>
            </a:pP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			{ </a:t>
            </a:r>
          </a:p>
          <a:p>
            <a:pPr>
              <a:lnSpc>
                <a:spcPct val="50000"/>
              </a:lnSpc>
              <a:buNone/>
            </a:pPr>
            <a:r>
              <a:rPr lang="en-US" sz="2400" dirty="0">
                <a:solidFill>
                  <a:schemeClr val="tx1"/>
                </a:solidFill>
                <a:latin typeface="Consolas" pitchFamily="49" charset="0"/>
              </a:rPr>
              <a:t>	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			return new </a:t>
            </a:r>
            <a:r>
              <a:rPr lang="en-US" sz="2400" dirty="0" err="1" smtClean="0">
                <a:solidFill>
                  <a:schemeClr val="tx1"/>
                </a:solidFill>
                <a:latin typeface="Consolas" pitchFamily="49" charset="0"/>
              </a:rPr>
              <a:t>SomeSection</a:t>
            </a:r>
            <a:endParaRPr lang="en-US" sz="2400" dirty="0" smtClean="0">
              <a:solidFill>
                <a:schemeClr val="tx1"/>
              </a:solidFill>
              <a:latin typeface="Consolas" pitchFamily="49" charset="0"/>
            </a:endParaRPr>
          </a:p>
          <a:p>
            <a:pPr>
              <a:lnSpc>
                <a:spcPct val="50000"/>
              </a:lnSpc>
              <a:buNone/>
            </a:pPr>
            <a:r>
              <a:rPr lang="en-US" sz="2400" dirty="0">
                <a:solidFill>
                  <a:schemeClr val="tx1"/>
                </a:solidFill>
                <a:latin typeface="Consolas" pitchFamily="49" charset="0"/>
              </a:rPr>
              <a:t>	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							{</a:t>
            </a:r>
          </a:p>
          <a:p>
            <a:pPr>
              <a:lnSpc>
                <a:spcPct val="50000"/>
              </a:lnSpc>
              <a:buNone/>
            </a:pPr>
            <a:r>
              <a:rPr lang="en-US" sz="2400" dirty="0">
                <a:solidFill>
                  <a:schemeClr val="tx1"/>
                </a:solidFill>
                <a:latin typeface="Consolas" pitchFamily="49" charset="0"/>
              </a:rPr>
              <a:t>	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								Setting = “”</a:t>
            </a:r>
          </a:p>
          <a:p>
            <a:pPr>
              <a:lnSpc>
                <a:spcPct val="50000"/>
              </a:lnSpc>
              <a:buNone/>
            </a:pP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								};</a:t>
            </a:r>
          </a:p>
          <a:p>
            <a:pPr>
              <a:lnSpc>
                <a:spcPct val="50000"/>
              </a:lnSpc>
              <a:buNone/>
            </a:pP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			}</a:t>
            </a:r>
          </a:p>
          <a:p>
            <a:pPr>
              <a:lnSpc>
                <a:spcPct val="50000"/>
              </a:lnSpc>
              <a:buNone/>
            </a:pP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04689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12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Hosting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Hosting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238" y="1768475"/>
            <a:ext cx="9337674" cy="4987925"/>
          </a:xfrm>
        </p:spPr>
        <p:txBody>
          <a:bodyPr/>
          <a:lstStyle/>
          <a:p>
            <a:r>
              <a:rPr lang="en-US" dirty="0" smtClean="0"/>
              <a:t>Can host NServiceBus in your own process</a:t>
            </a:r>
          </a:p>
          <a:p>
            <a:pPr lvl="1"/>
            <a:r>
              <a:rPr lang="en-US" dirty="0" smtClean="0"/>
              <a:t>References required:</a:t>
            </a:r>
          </a:p>
          <a:p>
            <a:pPr lvl="2"/>
            <a:r>
              <a:rPr lang="en-US" dirty="0" smtClean="0"/>
              <a:t>NServiceBus.dll </a:t>
            </a:r>
          </a:p>
          <a:p>
            <a:pPr lvl="2"/>
            <a:r>
              <a:rPr lang="en-US" dirty="0" err="1" smtClean="0"/>
              <a:t>NServiceBus.Core.dll</a:t>
            </a:r>
            <a:endParaRPr lang="en-US" dirty="0" smtClean="0"/>
          </a:p>
          <a:p>
            <a:pPr lvl="2"/>
            <a:r>
              <a:rPr lang="en-US" dirty="0" smtClean="0"/>
              <a:t>log4net.dll</a:t>
            </a:r>
          </a:p>
          <a:p>
            <a:pPr lvl="1"/>
            <a:r>
              <a:rPr lang="en-US" dirty="0" err="1" smtClean="0"/>
              <a:t>NuGet</a:t>
            </a:r>
            <a:r>
              <a:rPr lang="en-US" dirty="0" smtClean="0"/>
              <a:t>:  </a:t>
            </a:r>
            <a:r>
              <a:rPr lang="en-US" smtClean="0"/>
              <a:t>install-package NServiceBus</a:t>
            </a:r>
            <a:endParaRPr lang="en-US" dirty="0" smtClean="0"/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Don’t need to reference </a:t>
            </a:r>
            <a:r>
              <a:rPr lang="en-US" dirty="0" err="1" smtClean="0"/>
              <a:t>NServiceBus.Host.exe</a:t>
            </a:r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Hosting in a Web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 up the bus in the </a:t>
            </a:r>
            <a:r>
              <a:rPr lang="en-US" dirty="0" err="1" smtClean="0"/>
              <a:t>Global.asax</a:t>
            </a:r>
            <a:r>
              <a:rPr lang="en-US" dirty="0" smtClean="0"/>
              <a:t> </a:t>
            </a:r>
            <a:r>
              <a:rPr lang="en-US" dirty="0" err="1" smtClean="0"/>
              <a:t>Application_Start</a:t>
            </a:r>
            <a:r>
              <a:rPr lang="en-US" dirty="0" smtClean="0"/>
              <a:t> method</a:t>
            </a:r>
          </a:p>
          <a:p>
            <a:pPr marL="107950" indent="0"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NServiceBus.Configure.With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()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			 .Log4Net()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    .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DefaultBuilder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()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    .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XmlSerializer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("http://acme.com")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    .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MsmqTransport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()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    .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UnicastBus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()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    .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CreateBus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()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    .Start();</a:t>
            </a:r>
          </a:p>
          <a:p>
            <a:pPr>
              <a:buNone/>
            </a:pPr>
            <a:endParaRPr lang="en-US" sz="2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Fluent Initialization DSL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Send only endpoints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Useful for endpoints that only sends messages</a:t>
            </a:r>
          </a:p>
          <a:p>
            <a:r>
              <a:rPr lang="en-US" dirty="0" smtClean="0"/>
              <a:t>Configured by calling .</a:t>
            </a:r>
            <a:r>
              <a:rPr lang="en-US" dirty="0" err="1" smtClean="0"/>
              <a:t>SendOnly</a:t>
            </a:r>
            <a:r>
              <a:rPr lang="en-US" dirty="0" smtClean="0"/>
              <a:t>()</a:t>
            </a:r>
          </a:p>
          <a:p>
            <a:r>
              <a:rPr lang="en-US" dirty="0" smtClean="0"/>
              <a:t>Doesn’t need settings for</a:t>
            </a:r>
          </a:p>
          <a:p>
            <a:pPr lvl="1"/>
            <a:r>
              <a:rPr lang="en-US" dirty="0" smtClean="0"/>
              <a:t>Input queue</a:t>
            </a:r>
          </a:p>
          <a:p>
            <a:pPr lvl="1"/>
            <a:r>
              <a:rPr lang="en-US" dirty="0" smtClean="0"/>
              <a:t>Error queue</a:t>
            </a:r>
          </a:p>
          <a:p>
            <a:pPr lvl="1"/>
            <a:r>
              <a:rPr lang="en-US" dirty="0" smtClean="0"/>
              <a:t>Worker threads</a:t>
            </a:r>
            <a:r>
              <a:rPr lang="en-US" smtClean="0"/>
              <a:t>, Retries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marL="10795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43601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13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1, 2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Request / Response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Request / Response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 rot="16200000">
            <a:off x="3186350" y="4089466"/>
            <a:ext cx="2743200" cy="1588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2" descr="C:\Documents and Settings\Udi Dahan\My Documents\My Pictures\work\rack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643174" y="1465249"/>
            <a:ext cx="4095750" cy="1314450"/>
          </a:xfrm>
          <a:prstGeom prst="rect">
            <a:avLst/>
          </a:prstGeom>
          <a:noFill/>
        </p:spPr>
      </p:pic>
      <p:pic>
        <p:nvPicPr>
          <p:cNvPr id="6" name="Picture 2" descr="C:\Documents and Settings\Udi Dahan\My Documents\My Pictures\work\rack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795574" y="5543574"/>
            <a:ext cx="4095750" cy="1314450"/>
          </a:xfrm>
          <a:prstGeom prst="rect">
            <a:avLst/>
          </a:prstGeom>
          <a:noFill/>
        </p:spPr>
      </p:pic>
      <p:sp>
        <p:nvSpPr>
          <p:cNvPr id="7" name="Rectangle 6"/>
          <p:cNvSpPr/>
          <p:nvPr/>
        </p:nvSpPr>
        <p:spPr>
          <a:xfrm>
            <a:off x="2643174" y="1965315"/>
            <a:ext cx="4071966" cy="714380"/>
          </a:xfrm>
          <a:prstGeom prst="rect">
            <a:avLst/>
          </a:prstGeom>
          <a:solidFill>
            <a:srgbClr val="4F81BD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MSMQ</a:t>
            </a:r>
          </a:p>
          <a:p>
            <a:pPr algn="ctr"/>
            <a:r>
              <a:rPr lang="en-US" b="1" dirty="0" smtClean="0"/>
              <a:t>Outgoing</a:t>
            </a:r>
            <a:r>
              <a:rPr lang="en-US" dirty="0" smtClean="0"/>
              <a:t>                          </a:t>
            </a:r>
            <a:r>
              <a:rPr lang="en-US" b="1" dirty="0" smtClean="0"/>
              <a:t>Incoming</a:t>
            </a:r>
            <a:endParaRPr lang="en-GB" b="1" dirty="0"/>
          </a:p>
        </p:txBody>
      </p:sp>
      <p:sp>
        <p:nvSpPr>
          <p:cNvPr id="8" name="Rounded Rectangle 7"/>
          <p:cNvSpPr/>
          <p:nvPr/>
        </p:nvSpPr>
        <p:spPr>
          <a:xfrm>
            <a:off x="3929058" y="1465273"/>
            <a:ext cx="1214446" cy="428628"/>
          </a:xfrm>
          <a:prstGeom prst="roundRect">
            <a:avLst>
              <a:gd name="adj" fmla="val 50000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929058" y="6357958"/>
            <a:ext cx="1214446" cy="428628"/>
          </a:xfrm>
          <a:prstGeom prst="roundRect">
            <a:avLst>
              <a:gd name="adj" fmla="val 50000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en-GB" dirty="0"/>
          </a:p>
        </p:txBody>
      </p:sp>
      <p:sp>
        <p:nvSpPr>
          <p:cNvPr id="10" name="Rectangle 9"/>
          <p:cNvSpPr/>
          <p:nvPr/>
        </p:nvSpPr>
        <p:spPr>
          <a:xfrm>
            <a:off x="2714612" y="5500702"/>
            <a:ext cx="4071966" cy="714380"/>
          </a:xfrm>
          <a:prstGeom prst="rect">
            <a:avLst/>
          </a:prstGeom>
          <a:solidFill>
            <a:srgbClr val="4F81BD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MSMQ</a:t>
            </a:r>
          </a:p>
          <a:p>
            <a:pPr algn="ctr"/>
            <a:r>
              <a:rPr lang="en-US" b="1" dirty="0" smtClean="0"/>
              <a:t>Outgoing</a:t>
            </a:r>
            <a:r>
              <a:rPr lang="en-US" dirty="0" smtClean="0"/>
              <a:t>                          </a:t>
            </a:r>
            <a:r>
              <a:rPr lang="en-US" b="1" dirty="0" smtClean="0"/>
              <a:t>Incoming</a:t>
            </a:r>
            <a:endParaRPr lang="en-GB" b="1" dirty="0"/>
          </a:p>
        </p:txBody>
      </p:sp>
      <p:cxnSp>
        <p:nvCxnSpPr>
          <p:cNvPr id="11" name="Straight Arrow Connector 10"/>
          <p:cNvCxnSpPr/>
          <p:nvPr/>
        </p:nvCxnSpPr>
        <p:spPr>
          <a:xfrm rot="10800000">
            <a:off x="3357554" y="6143644"/>
            <a:ext cx="500066" cy="428628"/>
          </a:xfrm>
          <a:prstGeom prst="straightConnector1">
            <a:avLst/>
          </a:prstGeom>
          <a:ln w="508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5400000" flipH="1" flipV="1">
            <a:off x="2895587" y="3103567"/>
            <a:ext cx="3144855" cy="2363796"/>
          </a:xfrm>
          <a:prstGeom prst="straightConnector1">
            <a:avLst/>
          </a:prstGeom>
          <a:ln w="508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16200000" flipV="1">
            <a:off x="5072066" y="1751001"/>
            <a:ext cx="642942" cy="500066"/>
          </a:xfrm>
          <a:prstGeom prst="straightConnector1">
            <a:avLst/>
          </a:prstGeom>
          <a:ln w="508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5400000">
            <a:off x="3321835" y="1786720"/>
            <a:ext cx="642942" cy="428628"/>
          </a:xfrm>
          <a:prstGeom prst="straightConnector1">
            <a:avLst/>
          </a:prstGeom>
          <a:ln w="50800">
            <a:solidFill>
              <a:schemeClr val="accent4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16200000" flipH="1">
            <a:off x="2969414" y="3183735"/>
            <a:ext cx="3144855" cy="2203458"/>
          </a:xfrm>
          <a:prstGeom prst="straightConnector1">
            <a:avLst/>
          </a:prstGeom>
          <a:ln w="50800">
            <a:solidFill>
              <a:schemeClr val="accent4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5400000">
            <a:off x="5214942" y="6143644"/>
            <a:ext cx="428628" cy="428628"/>
          </a:xfrm>
          <a:prstGeom prst="straightConnector1">
            <a:avLst/>
          </a:prstGeom>
          <a:ln w="50800">
            <a:solidFill>
              <a:schemeClr val="accent4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Lightning Bolt 16"/>
          <p:cNvSpPr/>
          <p:nvPr/>
        </p:nvSpPr>
        <p:spPr>
          <a:xfrm flipH="1">
            <a:off x="5572132" y="2822571"/>
            <a:ext cx="2571768" cy="500066"/>
          </a:xfrm>
          <a:prstGeom prst="lightningBol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Lightning Bolt 17"/>
          <p:cNvSpPr/>
          <p:nvPr/>
        </p:nvSpPr>
        <p:spPr>
          <a:xfrm flipH="1">
            <a:off x="5429256" y="4500570"/>
            <a:ext cx="2571768" cy="500066"/>
          </a:xfrm>
          <a:prstGeom prst="lightningBol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20"/>
          <p:cNvSpPr txBox="1"/>
          <p:nvPr/>
        </p:nvSpPr>
        <p:spPr>
          <a:xfrm>
            <a:off x="5878512" y="3932237"/>
            <a:ext cx="3762568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Equivalent to 2 one-way messages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 bwMode="auto">
          <a:xfrm>
            <a:off x="239712" y="3627437"/>
            <a:ext cx="2590800" cy="1295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  <a:ea typeface="MS Gothic" charset="-128"/>
              </a:rPr>
              <a:t>Client can’t assume when a response will arrive, if at all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21" grpId="0"/>
      <p:bldP spid="22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Request / Response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Message is sent from the server to the client’s queue</a:t>
            </a:r>
          </a:p>
          <a:p>
            <a:pPr lvl="1"/>
            <a:r>
              <a:rPr lang="en-US" dirty="0" smtClean="0"/>
              <a:t>If the client is offline, message sits in the server machine’s outgoing queue</a:t>
            </a:r>
          </a:p>
          <a:p>
            <a:endParaRPr lang="en-US" dirty="0" smtClean="0"/>
          </a:p>
          <a:p>
            <a:r>
              <a:rPr lang="en-US" dirty="0" smtClean="0"/>
              <a:t>Client is not blocked until response arrives</a:t>
            </a:r>
          </a:p>
          <a:p>
            <a:endParaRPr lang="en-US" dirty="0" smtClean="0"/>
          </a:p>
          <a:p>
            <a:r>
              <a:rPr lang="en-US" dirty="0" smtClean="0"/>
              <a:t>If two requests were sent, responses may arrive out of order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Warning! This is NOT RPC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NOT try to implement regular request/response patterns on top of messaging</a:t>
            </a:r>
          </a:p>
          <a:p>
            <a:endParaRPr lang="en-US" dirty="0" smtClean="0"/>
          </a:p>
          <a:p>
            <a:r>
              <a:rPr lang="en-US" dirty="0" smtClean="0"/>
              <a:t>The client should be designed so that it can continue operating if a response never comes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3112" y="1382441"/>
            <a:ext cx="9307513" cy="6219233"/>
          </a:xfrm>
          <a:noFill/>
          <a:ln/>
        </p:spPr>
        <p:txBody>
          <a:bodyPr/>
          <a:lstStyle/>
          <a:p>
            <a:pPr marL="377979" indent="-377979"/>
            <a:r>
              <a:rPr lang="en-US" sz="2800" dirty="0"/>
              <a:t>Latency is the time it takes a single call to cross the network</a:t>
            </a:r>
          </a:p>
          <a:p>
            <a:pPr marL="1259929" lvl="2" indent="-251986"/>
            <a:endParaRPr lang="en-US" sz="2000" dirty="0"/>
          </a:p>
          <a:p>
            <a:pPr marL="377979" indent="-377979"/>
            <a:r>
              <a:rPr lang="en-US" sz="2800" dirty="0"/>
              <a:t>Reasonably small for a LAN, not so small for a WAN, and significant over the internet</a:t>
            </a:r>
          </a:p>
          <a:p>
            <a:pPr marL="377979" indent="-377979"/>
            <a:endParaRPr lang="en-US" sz="2800" dirty="0"/>
          </a:p>
          <a:p>
            <a:pPr marL="377979" indent="-377979"/>
            <a:r>
              <a:rPr lang="en-US" sz="2800" dirty="0"/>
              <a:t>~ 1000 times slower than in-memory access</a:t>
            </a:r>
          </a:p>
          <a:p>
            <a:pPr marL="377979" indent="-377979"/>
            <a:endParaRPr lang="en-US" sz="2800" dirty="0"/>
          </a:p>
          <a:p>
            <a:pPr marL="377979" indent="-377979"/>
            <a:r>
              <a:rPr lang="en-US" sz="2800" dirty="0"/>
              <a:t>If a remote object has 10 properties and you access them one by one, you pay 10 round-trips crossing the network 20 times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Fallacy: Latency isn’t a problem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3112" y="1382441"/>
            <a:ext cx="9307513" cy="5445396"/>
          </a:xfrm>
          <a:noFill/>
          <a:ln/>
        </p:spPr>
        <p:txBody>
          <a:bodyPr/>
          <a:lstStyle/>
          <a:p>
            <a:pPr marL="377979" indent="-377979"/>
            <a:r>
              <a:rPr lang="en-US" dirty="0"/>
              <a:t>Solutions</a:t>
            </a:r>
            <a:r>
              <a:rPr lang="en-US" dirty="0" smtClean="0"/>
              <a:t>:</a:t>
            </a:r>
          </a:p>
          <a:p>
            <a:pPr marL="377979" indent="-377979"/>
            <a:endParaRPr lang="en-US" dirty="0"/>
          </a:p>
          <a:p>
            <a:pPr marL="818954" lvl="1" indent="-314982"/>
            <a:r>
              <a:rPr lang="en-US" dirty="0"/>
              <a:t>Don’t cross the network if you don’t have to</a:t>
            </a:r>
          </a:p>
          <a:p>
            <a:pPr marL="818954" lvl="1" indent="-314982"/>
            <a:r>
              <a:rPr lang="en-US" dirty="0"/>
              <a:t>Inter-object chit-chat shouldn’t cross the network</a:t>
            </a:r>
          </a:p>
          <a:p>
            <a:pPr marL="818954" lvl="1" indent="-314982"/>
            <a:endParaRPr lang="en-US" dirty="0"/>
          </a:p>
          <a:p>
            <a:pPr marL="818954" lvl="1" indent="-314982"/>
            <a:r>
              <a:rPr lang="en-US" dirty="0"/>
              <a:t>If you have to cross the network, </a:t>
            </a:r>
            <a:endParaRPr lang="en-US" dirty="0" smtClean="0"/>
          </a:p>
          <a:p>
            <a:pPr marL="818954" lvl="1" indent="-314982">
              <a:buNone/>
            </a:pPr>
            <a:r>
              <a:rPr lang="en-US" dirty="0" smtClean="0"/>
              <a:t>	take </a:t>
            </a:r>
            <a:r>
              <a:rPr lang="en-US" dirty="0"/>
              <a:t>all the data you </a:t>
            </a:r>
            <a:r>
              <a:rPr lang="en-US" u="sng" dirty="0"/>
              <a:t>might</a:t>
            </a:r>
            <a:r>
              <a:rPr lang="en-US" dirty="0"/>
              <a:t> need with </a:t>
            </a:r>
            <a:r>
              <a:rPr lang="en-US" dirty="0" smtClean="0"/>
              <a:t>you</a:t>
            </a:r>
          </a:p>
          <a:p>
            <a:pPr marL="818954" lvl="1" indent="-314982">
              <a:buNone/>
            </a:pPr>
            <a:endParaRPr lang="en-US" dirty="0" smtClean="0"/>
          </a:p>
          <a:p>
            <a:pPr marL="818954" lvl="1" indent="-314982">
              <a:buNone/>
            </a:pPr>
            <a:r>
              <a:rPr lang="en-US" dirty="0" smtClean="0"/>
              <a:t>Messaging makes no assumptions about latency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Fallacy: Latency isn’t a problem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return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238" y="1768475"/>
            <a:ext cx="9577387" cy="4987925"/>
          </a:xfrm>
        </p:spPr>
        <p:txBody>
          <a:bodyPr/>
          <a:lstStyle/>
          <a:p>
            <a:r>
              <a:rPr lang="en-US" dirty="0" err="1" smtClean="0"/>
              <a:t>Bus.Reply</a:t>
            </a:r>
            <a:r>
              <a:rPr lang="en-US" dirty="0" smtClean="0"/>
              <a:t>(messages);</a:t>
            </a:r>
          </a:p>
          <a:p>
            <a:pPr lvl="1"/>
            <a:r>
              <a:rPr lang="en-US" dirty="0" smtClean="0"/>
              <a:t>Remember: You don’t know when this will arrive</a:t>
            </a:r>
            <a:endParaRPr lang="en-US" dirty="0" smtClean="0">
              <a:latin typeface="Consolas" pitchFamily="49" charset="0"/>
            </a:endParaRPr>
          </a:p>
          <a:p>
            <a:endParaRPr lang="en-US" dirty="0" smtClean="0">
              <a:latin typeface="Consolas" pitchFamily="49" charset="0"/>
            </a:endParaRPr>
          </a:p>
          <a:p>
            <a:r>
              <a:rPr lang="en-US" dirty="0" err="1" smtClean="0">
                <a:latin typeface="Consolas" pitchFamily="49" charset="0"/>
              </a:rPr>
              <a:t>Bus.Return</a:t>
            </a:r>
            <a:r>
              <a:rPr lang="en-US" dirty="0" smtClean="0">
                <a:latin typeface="Consolas" pitchFamily="49" charset="0"/>
              </a:rPr>
              <a:t>(</a:t>
            </a:r>
            <a:r>
              <a:rPr lang="en-US" dirty="0" err="1" smtClean="0">
                <a:latin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</a:rPr>
              <a:t>errorCode</a:t>
            </a:r>
            <a:r>
              <a:rPr lang="en-US" dirty="0" smtClean="0">
                <a:latin typeface="Consolas" pitchFamily="49" charset="0"/>
              </a:rPr>
              <a:t>);</a:t>
            </a:r>
          </a:p>
          <a:p>
            <a:pPr lvl="1"/>
            <a:r>
              <a:rPr lang="en-US" dirty="0" smtClean="0"/>
              <a:t>Embeds the </a:t>
            </a:r>
            <a:r>
              <a:rPr lang="en-US" dirty="0" err="1" smtClean="0"/>
              <a:t>errorCode</a:t>
            </a:r>
            <a:r>
              <a:rPr lang="en-US" dirty="0" smtClean="0"/>
              <a:t> in a </a:t>
            </a:r>
            <a:r>
              <a:rPr lang="en-US" smtClean="0"/>
              <a:t>control message</a:t>
            </a:r>
            <a:endParaRPr lang="en-US" dirty="0" smtClean="0"/>
          </a:p>
          <a:p>
            <a:pPr lvl="1"/>
            <a:r>
              <a:rPr lang="en-US" dirty="0" smtClean="0"/>
              <a:t>Prefer to define an enumeration:</a:t>
            </a:r>
          </a:p>
          <a:p>
            <a:pPr lvl="2"/>
            <a:r>
              <a:rPr lang="en-US" dirty="0" err="1" smtClean="0">
                <a:latin typeface="Consolas" pitchFamily="49" charset="0"/>
              </a:rPr>
              <a:t>Bus.Return</a:t>
            </a:r>
            <a:r>
              <a:rPr lang="en-US" dirty="0" smtClean="0">
                <a:latin typeface="Consolas" pitchFamily="49" charset="0"/>
              </a:rPr>
              <a:t>((</a:t>
            </a:r>
            <a:r>
              <a:rPr lang="en-US" dirty="0" err="1" smtClean="0">
                <a:latin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</a:rPr>
              <a:t>)</a:t>
            </a:r>
            <a:r>
              <a:rPr lang="en-US" dirty="0" err="1" smtClean="0">
                <a:latin typeface="Consolas" pitchFamily="49" charset="0"/>
              </a:rPr>
              <a:t>ErrorCodes.NoSuchUser</a:t>
            </a:r>
            <a:r>
              <a:rPr lang="en-US" dirty="0" smtClean="0">
                <a:latin typeface="Consolas" pitchFamily="49" charset="0"/>
              </a:rPr>
              <a:t>);</a:t>
            </a:r>
            <a:endParaRPr lang="en-US" dirty="0">
              <a:latin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responses client-side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238" y="1768475"/>
            <a:ext cx="9577387" cy="4987925"/>
          </a:xfrm>
        </p:spPr>
        <p:txBody>
          <a:bodyPr/>
          <a:lstStyle/>
          <a:p>
            <a:r>
              <a:rPr lang="en-US" dirty="0" smtClean="0"/>
              <a:t>Can handle like any regular message:</a:t>
            </a:r>
          </a:p>
          <a:p>
            <a:pPr lvl="1"/>
            <a:r>
              <a:rPr lang="en-US" dirty="0" smtClean="0"/>
              <a:t>Have a class implement </a:t>
            </a:r>
            <a:r>
              <a:rPr lang="en-US" sz="2400" dirty="0" err="1" smtClean="0">
                <a:latin typeface="Consolas" pitchFamily="49" charset="0"/>
              </a:rPr>
              <a:t>IHandleMessages</a:t>
            </a:r>
            <a:r>
              <a:rPr lang="en-US" sz="2400" dirty="0" smtClean="0">
                <a:latin typeface="Consolas" pitchFamily="49" charset="0"/>
              </a:rPr>
              <a:t>&lt;Response&gt;</a:t>
            </a:r>
            <a:endParaRPr lang="en-US" dirty="0" smtClean="0">
              <a:latin typeface="Consolas" pitchFamily="49" charset="0"/>
            </a:endParaRPr>
          </a:p>
          <a:p>
            <a:pPr lvl="1"/>
            <a:endParaRPr lang="en-US" dirty="0" smtClean="0"/>
          </a:p>
          <a:p>
            <a:r>
              <a:rPr lang="en-US" dirty="0" smtClean="0"/>
              <a:t>Can register a callback when sending request:</a:t>
            </a:r>
          </a:p>
          <a:p>
            <a:pPr lvl="1"/>
            <a:r>
              <a:rPr lang="en-US" sz="2400" dirty="0" err="1" smtClean="0">
                <a:latin typeface="Consolas" pitchFamily="49" charset="0"/>
              </a:rPr>
              <a:t>Bus.Send</a:t>
            </a:r>
            <a:r>
              <a:rPr lang="en-US" sz="2400" dirty="0" smtClean="0">
                <a:latin typeface="Consolas" pitchFamily="49" charset="0"/>
              </a:rPr>
              <a:t>(request).Register(</a:t>
            </a:r>
            <a:r>
              <a:rPr lang="en-US" sz="2400" dirty="0" err="1" smtClean="0">
                <a:latin typeface="Consolas" pitchFamily="49" charset="0"/>
              </a:rPr>
              <a:t>asyncCallback</a:t>
            </a:r>
            <a:r>
              <a:rPr lang="en-US" sz="2400" dirty="0" smtClean="0">
                <a:latin typeface="Consolas" pitchFamily="49" charset="0"/>
              </a:rPr>
              <a:t>, state)</a:t>
            </a:r>
          </a:p>
          <a:p>
            <a:pPr lvl="1"/>
            <a:r>
              <a:rPr lang="en-US" dirty="0" smtClean="0"/>
              <a:t>Callback only fires on first response</a:t>
            </a:r>
          </a:p>
          <a:p>
            <a:pPr lvl="2"/>
            <a:r>
              <a:rPr lang="en-US" dirty="0" smtClean="0"/>
              <a:t>Then is cleaned up to prevent memory leaks</a:t>
            </a:r>
          </a:p>
          <a:p>
            <a:pPr lvl="2"/>
            <a:r>
              <a:rPr lang="en-US" dirty="0" smtClean="0"/>
              <a:t>Doesn’t survive restarts – not suitable for server-side</a:t>
            </a:r>
          </a:p>
          <a:p>
            <a:pPr lvl="1"/>
            <a:r>
              <a:rPr lang="en-US" dirty="0" smtClean="0"/>
              <a:t>Useful for feedback on a command (success/failure)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 Startup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Servers shouldn’t throw away messages - ever</a:t>
            </a:r>
          </a:p>
          <a:p>
            <a:endParaRPr lang="en-US" dirty="0" smtClean="0"/>
          </a:p>
          <a:p>
            <a:r>
              <a:rPr lang="en-US" dirty="0" smtClean="0"/>
              <a:t>Clients may not care what’s in their queue at startup – preferring not to waste resources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>
                <a:latin typeface="Consolas" pitchFamily="49" charset="0"/>
              </a:rPr>
              <a:t>NServiceBus.Configure.With</a:t>
            </a:r>
            <a:r>
              <a:rPr lang="en-US" dirty="0" smtClean="0">
                <a:latin typeface="Consolas" pitchFamily="49" charset="0"/>
              </a:rPr>
              <a:t>()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			.</a:t>
            </a:r>
            <a:r>
              <a:rPr lang="en-US" dirty="0" err="1" smtClean="0">
                <a:latin typeface="Consolas" pitchFamily="49" charset="0"/>
              </a:rPr>
              <a:t>MsmqTransport</a:t>
            </a:r>
            <a:r>
              <a:rPr lang="en-US" dirty="0" smtClean="0">
                <a:latin typeface="Consolas" pitchFamily="49" charset="0"/>
              </a:rPr>
              <a:t>()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					.</a:t>
            </a:r>
            <a:r>
              <a:rPr lang="en-US" dirty="0" err="1" smtClean="0">
                <a:latin typeface="Consolas" pitchFamily="49" charset="0"/>
              </a:rPr>
              <a:t>PurgeOnStartup</a:t>
            </a:r>
            <a:r>
              <a:rPr lang="en-US" dirty="0" smtClean="0">
                <a:latin typeface="Consolas" pitchFamily="49" charset="0"/>
              </a:rPr>
              <a:t>(true);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14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0"/>
              </a:spcAft>
              <a:buNone/>
            </a:pPr>
            <a:endParaRPr lang="en-US" sz="20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endParaRPr lang="en-US" sz="20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One-Way Messaging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 Message Handlers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NServiceBus.Testing.dll</a:t>
            </a:r>
          </a:p>
          <a:p>
            <a:endParaRPr lang="en-US" dirty="0" smtClean="0"/>
          </a:p>
          <a:p>
            <a:r>
              <a:rPr lang="en-US" dirty="0" smtClean="0"/>
              <a:t>Provides the ability to set expectations around how message handlers handle messages</a:t>
            </a:r>
          </a:p>
          <a:p>
            <a:pPr lvl="1"/>
            <a:r>
              <a:rPr lang="en-US" dirty="0" smtClean="0"/>
              <a:t>Expect: Send, Reply, Publish, etc…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15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8312" y="360363"/>
            <a:ext cx="9612313" cy="719137"/>
          </a:xfrm>
        </p:spPr>
        <p:txBody>
          <a:bodyPr/>
          <a:lstStyle/>
          <a:p>
            <a:r>
              <a:rPr lang="en-US" dirty="0" smtClean="0"/>
              <a:t>Exceptions, Consistency, Integration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Invoking web services from handlers</a:t>
            </a:r>
            <a:endParaRPr lang="en-US" dirty="0"/>
          </a:p>
        </p:txBody>
      </p:sp>
      <p:sp>
        <p:nvSpPr>
          <p:cNvPr id="41" name="L-Shape 40"/>
          <p:cNvSpPr/>
          <p:nvPr/>
        </p:nvSpPr>
        <p:spPr bwMode="blackWhite">
          <a:xfrm rot="10800000">
            <a:off x="845330" y="1542821"/>
            <a:ext cx="8382001" cy="5437415"/>
          </a:xfrm>
          <a:prstGeom prst="corner">
            <a:avLst>
              <a:gd name="adj1" fmla="val 55764"/>
              <a:gd name="adj2" fmla="val 53746"/>
            </a:avLst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808080">
                <a:satMod val="300000"/>
              </a:srgbClr>
            </a:contourClr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32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42" name="Flowchart: Direct Access Storage 41"/>
          <p:cNvSpPr/>
          <p:nvPr/>
        </p:nvSpPr>
        <p:spPr>
          <a:xfrm>
            <a:off x="1392994" y="3000515"/>
            <a:ext cx="1000132" cy="714380"/>
          </a:xfrm>
          <a:prstGeom prst="flowChartMagneticDrum">
            <a:avLst/>
          </a:prstGeom>
          <a:gradFill rotWithShape="1">
            <a:gsLst>
              <a:gs pos="0">
                <a:srgbClr val="000000">
                  <a:tint val="50000"/>
                  <a:satMod val="300000"/>
                </a:srgbClr>
              </a:gs>
              <a:gs pos="35000">
                <a:srgbClr val="000000">
                  <a:tint val="37000"/>
                  <a:satMod val="300000"/>
                </a:srgbClr>
              </a:gs>
              <a:gs pos="100000">
                <a:srgbClr val="0000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n-ea"/>
              <a:cs typeface="Tahoma"/>
            </a:endParaRPr>
          </a:p>
        </p:txBody>
      </p:sp>
      <p:sp>
        <p:nvSpPr>
          <p:cNvPr id="43" name="Cube 42"/>
          <p:cNvSpPr/>
          <p:nvPr/>
        </p:nvSpPr>
        <p:spPr>
          <a:xfrm>
            <a:off x="1964498" y="2357573"/>
            <a:ext cx="1357322" cy="1785950"/>
          </a:xfrm>
          <a:prstGeom prst="cube">
            <a:avLst/>
          </a:prstGeom>
          <a:gradFill rotWithShape="1">
            <a:gsLst>
              <a:gs pos="0">
                <a:srgbClr val="808080">
                  <a:shade val="15000"/>
                  <a:satMod val="180000"/>
                </a:srgbClr>
              </a:gs>
              <a:gs pos="50000">
                <a:srgbClr val="808080">
                  <a:shade val="45000"/>
                  <a:satMod val="170000"/>
                </a:srgbClr>
              </a:gs>
              <a:gs pos="70000">
                <a:srgbClr val="808080">
                  <a:tint val="99000"/>
                  <a:shade val="65000"/>
                  <a:satMod val="155000"/>
                </a:srgbClr>
              </a:gs>
              <a:gs pos="100000">
                <a:srgbClr val="808080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808080">
                <a:satMod val="300000"/>
              </a:srgbClr>
            </a:contourClr>
          </a:sp3d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+mn-ea"/>
              <a:cs typeface="Tahoma"/>
            </a:endParaRPr>
          </a:p>
        </p:txBody>
      </p:sp>
      <p:sp>
        <p:nvSpPr>
          <p:cNvPr id="44" name="Flowchart: Direct Access Storage 43"/>
          <p:cNvSpPr/>
          <p:nvPr/>
        </p:nvSpPr>
        <p:spPr>
          <a:xfrm>
            <a:off x="3036068" y="3000515"/>
            <a:ext cx="1000132" cy="714380"/>
          </a:xfrm>
          <a:prstGeom prst="flowChartMagneticDrum">
            <a:avLst/>
          </a:prstGeom>
          <a:gradFill rotWithShape="1">
            <a:gsLst>
              <a:gs pos="0">
                <a:srgbClr val="000000">
                  <a:tint val="50000"/>
                  <a:satMod val="300000"/>
                </a:srgbClr>
              </a:gs>
              <a:gs pos="35000">
                <a:srgbClr val="000000">
                  <a:tint val="37000"/>
                  <a:satMod val="300000"/>
                </a:srgbClr>
              </a:gs>
              <a:gs pos="100000">
                <a:srgbClr val="0000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n-ea"/>
              <a:cs typeface="Tahoma"/>
            </a:endParaRPr>
          </a:p>
        </p:txBody>
      </p:sp>
      <p:sp>
        <p:nvSpPr>
          <p:cNvPr id="45" name="Cube 44"/>
          <p:cNvSpPr/>
          <p:nvPr/>
        </p:nvSpPr>
        <p:spPr>
          <a:xfrm>
            <a:off x="3607572" y="2357573"/>
            <a:ext cx="1357322" cy="1785950"/>
          </a:xfrm>
          <a:prstGeom prst="cube">
            <a:avLst/>
          </a:prstGeom>
          <a:gradFill rotWithShape="1">
            <a:gsLst>
              <a:gs pos="0">
                <a:srgbClr val="808080">
                  <a:shade val="15000"/>
                  <a:satMod val="180000"/>
                </a:srgbClr>
              </a:gs>
              <a:gs pos="50000">
                <a:srgbClr val="808080">
                  <a:shade val="45000"/>
                  <a:satMod val="170000"/>
                </a:srgbClr>
              </a:gs>
              <a:gs pos="70000">
                <a:srgbClr val="808080">
                  <a:tint val="99000"/>
                  <a:shade val="65000"/>
                  <a:satMod val="155000"/>
                </a:srgbClr>
              </a:gs>
              <a:gs pos="100000">
                <a:srgbClr val="808080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808080">
                <a:satMod val="300000"/>
              </a:srgbClr>
            </a:contourClr>
          </a:sp3d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+mn-ea"/>
              <a:cs typeface="Tahoma"/>
            </a:endParaRPr>
          </a:p>
        </p:txBody>
      </p:sp>
      <p:sp>
        <p:nvSpPr>
          <p:cNvPr id="46" name="Flowchart: Direct Access Storage 45"/>
          <p:cNvSpPr/>
          <p:nvPr/>
        </p:nvSpPr>
        <p:spPr>
          <a:xfrm>
            <a:off x="4679142" y="3000515"/>
            <a:ext cx="1000132" cy="714380"/>
          </a:xfrm>
          <a:prstGeom prst="flowChartMagneticDrum">
            <a:avLst/>
          </a:prstGeom>
          <a:gradFill rotWithShape="1">
            <a:gsLst>
              <a:gs pos="0">
                <a:srgbClr val="000000">
                  <a:tint val="50000"/>
                  <a:satMod val="300000"/>
                </a:srgbClr>
              </a:gs>
              <a:gs pos="35000">
                <a:srgbClr val="000000">
                  <a:tint val="37000"/>
                  <a:satMod val="300000"/>
                </a:srgbClr>
              </a:gs>
              <a:gs pos="100000">
                <a:srgbClr val="0000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n-ea"/>
              <a:cs typeface="Tahoma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811415" y="4143523"/>
            <a:ext cx="1357322" cy="378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1200" dirty="0" smtClean="0">
                <a:latin typeface="Calibri" pitchFamily="34" charset="0"/>
                <a:ea typeface="+mn-ea"/>
                <a:cs typeface="Tahoma" pitchFamily="34" charset="0"/>
              </a:rPr>
              <a:t>H1</a:t>
            </a:r>
            <a:endParaRPr lang="en-US" sz="2000" kern="1200" dirty="0">
              <a:latin typeface="Calibri" pitchFamily="34" charset="0"/>
              <a:ea typeface="+mn-ea"/>
              <a:cs typeface="Tahoma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356515" y="4143523"/>
            <a:ext cx="1500198" cy="378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1200" dirty="0" smtClean="0">
                <a:latin typeface="Calibri" pitchFamily="34" charset="0"/>
                <a:ea typeface="+mn-ea"/>
                <a:cs typeface="Tahoma" pitchFamily="34" charset="0"/>
              </a:rPr>
              <a:t>H2</a:t>
            </a:r>
            <a:endParaRPr lang="en-US" sz="2000" kern="1200" dirty="0">
              <a:latin typeface="Calibri" pitchFamily="34" charset="0"/>
              <a:ea typeface="+mn-ea"/>
              <a:cs typeface="Tahoma" pitchFamily="34" charset="0"/>
            </a:endParaRPr>
          </a:p>
        </p:txBody>
      </p:sp>
      <p:sp>
        <p:nvSpPr>
          <p:cNvPr id="49" name="Cube 48"/>
          <p:cNvSpPr/>
          <p:nvPr/>
        </p:nvSpPr>
        <p:spPr>
          <a:xfrm>
            <a:off x="5322084" y="2357573"/>
            <a:ext cx="1357322" cy="1785950"/>
          </a:xfrm>
          <a:prstGeom prst="cube">
            <a:avLst/>
          </a:prstGeom>
          <a:gradFill rotWithShape="1">
            <a:gsLst>
              <a:gs pos="0">
                <a:srgbClr val="DF8045">
                  <a:shade val="15000"/>
                  <a:satMod val="180000"/>
                </a:srgbClr>
              </a:gs>
              <a:gs pos="50000">
                <a:srgbClr val="DF8045">
                  <a:shade val="45000"/>
                  <a:satMod val="170000"/>
                </a:srgbClr>
              </a:gs>
              <a:gs pos="70000">
                <a:srgbClr val="DF8045">
                  <a:tint val="99000"/>
                  <a:shade val="65000"/>
                  <a:satMod val="155000"/>
                </a:srgbClr>
              </a:gs>
              <a:gs pos="100000">
                <a:srgbClr val="DF8045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DF8045">
                <a:satMod val="300000"/>
              </a:srgbClr>
            </a:contourClr>
          </a:sp3d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+mn-ea"/>
              <a:cs typeface="Tahoma"/>
            </a:endParaRPr>
          </a:p>
        </p:txBody>
      </p:sp>
      <p:sp>
        <p:nvSpPr>
          <p:cNvPr id="50" name="Flowchart: Direct Access Storage 49"/>
          <p:cNvSpPr/>
          <p:nvPr/>
        </p:nvSpPr>
        <p:spPr>
          <a:xfrm>
            <a:off x="6393654" y="3000515"/>
            <a:ext cx="1000132" cy="714380"/>
          </a:xfrm>
          <a:prstGeom prst="flowChartMagneticDrum">
            <a:avLst/>
          </a:prstGeom>
          <a:gradFill rotWithShape="1">
            <a:gsLst>
              <a:gs pos="0">
                <a:srgbClr val="000000">
                  <a:tint val="50000"/>
                  <a:satMod val="300000"/>
                </a:srgbClr>
              </a:gs>
              <a:gs pos="35000">
                <a:srgbClr val="000000">
                  <a:tint val="37000"/>
                  <a:satMod val="300000"/>
                </a:srgbClr>
              </a:gs>
              <a:gs pos="100000">
                <a:srgbClr val="0000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n-ea"/>
              <a:cs typeface="Tahoma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103685" y="4143523"/>
            <a:ext cx="1500198" cy="378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1200" dirty="0" smtClean="0">
                <a:latin typeface="Calibri" pitchFamily="34" charset="0"/>
                <a:ea typeface="+mn-ea"/>
                <a:cs typeface="Tahoma" pitchFamily="34" charset="0"/>
              </a:rPr>
              <a:t>H3</a:t>
            </a:r>
            <a:endParaRPr lang="en-US" sz="2000" kern="1200" dirty="0">
              <a:latin typeface="Calibri" pitchFamily="34" charset="0"/>
              <a:ea typeface="+mn-ea"/>
              <a:cs typeface="Tahoma" pitchFamily="34" charset="0"/>
            </a:endParaRPr>
          </a:p>
        </p:txBody>
      </p:sp>
      <p:sp>
        <p:nvSpPr>
          <p:cNvPr id="52" name="Cube 51"/>
          <p:cNvSpPr/>
          <p:nvPr/>
        </p:nvSpPr>
        <p:spPr>
          <a:xfrm>
            <a:off x="7036596" y="2357573"/>
            <a:ext cx="1357322" cy="1785950"/>
          </a:xfrm>
          <a:prstGeom prst="cube">
            <a:avLst/>
          </a:prstGeom>
          <a:gradFill rotWithShape="1">
            <a:gsLst>
              <a:gs pos="0">
                <a:srgbClr val="808080">
                  <a:shade val="15000"/>
                  <a:satMod val="180000"/>
                </a:srgbClr>
              </a:gs>
              <a:gs pos="50000">
                <a:srgbClr val="808080">
                  <a:shade val="45000"/>
                  <a:satMod val="170000"/>
                </a:srgbClr>
              </a:gs>
              <a:gs pos="70000">
                <a:srgbClr val="808080">
                  <a:tint val="99000"/>
                  <a:shade val="65000"/>
                  <a:satMod val="155000"/>
                </a:srgbClr>
              </a:gs>
              <a:gs pos="100000">
                <a:srgbClr val="808080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808080">
                <a:satMod val="300000"/>
              </a:srgbClr>
            </a:contourClr>
          </a:sp3d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+mn-ea"/>
              <a:cs typeface="Tahoma"/>
            </a:endParaRPr>
          </a:p>
        </p:txBody>
      </p:sp>
      <p:sp>
        <p:nvSpPr>
          <p:cNvPr id="53" name="Flowchart: Direct Access Storage 52"/>
          <p:cNvSpPr/>
          <p:nvPr/>
        </p:nvSpPr>
        <p:spPr>
          <a:xfrm>
            <a:off x="8108166" y="3000515"/>
            <a:ext cx="1000132" cy="714380"/>
          </a:xfrm>
          <a:prstGeom prst="flowChartMagneticDrum">
            <a:avLst/>
          </a:prstGeom>
          <a:gradFill rotWithShape="1">
            <a:gsLst>
              <a:gs pos="0">
                <a:srgbClr val="000000">
                  <a:tint val="50000"/>
                  <a:satMod val="300000"/>
                </a:srgbClr>
              </a:gs>
              <a:gs pos="35000">
                <a:srgbClr val="000000">
                  <a:tint val="37000"/>
                  <a:satMod val="300000"/>
                </a:srgbClr>
              </a:gs>
              <a:gs pos="100000">
                <a:srgbClr val="0000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n-ea"/>
              <a:cs typeface="Tahoma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856977" y="4143523"/>
            <a:ext cx="1500198" cy="378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1200" dirty="0" smtClean="0">
                <a:latin typeface="Calibri" pitchFamily="34" charset="0"/>
                <a:ea typeface="+mn-ea"/>
                <a:cs typeface="Tahoma" pitchFamily="34" charset="0"/>
              </a:rPr>
              <a:t>H4</a:t>
            </a:r>
            <a:endParaRPr lang="en-US" sz="2000" kern="1200" dirty="0">
              <a:latin typeface="Calibri" pitchFamily="34" charset="0"/>
              <a:ea typeface="+mn-ea"/>
              <a:cs typeface="Tahoma" pitchFamily="34" charset="0"/>
            </a:endParaRPr>
          </a:p>
        </p:txBody>
      </p:sp>
      <p:sp>
        <p:nvSpPr>
          <p:cNvPr id="55" name="Cube 54"/>
          <p:cNvSpPr/>
          <p:nvPr/>
        </p:nvSpPr>
        <p:spPr>
          <a:xfrm>
            <a:off x="2812238" y="5728886"/>
            <a:ext cx="1857388" cy="1000108"/>
          </a:xfrm>
          <a:prstGeom prst="cube">
            <a:avLst/>
          </a:prstGeom>
          <a:gradFill rotWithShape="1">
            <a:gsLst>
              <a:gs pos="0">
                <a:srgbClr val="DF8045">
                  <a:shade val="15000"/>
                  <a:satMod val="180000"/>
                </a:srgbClr>
              </a:gs>
              <a:gs pos="50000">
                <a:srgbClr val="DF8045">
                  <a:shade val="45000"/>
                  <a:satMod val="170000"/>
                </a:srgbClr>
              </a:gs>
              <a:gs pos="70000">
                <a:srgbClr val="DF8045">
                  <a:tint val="99000"/>
                  <a:shade val="65000"/>
                  <a:satMod val="155000"/>
                </a:srgbClr>
              </a:gs>
              <a:gs pos="100000">
                <a:srgbClr val="DF8045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DF8045">
                <a:satMod val="300000"/>
              </a:srgbClr>
            </a:contourClr>
          </a:sp3d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ea typeface="+mn-ea"/>
                <a:cs typeface="Tahoma"/>
              </a:rPr>
              <a:t>WS</a:t>
            </a:r>
            <a:endParaRPr kumimoji="0" lang="en-GB" sz="1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 pitchFamily="34" charset="0"/>
              <a:ea typeface="+mn-ea"/>
              <a:cs typeface="Tahoma"/>
            </a:endParaRPr>
          </a:p>
        </p:txBody>
      </p:sp>
      <p:sp>
        <p:nvSpPr>
          <p:cNvPr id="56" name="Can 55"/>
          <p:cNvSpPr/>
          <p:nvPr/>
        </p:nvSpPr>
        <p:spPr bwMode="auto">
          <a:xfrm>
            <a:off x="8057116" y="5298374"/>
            <a:ext cx="1077686" cy="1518557"/>
          </a:xfrm>
          <a:prstGeom prst="can">
            <a:avLst/>
          </a:prstGeom>
          <a:gradFill rotWithShape="1">
            <a:gsLst>
              <a:gs pos="0">
                <a:srgbClr val="2DB557">
                  <a:shade val="15000"/>
                  <a:satMod val="180000"/>
                </a:srgbClr>
              </a:gs>
              <a:gs pos="50000">
                <a:srgbClr val="2DB557">
                  <a:shade val="45000"/>
                  <a:satMod val="170000"/>
                </a:srgbClr>
              </a:gs>
              <a:gs pos="70000">
                <a:srgbClr val="2DB557">
                  <a:tint val="99000"/>
                  <a:shade val="65000"/>
                  <a:satMod val="155000"/>
                </a:srgbClr>
              </a:gs>
              <a:gs pos="100000">
                <a:srgbClr val="2DB557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2DB557">
                <a:satMod val="300000"/>
              </a:srgbClr>
            </a:contourClr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ea typeface="+mn-ea"/>
                <a:cs typeface="+mn-cs"/>
              </a:rPr>
              <a:t>DB</a:t>
            </a:r>
            <a:endParaRPr kumimoji="0" lang="en-GB" sz="32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cxnSp>
        <p:nvCxnSpPr>
          <p:cNvPr id="57" name="Straight Arrow Connector 56"/>
          <p:cNvCxnSpPr>
            <a:endCxn id="55" idx="0"/>
          </p:cNvCxnSpPr>
          <p:nvPr/>
        </p:nvCxnSpPr>
        <p:spPr bwMode="auto">
          <a:xfrm rot="10800000" flipV="1">
            <a:off x="3865945" y="4204386"/>
            <a:ext cx="1823532" cy="1524499"/>
          </a:xfrm>
          <a:prstGeom prst="straightConnector1">
            <a:avLst/>
          </a:prstGeom>
          <a:solidFill>
            <a:srgbClr val="FFC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58" name="TextBox 57"/>
          <p:cNvSpPr txBox="1"/>
          <p:nvPr/>
        </p:nvSpPr>
        <p:spPr>
          <a:xfrm>
            <a:off x="4319702" y="5254838"/>
            <a:ext cx="19150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 smtClean="0">
                <a:latin typeface="Calibri" pitchFamily="34" charset="0"/>
              </a:rPr>
              <a:t>[HTTP] Invoke</a:t>
            </a:r>
            <a:endParaRPr lang="en-GB" sz="2400" b="0" dirty="0">
              <a:latin typeface="Calibri" pitchFamily="34" charset="0"/>
            </a:endParaRPr>
          </a:p>
        </p:txBody>
      </p:sp>
      <p:grpSp>
        <p:nvGrpSpPr>
          <p:cNvPr id="59" name="Group 181"/>
          <p:cNvGrpSpPr/>
          <p:nvPr/>
        </p:nvGrpSpPr>
        <p:grpSpPr>
          <a:xfrm>
            <a:off x="4889375" y="2800125"/>
            <a:ext cx="1861458" cy="1138118"/>
            <a:chOff x="3380865" y="4143378"/>
            <a:chExt cx="3143273" cy="762003"/>
          </a:xfrm>
        </p:grpSpPr>
        <p:grpSp>
          <p:nvGrpSpPr>
            <p:cNvPr id="60" name="Group 25"/>
            <p:cNvGrpSpPr/>
            <p:nvPr/>
          </p:nvGrpSpPr>
          <p:grpSpPr>
            <a:xfrm>
              <a:off x="3380865" y="4143378"/>
              <a:ext cx="3143273" cy="762003"/>
              <a:chOff x="-2" y="4686300"/>
              <a:chExt cx="3729038" cy="2171711"/>
            </a:xfrm>
          </p:grpSpPr>
          <p:sp>
            <p:nvSpPr>
              <p:cNvPr id="62" name="Rectangle 15"/>
              <p:cNvSpPr>
                <a:spLocks noChangeArrowheads="1"/>
              </p:cNvSpPr>
              <p:nvPr/>
            </p:nvSpPr>
            <p:spPr bwMode="auto">
              <a:xfrm>
                <a:off x="-2" y="4686309"/>
                <a:ext cx="3729038" cy="217170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80808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Tahoma" pitchFamily="34" charset="0"/>
                </a:endParaRPr>
              </a:p>
            </p:txBody>
          </p:sp>
          <p:sp>
            <p:nvSpPr>
              <p:cNvPr id="63" name="Line 16"/>
              <p:cNvSpPr>
                <a:spLocks noChangeShapeType="1"/>
              </p:cNvSpPr>
              <p:nvPr/>
            </p:nvSpPr>
            <p:spPr bwMode="auto">
              <a:xfrm>
                <a:off x="0" y="4686300"/>
                <a:ext cx="984250" cy="1565275"/>
              </a:xfrm>
              <a:prstGeom prst="line">
                <a:avLst/>
              </a:prstGeom>
              <a:noFill/>
              <a:ln w="254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Tahoma" pitchFamily="34" charset="0"/>
                </a:endParaRPr>
              </a:p>
            </p:txBody>
          </p:sp>
          <p:sp>
            <p:nvSpPr>
              <p:cNvPr id="64" name="Line 17"/>
              <p:cNvSpPr>
                <a:spLocks noChangeShapeType="1"/>
              </p:cNvSpPr>
              <p:nvPr/>
            </p:nvSpPr>
            <p:spPr bwMode="auto">
              <a:xfrm flipV="1">
                <a:off x="2701925" y="4699000"/>
                <a:ext cx="1004888" cy="1541463"/>
              </a:xfrm>
              <a:prstGeom prst="line">
                <a:avLst/>
              </a:prstGeom>
              <a:noFill/>
              <a:ln w="254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Tahoma" pitchFamily="34" charset="0"/>
                </a:endParaRPr>
              </a:p>
            </p:txBody>
          </p:sp>
          <p:sp>
            <p:nvSpPr>
              <p:cNvPr id="65" name="Line 18"/>
              <p:cNvSpPr>
                <a:spLocks noChangeShapeType="1"/>
              </p:cNvSpPr>
              <p:nvPr/>
            </p:nvSpPr>
            <p:spPr bwMode="auto">
              <a:xfrm flipV="1">
                <a:off x="980920" y="6229351"/>
                <a:ext cx="1727200" cy="7938"/>
              </a:xfrm>
              <a:prstGeom prst="line">
                <a:avLst/>
              </a:prstGeom>
              <a:noFill/>
              <a:ln w="254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Tahoma" pitchFamily="34" charset="0"/>
                </a:endParaRPr>
              </a:p>
            </p:txBody>
          </p:sp>
          <p:sp>
            <p:nvSpPr>
              <p:cNvPr id="66" name="Line 19"/>
              <p:cNvSpPr>
                <a:spLocks noChangeShapeType="1"/>
              </p:cNvSpPr>
              <p:nvPr/>
            </p:nvSpPr>
            <p:spPr bwMode="auto">
              <a:xfrm flipV="1">
                <a:off x="0" y="5965825"/>
                <a:ext cx="792163" cy="854075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Tahoma" pitchFamily="34" charset="0"/>
                </a:endParaRPr>
              </a:p>
            </p:txBody>
          </p:sp>
          <p:sp>
            <p:nvSpPr>
              <p:cNvPr id="67" name="Line 20"/>
              <p:cNvSpPr>
                <a:spLocks noChangeShapeType="1"/>
              </p:cNvSpPr>
              <p:nvPr/>
            </p:nvSpPr>
            <p:spPr bwMode="auto">
              <a:xfrm>
                <a:off x="2914650" y="6032500"/>
                <a:ext cx="792163" cy="795338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Tahoma" pitchFamily="34" charset="0"/>
                </a:endParaRPr>
              </a:p>
            </p:txBody>
          </p:sp>
        </p:grpSp>
        <p:sp>
          <p:nvSpPr>
            <p:cNvPr id="61" name="TextBox 60"/>
            <p:cNvSpPr txBox="1"/>
            <p:nvPr/>
          </p:nvSpPr>
          <p:spPr>
            <a:xfrm>
              <a:off x="3840475" y="4143380"/>
              <a:ext cx="2160285" cy="267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000" b="0" dirty="0" smtClean="0">
                  <a:solidFill>
                    <a:srgbClr val="000000"/>
                  </a:solidFill>
                  <a:effectLst/>
                  <a:latin typeface="Calibri" pitchFamily="34" charset="0"/>
                  <a:cs typeface="Tahoma" pitchFamily="34" charset="0"/>
                </a:rPr>
                <a:t>$$ Order</a:t>
              </a:r>
              <a:endPara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Tahoma" pitchFamily="34" charset="0"/>
              </a:endParaRPr>
            </a:p>
          </p:txBody>
        </p:sp>
      </p:grpSp>
      <p:cxnSp>
        <p:nvCxnSpPr>
          <p:cNvPr id="68" name="Straight Arrow Connector 67"/>
          <p:cNvCxnSpPr/>
          <p:nvPr/>
        </p:nvCxnSpPr>
        <p:spPr bwMode="auto">
          <a:xfrm rot="16200000" flipH="1">
            <a:off x="7779533" y="4432978"/>
            <a:ext cx="1012371" cy="489855"/>
          </a:xfrm>
          <a:prstGeom prst="straightConnector1">
            <a:avLst/>
          </a:prstGeom>
          <a:solidFill>
            <a:srgbClr val="FFC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69" name="Straight Arrow Connector 68"/>
          <p:cNvCxnSpPr/>
          <p:nvPr/>
        </p:nvCxnSpPr>
        <p:spPr bwMode="auto">
          <a:xfrm rot="16200000" flipH="1">
            <a:off x="8078894" y="4422088"/>
            <a:ext cx="1012371" cy="489855"/>
          </a:xfrm>
          <a:prstGeom prst="straightConnector1">
            <a:avLst/>
          </a:prstGeom>
          <a:solidFill>
            <a:srgbClr val="FFC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70" name="16-Point Star 69"/>
          <p:cNvSpPr/>
          <p:nvPr/>
        </p:nvSpPr>
        <p:spPr bwMode="auto">
          <a:xfrm>
            <a:off x="6407933" y="5984192"/>
            <a:ext cx="2286000" cy="881743"/>
          </a:xfrm>
          <a:prstGeom prst="star16">
            <a:avLst/>
          </a:prstGeom>
          <a:gradFill rotWithShape="1">
            <a:gsLst>
              <a:gs pos="0">
                <a:srgbClr val="FFC000">
                  <a:shade val="15000"/>
                  <a:satMod val="180000"/>
                </a:srgbClr>
              </a:gs>
              <a:gs pos="50000">
                <a:srgbClr val="FFC000">
                  <a:shade val="45000"/>
                  <a:satMod val="170000"/>
                </a:srgbClr>
              </a:gs>
              <a:gs pos="70000">
                <a:srgbClr val="FFC000">
                  <a:tint val="99000"/>
                  <a:shade val="65000"/>
                  <a:satMod val="155000"/>
                </a:srgbClr>
              </a:gs>
              <a:gs pos="100000">
                <a:srgbClr val="FFC000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FFC000">
                <a:satMod val="300000"/>
              </a:srgbClr>
            </a:contourClr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ea typeface="+mn-ea"/>
                <a:cs typeface="+mn-cs"/>
              </a:rPr>
              <a:t>Deadlock</a:t>
            </a:r>
            <a:endParaRPr kumimoji="0" lang="en-GB" sz="3200" b="1" i="0" u="none" strike="noStrike" kern="0" cap="none" spc="0" normalizeH="0" baseline="0" noProof="0" dirty="0" smtClean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grpSp>
        <p:nvGrpSpPr>
          <p:cNvPr id="71" name="Group 220"/>
          <p:cNvGrpSpPr/>
          <p:nvPr/>
        </p:nvGrpSpPr>
        <p:grpSpPr>
          <a:xfrm>
            <a:off x="6988520" y="1591411"/>
            <a:ext cx="2199336" cy="751531"/>
            <a:chOff x="6589502" y="5371706"/>
            <a:chExt cx="2199336" cy="751531"/>
          </a:xfrm>
        </p:grpSpPr>
        <p:pic>
          <p:nvPicPr>
            <p:cNvPr id="72" name="Picture 3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8033659" y="5371706"/>
              <a:ext cx="755179" cy="7515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73" name="TextBox 72"/>
            <p:cNvSpPr txBox="1"/>
            <p:nvPr/>
          </p:nvSpPr>
          <p:spPr>
            <a:xfrm>
              <a:off x="6589502" y="5450097"/>
              <a:ext cx="140198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0" dirty="0" smtClean="0">
                  <a:latin typeface="Calibri" pitchFamily="34" charset="0"/>
                </a:rPr>
                <a:t>Rollback</a:t>
              </a:r>
              <a:endParaRPr lang="en-GB" sz="2800" b="0" dirty="0">
                <a:latin typeface="Calibri" pitchFamily="34" charset="0"/>
              </a:endParaRPr>
            </a:p>
          </p:txBody>
        </p:sp>
      </p:grpSp>
      <p:grpSp>
        <p:nvGrpSpPr>
          <p:cNvPr id="74" name="Group 39"/>
          <p:cNvGrpSpPr/>
          <p:nvPr/>
        </p:nvGrpSpPr>
        <p:grpSpPr>
          <a:xfrm>
            <a:off x="773112" y="4781727"/>
            <a:ext cx="3299559" cy="816797"/>
            <a:chOff x="671630" y="4663112"/>
            <a:chExt cx="3299559" cy="816797"/>
          </a:xfrm>
        </p:grpSpPr>
        <p:sp>
          <p:nvSpPr>
            <p:cNvPr id="75" name="TextBox 74"/>
            <p:cNvSpPr txBox="1"/>
            <p:nvPr/>
          </p:nvSpPr>
          <p:spPr>
            <a:xfrm>
              <a:off x="1496794" y="4749788"/>
              <a:ext cx="247439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0" dirty="0" smtClean="0">
                  <a:latin typeface="Calibri" pitchFamily="34" charset="0"/>
                </a:rPr>
                <a:t>Not Rolled back</a:t>
              </a:r>
              <a:endParaRPr lang="en-GB" sz="2800" b="0" dirty="0">
                <a:latin typeface="Calibri" pitchFamily="34" charset="0"/>
              </a:endParaRPr>
            </a:p>
          </p:txBody>
        </p:sp>
        <p:pic>
          <p:nvPicPr>
            <p:cNvPr id="76" name="Picture 2" descr="L:\Paul Nelson\TechEd\Dev\Breakouts\ARC05-IS\WARNING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71630" y="4663112"/>
              <a:ext cx="938706" cy="816797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.25 0  E" pathEditMode="relative" ptsTypes="">
                                      <p:cBhvr>
                                        <p:cTn id="21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58" grpId="0"/>
      <p:bldP spid="70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L-Shape 83"/>
          <p:cNvSpPr/>
          <p:nvPr/>
        </p:nvSpPr>
        <p:spPr bwMode="blackWhite">
          <a:xfrm rot="10800000">
            <a:off x="845329" y="2332036"/>
            <a:ext cx="8995582" cy="4648197"/>
          </a:xfrm>
          <a:prstGeom prst="corner">
            <a:avLst>
              <a:gd name="adj1" fmla="val 56978"/>
              <a:gd name="adj2" fmla="val 56976"/>
            </a:avLst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808080">
                <a:satMod val="300000"/>
              </a:srgbClr>
            </a:contourClr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32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Integrating messaging &amp; WS</a:t>
            </a:r>
            <a:endParaRPr lang="en-US" dirty="0"/>
          </a:p>
        </p:txBody>
      </p:sp>
      <p:sp>
        <p:nvSpPr>
          <p:cNvPr id="44" name="Cube 43"/>
          <p:cNvSpPr/>
          <p:nvPr/>
        </p:nvSpPr>
        <p:spPr>
          <a:xfrm>
            <a:off x="3446324" y="5191023"/>
            <a:ext cx="2090057" cy="1785950"/>
          </a:xfrm>
          <a:prstGeom prst="cube">
            <a:avLst/>
          </a:prstGeom>
          <a:gradFill rotWithShape="1">
            <a:gsLst>
              <a:gs pos="0">
                <a:srgbClr val="2A86DA">
                  <a:shade val="15000"/>
                  <a:satMod val="180000"/>
                </a:srgbClr>
              </a:gs>
              <a:gs pos="50000">
                <a:srgbClr val="2A86DA">
                  <a:shade val="45000"/>
                  <a:satMod val="170000"/>
                </a:srgbClr>
              </a:gs>
              <a:gs pos="70000">
                <a:srgbClr val="2A86DA">
                  <a:tint val="99000"/>
                  <a:shade val="65000"/>
                  <a:satMod val="155000"/>
                </a:srgbClr>
              </a:gs>
              <a:gs pos="100000">
                <a:srgbClr val="2A86DA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2A86DA">
                <a:satMod val="300000"/>
              </a:srgbClr>
            </a:contourClr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+mn-ea"/>
              <a:cs typeface="Tahoma"/>
            </a:endParaRPr>
          </a:p>
        </p:txBody>
      </p:sp>
      <p:sp>
        <p:nvSpPr>
          <p:cNvPr id="45" name="TextBox 44"/>
          <p:cNvSpPr txBox="1"/>
          <p:nvPr/>
        </p:nvSpPr>
        <p:spPr bwMode="white">
          <a:xfrm>
            <a:off x="3440112" y="5989637"/>
            <a:ext cx="17172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kern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Tahoma" pitchFamily="34" charset="0"/>
              </a:rPr>
              <a:t>Messaging</a:t>
            </a:r>
          </a:p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Tahoma" pitchFamily="34" charset="0"/>
              </a:rPr>
              <a:t>Gateway</a:t>
            </a:r>
            <a:endParaRPr lang="en-US" sz="20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+mn-ea"/>
              <a:cs typeface="Tahoma" pitchFamily="34" charset="0"/>
            </a:endParaRPr>
          </a:p>
        </p:txBody>
      </p:sp>
      <p:sp>
        <p:nvSpPr>
          <p:cNvPr id="46" name="Flowchart: Direct Access Storage 45"/>
          <p:cNvSpPr/>
          <p:nvPr/>
        </p:nvSpPr>
        <p:spPr>
          <a:xfrm>
            <a:off x="1843623" y="3153723"/>
            <a:ext cx="1000132" cy="714380"/>
          </a:xfrm>
          <a:prstGeom prst="flowChartMagneticDrum">
            <a:avLst/>
          </a:prstGeom>
          <a:gradFill rotWithShape="1">
            <a:gsLst>
              <a:gs pos="0">
                <a:srgbClr val="000000">
                  <a:tint val="50000"/>
                  <a:satMod val="300000"/>
                </a:srgbClr>
              </a:gs>
              <a:gs pos="35000">
                <a:srgbClr val="000000">
                  <a:tint val="37000"/>
                  <a:satMod val="300000"/>
                </a:srgbClr>
              </a:gs>
              <a:gs pos="100000">
                <a:srgbClr val="0000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n-ea"/>
              <a:cs typeface="Tahoma"/>
            </a:endParaRPr>
          </a:p>
        </p:txBody>
      </p:sp>
      <p:sp>
        <p:nvSpPr>
          <p:cNvPr id="47" name="Cube 46"/>
          <p:cNvSpPr/>
          <p:nvPr/>
        </p:nvSpPr>
        <p:spPr>
          <a:xfrm>
            <a:off x="2415127" y="2510781"/>
            <a:ext cx="1357322" cy="1785950"/>
          </a:xfrm>
          <a:prstGeom prst="cube">
            <a:avLst/>
          </a:prstGeom>
          <a:gradFill rotWithShape="1">
            <a:gsLst>
              <a:gs pos="0">
                <a:srgbClr val="808080">
                  <a:shade val="15000"/>
                  <a:satMod val="180000"/>
                </a:srgbClr>
              </a:gs>
              <a:gs pos="50000">
                <a:srgbClr val="808080">
                  <a:shade val="45000"/>
                  <a:satMod val="170000"/>
                </a:srgbClr>
              </a:gs>
              <a:gs pos="70000">
                <a:srgbClr val="808080">
                  <a:tint val="99000"/>
                  <a:shade val="65000"/>
                  <a:satMod val="155000"/>
                </a:srgbClr>
              </a:gs>
              <a:gs pos="100000">
                <a:srgbClr val="808080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808080">
                <a:satMod val="300000"/>
              </a:srgbClr>
            </a:contourClr>
          </a:sp3d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+mn-ea"/>
              <a:cs typeface="Tahoma"/>
            </a:endParaRPr>
          </a:p>
        </p:txBody>
      </p:sp>
      <p:sp>
        <p:nvSpPr>
          <p:cNvPr id="48" name="Flowchart: Direct Access Storage 47"/>
          <p:cNvSpPr/>
          <p:nvPr/>
        </p:nvSpPr>
        <p:spPr>
          <a:xfrm>
            <a:off x="3486697" y="3153723"/>
            <a:ext cx="1000132" cy="714380"/>
          </a:xfrm>
          <a:prstGeom prst="flowChartMagneticDrum">
            <a:avLst/>
          </a:prstGeom>
          <a:gradFill rotWithShape="1">
            <a:gsLst>
              <a:gs pos="0">
                <a:srgbClr val="000000">
                  <a:tint val="50000"/>
                  <a:satMod val="300000"/>
                </a:srgbClr>
              </a:gs>
              <a:gs pos="35000">
                <a:srgbClr val="000000">
                  <a:tint val="37000"/>
                  <a:satMod val="300000"/>
                </a:srgbClr>
              </a:gs>
              <a:gs pos="100000">
                <a:srgbClr val="0000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n-ea"/>
              <a:cs typeface="Tahoma"/>
            </a:endParaRPr>
          </a:p>
        </p:txBody>
      </p:sp>
      <p:sp>
        <p:nvSpPr>
          <p:cNvPr id="49" name="Cube 48"/>
          <p:cNvSpPr/>
          <p:nvPr/>
        </p:nvSpPr>
        <p:spPr>
          <a:xfrm>
            <a:off x="4058201" y="2510781"/>
            <a:ext cx="1357322" cy="1785950"/>
          </a:xfrm>
          <a:prstGeom prst="cube">
            <a:avLst/>
          </a:prstGeom>
          <a:gradFill rotWithShape="1">
            <a:gsLst>
              <a:gs pos="0">
                <a:srgbClr val="808080">
                  <a:shade val="15000"/>
                  <a:satMod val="180000"/>
                </a:srgbClr>
              </a:gs>
              <a:gs pos="50000">
                <a:srgbClr val="808080">
                  <a:shade val="45000"/>
                  <a:satMod val="170000"/>
                </a:srgbClr>
              </a:gs>
              <a:gs pos="70000">
                <a:srgbClr val="808080">
                  <a:tint val="99000"/>
                  <a:shade val="65000"/>
                  <a:satMod val="155000"/>
                </a:srgbClr>
              </a:gs>
              <a:gs pos="100000">
                <a:srgbClr val="808080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808080">
                <a:satMod val="300000"/>
              </a:srgbClr>
            </a:contourClr>
          </a:sp3d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+mn-ea"/>
              <a:cs typeface="Tahoma"/>
            </a:endParaRPr>
          </a:p>
        </p:txBody>
      </p:sp>
      <p:sp>
        <p:nvSpPr>
          <p:cNvPr id="50" name="Flowchart: Direct Access Storage 49"/>
          <p:cNvSpPr/>
          <p:nvPr/>
        </p:nvSpPr>
        <p:spPr>
          <a:xfrm>
            <a:off x="5129771" y="3153723"/>
            <a:ext cx="1000132" cy="714380"/>
          </a:xfrm>
          <a:prstGeom prst="flowChartMagneticDrum">
            <a:avLst/>
          </a:prstGeom>
          <a:gradFill rotWithShape="1">
            <a:gsLst>
              <a:gs pos="0">
                <a:srgbClr val="000000">
                  <a:tint val="50000"/>
                  <a:satMod val="300000"/>
                </a:srgbClr>
              </a:gs>
              <a:gs pos="35000">
                <a:srgbClr val="000000">
                  <a:tint val="37000"/>
                  <a:satMod val="300000"/>
                </a:srgbClr>
              </a:gs>
              <a:gs pos="100000">
                <a:srgbClr val="0000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n-ea"/>
              <a:cs typeface="Tahoma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260913" y="4296731"/>
            <a:ext cx="1357322" cy="378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1200" dirty="0" smtClean="0">
                <a:latin typeface="Calibri" pitchFamily="34" charset="0"/>
                <a:ea typeface="+mn-ea"/>
                <a:cs typeface="Tahoma" pitchFamily="34" charset="0"/>
              </a:rPr>
              <a:t>H1</a:t>
            </a:r>
            <a:endParaRPr lang="en-US" sz="2000" kern="1200" dirty="0">
              <a:latin typeface="Calibri" pitchFamily="34" charset="0"/>
              <a:ea typeface="+mn-ea"/>
              <a:cs typeface="Tahoma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870936" y="4296731"/>
            <a:ext cx="1500198" cy="378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1200" dirty="0" smtClean="0">
                <a:latin typeface="Calibri" pitchFamily="34" charset="0"/>
                <a:ea typeface="+mn-ea"/>
                <a:cs typeface="Tahoma" pitchFamily="34" charset="0"/>
              </a:rPr>
              <a:t>H2</a:t>
            </a:r>
            <a:endParaRPr lang="en-US" sz="2000" kern="1200" dirty="0">
              <a:latin typeface="Calibri" pitchFamily="34" charset="0"/>
              <a:ea typeface="+mn-ea"/>
              <a:cs typeface="Tahoma" pitchFamily="34" charset="0"/>
            </a:endParaRPr>
          </a:p>
        </p:txBody>
      </p:sp>
      <p:sp>
        <p:nvSpPr>
          <p:cNvPr id="53" name="Cube 52"/>
          <p:cNvSpPr/>
          <p:nvPr/>
        </p:nvSpPr>
        <p:spPr>
          <a:xfrm>
            <a:off x="5772713" y="2510781"/>
            <a:ext cx="1357322" cy="1785950"/>
          </a:xfrm>
          <a:prstGeom prst="cube">
            <a:avLst/>
          </a:prstGeom>
          <a:gradFill rotWithShape="1">
            <a:gsLst>
              <a:gs pos="0">
                <a:srgbClr val="808080">
                  <a:shade val="15000"/>
                  <a:satMod val="180000"/>
                </a:srgbClr>
              </a:gs>
              <a:gs pos="50000">
                <a:srgbClr val="808080">
                  <a:shade val="45000"/>
                  <a:satMod val="170000"/>
                </a:srgbClr>
              </a:gs>
              <a:gs pos="70000">
                <a:srgbClr val="808080">
                  <a:tint val="99000"/>
                  <a:shade val="65000"/>
                  <a:satMod val="155000"/>
                </a:srgbClr>
              </a:gs>
              <a:gs pos="100000">
                <a:srgbClr val="808080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808080">
                <a:satMod val="300000"/>
              </a:srgbClr>
            </a:contourClr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+mn-ea"/>
              <a:cs typeface="Tahoma"/>
            </a:endParaRPr>
          </a:p>
        </p:txBody>
      </p:sp>
      <p:sp>
        <p:nvSpPr>
          <p:cNvPr id="54" name="Flowchart: Direct Access Storage 53"/>
          <p:cNvSpPr/>
          <p:nvPr/>
        </p:nvSpPr>
        <p:spPr>
          <a:xfrm>
            <a:off x="6844283" y="3153723"/>
            <a:ext cx="1000132" cy="714380"/>
          </a:xfrm>
          <a:prstGeom prst="flowChartMagneticDrum">
            <a:avLst/>
          </a:prstGeom>
          <a:gradFill rotWithShape="1">
            <a:gsLst>
              <a:gs pos="0">
                <a:srgbClr val="000000">
                  <a:tint val="50000"/>
                  <a:satMod val="300000"/>
                </a:srgbClr>
              </a:gs>
              <a:gs pos="35000">
                <a:srgbClr val="000000">
                  <a:tint val="37000"/>
                  <a:satMod val="300000"/>
                </a:srgbClr>
              </a:gs>
              <a:gs pos="100000">
                <a:srgbClr val="0000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n-ea"/>
              <a:cs typeface="Tahoma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552397" y="4296731"/>
            <a:ext cx="1500198" cy="378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1200" dirty="0" smtClean="0">
                <a:latin typeface="Calibri" pitchFamily="34" charset="0"/>
                <a:ea typeface="+mn-ea"/>
                <a:cs typeface="Tahoma" pitchFamily="34" charset="0"/>
              </a:rPr>
              <a:t>H3</a:t>
            </a:r>
            <a:endParaRPr lang="en-US" sz="2000" kern="1200" dirty="0">
              <a:latin typeface="Calibri" pitchFamily="34" charset="0"/>
              <a:ea typeface="+mn-ea"/>
              <a:cs typeface="Tahoma" pitchFamily="34" charset="0"/>
            </a:endParaRPr>
          </a:p>
        </p:txBody>
      </p:sp>
      <p:sp>
        <p:nvSpPr>
          <p:cNvPr id="56" name="Cube 55"/>
          <p:cNvSpPr/>
          <p:nvPr/>
        </p:nvSpPr>
        <p:spPr>
          <a:xfrm>
            <a:off x="7487225" y="2510781"/>
            <a:ext cx="1357322" cy="1785950"/>
          </a:xfrm>
          <a:prstGeom prst="cube">
            <a:avLst/>
          </a:prstGeom>
          <a:gradFill rotWithShape="1">
            <a:gsLst>
              <a:gs pos="0">
                <a:srgbClr val="808080">
                  <a:shade val="15000"/>
                  <a:satMod val="180000"/>
                </a:srgbClr>
              </a:gs>
              <a:gs pos="50000">
                <a:srgbClr val="808080">
                  <a:shade val="45000"/>
                  <a:satMod val="170000"/>
                </a:srgbClr>
              </a:gs>
              <a:gs pos="70000">
                <a:srgbClr val="808080">
                  <a:tint val="99000"/>
                  <a:shade val="65000"/>
                  <a:satMod val="155000"/>
                </a:srgbClr>
              </a:gs>
              <a:gs pos="100000">
                <a:srgbClr val="808080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808080">
                <a:satMod val="300000"/>
              </a:srgbClr>
            </a:contourClr>
          </a:sp3d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+mn-ea"/>
              <a:cs typeface="Tahoma"/>
            </a:endParaRPr>
          </a:p>
        </p:txBody>
      </p:sp>
      <p:sp>
        <p:nvSpPr>
          <p:cNvPr id="57" name="Flowchart: Direct Access Storage 56"/>
          <p:cNvSpPr/>
          <p:nvPr/>
        </p:nvSpPr>
        <p:spPr>
          <a:xfrm>
            <a:off x="8558795" y="3153723"/>
            <a:ext cx="1000132" cy="714380"/>
          </a:xfrm>
          <a:prstGeom prst="flowChartMagneticDrum">
            <a:avLst/>
          </a:prstGeom>
          <a:gradFill rotWithShape="1">
            <a:gsLst>
              <a:gs pos="0">
                <a:srgbClr val="000000">
                  <a:tint val="50000"/>
                  <a:satMod val="300000"/>
                </a:srgbClr>
              </a:gs>
              <a:gs pos="35000">
                <a:srgbClr val="000000">
                  <a:tint val="37000"/>
                  <a:satMod val="300000"/>
                </a:srgbClr>
              </a:gs>
              <a:gs pos="100000">
                <a:srgbClr val="0000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n-ea"/>
              <a:cs typeface="Tahoma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272245" y="4296731"/>
            <a:ext cx="1500198" cy="378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1200" dirty="0" smtClean="0">
                <a:latin typeface="Calibri" pitchFamily="34" charset="0"/>
                <a:ea typeface="+mn-ea"/>
                <a:cs typeface="Tahoma" pitchFamily="34" charset="0"/>
              </a:rPr>
              <a:t>H4</a:t>
            </a:r>
            <a:endParaRPr lang="en-US" sz="2000" kern="1200" dirty="0">
              <a:latin typeface="Calibri" pitchFamily="34" charset="0"/>
              <a:ea typeface="+mn-ea"/>
              <a:cs typeface="Tahoma" pitchFamily="34" charset="0"/>
            </a:endParaRPr>
          </a:p>
        </p:txBody>
      </p:sp>
      <p:sp>
        <p:nvSpPr>
          <p:cNvPr id="59" name="Cube 58"/>
          <p:cNvSpPr/>
          <p:nvPr/>
        </p:nvSpPr>
        <p:spPr>
          <a:xfrm>
            <a:off x="1345389" y="5980129"/>
            <a:ext cx="1244379" cy="1000108"/>
          </a:xfrm>
          <a:prstGeom prst="cube">
            <a:avLst/>
          </a:prstGeom>
          <a:gradFill rotWithShape="1">
            <a:gsLst>
              <a:gs pos="0">
                <a:srgbClr val="DF8045">
                  <a:shade val="15000"/>
                  <a:satMod val="180000"/>
                </a:srgbClr>
              </a:gs>
              <a:gs pos="50000">
                <a:srgbClr val="DF8045">
                  <a:shade val="45000"/>
                  <a:satMod val="170000"/>
                </a:srgbClr>
              </a:gs>
              <a:gs pos="70000">
                <a:srgbClr val="DF8045">
                  <a:tint val="99000"/>
                  <a:shade val="65000"/>
                  <a:satMod val="155000"/>
                </a:srgbClr>
              </a:gs>
              <a:gs pos="100000">
                <a:srgbClr val="DF8045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DF8045">
                <a:satMod val="300000"/>
              </a:srgbClr>
            </a:contourClr>
          </a:sp3d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ea typeface="+mn-ea"/>
                <a:cs typeface="Tahoma"/>
              </a:rPr>
              <a:t>WS</a:t>
            </a:r>
            <a:endParaRPr kumimoji="0" lang="en-GB" sz="1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 pitchFamily="34" charset="0"/>
              <a:ea typeface="+mn-ea"/>
              <a:cs typeface="Tahoma"/>
            </a:endParaRPr>
          </a:p>
        </p:txBody>
      </p:sp>
      <p:grpSp>
        <p:nvGrpSpPr>
          <p:cNvPr id="60" name="Group 191"/>
          <p:cNvGrpSpPr/>
          <p:nvPr/>
        </p:nvGrpSpPr>
        <p:grpSpPr>
          <a:xfrm>
            <a:off x="5649912" y="4084637"/>
            <a:ext cx="1295400" cy="762000"/>
            <a:chOff x="7072330" y="4572008"/>
            <a:chExt cx="1295400" cy="762000"/>
          </a:xfrm>
        </p:grpSpPr>
        <p:grpSp>
          <p:nvGrpSpPr>
            <p:cNvPr id="61" name="Group 25"/>
            <p:cNvGrpSpPr/>
            <p:nvPr/>
          </p:nvGrpSpPr>
          <p:grpSpPr>
            <a:xfrm>
              <a:off x="7072330" y="4572008"/>
              <a:ext cx="1295400" cy="762000"/>
              <a:chOff x="0" y="4686300"/>
              <a:chExt cx="3729038" cy="2171700"/>
            </a:xfrm>
          </p:grpSpPr>
          <p:sp>
            <p:nvSpPr>
              <p:cNvPr id="63" name="Rectangle 15"/>
              <p:cNvSpPr>
                <a:spLocks noChangeArrowheads="1"/>
              </p:cNvSpPr>
              <p:nvPr/>
            </p:nvSpPr>
            <p:spPr bwMode="auto">
              <a:xfrm>
                <a:off x="0" y="4686300"/>
                <a:ext cx="3729038" cy="2171700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80808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Tahoma" pitchFamily="34" charset="0"/>
                </a:endParaRPr>
              </a:p>
            </p:txBody>
          </p:sp>
          <p:sp>
            <p:nvSpPr>
              <p:cNvPr id="64" name="Line 16"/>
              <p:cNvSpPr>
                <a:spLocks noChangeShapeType="1"/>
              </p:cNvSpPr>
              <p:nvPr/>
            </p:nvSpPr>
            <p:spPr bwMode="auto">
              <a:xfrm>
                <a:off x="0" y="4686300"/>
                <a:ext cx="984250" cy="1565275"/>
              </a:xfrm>
              <a:prstGeom prst="line">
                <a:avLst/>
              </a:prstGeom>
              <a:noFill/>
              <a:ln w="254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Tahoma" pitchFamily="34" charset="0"/>
                </a:endParaRPr>
              </a:p>
            </p:txBody>
          </p:sp>
          <p:sp>
            <p:nvSpPr>
              <p:cNvPr id="65" name="Line 17"/>
              <p:cNvSpPr>
                <a:spLocks noChangeShapeType="1"/>
              </p:cNvSpPr>
              <p:nvPr/>
            </p:nvSpPr>
            <p:spPr bwMode="auto">
              <a:xfrm flipV="1">
                <a:off x="2701925" y="4699000"/>
                <a:ext cx="1004888" cy="1541463"/>
              </a:xfrm>
              <a:prstGeom prst="line">
                <a:avLst/>
              </a:prstGeom>
              <a:noFill/>
              <a:ln w="254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Tahoma" pitchFamily="34" charset="0"/>
                </a:endParaRPr>
              </a:p>
            </p:txBody>
          </p:sp>
          <p:sp>
            <p:nvSpPr>
              <p:cNvPr id="66" name="Line 18"/>
              <p:cNvSpPr>
                <a:spLocks noChangeShapeType="1"/>
              </p:cNvSpPr>
              <p:nvPr/>
            </p:nvSpPr>
            <p:spPr bwMode="auto">
              <a:xfrm flipV="1">
                <a:off x="958850" y="6229350"/>
                <a:ext cx="1727200" cy="0"/>
              </a:xfrm>
              <a:prstGeom prst="line">
                <a:avLst/>
              </a:prstGeom>
              <a:noFill/>
              <a:ln w="254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Tahoma" pitchFamily="34" charset="0"/>
                </a:endParaRPr>
              </a:p>
            </p:txBody>
          </p:sp>
          <p:sp>
            <p:nvSpPr>
              <p:cNvPr id="67" name="Line 19"/>
              <p:cNvSpPr>
                <a:spLocks noChangeShapeType="1"/>
              </p:cNvSpPr>
              <p:nvPr/>
            </p:nvSpPr>
            <p:spPr bwMode="auto">
              <a:xfrm flipV="1">
                <a:off x="0" y="5965825"/>
                <a:ext cx="792163" cy="854075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Tahoma" pitchFamily="34" charset="0"/>
                </a:endParaRPr>
              </a:p>
            </p:txBody>
          </p:sp>
          <p:sp>
            <p:nvSpPr>
              <p:cNvPr id="68" name="Line 20"/>
              <p:cNvSpPr>
                <a:spLocks noChangeShapeType="1"/>
              </p:cNvSpPr>
              <p:nvPr/>
            </p:nvSpPr>
            <p:spPr bwMode="auto">
              <a:xfrm>
                <a:off x="2914650" y="6032500"/>
                <a:ext cx="792163" cy="795338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Tahoma" pitchFamily="34" charset="0"/>
                </a:endParaRPr>
              </a:p>
            </p:txBody>
          </p:sp>
        </p:grpSp>
        <p:sp>
          <p:nvSpPr>
            <p:cNvPr id="62" name="TextBox 61"/>
            <p:cNvSpPr txBox="1"/>
            <p:nvPr/>
          </p:nvSpPr>
          <p:spPr>
            <a:xfrm>
              <a:off x="7437947" y="4572008"/>
              <a:ext cx="63671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Tahoma" pitchFamily="34" charset="0"/>
                </a:rPr>
                <a:t>Msg</a:t>
              </a:r>
              <a:endPara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Tahoma" pitchFamily="34" charset="0"/>
              </a:endParaRPr>
            </a:p>
          </p:txBody>
        </p:sp>
      </p:grpSp>
      <p:sp>
        <p:nvSpPr>
          <p:cNvPr id="69" name="Can 68"/>
          <p:cNvSpPr/>
          <p:nvPr/>
        </p:nvSpPr>
        <p:spPr bwMode="auto">
          <a:xfrm>
            <a:off x="8649703" y="5385480"/>
            <a:ext cx="1077686" cy="1518557"/>
          </a:xfrm>
          <a:prstGeom prst="can">
            <a:avLst/>
          </a:prstGeom>
          <a:gradFill rotWithShape="1">
            <a:gsLst>
              <a:gs pos="0">
                <a:srgbClr val="2DB557">
                  <a:shade val="15000"/>
                  <a:satMod val="180000"/>
                </a:srgbClr>
              </a:gs>
              <a:gs pos="50000">
                <a:srgbClr val="2DB557">
                  <a:shade val="45000"/>
                  <a:satMod val="170000"/>
                </a:srgbClr>
              </a:gs>
              <a:gs pos="70000">
                <a:srgbClr val="2DB557">
                  <a:tint val="99000"/>
                  <a:shade val="65000"/>
                  <a:satMod val="155000"/>
                </a:srgbClr>
              </a:gs>
              <a:gs pos="100000">
                <a:srgbClr val="2DB557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2DB557">
                <a:satMod val="300000"/>
              </a:srgbClr>
            </a:contourClr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ea typeface="+mn-ea"/>
                <a:cs typeface="+mn-cs"/>
              </a:rPr>
              <a:t>DB</a:t>
            </a:r>
            <a:endParaRPr kumimoji="0" lang="en-GB" sz="32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cxnSp>
        <p:nvCxnSpPr>
          <p:cNvPr id="70" name="Straight Arrow Connector 69"/>
          <p:cNvCxnSpPr/>
          <p:nvPr/>
        </p:nvCxnSpPr>
        <p:spPr bwMode="auto">
          <a:xfrm rot="16200000" flipH="1">
            <a:off x="8125352" y="4586186"/>
            <a:ext cx="1012371" cy="489855"/>
          </a:xfrm>
          <a:prstGeom prst="straightConnector1">
            <a:avLst/>
          </a:prstGeom>
          <a:solidFill>
            <a:srgbClr val="FFC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71" name="Straight Arrow Connector 70"/>
          <p:cNvCxnSpPr/>
          <p:nvPr/>
        </p:nvCxnSpPr>
        <p:spPr bwMode="auto">
          <a:xfrm rot="16200000" flipH="1">
            <a:off x="8424713" y="4575296"/>
            <a:ext cx="1012371" cy="489855"/>
          </a:xfrm>
          <a:prstGeom prst="straightConnector1">
            <a:avLst/>
          </a:prstGeom>
          <a:solidFill>
            <a:srgbClr val="FFC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grpSp>
        <p:nvGrpSpPr>
          <p:cNvPr id="72" name="Group 181"/>
          <p:cNvGrpSpPr/>
          <p:nvPr/>
        </p:nvGrpSpPr>
        <p:grpSpPr>
          <a:xfrm>
            <a:off x="5340004" y="2953333"/>
            <a:ext cx="1861458" cy="1138118"/>
            <a:chOff x="3380865" y="4143378"/>
            <a:chExt cx="3143273" cy="762003"/>
          </a:xfrm>
        </p:grpSpPr>
        <p:grpSp>
          <p:nvGrpSpPr>
            <p:cNvPr id="73" name="Group 25"/>
            <p:cNvGrpSpPr/>
            <p:nvPr/>
          </p:nvGrpSpPr>
          <p:grpSpPr>
            <a:xfrm>
              <a:off x="3380865" y="4143378"/>
              <a:ext cx="3143273" cy="762003"/>
              <a:chOff x="-2" y="4686300"/>
              <a:chExt cx="3729038" cy="2171711"/>
            </a:xfrm>
          </p:grpSpPr>
          <p:sp>
            <p:nvSpPr>
              <p:cNvPr id="75" name="Rectangle 15"/>
              <p:cNvSpPr>
                <a:spLocks noChangeArrowheads="1"/>
              </p:cNvSpPr>
              <p:nvPr/>
            </p:nvSpPr>
            <p:spPr bwMode="auto">
              <a:xfrm>
                <a:off x="-2" y="4686309"/>
                <a:ext cx="3729038" cy="217170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80808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Tahoma" pitchFamily="34" charset="0"/>
                </a:endParaRPr>
              </a:p>
            </p:txBody>
          </p:sp>
          <p:sp>
            <p:nvSpPr>
              <p:cNvPr id="76" name="Line 16"/>
              <p:cNvSpPr>
                <a:spLocks noChangeShapeType="1"/>
              </p:cNvSpPr>
              <p:nvPr/>
            </p:nvSpPr>
            <p:spPr bwMode="auto">
              <a:xfrm>
                <a:off x="0" y="4686300"/>
                <a:ext cx="984250" cy="1565275"/>
              </a:xfrm>
              <a:prstGeom prst="line">
                <a:avLst/>
              </a:prstGeom>
              <a:noFill/>
              <a:ln w="254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Tahoma" pitchFamily="34" charset="0"/>
                </a:endParaRPr>
              </a:p>
            </p:txBody>
          </p:sp>
          <p:sp>
            <p:nvSpPr>
              <p:cNvPr id="77" name="Line 17"/>
              <p:cNvSpPr>
                <a:spLocks noChangeShapeType="1"/>
              </p:cNvSpPr>
              <p:nvPr/>
            </p:nvSpPr>
            <p:spPr bwMode="auto">
              <a:xfrm flipV="1">
                <a:off x="2701925" y="4699000"/>
                <a:ext cx="1004888" cy="1541463"/>
              </a:xfrm>
              <a:prstGeom prst="line">
                <a:avLst/>
              </a:prstGeom>
              <a:noFill/>
              <a:ln w="254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Tahoma" pitchFamily="34" charset="0"/>
                </a:endParaRPr>
              </a:p>
            </p:txBody>
          </p:sp>
          <p:sp>
            <p:nvSpPr>
              <p:cNvPr id="78" name="Line 18"/>
              <p:cNvSpPr>
                <a:spLocks noChangeShapeType="1"/>
              </p:cNvSpPr>
              <p:nvPr/>
            </p:nvSpPr>
            <p:spPr bwMode="auto">
              <a:xfrm flipV="1">
                <a:off x="958850" y="6229350"/>
                <a:ext cx="1727200" cy="7938"/>
              </a:xfrm>
              <a:prstGeom prst="line">
                <a:avLst/>
              </a:prstGeom>
              <a:noFill/>
              <a:ln w="254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Tahoma" pitchFamily="34" charset="0"/>
                </a:endParaRPr>
              </a:p>
            </p:txBody>
          </p:sp>
          <p:sp>
            <p:nvSpPr>
              <p:cNvPr id="79" name="Line 19"/>
              <p:cNvSpPr>
                <a:spLocks noChangeShapeType="1"/>
              </p:cNvSpPr>
              <p:nvPr/>
            </p:nvSpPr>
            <p:spPr bwMode="auto">
              <a:xfrm flipV="1">
                <a:off x="0" y="5965825"/>
                <a:ext cx="792163" cy="854075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Tahoma" pitchFamily="34" charset="0"/>
                </a:endParaRPr>
              </a:p>
            </p:txBody>
          </p:sp>
          <p:sp>
            <p:nvSpPr>
              <p:cNvPr id="80" name="Line 20"/>
              <p:cNvSpPr>
                <a:spLocks noChangeShapeType="1"/>
              </p:cNvSpPr>
              <p:nvPr/>
            </p:nvSpPr>
            <p:spPr bwMode="auto">
              <a:xfrm>
                <a:off x="2914650" y="6032500"/>
                <a:ext cx="792163" cy="795338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Tahoma" pitchFamily="34" charset="0"/>
                </a:endParaRPr>
              </a:p>
            </p:txBody>
          </p:sp>
        </p:grpSp>
        <p:sp>
          <p:nvSpPr>
            <p:cNvPr id="74" name="TextBox 73"/>
            <p:cNvSpPr txBox="1"/>
            <p:nvPr/>
          </p:nvSpPr>
          <p:spPr>
            <a:xfrm>
              <a:off x="3840475" y="4143380"/>
              <a:ext cx="2160285" cy="267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000" b="0" dirty="0" smtClean="0">
                  <a:solidFill>
                    <a:srgbClr val="000000"/>
                  </a:solidFill>
                  <a:effectLst/>
                  <a:latin typeface="Calibri" pitchFamily="34" charset="0"/>
                  <a:cs typeface="Tahoma" pitchFamily="34" charset="0"/>
                </a:rPr>
                <a:t>$$ Order</a:t>
              </a:r>
              <a:endPara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Tahoma" pitchFamily="34" charset="0"/>
              </a:endParaRPr>
            </a:p>
          </p:txBody>
        </p:sp>
      </p:grpSp>
      <p:cxnSp>
        <p:nvCxnSpPr>
          <p:cNvPr id="81" name="Straight Arrow Connector 80"/>
          <p:cNvCxnSpPr/>
          <p:nvPr/>
        </p:nvCxnSpPr>
        <p:spPr bwMode="auto">
          <a:xfrm rot="10800000" flipV="1">
            <a:off x="2575478" y="6406451"/>
            <a:ext cx="821868" cy="0"/>
          </a:xfrm>
          <a:prstGeom prst="straightConnector1">
            <a:avLst/>
          </a:prstGeom>
          <a:solidFill>
            <a:srgbClr val="FFC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82" name="TextBox 81"/>
          <p:cNvSpPr txBox="1"/>
          <p:nvPr/>
        </p:nvSpPr>
        <p:spPr>
          <a:xfrm>
            <a:off x="2521054" y="5568244"/>
            <a:ext cx="9089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 smtClean="0">
                <a:latin typeface="Calibri" pitchFamily="34" charset="0"/>
              </a:rPr>
              <a:t>[HTTP] Invoke</a:t>
            </a:r>
            <a:endParaRPr lang="en-GB" sz="2000" b="0" dirty="0">
              <a:latin typeface="Calibri" pitchFamily="34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306512" y="1808817"/>
            <a:ext cx="67570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0" dirty="0" smtClean="0">
                <a:latin typeface="Calibri" pitchFamily="34" charset="0"/>
              </a:rPr>
              <a:t>The message won’t be sent if there’s a failure</a:t>
            </a:r>
            <a:endParaRPr lang="en-GB" sz="2800" b="0" dirty="0">
              <a:latin typeface="Calibri" pitchFamily="34" charset="0"/>
            </a:endParaRPr>
          </a:p>
        </p:txBody>
      </p:sp>
      <p:grpSp>
        <p:nvGrpSpPr>
          <p:cNvPr id="87" name="Group 86"/>
          <p:cNvGrpSpPr/>
          <p:nvPr/>
        </p:nvGrpSpPr>
        <p:grpSpPr>
          <a:xfrm>
            <a:off x="7173912" y="5456237"/>
            <a:ext cx="1357322" cy="1369165"/>
            <a:chOff x="7173912" y="5456237"/>
            <a:chExt cx="1357322" cy="1369165"/>
          </a:xfrm>
        </p:grpSpPr>
        <p:pic>
          <p:nvPicPr>
            <p:cNvPr id="94210" name="Picture 2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7402512" y="5456237"/>
              <a:ext cx="838200" cy="838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6" name="TextBox 85"/>
            <p:cNvSpPr txBox="1"/>
            <p:nvPr/>
          </p:nvSpPr>
          <p:spPr>
            <a:xfrm>
              <a:off x="7173912" y="6446837"/>
              <a:ext cx="1357322" cy="378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kern="1200" dirty="0" smtClean="0">
                  <a:latin typeface="Calibri" pitchFamily="34" charset="0"/>
                  <a:ea typeface="+mn-ea"/>
                  <a:cs typeface="Tahoma" pitchFamily="34" charset="0"/>
                </a:rPr>
                <a:t>Commit</a:t>
              </a:r>
              <a:endParaRPr lang="en-US" sz="2000" kern="1200" dirty="0">
                <a:latin typeface="Calibri" pitchFamily="34" charset="0"/>
                <a:ea typeface="+mn-ea"/>
                <a:cs typeface="Tahoma" pitchFamily="34" charset="0"/>
              </a:endParaRPr>
            </a:p>
          </p:txBody>
        </p:sp>
      </p:grpSp>
      <p:sp>
        <p:nvSpPr>
          <p:cNvPr id="89" name="TextBox 88"/>
          <p:cNvSpPr txBox="1"/>
          <p:nvPr/>
        </p:nvSpPr>
        <p:spPr bwMode="white">
          <a:xfrm>
            <a:off x="620712" y="1036637"/>
            <a:ext cx="5105400" cy="5502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 fontAlgn="base">
              <a:spcBef>
                <a:spcPct val="0"/>
              </a:spcBef>
              <a:spcAft>
                <a:spcPct val="0"/>
              </a:spcAft>
            </a:pPr>
            <a:r>
              <a:rPr lang="en-US" sz="3200" b="1" kern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n-ea"/>
                <a:cs typeface="Tahoma" pitchFamily="34" charset="0"/>
              </a:rPr>
              <a:t>The right way</a:t>
            </a:r>
            <a:endParaRPr lang="en-US" sz="32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n-ea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.25 0  E" pathEditMode="relative" ptsTypes="">
                                      <p:cBhvr>
                                        <p:cTn id="17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96569E-7 -4.16334E-6 L -0.17755 0.16125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900" y="8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  <p:bldP spid="82" grpId="0"/>
      <p:bldP spid="83" grpId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Messaging to WS Integration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calling external web services from a messaging endpoint, if they’re down, regular retry logic kicks in.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 bwMode="auto">
          <a:xfrm>
            <a:off x="1077912" y="4465637"/>
            <a:ext cx="2630184" cy="105823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Franklin Gothic Medium" pitchFamily="34" charset="0"/>
              </a:rPr>
              <a:t>Messaging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kern="0" dirty="0" smtClean="0">
                <a:solidFill>
                  <a:schemeClr val="bg1"/>
                </a:solidFill>
                <a:latin typeface="Franklin Gothic Medium" pitchFamily="34" charset="0"/>
              </a:rPr>
              <a:t>Gateway</a:t>
            </a:r>
            <a:endParaRPr kumimoji="0" 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Franklin Gothic Medium" pitchFamily="34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3897312" y="4699743"/>
            <a:ext cx="2468880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cxnSp>
        <p:nvCxnSpPr>
          <p:cNvPr id="7" name="Straight Arrow Connector 6"/>
          <p:cNvCxnSpPr/>
          <p:nvPr/>
        </p:nvCxnSpPr>
        <p:spPr>
          <a:xfrm flipH="1" flipV="1">
            <a:off x="5268912" y="5219075"/>
            <a:ext cx="1097280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ysDash"/>
            <a:tailEnd type="stealth" w="lg" len="lg"/>
          </a:ln>
          <a:effectLst/>
        </p:spPr>
      </p:cxnSp>
      <p:sp>
        <p:nvSpPr>
          <p:cNvPr id="8" name="TextBox 7"/>
          <p:cNvSpPr txBox="1"/>
          <p:nvPr/>
        </p:nvSpPr>
        <p:spPr>
          <a:xfrm>
            <a:off x="4811712" y="4838075"/>
            <a:ext cx="466794" cy="6075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C00000"/>
                </a:solidFill>
              </a:rPr>
              <a:t>?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6524928" y="4465637"/>
            <a:ext cx="2630184" cy="105823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Medium" pitchFamily="34" charset="0"/>
              </a:rPr>
              <a:t>Web Service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433541" y="4334612"/>
            <a:ext cx="987771" cy="435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HTTP</a:t>
            </a:r>
            <a:endParaRPr lang="en-US" sz="2400" dirty="0"/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1154112" y="5608637"/>
            <a:ext cx="3973513" cy="4572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D34F"/>
              </a:buClr>
              <a:buSzPct val="95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Franklin Gothic Book"/>
                <a:ea typeface="+mn-ea"/>
                <a:cs typeface="+mn-cs"/>
              </a:rPr>
              <a:t>HTTP Timeout Exception &amp; Retry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Services &amp; Integration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Request/response synchronous web service most broadly known</a:t>
            </a:r>
          </a:p>
          <a:p>
            <a:pPr lvl="1"/>
            <a:r>
              <a:rPr lang="en-US" dirty="0" smtClean="0"/>
              <a:t>Makes sense to expose this kind of endpoint</a:t>
            </a:r>
          </a:p>
          <a:p>
            <a:pPr lvl="1"/>
            <a:r>
              <a:rPr lang="en-US" dirty="0" smtClean="0"/>
              <a:t>Throttle it – not a scalable solution</a:t>
            </a:r>
          </a:p>
          <a:p>
            <a:pPr lvl="1"/>
            <a:r>
              <a:rPr lang="en-US" dirty="0" smtClean="0"/>
              <a:t>Direct users to a different integration *protocol*</a:t>
            </a:r>
            <a:endParaRPr lang="en-US" dirty="0"/>
          </a:p>
        </p:txBody>
      </p:sp>
      <p:pic>
        <p:nvPicPr>
          <p:cNvPr id="4" name="Rectangle 24598" descr="Serve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02312" y="4922837"/>
            <a:ext cx="1286073" cy="1757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Rectangle 24598" descr="Serve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92039" y="4922837"/>
            <a:ext cx="1286073" cy="1757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6" name="Group 20"/>
          <p:cNvGrpSpPr/>
          <p:nvPr/>
        </p:nvGrpSpPr>
        <p:grpSpPr>
          <a:xfrm>
            <a:off x="3211512" y="5075237"/>
            <a:ext cx="1463040" cy="381000"/>
            <a:chOff x="2053272" y="4541837"/>
            <a:chExt cx="1463040" cy="381000"/>
          </a:xfrm>
        </p:grpSpPr>
        <p:cxnSp>
          <p:nvCxnSpPr>
            <p:cNvPr id="7" name="Straight Arrow Connector 6"/>
            <p:cNvCxnSpPr/>
            <p:nvPr/>
          </p:nvCxnSpPr>
          <p:spPr>
            <a:xfrm rot="10800000" flipH="1" flipV="1">
              <a:off x="2053272" y="4922837"/>
              <a:ext cx="1463040" cy="0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tailEnd type="stealth" w="lg" len="lg"/>
            </a:ln>
            <a:effectLst/>
          </p:spPr>
        </p:cxnSp>
        <p:sp>
          <p:nvSpPr>
            <p:cNvPr id="8" name="TextBox 7"/>
            <p:cNvSpPr txBox="1"/>
            <p:nvPr/>
          </p:nvSpPr>
          <p:spPr>
            <a:xfrm>
              <a:off x="2220912" y="4541837"/>
              <a:ext cx="1043876" cy="349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Request</a:t>
              </a:r>
              <a:endParaRPr lang="en-US" dirty="0"/>
            </a:p>
          </p:txBody>
        </p:sp>
      </p:grpSp>
      <p:grpSp>
        <p:nvGrpSpPr>
          <p:cNvPr id="9" name="Group 24"/>
          <p:cNvGrpSpPr/>
          <p:nvPr/>
        </p:nvGrpSpPr>
        <p:grpSpPr>
          <a:xfrm>
            <a:off x="3120072" y="5608637"/>
            <a:ext cx="1463040" cy="381000"/>
            <a:chOff x="1961832" y="5075237"/>
            <a:chExt cx="1463040" cy="381000"/>
          </a:xfrm>
        </p:grpSpPr>
        <p:cxnSp>
          <p:nvCxnSpPr>
            <p:cNvPr id="10" name="Straight Arrow Connector 9"/>
            <p:cNvCxnSpPr/>
            <p:nvPr/>
          </p:nvCxnSpPr>
          <p:spPr>
            <a:xfrm rot="10800000" flipV="1">
              <a:off x="1961832" y="5456237"/>
              <a:ext cx="1463040" cy="0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ysDot"/>
              <a:tailEnd type="stealth" w="lg" len="lg"/>
            </a:ln>
            <a:effectLst/>
          </p:spPr>
        </p:cxnSp>
        <p:sp>
          <p:nvSpPr>
            <p:cNvPr id="11" name="TextBox 10"/>
            <p:cNvSpPr txBox="1"/>
            <p:nvPr/>
          </p:nvSpPr>
          <p:spPr>
            <a:xfrm>
              <a:off x="2144712" y="5075237"/>
              <a:ext cx="1223412" cy="349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Response</a:t>
              </a:r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Integration Protocols</a:t>
            </a:r>
            <a:endParaRPr lang="en-US" dirty="0"/>
          </a:p>
        </p:txBody>
      </p:sp>
      <p:pic>
        <p:nvPicPr>
          <p:cNvPr id="4" name="Rectangle 24598" descr="Serve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26111" y="2332037"/>
            <a:ext cx="2057399" cy="37773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Rectangle 24598" descr="Serve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3512" y="2332037"/>
            <a:ext cx="2057399" cy="37773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3" name="Group 20"/>
          <p:cNvGrpSpPr/>
          <p:nvPr/>
        </p:nvGrpSpPr>
        <p:grpSpPr>
          <a:xfrm>
            <a:off x="2105017" y="2332037"/>
            <a:ext cx="3474720" cy="381000"/>
            <a:chOff x="2312352" y="4541837"/>
            <a:chExt cx="3474720" cy="381000"/>
          </a:xfrm>
        </p:grpSpPr>
        <p:cxnSp>
          <p:nvCxnSpPr>
            <p:cNvPr id="13" name="Straight Arrow Connector 12"/>
            <p:cNvCxnSpPr/>
            <p:nvPr/>
          </p:nvCxnSpPr>
          <p:spPr>
            <a:xfrm rot="10800000" flipH="1" flipV="1">
              <a:off x="2312352" y="4922837"/>
              <a:ext cx="3474720" cy="0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tailEnd type="stealth" w="lg" len="lg"/>
            </a:ln>
            <a:effectLst/>
          </p:spPr>
        </p:cxnSp>
        <p:sp>
          <p:nvSpPr>
            <p:cNvPr id="14" name="TextBox 13"/>
            <p:cNvSpPr txBox="1"/>
            <p:nvPr/>
          </p:nvSpPr>
          <p:spPr>
            <a:xfrm>
              <a:off x="3516312" y="4541837"/>
              <a:ext cx="1043876" cy="349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Request</a:t>
              </a:r>
              <a:endParaRPr lang="en-US" dirty="0"/>
            </a:p>
          </p:txBody>
        </p:sp>
      </p:grpSp>
      <p:grpSp>
        <p:nvGrpSpPr>
          <p:cNvPr id="6" name="Group 24"/>
          <p:cNvGrpSpPr/>
          <p:nvPr/>
        </p:nvGrpSpPr>
        <p:grpSpPr>
          <a:xfrm>
            <a:off x="2044057" y="2789237"/>
            <a:ext cx="3474720" cy="807978"/>
            <a:chOff x="1916112" y="5075237"/>
            <a:chExt cx="3474720" cy="807978"/>
          </a:xfrm>
        </p:grpSpPr>
        <p:cxnSp>
          <p:nvCxnSpPr>
            <p:cNvPr id="16" name="Straight Arrow Connector 15"/>
            <p:cNvCxnSpPr/>
            <p:nvPr/>
          </p:nvCxnSpPr>
          <p:spPr>
            <a:xfrm rot="10800000" flipV="1">
              <a:off x="1916112" y="5456237"/>
              <a:ext cx="3474720" cy="0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ysDot"/>
              <a:tailEnd type="stealth" w="lg" len="lg"/>
            </a:ln>
            <a:effectLst/>
          </p:spPr>
        </p:cxnSp>
        <p:sp>
          <p:nvSpPr>
            <p:cNvPr id="17" name="TextBox 16"/>
            <p:cNvSpPr txBox="1"/>
            <p:nvPr/>
          </p:nvSpPr>
          <p:spPr>
            <a:xfrm>
              <a:off x="2144712" y="5075237"/>
              <a:ext cx="2720617" cy="8079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Ticket - come back in T</a:t>
              </a:r>
            </a:p>
            <a:p>
              <a:endParaRPr lang="en-US" dirty="0" smtClean="0"/>
            </a:p>
            <a:p>
              <a:r>
                <a:rPr lang="en-US" sz="1400" u="sng" dirty="0" smtClean="0">
                  <a:solidFill>
                    <a:schemeClr val="accent2">
                      <a:lumMod val="75000"/>
                    </a:schemeClr>
                  </a:solidFill>
                </a:rPr>
                <a:t>http://acme.com/responses/guid</a:t>
              </a:r>
              <a:endParaRPr lang="en-US" sz="1400" u="sng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grpSp>
        <p:nvGrpSpPr>
          <p:cNvPr id="7" name="Group 20"/>
          <p:cNvGrpSpPr/>
          <p:nvPr/>
        </p:nvGrpSpPr>
        <p:grpSpPr>
          <a:xfrm>
            <a:off x="1916111" y="4825371"/>
            <a:ext cx="3861955" cy="402266"/>
            <a:chOff x="2138686" y="4520571"/>
            <a:chExt cx="3861955" cy="402266"/>
          </a:xfrm>
        </p:grpSpPr>
        <p:cxnSp>
          <p:nvCxnSpPr>
            <p:cNvPr id="21" name="Straight Arrow Connector 20"/>
            <p:cNvCxnSpPr/>
            <p:nvPr/>
          </p:nvCxnSpPr>
          <p:spPr>
            <a:xfrm rot="10800000" flipH="1" flipV="1">
              <a:off x="2312352" y="4922837"/>
              <a:ext cx="3474720" cy="0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tailEnd type="stealth" w="lg" len="lg"/>
            </a:ln>
            <a:effectLst/>
          </p:spPr>
        </p:cxnSp>
        <p:sp>
          <p:nvSpPr>
            <p:cNvPr id="22" name="TextBox 21"/>
            <p:cNvSpPr txBox="1"/>
            <p:nvPr/>
          </p:nvSpPr>
          <p:spPr>
            <a:xfrm>
              <a:off x="2138686" y="4520571"/>
              <a:ext cx="3861955" cy="349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dirty="0" smtClean="0"/>
                <a:t>Request (</a:t>
              </a:r>
              <a:r>
                <a:rPr lang="en-US" sz="1400" u="sng" dirty="0" smtClean="0">
                  <a:solidFill>
                    <a:srgbClr val="3333CC">
                      <a:lumMod val="75000"/>
                    </a:srgbClr>
                  </a:solidFill>
                </a:rPr>
                <a:t>http://acme.com/responses/guid</a:t>
              </a:r>
              <a:r>
                <a:rPr lang="en-US" sz="1600" dirty="0" smtClean="0"/>
                <a:t> )</a:t>
              </a:r>
              <a:endParaRPr lang="en-US" sz="1600" u="sng" dirty="0" smtClean="0">
                <a:solidFill>
                  <a:srgbClr val="3333CC">
                    <a:lumMod val="75000"/>
                  </a:srgbClr>
                </a:solidFill>
              </a:endParaRPr>
            </a:p>
          </p:txBody>
        </p:sp>
      </p:grpSp>
      <p:grpSp>
        <p:nvGrpSpPr>
          <p:cNvPr id="8" name="Group 24"/>
          <p:cNvGrpSpPr/>
          <p:nvPr/>
        </p:nvGrpSpPr>
        <p:grpSpPr>
          <a:xfrm>
            <a:off x="2045476" y="5227637"/>
            <a:ext cx="3474720" cy="381000"/>
            <a:chOff x="1916112" y="5075237"/>
            <a:chExt cx="3474720" cy="381000"/>
          </a:xfrm>
        </p:grpSpPr>
        <p:cxnSp>
          <p:nvCxnSpPr>
            <p:cNvPr id="24" name="Straight Arrow Connector 23"/>
            <p:cNvCxnSpPr/>
            <p:nvPr/>
          </p:nvCxnSpPr>
          <p:spPr>
            <a:xfrm rot="10800000" flipV="1">
              <a:off x="1916112" y="5456237"/>
              <a:ext cx="3474720" cy="0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ysDot"/>
              <a:tailEnd type="stealth" w="lg" len="lg"/>
            </a:ln>
            <a:effectLst/>
          </p:spPr>
        </p:cxnSp>
        <p:sp>
          <p:nvSpPr>
            <p:cNvPr id="25" name="TextBox 24"/>
            <p:cNvSpPr txBox="1"/>
            <p:nvPr/>
          </p:nvSpPr>
          <p:spPr>
            <a:xfrm>
              <a:off x="2112813" y="5075237"/>
              <a:ext cx="3104376" cy="349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Response / come back in T2</a:t>
              </a:r>
            </a:p>
          </p:txBody>
        </p:sp>
      </p:grpSp>
      <p:grpSp>
        <p:nvGrpSpPr>
          <p:cNvPr id="9" name="Group 27"/>
          <p:cNvGrpSpPr/>
          <p:nvPr/>
        </p:nvGrpSpPr>
        <p:grpSpPr>
          <a:xfrm>
            <a:off x="2318377" y="3703637"/>
            <a:ext cx="782930" cy="990600"/>
            <a:chOff x="3135312" y="3703637"/>
            <a:chExt cx="782930" cy="990600"/>
          </a:xfrm>
        </p:grpSpPr>
        <p:sp>
          <p:nvSpPr>
            <p:cNvPr id="26" name="Right Brace 25"/>
            <p:cNvSpPr/>
            <p:nvPr/>
          </p:nvSpPr>
          <p:spPr bwMode="auto">
            <a:xfrm>
              <a:off x="3135312" y="3703637"/>
              <a:ext cx="381000" cy="990600"/>
            </a:xfrm>
            <a:prstGeom prst="rightBrace">
              <a:avLst>
                <a:gd name="adj1" fmla="val 25077"/>
                <a:gd name="adj2" fmla="val 50000"/>
              </a:avLst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charset="2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effectLst/>
                <a:latin typeface="Arial" charset="0"/>
                <a:ea typeface="MS Gothic" charset="-128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592512" y="4008437"/>
              <a:ext cx="325730" cy="349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</a:t>
              </a:r>
            </a:p>
          </p:txBody>
        </p:sp>
      </p:grpSp>
      <p:sp>
        <p:nvSpPr>
          <p:cNvPr id="29" name="Rounded Rectangle 28"/>
          <p:cNvSpPr/>
          <p:nvPr/>
        </p:nvSpPr>
        <p:spPr bwMode="auto">
          <a:xfrm>
            <a:off x="2982911" y="6370637"/>
            <a:ext cx="6172200" cy="609600"/>
          </a:xfrm>
          <a:prstGeom prst="round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effectLst/>
                <a:latin typeface="Arial" charset="0"/>
                <a:ea typeface="MS Gothic" charset="-128"/>
              </a:rPr>
              <a:t>Responses can be served by different machines</a:t>
            </a:r>
          </a:p>
        </p:txBody>
      </p:sp>
      <p:cxnSp>
        <p:nvCxnSpPr>
          <p:cNvPr id="30" name="Straight Arrow Connector 29"/>
          <p:cNvCxnSpPr>
            <a:stCxn id="29" idx="0"/>
          </p:cNvCxnSpPr>
          <p:nvPr/>
        </p:nvCxnSpPr>
        <p:spPr>
          <a:xfrm rot="16200000" flipV="1">
            <a:off x="4106861" y="4408487"/>
            <a:ext cx="2743200" cy="118110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sp>
        <p:nvSpPr>
          <p:cNvPr id="34" name="Rounded Rectangle 33"/>
          <p:cNvSpPr/>
          <p:nvPr/>
        </p:nvSpPr>
        <p:spPr bwMode="auto">
          <a:xfrm>
            <a:off x="3059111" y="1341437"/>
            <a:ext cx="6172200" cy="609600"/>
          </a:xfrm>
          <a:prstGeom prst="round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effectLst/>
                <a:latin typeface="Arial" charset="0"/>
                <a:ea typeface="MS Gothic" charset="-128"/>
              </a:rPr>
              <a:t>Increasing T dynamically pushes back on load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 rot="5400000">
            <a:off x="4813927" y="1893887"/>
            <a:ext cx="990600" cy="110490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grpSp>
        <p:nvGrpSpPr>
          <p:cNvPr id="10" name="Group 20"/>
          <p:cNvGrpSpPr/>
          <p:nvPr/>
        </p:nvGrpSpPr>
        <p:grpSpPr>
          <a:xfrm>
            <a:off x="7447537" y="2789237"/>
            <a:ext cx="2698175" cy="381000"/>
            <a:chOff x="1916112" y="4541837"/>
            <a:chExt cx="2698175" cy="381000"/>
          </a:xfrm>
        </p:grpSpPr>
        <p:cxnSp>
          <p:nvCxnSpPr>
            <p:cNvPr id="39" name="Straight Arrow Connector 38"/>
            <p:cNvCxnSpPr/>
            <p:nvPr/>
          </p:nvCxnSpPr>
          <p:spPr>
            <a:xfrm rot="10800000" flipH="1" flipV="1">
              <a:off x="1946592" y="4922837"/>
              <a:ext cx="2560320" cy="0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tailEnd type="stealth" w="lg" len="lg"/>
            </a:ln>
            <a:effectLst/>
          </p:spPr>
        </p:cxnSp>
        <p:sp>
          <p:nvSpPr>
            <p:cNvPr id="40" name="TextBox 39"/>
            <p:cNvSpPr txBox="1"/>
            <p:nvPr/>
          </p:nvSpPr>
          <p:spPr>
            <a:xfrm>
              <a:off x="1916112" y="4541837"/>
              <a:ext cx="2698175" cy="349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Send message with </a:t>
              </a:r>
              <a:r>
                <a:rPr lang="en-US" dirty="0" err="1" smtClean="0"/>
                <a:t>guid</a:t>
              </a:r>
              <a:endParaRPr lang="en-US" dirty="0"/>
            </a:p>
          </p:txBody>
        </p:sp>
      </p:grpSp>
      <p:grpSp>
        <p:nvGrpSpPr>
          <p:cNvPr id="11" name="Group 40"/>
          <p:cNvGrpSpPr/>
          <p:nvPr/>
        </p:nvGrpSpPr>
        <p:grpSpPr>
          <a:xfrm>
            <a:off x="7478712" y="5075237"/>
            <a:ext cx="2526253" cy="607602"/>
            <a:chOff x="4964112" y="5198603"/>
            <a:chExt cx="2526253" cy="607602"/>
          </a:xfrm>
        </p:grpSpPr>
        <p:sp>
          <p:nvSpPr>
            <p:cNvPr id="42" name="Freeform 13"/>
            <p:cNvSpPr>
              <a:spLocks/>
            </p:cNvSpPr>
            <p:nvPr/>
          </p:nvSpPr>
          <p:spPr bwMode="auto">
            <a:xfrm>
              <a:off x="4964112" y="5303837"/>
              <a:ext cx="508000" cy="426168"/>
            </a:xfrm>
            <a:custGeom>
              <a:avLst/>
              <a:gdLst>
                <a:gd name="T0" fmla="*/ 15875 w 320"/>
                <a:gd name="T1" fmla="*/ 0 h 333"/>
                <a:gd name="T2" fmla="*/ 508000 w 320"/>
                <a:gd name="T3" fmla="*/ 6350 h 333"/>
                <a:gd name="T4" fmla="*/ 508000 w 320"/>
                <a:gd name="T5" fmla="*/ 528637 h 333"/>
                <a:gd name="T6" fmla="*/ 0 w 320"/>
                <a:gd name="T7" fmla="*/ 528637 h 33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0"/>
                <a:gd name="T13" fmla="*/ 0 h 333"/>
                <a:gd name="T14" fmla="*/ 320 w 320"/>
                <a:gd name="T15" fmla="*/ 333 h 33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0" h="333">
                  <a:moveTo>
                    <a:pt x="10" y="0"/>
                  </a:moveTo>
                  <a:lnTo>
                    <a:pt x="320" y="4"/>
                  </a:lnTo>
                  <a:lnTo>
                    <a:pt x="320" y="333"/>
                  </a:lnTo>
                  <a:lnTo>
                    <a:pt x="0" y="333"/>
                  </a:lnTo>
                </a:path>
              </a:pathLst>
            </a:custGeom>
            <a:noFill/>
            <a:ln w="57150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 wrap="none" anchor="ctr"/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497512" y="5198603"/>
              <a:ext cx="1992853" cy="6076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Check cache</a:t>
              </a:r>
            </a:p>
            <a:p>
              <a:r>
                <a:rPr lang="en-US" dirty="0" smtClean="0"/>
                <a:t>Response ready?</a:t>
              </a:r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4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 &amp; Request / Response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opposed to RPC, an exception doesn’t return to the endpoint which sent the request</a:t>
            </a:r>
          </a:p>
          <a:p>
            <a:endParaRPr lang="en-US" dirty="0" smtClean="0"/>
          </a:p>
          <a:p>
            <a:r>
              <a:rPr lang="en-US" dirty="0" smtClean="0"/>
              <a:t>If there’s a problem with the system, users don’t need to call the helpdesk – administrators can see that there’s a problem from the error queue.</a:t>
            </a:r>
          </a:p>
          <a:p>
            <a:endParaRPr lang="en-US" dirty="0" smtClean="0"/>
          </a:p>
          <a:p>
            <a:r>
              <a:rPr lang="en-US" dirty="0" smtClean="0"/>
              <a:t>Consider responding to the user via email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Messaging &amp; Queues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 rot="16200000">
            <a:off x="3277790" y="4180906"/>
            <a:ext cx="2560320" cy="1588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2" descr="C:\Documents and Settings\Udi Dahan\My Documents\My Pictures\work\rack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643174" y="1570037"/>
            <a:ext cx="4095750" cy="1314450"/>
          </a:xfrm>
          <a:prstGeom prst="rect">
            <a:avLst/>
          </a:prstGeom>
          <a:noFill/>
        </p:spPr>
      </p:pic>
      <p:pic>
        <p:nvPicPr>
          <p:cNvPr id="5" name="Picture 2" descr="C:\Documents and Settings\Udi Dahan\My Documents\My Pictures\work\rack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795574" y="5543574"/>
            <a:ext cx="4095750" cy="1314450"/>
          </a:xfrm>
          <a:prstGeom prst="rect">
            <a:avLst/>
          </a:prstGeom>
          <a:noFill/>
        </p:spPr>
      </p:pic>
      <p:sp>
        <p:nvSpPr>
          <p:cNvPr id="6" name="Rounded Rectangle 5"/>
          <p:cNvSpPr/>
          <p:nvPr/>
        </p:nvSpPr>
        <p:spPr>
          <a:xfrm>
            <a:off x="3943806" y="2212979"/>
            <a:ext cx="1214446" cy="428628"/>
          </a:xfrm>
          <a:prstGeom prst="roundRect">
            <a:avLst>
              <a:gd name="adj" fmla="val 50000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956252" y="5643578"/>
            <a:ext cx="1214446" cy="428628"/>
          </a:xfrm>
          <a:prstGeom prst="roundRect">
            <a:avLst>
              <a:gd name="adj" fmla="val 50000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en-GB" dirty="0"/>
          </a:p>
        </p:txBody>
      </p:sp>
      <p:pic>
        <p:nvPicPr>
          <p:cNvPr id="8" name="Picture 2" descr="C:\Documents and Settings\Udi Dahan\My Documents\My Pictures\work\envelope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14678" y="2212979"/>
            <a:ext cx="652444" cy="390519"/>
          </a:xfrm>
          <a:prstGeom prst="rect">
            <a:avLst/>
          </a:prstGeom>
          <a:noFill/>
        </p:spPr>
      </p:pic>
      <p:cxnSp>
        <p:nvCxnSpPr>
          <p:cNvPr id="9" name="Straight Arrow Connector 8"/>
          <p:cNvCxnSpPr/>
          <p:nvPr/>
        </p:nvCxnSpPr>
        <p:spPr>
          <a:xfrm rot="5400000" flipH="1" flipV="1">
            <a:off x="2833209" y="4079398"/>
            <a:ext cx="2834640" cy="71438"/>
          </a:xfrm>
          <a:prstGeom prst="straightConnector1">
            <a:avLst/>
          </a:prstGeom>
          <a:ln w="508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259512" y="3627437"/>
            <a:ext cx="3070071" cy="11228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Logically one-way:</a:t>
            </a:r>
          </a:p>
          <a:p>
            <a:endParaRPr lang="en-US" dirty="0" smtClean="0"/>
          </a:p>
          <a:p>
            <a:r>
              <a:rPr lang="en-US" dirty="0" smtClean="0"/>
              <a:t>All information transferred in</a:t>
            </a:r>
          </a:p>
          <a:p>
            <a:r>
              <a:rPr lang="en-US" dirty="0" smtClean="0"/>
              <a:t>the message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Responses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238" y="1768476"/>
            <a:ext cx="9069387" cy="2620962"/>
          </a:xfrm>
        </p:spPr>
        <p:txBody>
          <a:bodyPr/>
          <a:lstStyle/>
          <a:p>
            <a:r>
              <a:rPr lang="en-US" dirty="0" smtClean="0"/>
              <a:t>Can call </a:t>
            </a:r>
            <a:r>
              <a:rPr lang="en-US" dirty="0" err="1" smtClean="0"/>
              <a:t>Bus.Reply</a:t>
            </a:r>
            <a:r>
              <a:rPr lang="en-US" dirty="0" smtClean="0"/>
              <a:t> multiple times</a:t>
            </a:r>
          </a:p>
          <a:p>
            <a:pPr lvl="1"/>
            <a:r>
              <a:rPr lang="en-US" dirty="0" smtClean="0"/>
              <a:t>Useful for “streaming” back a lot of data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Can respond with multiple message types too</a:t>
            </a:r>
          </a:p>
          <a:p>
            <a:pPr lvl="1"/>
            <a:r>
              <a:rPr lang="en-US" dirty="0" smtClean="0"/>
              <a:t>Each handler in the pipeline can reply differently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154112" y="3094037"/>
            <a:ext cx="3048000" cy="458788"/>
            <a:chOff x="1154112" y="4618037"/>
            <a:chExt cx="3048000" cy="458788"/>
          </a:xfrm>
        </p:grpSpPr>
        <p:cxnSp>
          <p:nvCxnSpPr>
            <p:cNvPr id="5" name="Straight Arrow Connector 4"/>
            <p:cNvCxnSpPr/>
            <p:nvPr/>
          </p:nvCxnSpPr>
          <p:spPr bwMode="auto">
            <a:xfrm>
              <a:off x="1154112" y="5075237"/>
              <a:ext cx="3048000" cy="1588"/>
            </a:xfrm>
            <a:prstGeom prst="straightConnector1">
              <a:avLst/>
            </a:prstGeom>
            <a:solidFill>
              <a:srgbClr val="00B8FF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  <p:sp>
          <p:nvSpPr>
            <p:cNvPr id="6" name="TextBox 5"/>
            <p:cNvSpPr txBox="1"/>
            <p:nvPr/>
          </p:nvSpPr>
          <p:spPr>
            <a:xfrm>
              <a:off x="1535112" y="4618037"/>
              <a:ext cx="1980029" cy="349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Get all customers</a:t>
              </a:r>
              <a:endParaRPr lang="en-US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306512" y="3658469"/>
            <a:ext cx="3048000" cy="426168"/>
            <a:chOff x="1306512" y="5182469"/>
            <a:chExt cx="3048000" cy="426168"/>
          </a:xfrm>
        </p:grpSpPr>
        <p:cxnSp>
          <p:nvCxnSpPr>
            <p:cNvPr id="7" name="Straight Arrow Connector 6"/>
            <p:cNvCxnSpPr/>
            <p:nvPr/>
          </p:nvCxnSpPr>
          <p:spPr bwMode="auto">
            <a:xfrm flipH="1">
              <a:off x="1306512" y="5607049"/>
              <a:ext cx="3048000" cy="1588"/>
            </a:xfrm>
            <a:prstGeom prst="straightConnector1">
              <a:avLst/>
            </a:prstGeom>
            <a:solidFill>
              <a:srgbClr val="00B8FF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  <p:sp>
          <p:nvSpPr>
            <p:cNvPr id="8" name="TextBox 7"/>
            <p:cNvSpPr txBox="1"/>
            <p:nvPr/>
          </p:nvSpPr>
          <p:spPr>
            <a:xfrm>
              <a:off x="1687512" y="5182469"/>
              <a:ext cx="2108269" cy="349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Customers (1-100)</a:t>
              </a:r>
              <a:endParaRPr lang="en-US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306512" y="4160837"/>
            <a:ext cx="3048000" cy="426168"/>
            <a:chOff x="1306512" y="5684837"/>
            <a:chExt cx="3048000" cy="426168"/>
          </a:xfrm>
        </p:grpSpPr>
        <p:cxnSp>
          <p:nvCxnSpPr>
            <p:cNvPr id="9" name="Straight Arrow Connector 8"/>
            <p:cNvCxnSpPr/>
            <p:nvPr/>
          </p:nvCxnSpPr>
          <p:spPr bwMode="auto">
            <a:xfrm flipH="1">
              <a:off x="1306512" y="6109417"/>
              <a:ext cx="3048000" cy="1588"/>
            </a:xfrm>
            <a:prstGeom prst="straightConnector1">
              <a:avLst/>
            </a:prstGeom>
            <a:solidFill>
              <a:srgbClr val="00B8FF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  <p:sp>
          <p:nvSpPr>
            <p:cNvPr id="10" name="TextBox 9"/>
            <p:cNvSpPr txBox="1"/>
            <p:nvPr/>
          </p:nvSpPr>
          <p:spPr>
            <a:xfrm>
              <a:off x="1687512" y="5684837"/>
              <a:ext cx="2364750" cy="349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Customers (101-200)</a:t>
              </a:r>
              <a:endParaRPr lang="en-US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306512" y="4694237"/>
            <a:ext cx="3048000" cy="426168"/>
            <a:chOff x="1306512" y="6218237"/>
            <a:chExt cx="3048000" cy="426168"/>
          </a:xfrm>
        </p:grpSpPr>
        <p:cxnSp>
          <p:nvCxnSpPr>
            <p:cNvPr id="11" name="Straight Arrow Connector 10"/>
            <p:cNvCxnSpPr/>
            <p:nvPr/>
          </p:nvCxnSpPr>
          <p:spPr bwMode="auto">
            <a:xfrm flipH="1">
              <a:off x="1306512" y="6642817"/>
              <a:ext cx="3048000" cy="1588"/>
            </a:xfrm>
            <a:prstGeom prst="straightConnector1">
              <a:avLst/>
            </a:prstGeom>
            <a:solidFill>
              <a:srgbClr val="00B8FF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  <p:sp>
          <p:nvSpPr>
            <p:cNvPr id="12" name="TextBox 11"/>
            <p:cNvSpPr txBox="1"/>
            <p:nvPr/>
          </p:nvSpPr>
          <p:spPr>
            <a:xfrm>
              <a:off x="1687512" y="6218237"/>
              <a:ext cx="2364750" cy="349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Customers (201-300)</a:t>
              </a:r>
              <a:endParaRPr lang="en-US" dirty="0"/>
            </a:p>
          </p:txBody>
        </p:sp>
      </p:grpSp>
      <p:sp>
        <p:nvSpPr>
          <p:cNvPr id="17" name="Rounded Rectangle 16"/>
          <p:cNvSpPr/>
          <p:nvPr/>
        </p:nvSpPr>
        <p:spPr bwMode="auto">
          <a:xfrm>
            <a:off x="5954712" y="3094037"/>
            <a:ext cx="2895600" cy="990600"/>
          </a:xfrm>
          <a:prstGeom prst="round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  <a:ea typeface="MS Gothic" charset="-128"/>
            </a:endParaRPr>
          </a:p>
          <a:p>
            <a:pPr marL="0" marR="0" indent="0" algn="ctr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  <a:ea typeface="MS Gothic" charset="-128"/>
              </a:rPr>
              <a:t>Better user experience</a:t>
            </a:r>
          </a:p>
        </p:txBody>
      </p:sp>
      <p:sp>
        <p:nvSpPr>
          <p:cNvPr id="18" name="Rounded Rectangle 17"/>
          <p:cNvSpPr/>
          <p:nvPr/>
        </p:nvSpPr>
        <p:spPr bwMode="auto">
          <a:xfrm>
            <a:off x="5954712" y="4160837"/>
            <a:ext cx="2895600" cy="1295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  <a:ea typeface="MS Gothic" charset="-128"/>
            </a:endParaRPr>
          </a:p>
          <a:p>
            <a:pPr marL="0" marR="0" indent="0" algn="ctr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buNone/>
              <a:tabLst/>
            </a:pPr>
            <a:r>
              <a:rPr lang="en-US" dirty="0" smtClean="0">
                <a:latin typeface="Arial" charset="0"/>
                <a:ea typeface="MS Gothic" charset="-128"/>
              </a:rPr>
              <a:t>Caps server-side</a:t>
            </a:r>
          </a:p>
          <a:p>
            <a:pPr marL="0" marR="0" indent="0" algn="ctr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  <a:ea typeface="MS Gothic" charset="-128"/>
              </a:rPr>
              <a:t>memory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effectLst/>
                <a:latin typeface="Arial" charset="0"/>
                <a:ea typeface="MS Gothic" charset="-128"/>
              </a:rPr>
              <a:t> use</a:t>
            </a:r>
            <a:endParaRPr kumimoji="0" lang="en-US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  <a:ea typeface="MS Gothic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Streaming Responses and CQRS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the endpoint is transactional, messages are not sent until processing is complete</a:t>
            </a:r>
          </a:p>
          <a:p>
            <a:endParaRPr lang="en-US" dirty="0" smtClean="0"/>
          </a:p>
          <a:p>
            <a:r>
              <a:rPr lang="en-US" dirty="0" smtClean="0"/>
              <a:t>Query endpoints do not require transactional fault-tolerance, and MUST not be transactional in order to stream back responses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16, 17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Administration &amp; Monitoring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199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your endpoint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NServiceBus.Host.exe /install</a:t>
            </a:r>
          </a:p>
          <a:p>
            <a:pPr lvl="1"/>
            <a:r>
              <a:rPr lang="en-US" dirty="0" smtClean="0"/>
              <a:t>Installs the host as a windows service</a:t>
            </a:r>
          </a:p>
          <a:p>
            <a:pPr lvl="1"/>
            <a:r>
              <a:rPr lang="en-US" dirty="0" smtClean="0"/>
              <a:t>Add /</a:t>
            </a:r>
            <a:r>
              <a:rPr lang="en-US" dirty="0" err="1" smtClean="0"/>
              <a:t>sideBySide</a:t>
            </a:r>
            <a:r>
              <a:rPr lang="en-US" dirty="0" smtClean="0"/>
              <a:t> if you want to run in parallel while upgrading</a:t>
            </a:r>
          </a:p>
          <a:p>
            <a:pPr lvl="1"/>
            <a:r>
              <a:rPr lang="en-US" dirty="0" smtClean="0"/>
              <a:t>Executes the installers</a:t>
            </a:r>
          </a:p>
          <a:p>
            <a:r>
              <a:rPr lang="en-US" dirty="0" smtClean="0"/>
              <a:t>NServiceBus.Host.exe /uninstall</a:t>
            </a:r>
          </a:p>
          <a:p>
            <a:pPr lvl="1"/>
            <a:r>
              <a:rPr lang="en-US" dirty="0" smtClean="0"/>
              <a:t>Uninstalls the service </a:t>
            </a:r>
            <a:endParaRPr lang="en-US" dirty="0"/>
          </a:p>
          <a:p>
            <a:pPr lvl="1"/>
            <a:r>
              <a:rPr lang="en-US" dirty="0" smtClean="0"/>
              <a:t>It recommended to install/uninstall on each deploy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Installers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by </a:t>
            </a:r>
            <a:r>
              <a:rPr lang="en-US" dirty="0" err="1" smtClean="0"/>
              <a:t>NServiceBus</a:t>
            </a:r>
            <a:r>
              <a:rPr lang="en-US" dirty="0" smtClean="0"/>
              <a:t> to install runtime dependencies like queues, databases </a:t>
            </a:r>
            <a:r>
              <a:rPr lang="en-US" dirty="0" err="1" smtClean="0"/>
              <a:t>etc</a:t>
            </a:r>
            <a:endParaRPr lang="en-US" dirty="0"/>
          </a:p>
          <a:p>
            <a:r>
              <a:rPr lang="en-US" dirty="0" smtClean="0"/>
              <a:t>Implement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INeedToInstallSomething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cs typeface="Consolas" pitchFamily="49" charset="0"/>
              </a:rPr>
              <a:t>to create your own installer</a:t>
            </a:r>
          </a:p>
          <a:p>
            <a:pPr lvl="1"/>
            <a:r>
              <a:rPr lang="en-US" dirty="0" smtClean="0">
                <a:cs typeface="Consolas" pitchFamily="49" charset="0"/>
              </a:rPr>
              <a:t>Used for endpoint related dependencies</a:t>
            </a:r>
          </a:p>
          <a:p>
            <a:pPr marL="539750" lvl="1" indent="0">
              <a:buNone/>
            </a:pPr>
            <a:endParaRPr lang="en-US" dirty="0"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6867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Queues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238" y="1768475"/>
            <a:ext cx="9577387" cy="4987925"/>
          </a:xfrm>
        </p:spPr>
        <p:txBody>
          <a:bodyPr/>
          <a:lstStyle/>
          <a:p>
            <a:r>
              <a:rPr lang="en-US" dirty="0" smtClean="0"/>
              <a:t>1 error queue usually enough for the whole system</a:t>
            </a:r>
          </a:p>
          <a:p>
            <a:endParaRPr lang="en-US" dirty="0" smtClean="0"/>
          </a:p>
          <a:p>
            <a:r>
              <a:rPr lang="en-US" dirty="0" smtClean="0"/>
              <a:t>Administrators should monitor the error queue</a:t>
            </a:r>
          </a:p>
          <a:p>
            <a:pPr lvl="1"/>
            <a:r>
              <a:rPr lang="en-US" dirty="0" smtClean="0"/>
              <a:t>First indication that something is wrong</a:t>
            </a:r>
          </a:p>
          <a:p>
            <a:pPr lvl="2"/>
            <a:r>
              <a:rPr lang="en-US" dirty="0" smtClean="0"/>
              <a:t>Like database going down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Especially after installing a new version of the system side by side with the old version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Queues &amp; Administration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Deserialization</a:t>
            </a:r>
            <a:r>
              <a:rPr lang="en-US" dirty="0" smtClean="0"/>
              <a:t> exceptions can be caused by incompatible versions running side-by-side</a:t>
            </a:r>
          </a:p>
          <a:p>
            <a:endParaRPr lang="en-US" dirty="0" smtClean="0"/>
          </a:p>
          <a:p>
            <a:r>
              <a:rPr lang="en-US" dirty="0" smtClean="0"/>
              <a:t>After fixing and redeploying, messages from error queue can be retried:</a:t>
            </a:r>
          </a:p>
          <a:p>
            <a:pPr lvl="1"/>
            <a:r>
              <a:rPr lang="en-US" dirty="0" smtClean="0"/>
              <a:t>/tools/ReturnToSourceQueue.exe</a:t>
            </a:r>
          </a:p>
          <a:p>
            <a:pPr lvl="1"/>
            <a:r>
              <a:rPr lang="en-US" dirty="0" smtClean="0"/>
              <a:t>Can return single or all messages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Monitoring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238" y="1768475"/>
            <a:ext cx="9577387" cy="4987925"/>
          </a:xfrm>
        </p:spPr>
        <p:txBody>
          <a:bodyPr/>
          <a:lstStyle/>
          <a:p>
            <a:r>
              <a:rPr lang="en-US" dirty="0" smtClean="0"/>
              <a:t>Use performance counters exposed by the queuing system to monitor number of messages waiting in queue</a:t>
            </a:r>
          </a:p>
          <a:p>
            <a:endParaRPr lang="en-US" dirty="0" smtClean="0"/>
          </a:p>
          <a:p>
            <a:r>
              <a:rPr lang="en-US" dirty="0" smtClean="0"/>
              <a:t>But various parts of the system process different loads, and have varying computing power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Age of oldest message equalizes everything</a:t>
            </a:r>
            <a:endParaRPr lang="en-US" dirty="0"/>
          </a:p>
        </p:txBody>
      </p:sp>
      <p:grpSp>
        <p:nvGrpSpPr>
          <p:cNvPr id="4" name="Group 5"/>
          <p:cNvGrpSpPr/>
          <p:nvPr/>
        </p:nvGrpSpPr>
        <p:grpSpPr>
          <a:xfrm>
            <a:off x="2239961" y="4999037"/>
            <a:ext cx="6045011" cy="1447800"/>
            <a:chOff x="2239961" y="4846637"/>
            <a:chExt cx="6045011" cy="1447800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 t="23333" r="18000" b="26000"/>
            <a:stretch>
              <a:fillRect/>
            </a:stretch>
          </p:blipFill>
          <p:spPr bwMode="auto">
            <a:xfrm flipH="1">
              <a:off x="2239961" y="4846637"/>
              <a:ext cx="2343151" cy="1447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" name="TextBox 4"/>
            <p:cNvSpPr txBox="1"/>
            <p:nvPr/>
          </p:nvSpPr>
          <p:spPr>
            <a:xfrm>
              <a:off x="4430712" y="5286958"/>
              <a:ext cx="3854260" cy="6647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Time is the key</a:t>
              </a:r>
              <a:endPara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Critical Time Performance Counter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238" y="1768475"/>
            <a:ext cx="9577387" cy="4987925"/>
          </a:xfrm>
        </p:spPr>
        <p:txBody>
          <a:bodyPr/>
          <a:lstStyle/>
          <a:p>
            <a:r>
              <a:rPr lang="en-US" dirty="0" smtClean="0"/>
              <a:t>Can use WMI to pull into existing monitoring apps </a:t>
            </a:r>
          </a:p>
          <a:p>
            <a:endParaRPr lang="en-US" dirty="0" smtClean="0"/>
          </a:p>
          <a:p>
            <a:r>
              <a:rPr lang="en-US" dirty="0" smtClean="0"/>
              <a:t>Measure against business-defined SLA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Calculate “Time to exceed SLA”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741070" y="3779837"/>
            <a:ext cx="3765842" cy="2178768"/>
            <a:chOff x="0" y="3779837"/>
            <a:chExt cx="3765842" cy="2178768"/>
          </a:xfrm>
        </p:grpSpPr>
        <p:cxnSp>
          <p:nvCxnSpPr>
            <p:cNvPr id="7" name="Straight Arrow Connector 6"/>
            <p:cNvCxnSpPr/>
            <p:nvPr/>
          </p:nvCxnSpPr>
          <p:spPr bwMode="auto">
            <a:xfrm flipV="1">
              <a:off x="1001712" y="3856037"/>
              <a:ext cx="0" cy="2057400"/>
            </a:xfrm>
            <a:prstGeom prst="straightConnector1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8" name="Straight Arrow Connector 7"/>
            <p:cNvCxnSpPr/>
            <p:nvPr/>
          </p:nvCxnSpPr>
          <p:spPr bwMode="auto">
            <a:xfrm>
              <a:off x="1001712" y="5913437"/>
              <a:ext cx="2362200" cy="0"/>
            </a:xfrm>
            <a:prstGeom prst="straightConnector1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3" name="TextBox 12"/>
            <p:cNvSpPr txBox="1"/>
            <p:nvPr/>
          </p:nvSpPr>
          <p:spPr>
            <a:xfrm>
              <a:off x="3440112" y="5608637"/>
              <a:ext cx="325730" cy="349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0" y="4008437"/>
              <a:ext cx="889987" cy="349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% SLA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525712" y="3779837"/>
              <a:ext cx="338554" cy="349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cxnSp>
          <p:nvCxnSpPr>
            <p:cNvPr id="19" name="Straight Connector 18"/>
            <p:cNvCxnSpPr/>
            <p:nvPr/>
          </p:nvCxnSpPr>
          <p:spPr bwMode="auto">
            <a:xfrm flipV="1">
              <a:off x="1001712" y="4541837"/>
              <a:ext cx="2209800" cy="15240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1" name="Group 20"/>
          <p:cNvGrpSpPr/>
          <p:nvPr/>
        </p:nvGrpSpPr>
        <p:grpSpPr>
          <a:xfrm>
            <a:off x="5649912" y="3779837"/>
            <a:ext cx="3765842" cy="2178768"/>
            <a:chOff x="0" y="3779837"/>
            <a:chExt cx="3765842" cy="2178768"/>
          </a:xfrm>
        </p:grpSpPr>
        <p:cxnSp>
          <p:nvCxnSpPr>
            <p:cNvPr id="22" name="Straight Arrow Connector 21"/>
            <p:cNvCxnSpPr/>
            <p:nvPr/>
          </p:nvCxnSpPr>
          <p:spPr bwMode="auto">
            <a:xfrm flipV="1">
              <a:off x="1001712" y="3856037"/>
              <a:ext cx="0" cy="2057400"/>
            </a:xfrm>
            <a:prstGeom prst="straightConnector1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3" name="Straight Arrow Connector 22"/>
            <p:cNvCxnSpPr/>
            <p:nvPr/>
          </p:nvCxnSpPr>
          <p:spPr bwMode="auto">
            <a:xfrm>
              <a:off x="1001712" y="5913437"/>
              <a:ext cx="2362200" cy="0"/>
            </a:xfrm>
            <a:prstGeom prst="straightConnector1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4" name="TextBox 23"/>
            <p:cNvSpPr txBox="1"/>
            <p:nvPr/>
          </p:nvSpPr>
          <p:spPr>
            <a:xfrm>
              <a:off x="3440112" y="5608637"/>
              <a:ext cx="325730" cy="349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</a:t>
              </a:r>
              <a:endParaRPr 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0" y="4008437"/>
              <a:ext cx="889987" cy="349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% SLA</a:t>
              </a:r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525712" y="3779837"/>
              <a:ext cx="338554" cy="349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cxnSp>
          <p:nvCxnSpPr>
            <p:cNvPr id="27" name="Straight Connector 26"/>
            <p:cNvCxnSpPr/>
            <p:nvPr/>
          </p:nvCxnSpPr>
          <p:spPr bwMode="auto">
            <a:xfrm flipV="1">
              <a:off x="990600" y="5532437"/>
              <a:ext cx="1219200" cy="7620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29" name="Straight Connector 28"/>
          <p:cNvCxnSpPr/>
          <p:nvPr/>
        </p:nvCxnSpPr>
        <p:spPr bwMode="auto">
          <a:xfrm flipV="1">
            <a:off x="7859712" y="4846637"/>
            <a:ext cx="838200" cy="68580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DINEngschrift"/>
        <a:ea typeface="MS Gothic"/>
        <a:cs typeface=""/>
      </a:majorFont>
      <a:minorFont>
        <a:latin typeface="DINMittelschrift"/>
        <a:ea typeface="MS Gothic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Wingdings" charset="2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  <a:ea typeface="MS Gothic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Wingdings" charset="2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  <a:ea typeface="MS Gothic" charset="-128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5691</Words>
  <Application>Microsoft Office PowerPoint</Application>
  <PresentationFormat>Custom</PresentationFormat>
  <Paragraphs>1530</Paragraphs>
  <Slides>199</Slides>
  <Notes>67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199</vt:i4>
      </vt:variant>
    </vt:vector>
  </HeadingPairs>
  <TitlesOfParts>
    <vt:vector size="200" baseType="lpstr">
      <vt:lpstr>Office Theme</vt:lpstr>
      <vt:lpstr>PowerPoint Presentation</vt:lpstr>
      <vt:lpstr>Topics Covered</vt:lpstr>
      <vt:lpstr>Course Programme</vt:lpstr>
      <vt:lpstr>Course Programme</vt:lpstr>
      <vt:lpstr>Hello World</vt:lpstr>
      <vt:lpstr>Hello World</vt:lpstr>
      <vt:lpstr>Exercises 1, 2</vt:lpstr>
      <vt:lpstr>One-Way Messaging</vt:lpstr>
      <vt:lpstr>Messaging &amp; Queues</vt:lpstr>
      <vt:lpstr>How to: Define a message</vt:lpstr>
      <vt:lpstr>How to: Instantiate a message</vt:lpstr>
      <vt:lpstr>How to: Send a message</vt:lpstr>
      <vt:lpstr>How to: specify destination</vt:lpstr>
      <vt:lpstr>How to: specify destination</vt:lpstr>
      <vt:lpstr>How to: handle a message</vt:lpstr>
      <vt:lpstr>Exercises 3 - 6</vt:lpstr>
      <vt:lpstr>Fallacies of distributed computing</vt:lpstr>
      <vt:lpstr>Differences from RPC</vt:lpstr>
      <vt:lpstr>Fallacy: The network is reliable</vt:lpstr>
      <vt:lpstr>Messaging &amp; Queues</vt:lpstr>
      <vt:lpstr>Dangers of Store &amp; Forward</vt:lpstr>
      <vt:lpstr>How to: Specify time to discard</vt:lpstr>
      <vt:lpstr>Exercise 7</vt:lpstr>
      <vt:lpstr>Fault Tolerance</vt:lpstr>
      <vt:lpstr>Fault Tolerance</vt:lpstr>
      <vt:lpstr>Exceptions</vt:lpstr>
      <vt:lpstr>Messaging and Consistency</vt:lpstr>
      <vt:lpstr>Consistency</vt:lpstr>
      <vt:lpstr>Exercise 8</vt:lpstr>
      <vt:lpstr>Authorization, Impersonation, Auditing</vt:lpstr>
      <vt:lpstr>Headers</vt:lpstr>
      <vt:lpstr>Message Processing Pipeline</vt:lpstr>
      <vt:lpstr>Set Pipeline Order</vt:lpstr>
      <vt:lpstr>How to: reference IBus in handler</vt:lpstr>
      <vt:lpstr>How to: stop the pipeline</vt:lpstr>
      <vt:lpstr>How to: get additional meta data</vt:lpstr>
      <vt:lpstr>Impersonation</vt:lpstr>
      <vt:lpstr>Message Auditing</vt:lpstr>
      <vt:lpstr>Exercise 9</vt:lpstr>
      <vt:lpstr>Infrastructure Extension</vt:lpstr>
      <vt:lpstr>Message Modules</vt:lpstr>
      <vt:lpstr>Unit of work management</vt:lpstr>
      <vt:lpstr>Message Mutators</vt:lpstr>
      <vt:lpstr>Dependency Injection</vt:lpstr>
      <vt:lpstr>Dependency Injection</vt:lpstr>
      <vt:lpstr>Exercise 10</vt:lpstr>
      <vt:lpstr>Encryption</vt:lpstr>
      <vt:lpstr>Encryption</vt:lpstr>
      <vt:lpstr>Encryption Service</vt:lpstr>
      <vt:lpstr>Encryption and Topology</vt:lpstr>
      <vt:lpstr>Exercise 11</vt:lpstr>
      <vt:lpstr>Adjusting runtime behaviour</vt:lpstr>
      <vt:lpstr>Profiles</vt:lpstr>
      <vt:lpstr>Defining your own profiles</vt:lpstr>
      <vt:lpstr>Convention over Configuration</vt:lpstr>
      <vt:lpstr>Endpoint name </vt:lpstr>
      <vt:lpstr>Defining the endpoint name </vt:lpstr>
      <vt:lpstr>Customization</vt:lpstr>
      <vt:lpstr>Extending the Fluent DSL</vt:lpstr>
      <vt:lpstr>Accessing Configuration Sections</vt:lpstr>
      <vt:lpstr>Diverting App.config</vt:lpstr>
      <vt:lpstr>Diverting individual sections</vt:lpstr>
      <vt:lpstr>Exercise 12</vt:lpstr>
      <vt:lpstr>Custom Hosting</vt:lpstr>
      <vt:lpstr>Custom Hosting</vt:lpstr>
      <vt:lpstr>Hosting in a Web Application</vt:lpstr>
      <vt:lpstr>Fluent Initialization DSL</vt:lpstr>
      <vt:lpstr>Send only endpoints</vt:lpstr>
      <vt:lpstr>Exercise 13</vt:lpstr>
      <vt:lpstr>Request / Response</vt:lpstr>
      <vt:lpstr>Request / Response</vt:lpstr>
      <vt:lpstr>Request / Response</vt:lpstr>
      <vt:lpstr>Warning! This is NOT RPC</vt:lpstr>
      <vt:lpstr>Fallacy: Latency isn’t a problem</vt:lpstr>
      <vt:lpstr>Fallacy: Latency isn’t a problem</vt:lpstr>
      <vt:lpstr>How to return data</vt:lpstr>
      <vt:lpstr>Handling responses client-side</vt:lpstr>
      <vt:lpstr>Client Startup</vt:lpstr>
      <vt:lpstr>Exercise 14</vt:lpstr>
      <vt:lpstr>Unit Testing</vt:lpstr>
      <vt:lpstr>Unit Testing Message Handlers</vt:lpstr>
      <vt:lpstr>Exercise 15</vt:lpstr>
      <vt:lpstr>Exceptions, Consistency, Integration</vt:lpstr>
      <vt:lpstr>Invoking web services from handlers</vt:lpstr>
      <vt:lpstr>Integrating messaging &amp; WS</vt:lpstr>
      <vt:lpstr>Messaging to WS Integration</vt:lpstr>
      <vt:lpstr>Web Services &amp; Integration</vt:lpstr>
      <vt:lpstr>Web Integration Protocols</vt:lpstr>
      <vt:lpstr>Exceptions &amp; Request / Response</vt:lpstr>
      <vt:lpstr>Multiple Responses</vt:lpstr>
      <vt:lpstr>Streaming Responses and CQRS</vt:lpstr>
      <vt:lpstr>Exercise 16, 17</vt:lpstr>
      <vt:lpstr>Administration &amp; Monitoring</vt:lpstr>
      <vt:lpstr>Installing your endpoint</vt:lpstr>
      <vt:lpstr>Installers</vt:lpstr>
      <vt:lpstr>Error Queues</vt:lpstr>
      <vt:lpstr>Error Queues &amp; Administration</vt:lpstr>
      <vt:lpstr>Monitoring</vt:lpstr>
      <vt:lpstr>Critical Time Performance Counter</vt:lpstr>
      <vt:lpstr>SOA Introduction</vt:lpstr>
      <vt:lpstr>SOA: Definition</vt:lpstr>
      <vt:lpstr>Common SOA Practice</vt:lpstr>
      <vt:lpstr>Tenets of Service Orientation</vt:lpstr>
      <vt:lpstr>Layers &amp; Coupling</vt:lpstr>
      <vt:lpstr>Composite Challenges</vt:lpstr>
      <vt:lpstr>Browser-side Composition</vt:lpstr>
      <vt:lpstr>Server-Side Composition    (SEO friendly)</vt:lpstr>
      <vt:lpstr>Command Query Segregation Principle</vt:lpstr>
      <vt:lpstr>Where to use it?</vt:lpstr>
      <vt:lpstr>PowerPoint Presentation</vt:lpstr>
      <vt:lpstr>In non-collaborative business domains</vt:lpstr>
      <vt:lpstr>Collaboration</vt:lpstr>
      <vt:lpstr>Queries – showing data to the user</vt:lpstr>
      <vt:lpstr>View Model &amp; Preliminary Validation </vt:lpstr>
      <vt:lpstr>Commands – accepting user input</vt:lpstr>
      <vt:lpstr>Command Processing Layers</vt:lpstr>
      <vt:lpstr>Command Processing Tiers</vt:lpstr>
      <vt:lpstr>Command Feedback</vt:lpstr>
      <vt:lpstr>Rethinking the UI</vt:lpstr>
      <vt:lpstr>Not Capturing User Intent</vt:lpstr>
      <vt:lpstr>Capturing user intent</vt:lpstr>
      <vt:lpstr>Scalability benefits</vt:lpstr>
      <vt:lpstr>Putting it all together</vt:lpstr>
      <vt:lpstr>Rules / Domain Components</vt:lpstr>
      <vt:lpstr>Domain Models</vt:lpstr>
      <vt:lpstr>Remember</vt:lpstr>
      <vt:lpstr>SOA &amp; Events</vt:lpstr>
      <vt:lpstr>Loosely Coupled Synchronization</vt:lpstr>
      <vt:lpstr>Business Component: Definition</vt:lpstr>
      <vt:lpstr>Business Components: Example</vt:lpstr>
      <vt:lpstr>Business Component Structure</vt:lpstr>
      <vt:lpstr>Autonomous Component: Definition</vt:lpstr>
      <vt:lpstr>Service Structure</vt:lpstr>
      <vt:lpstr>Publish/Subscribe</vt:lpstr>
      <vt:lpstr>Advertise / Subscribe / Publish</vt:lpstr>
      <vt:lpstr>PowerPoint Presentation</vt:lpstr>
      <vt:lpstr>PowerPoint Presentation</vt:lpstr>
      <vt:lpstr>Advantages</vt:lpstr>
      <vt:lpstr>Advertise</vt:lpstr>
      <vt:lpstr>Automatic Subscriptions</vt:lpstr>
      <vt:lpstr>Manual Subscription Management</vt:lpstr>
      <vt:lpstr>Subscription Storage</vt:lpstr>
      <vt:lpstr>Publishing Events</vt:lpstr>
      <vt:lpstr>Advertise / Subscribe / Publish</vt:lpstr>
      <vt:lpstr>Publisher Scale-Out</vt:lpstr>
      <vt:lpstr>Bus Architectural Style – not a Broker</vt:lpstr>
      <vt:lpstr>Bus Characteristics</vt:lpstr>
      <vt:lpstr>Exercise: Publish / Subscribe</vt:lpstr>
      <vt:lpstr>Web, Pub/Sub, Caching</vt:lpstr>
      <vt:lpstr>Web Apps</vt:lpstr>
      <vt:lpstr>Web Apps, Pub/Sub, and Caching</vt:lpstr>
      <vt:lpstr>Changing data</vt:lpstr>
      <vt:lpstr>Scaling-out and Multi-Site Messaging</vt:lpstr>
      <vt:lpstr>Master nodes and worker nodes</vt:lpstr>
      <vt:lpstr>Scaling a Autonomous Component</vt:lpstr>
      <vt:lpstr>Configuring an ACI as the master</vt:lpstr>
      <vt:lpstr>Configuring an ACI as a worker</vt:lpstr>
      <vt:lpstr>Distributor – Group Exercise</vt:lpstr>
      <vt:lpstr>Cross-site communication</vt:lpstr>
      <vt:lpstr>Logically significant sites</vt:lpstr>
      <vt:lpstr>The Gateway</vt:lpstr>
      <vt:lpstr>Sagas</vt:lpstr>
      <vt:lpstr>Saga: Definition</vt:lpstr>
      <vt:lpstr>Saga: Declaration</vt:lpstr>
      <vt:lpstr>SagaEntity: Declaration</vt:lpstr>
      <vt:lpstr>Sagas and Services</vt:lpstr>
      <vt:lpstr>Starting Sagas</vt:lpstr>
      <vt:lpstr>Finding Sagas</vt:lpstr>
      <vt:lpstr>Finding Sagas</vt:lpstr>
      <vt:lpstr>Ending a saga</vt:lpstr>
      <vt:lpstr>Timeouts</vt:lpstr>
      <vt:lpstr>Sagas and Integration</vt:lpstr>
      <vt:lpstr>Sagas and Integration</vt:lpstr>
      <vt:lpstr>Custom timeout state</vt:lpstr>
      <vt:lpstr>Timeout Management</vt:lpstr>
      <vt:lpstr>Timeout Configuration</vt:lpstr>
      <vt:lpstr>Unit testing</vt:lpstr>
      <vt:lpstr>Unit Testing Sagas</vt:lpstr>
      <vt:lpstr>Unit Testing Saga Timeouts</vt:lpstr>
      <vt:lpstr>Exercise: Sagas</vt:lpstr>
      <vt:lpstr>Business Activity Monitoring</vt:lpstr>
      <vt:lpstr>BAM &amp; Monitoring</vt:lpstr>
      <vt:lpstr>When Events Don’t Happen In Time</vt:lpstr>
      <vt:lpstr>How big of a timeout?</vt:lpstr>
      <vt:lpstr>Dashboards</vt:lpstr>
      <vt:lpstr>SOA, BAM, and Centralization</vt:lpstr>
      <vt:lpstr>SOA, CQRS, and Sagas</vt:lpstr>
      <vt:lpstr>Race Conditions – the secret sauce</vt:lpstr>
      <vt:lpstr>Real World Requirements</vt:lpstr>
      <vt:lpstr>Service Boundary Issues</vt:lpstr>
      <vt:lpstr>Implementation is simple with 3-Tier</vt:lpstr>
      <vt:lpstr>Remember</vt:lpstr>
      <vt:lpstr>Find underlying business objectives</vt:lpstr>
      <vt:lpstr>Analyze</vt:lpstr>
      <vt:lpstr>Dig Deeper</vt:lpstr>
      <vt:lpstr>Consider Service Boundaries</vt:lpstr>
      <vt:lpstr>Summary and Q&amp;A</vt:lpstr>
      <vt:lpstr>So long, and thanks for all the fish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Loosely Coupled Messaging with NServiceBus</dc:title>
  <dc:subject>NServiceBus</dc:subject>
  <dc:creator>Udi Dahan</dc:creator>
  <cp:lastModifiedBy>Remo Gloor</cp:lastModifiedBy>
  <cp:revision>947</cp:revision>
  <dcterms:created xsi:type="dcterms:W3CDTF">2011-05-31T14:28:45Z</dcterms:created>
  <dcterms:modified xsi:type="dcterms:W3CDTF">2013-03-15T12:46:32Z</dcterms:modified>
</cp:coreProperties>
</file>