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0"/>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08" r:id="rId63"/>
    <p:sldId id="499" r:id="rId64"/>
    <p:sldId id="491" r:id="rId65"/>
    <p:sldId id="594" r:id="rId66"/>
    <p:sldId id="493" r:id="rId67"/>
    <p:sldId id="593" r:id="rId68"/>
    <p:sldId id="509" r:id="rId69"/>
    <p:sldId id="490" r:id="rId70"/>
    <p:sldId id="283" r:id="rId71"/>
    <p:sldId id="285" r:id="rId72"/>
    <p:sldId id="286" r:id="rId73"/>
    <p:sldId id="289" r:id="rId74"/>
    <p:sldId id="290" r:id="rId75"/>
    <p:sldId id="297" r:id="rId76"/>
    <p:sldId id="288" r:id="rId77"/>
    <p:sldId id="304" r:id="rId78"/>
    <p:sldId id="303" r:id="rId79"/>
    <p:sldId id="511" r:id="rId80"/>
    <p:sldId id="489" r:id="rId81"/>
    <p:sldId id="510" r:id="rId82"/>
    <p:sldId id="413" r:id="rId83"/>
    <p:sldId id="309" r:id="rId84"/>
    <p:sldId id="408" r:id="rId85"/>
    <p:sldId id="365" r:id="rId86"/>
    <p:sldId id="515" r:id="rId87"/>
    <p:sldId id="516" r:id="rId88"/>
    <p:sldId id="310" r:id="rId89"/>
    <p:sldId id="287" r:id="rId90"/>
    <p:sldId id="513" r:id="rId91"/>
    <p:sldId id="514" r:id="rId92"/>
    <p:sldId id="580" r:id="rId93"/>
    <p:sldId id="581" r:id="rId94"/>
    <p:sldId id="582" r:id="rId95"/>
    <p:sldId id="579" r:id="rId96"/>
    <p:sldId id="583" r:id="rId97"/>
    <p:sldId id="576" r:id="rId98"/>
    <p:sldId id="577" r:id="rId99"/>
    <p:sldId id="347" r:id="rId100"/>
    <p:sldId id="418" r:id="rId101"/>
    <p:sldId id="419" r:id="rId102"/>
    <p:sldId id="420" r:id="rId103"/>
    <p:sldId id="421" r:id="rId104"/>
    <p:sldId id="422" r:id="rId105"/>
    <p:sldId id="423" r:id="rId106"/>
    <p:sldId id="424" r:id="rId107"/>
    <p:sldId id="536" r:id="rId108"/>
    <p:sldId id="570" r:id="rId109"/>
    <p:sldId id="551" r:id="rId110"/>
    <p:sldId id="574" r:id="rId111"/>
    <p:sldId id="549" r:id="rId112"/>
    <p:sldId id="552" r:id="rId113"/>
    <p:sldId id="565" r:id="rId114"/>
    <p:sldId id="554" r:id="rId115"/>
    <p:sldId id="555" r:id="rId116"/>
    <p:sldId id="556" r:id="rId117"/>
    <p:sldId id="557" r:id="rId118"/>
    <p:sldId id="560" r:id="rId119"/>
    <p:sldId id="561" r:id="rId120"/>
    <p:sldId id="562" r:id="rId121"/>
    <p:sldId id="563" r:id="rId122"/>
    <p:sldId id="569" r:id="rId123"/>
    <p:sldId id="567" r:id="rId124"/>
    <p:sldId id="585" r:id="rId125"/>
    <p:sldId id="575" r:id="rId126"/>
    <p:sldId id="426" r:id="rId127"/>
    <p:sldId id="382" r:id="rId128"/>
    <p:sldId id="383" r:id="rId129"/>
    <p:sldId id="384" r:id="rId130"/>
    <p:sldId id="385" r:id="rId131"/>
    <p:sldId id="386" r:id="rId132"/>
    <p:sldId id="387" r:id="rId133"/>
    <p:sldId id="572" r:id="rId134"/>
    <p:sldId id="390" r:id="rId135"/>
    <p:sldId id="391" r:id="rId136"/>
    <p:sldId id="392" r:id="rId137"/>
    <p:sldId id="396" r:id="rId138"/>
    <p:sldId id="397" r:id="rId139"/>
    <p:sldId id="398" r:id="rId140"/>
    <p:sldId id="399" r:id="rId141"/>
    <p:sldId id="400" r:id="rId142"/>
    <p:sldId id="401" r:id="rId143"/>
    <p:sldId id="402" r:id="rId144"/>
    <p:sldId id="403" r:id="rId145"/>
    <p:sldId id="404" r:id="rId146"/>
    <p:sldId id="405" r:id="rId147"/>
    <p:sldId id="406" r:id="rId148"/>
    <p:sldId id="437" r:id="rId149"/>
    <p:sldId id="409" r:id="rId150"/>
    <p:sldId id="410" r:id="rId151"/>
    <p:sldId id="411" r:id="rId152"/>
    <p:sldId id="444" r:id="rId153"/>
    <p:sldId id="546" r:id="rId154"/>
    <p:sldId id="445" r:id="rId155"/>
    <p:sldId id="446" r:id="rId156"/>
    <p:sldId id="547" r:id="rId157"/>
    <p:sldId id="447" r:id="rId158"/>
    <p:sldId id="543" r:id="rId159"/>
    <p:sldId id="545" r:id="rId160"/>
    <p:sldId id="544" r:id="rId161"/>
    <p:sldId id="436" r:id="rId162"/>
    <p:sldId id="356" r:id="rId163"/>
    <p:sldId id="357" r:id="rId164"/>
    <p:sldId id="358" r:id="rId165"/>
    <p:sldId id="361" r:id="rId166"/>
    <p:sldId id="359" r:id="rId167"/>
    <p:sldId id="362" r:id="rId168"/>
    <p:sldId id="363" r:id="rId169"/>
    <p:sldId id="573" r:id="rId170"/>
    <p:sldId id="438" r:id="rId171"/>
    <p:sldId id="364" r:id="rId172"/>
    <p:sldId id="366" r:id="rId173"/>
    <p:sldId id="367" r:id="rId174"/>
    <p:sldId id="532" r:id="rId175"/>
    <p:sldId id="571" r:id="rId176"/>
    <p:sldId id="440" r:id="rId177"/>
    <p:sldId id="370" r:id="rId178"/>
    <p:sldId id="371" r:id="rId179"/>
    <p:sldId id="372" r:id="rId180"/>
    <p:sldId id="584" r:id="rId181"/>
    <p:sldId id="529" r:id="rId182"/>
    <p:sldId id="450" r:id="rId183"/>
    <p:sldId id="451" r:id="rId184"/>
    <p:sldId id="452" r:id="rId185"/>
    <p:sldId id="457" r:id="rId186"/>
    <p:sldId id="448" r:id="rId187"/>
    <p:sldId id="519" r:id="rId188"/>
    <p:sldId id="520" r:id="rId189"/>
    <p:sldId id="586" r:id="rId190"/>
    <p:sldId id="587" r:id="rId191"/>
    <p:sldId id="588" r:id="rId192"/>
    <p:sldId id="589" r:id="rId193"/>
    <p:sldId id="590" r:id="rId194"/>
    <p:sldId id="591" r:id="rId195"/>
    <p:sldId id="592" r:id="rId196"/>
    <p:sldId id="458" r:id="rId197"/>
    <p:sldId id="427" r:id="rId198"/>
    <p:sldId id="428" r:id="rId199"/>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50223" autoAdjust="0"/>
  </p:normalViewPr>
  <p:slideViewPr>
    <p:cSldViewPr>
      <p:cViewPr>
        <p:scale>
          <a:sx n="50" d="100"/>
          <a:sy n="50" d="100"/>
        </p:scale>
        <p:origin x="2701" y="-11"/>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15</a:t>
            </a:fld>
            <a:endParaRPr lang="en-GB"/>
          </a:p>
        </p:txBody>
      </p:sp>
    </p:spTree>
    <p:extLst>
      <p:ext uri="{BB962C8B-B14F-4D97-AF65-F5344CB8AC3E}">
        <p14:creationId xmlns:p14="http://schemas.microsoft.com/office/powerpoint/2010/main" val="413588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74</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76</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85</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98</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103</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108</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707107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If you are using interfaces for messages then you should use the options on the next slide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129</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134</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141</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147</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151</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NSB creates</a:t>
            </a:r>
            <a:r>
              <a:rPr lang="en-US" baseline="0" dirty="0" smtClean="0"/>
              <a:t> a proxy class for message interfaces and instantiates that when you ask to create an instance of an interface. Send has lambda expression overload which allows to set the message properties.</a:t>
            </a:r>
            <a:endParaRPr lang="en-US" dirty="0" smtClean="0"/>
          </a:p>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37967113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164</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171</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192</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rgbClr val="000000"/>
                </a:solidFill>
                <a:effectLst/>
                <a:latin typeface="Times New Roman" pitchFamily="16" charset="0"/>
                <a:ea typeface="+mn-ea"/>
                <a:cs typeface="+mn-cs"/>
              </a:rPr>
              <a:t>Even if it is possible to specify a message destination in code it is highly suggested to specify message destinations at application-configuration level to maintain a high level of flexibility.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41900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smtClean="0">
                <a:latin typeface="Consolas" pitchFamily="49" charset="0"/>
              </a:rPr>
              <a:t>object </a:t>
            </a:r>
            <a:r>
              <a:rPr lang="en-US" sz="2400" dirty="0" err="1" smtClean="0">
                <a:latin typeface="Consolas" pitchFamily="49" charset="0"/>
              </a:rPr>
              <a:t>msg</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a:t>
            </a:r>
            <a:r>
              <a:rPr lang="en-US" sz="2200" dirty="0" smtClean="0">
                <a:latin typeface="Consolas" pitchFamily="49" charset="0"/>
                <a:cs typeface="+mn-cs"/>
              </a:rPr>
              <a:t>	&lt;add </a:t>
            </a:r>
            <a:r>
              <a:rPr lang="en-US" sz="2200" dirty="0" smtClean="0">
                <a:latin typeface="Consolas" pitchFamily="49" charset="0"/>
                <a:cs typeface="+mn-cs"/>
              </a:rPr>
              <a:t>Assembly=“assembly” </a:t>
            </a:r>
            <a:r>
              <a:rPr lang="en-US" sz="2200" dirty="0" smtClean="0">
                <a:latin typeface="Consolas" pitchFamily="49" charset="0"/>
                <a:cs typeface="+mn-cs"/>
              </a:rPr>
              <a:t>endpoint</a:t>
            </a:r>
            <a:r>
              <a:rPr lang="en-US" sz="2200" dirty="0" smtClean="0">
                <a:latin typeface="Consolas" pitchFamily="49" charset="0"/>
                <a:cs typeface="+mn-cs"/>
              </a:rPr>
              <a:t>=“destination”&gt;</a:t>
            </a:r>
            <a:endParaRPr lang="en-US" sz="2200" dirty="0" smtClean="0">
              <a:latin typeface="Consolas" pitchFamily="49" charset="0"/>
              <a:cs typeface="+mn-cs"/>
            </a:endParaRPr>
          </a:p>
          <a:p>
            <a:pPr lvl="2">
              <a:buNone/>
            </a:pPr>
            <a:r>
              <a:rPr lang="en-US" sz="2800" dirty="0" smtClean="0"/>
              <a:t>Or:</a:t>
            </a:r>
          </a:p>
          <a:p>
            <a:pPr lvl="2">
              <a:buNone/>
            </a:pPr>
            <a:r>
              <a:rPr lang="en-US" sz="2200" dirty="0" smtClean="0">
                <a:latin typeface="Consolas" pitchFamily="49" charset="0"/>
                <a:cs typeface="+mn-cs"/>
              </a:rPr>
              <a:t>&lt;add </a:t>
            </a:r>
            <a:r>
              <a:rPr lang="en-US" sz="2200" dirty="0" smtClean="0">
                <a:latin typeface="Consolas" pitchFamily="49" charset="0"/>
                <a:cs typeface="+mn-cs"/>
              </a:rPr>
              <a:t>Assembly=“</a:t>
            </a:r>
            <a:r>
              <a:rPr lang="en-US" sz="2200" dirty="0" err="1" smtClean="0">
                <a:latin typeface="Consolas" pitchFamily="49" charset="0"/>
                <a:cs typeface="+mn-cs"/>
              </a:rPr>
              <a:t>asm</a:t>
            </a:r>
            <a:r>
              <a:rPr lang="en-US" sz="2200" dirty="0" smtClean="0">
                <a:latin typeface="Consolas" pitchFamily="49" charset="0"/>
                <a:cs typeface="+mn-cs"/>
              </a:rPr>
              <a:t>” Namespace=“ns” endpoint=“</a:t>
            </a:r>
            <a:r>
              <a:rPr lang="en-US" sz="2200" dirty="0" err="1" smtClean="0">
                <a:latin typeface="Consolas" pitchFamily="49" charset="0"/>
                <a:cs typeface="+mn-cs"/>
              </a:rPr>
              <a:t>dest</a:t>
            </a:r>
            <a:r>
              <a:rPr lang="en-US" sz="2200" dirty="0" smtClean="0">
                <a:latin typeface="Consolas" pitchFamily="49" charset="0"/>
                <a:cs typeface="+mn-cs"/>
              </a:rPr>
              <a:t>”&gt;</a:t>
            </a:r>
          </a:p>
          <a:p>
            <a:pPr lvl="2">
              <a:buNone/>
            </a:pPr>
            <a:r>
              <a:rPr lang="fr-FR" sz="2200" dirty="0">
                <a:latin typeface="Consolas" pitchFamily="49" charset="0"/>
                <a:cs typeface="+mn-cs"/>
              </a:rPr>
              <a:t>&lt;</a:t>
            </a:r>
            <a:r>
              <a:rPr lang="fr-FR" sz="2200" dirty="0" err="1">
                <a:latin typeface="Consolas" pitchFamily="49" charset="0"/>
                <a:cs typeface="+mn-cs"/>
              </a:rPr>
              <a:t>add</a:t>
            </a:r>
            <a:r>
              <a:rPr lang="fr-FR" sz="2200" dirty="0">
                <a:latin typeface="Consolas" pitchFamily="49" charset="0"/>
                <a:cs typeface="+mn-cs"/>
              </a:rPr>
              <a:t> </a:t>
            </a:r>
            <a:r>
              <a:rPr lang="en-US" sz="2200" dirty="0">
                <a:latin typeface="Consolas" pitchFamily="49" charset="0"/>
              </a:rPr>
              <a:t>Assembly=“</a:t>
            </a:r>
            <a:r>
              <a:rPr lang="en-US" sz="2200" dirty="0" err="1" smtClean="0">
                <a:latin typeface="Consolas" pitchFamily="49" charset="0"/>
              </a:rPr>
              <a:t>asm</a:t>
            </a:r>
            <a:r>
              <a:rPr lang="en-US" sz="2200" dirty="0" smtClean="0">
                <a:latin typeface="Consolas" pitchFamily="49" charset="0"/>
              </a:rPr>
              <a:t>”</a:t>
            </a:r>
            <a:r>
              <a:rPr lang="fr-FR" sz="2200" dirty="0">
                <a:latin typeface="Consolas" pitchFamily="49" charset="0"/>
                <a:cs typeface="+mn-cs"/>
              </a:rPr>
              <a:t> </a:t>
            </a:r>
            <a:r>
              <a:rPr lang="en-US" sz="2200" dirty="0" smtClean="0">
                <a:latin typeface="Consolas" pitchFamily="49" charset="0"/>
              </a:rPr>
              <a:t>Type=“</a:t>
            </a:r>
            <a:r>
              <a:rPr lang="en-US" sz="2200" dirty="0" err="1" smtClean="0">
                <a:latin typeface="Consolas" pitchFamily="49" charset="0"/>
              </a:rPr>
              <a:t>fqn</a:t>
            </a:r>
            <a:r>
              <a:rPr lang="en-US" sz="2200" dirty="0" smtClean="0">
                <a:latin typeface="Consolas" pitchFamily="49" charset="0"/>
              </a:rPr>
              <a:t>” endpoint</a:t>
            </a:r>
            <a:r>
              <a:rPr lang="fr-FR" sz="2200" dirty="0" smtClean="0">
                <a:latin typeface="Consolas" pitchFamily="49" charset="0"/>
                <a:cs typeface="+mn-cs"/>
              </a:rPr>
              <a:t>=“</a:t>
            </a:r>
            <a:r>
              <a:rPr lang="fr-FR" sz="2200" dirty="0" err="1" smtClean="0">
                <a:latin typeface="Consolas" pitchFamily="49" charset="0"/>
                <a:cs typeface="+mn-cs"/>
              </a:rPr>
              <a:t>dest</a:t>
            </a:r>
            <a:r>
              <a:rPr lang="fr-FR" sz="2200" dirty="0" smtClean="0">
                <a:latin typeface="Consolas" pitchFamily="49" charset="0"/>
                <a:cs typeface="+mn-cs"/>
              </a:rPr>
              <a:t>”&gt;</a:t>
            </a:r>
            <a:endParaRPr lang="fr-FR" sz="2200" dirty="0">
              <a:latin typeface="Consolas" pitchFamily="49" charset="0"/>
              <a:cs typeface="+mn-cs"/>
            </a:endParaRPr>
          </a:p>
          <a:p>
            <a:pPr lvl="2">
              <a:buNone/>
            </a:pP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r>
              <a:rPr lang="en-US" dirty="0" smtClean="0"/>
              <a:t>Exercise 3:</a:t>
            </a:r>
          </a:p>
          <a:p>
            <a:pPr lvl="1"/>
            <a:r>
              <a:rPr lang="en-US" dirty="0" smtClean="0"/>
              <a:t>Unobtrusive mode, message conventions</a:t>
            </a:r>
            <a:endParaRPr lang="en-US" dirty="0" smtClean="0"/>
          </a:p>
          <a:p>
            <a:r>
              <a:rPr lang="en-US" dirty="0" smtClean="0"/>
              <a:t>Exercise 4:</a:t>
            </a:r>
          </a:p>
          <a:p>
            <a:pPr lvl="1"/>
            <a:r>
              <a:rPr lang="en-US" dirty="0" smtClean="0"/>
              <a:t>Customization of </a:t>
            </a:r>
            <a:r>
              <a:rPr lang="en-US" dirty="0" err="1" smtClean="0"/>
              <a:t>serializer</a:t>
            </a:r>
            <a:endParaRPr lang="en-US" dirty="0" smtClean="0"/>
          </a:p>
          <a:p>
            <a:r>
              <a:rPr lang="en-US" dirty="0" smtClean="0"/>
              <a:t>Exercise 5:</a:t>
            </a:r>
          </a:p>
          <a:p>
            <a:pPr lvl="1"/>
            <a:r>
              <a:rPr lang="en-US" dirty="0" smtClean="0"/>
              <a:t>Routing</a:t>
            </a:r>
            <a:endParaRPr lang="en-US" dirty="0" smtClean="0"/>
          </a:p>
          <a:p>
            <a:r>
              <a:rPr lang="en-US" dirty="0" smtClean="0"/>
              <a:t>Exercise 6:</a:t>
            </a:r>
          </a:p>
          <a:p>
            <a:pPr lvl="1"/>
            <a:r>
              <a:rPr lang="en-US" dirty="0" smtClean="0"/>
              <a:t>Message processing</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configuration.Conventions</a:t>
            </a:r>
            <a:r>
              <a:rPr lang="en-US" sz="2800" dirty="0" smtClean="0">
                <a:latin typeface="Consolas" pitchFamily="49" charset="0"/>
              </a:rPr>
              <a:t>()</a:t>
            </a:r>
            <a:br>
              <a:rPr lang="en-US" sz="2800" dirty="0" smtClean="0">
                <a:latin typeface="Consolas" pitchFamily="49" charset="0"/>
              </a:rPr>
            </a:br>
            <a:r>
              <a:rPr lang="en-US" sz="2800" dirty="0" smtClean="0">
                <a:latin typeface="Consolas" pitchFamily="49" charset="0"/>
              </a:rPr>
              <a:t>.</a:t>
            </a:r>
            <a:r>
              <a:rPr lang="en-US" sz="2800" dirty="0" err="1" smtClean="0">
                <a:latin typeface="Consolas" pitchFamily="49" charset="0"/>
              </a:rPr>
              <a:t>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r>
              <a:rPr lang="en-US" sz="2800" dirty="0" smtClean="0"/>
              <a:t>Conventions configuration for expiry</a:t>
            </a:r>
          </a:p>
          <a:p>
            <a:r>
              <a:rPr lang="en-US" sz="2800" dirty="0" smtClean="0"/>
              <a:t>Centralized conventions</a:t>
            </a: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configuration.Transactions</a:t>
            </a:r>
            <a:r>
              <a:rPr lang="en-US" dirty="0" smtClean="0">
                <a:latin typeface="Consolas" pitchFamily="49" charset="0"/>
              </a:rPr>
              <a:t>()</a:t>
            </a:r>
            <a:br>
              <a:rPr lang="en-US" dirty="0" smtClean="0">
                <a:latin typeface="Consolas" pitchFamily="49" charset="0"/>
              </a:rPr>
            </a:br>
            <a:r>
              <a:rPr lang="en-US" b="1" dirty="0" smtClean="0">
                <a:latin typeface="Consolas" pitchFamily="49" charset="0"/>
              </a:rPr>
              <a:t>Enable</a:t>
            </a:r>
            <a:r>
              <a:rPr lang="en-US" dirty="0" smtClean="0">
                <a:latin typeface="Consolas" pitchFamily="49" charset="0"/>
              </a:rPr>
              <a:t>();</a:t>
            </a:r>
          </a:p>
          <a:p>
            <a:pPr lvl="1">
              <a:buNone/>
            </a:pPr>
            <a:endParaRPr lang="en-US" dirty="0" smtClean="0"/>
          </a:p>
          <a:p>
            <a:pPr lvl="1">
              <a:buNone/>
            </a:pPr>
            <a:r>
              <a:rPr lang="en-US" dirty="0" smtClean="0"/>
              <a:t>OR</a:t>
            </a:r>
            <a:endParaRPr lang="en-US" dirty="0" smtClean="0"/>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r>
              <a:rPr lang="en-US" dirty="0" smtClean="0"/>
              <a:t>Exceptions, First-Level and Second-Level Retries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smtClean="0">
                <a:latin typeface="Consolas" pitchFamily="49" charset="0"/>
              </a:rPr>
              <a:t>configuration</a:t>
            </a:r>
            <a:endParaRPr lang="en-US" sz="2800" dirty="0" smtClean="0">
              <a:latin typeface="Consolas" pitchFamily="49" charset="0"/>
            </a:endParaRP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r>
              <a:rPr lang="en-US" dirty="0" smtClean="0"/>
              <a:t>Authorization</a:t>
            </a:r>
            <a:r>
              <a:rPr lang="en-US" smtClean="0"/>
              <a:t>, Message Headers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configuration.Conventions</a:t>
            </a:r>
            <a:r>
              <a:rPr lang="en-US" sz="2200" dirty="0" smtClean="0">
                <a:latin typeface="Consolas" pitchFamily="49" charset="0"/>
                <a:cs typeface="Consolas" pitchFamily="49" charset="0"/>
              </a:rPr>
              <a:t>()</a:t>
            </a:r>
            <a:br>
              <a:rPr lang="en-US" sz="2200" dirty="0" smtClean="0">
                <a:latin typeface="Consolas" pitchFamily="49" charset="0"/>
                <a:cs typeface="Consolas" pitchFamily="49" charset="0"/>
              </a:rPr>
            </a:b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r>
              <a:rPr lang="en-US" dirty="0" smtClean="0"/>
              <a:t>Add </a:t>
            </a:r>
            <a:r>
              <a:rPr lang="en-US" dirty="0" smtClean="0"/>
              <a:t>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6553</Words>
  <Application>Microsoft Office PowerPoint</Application>
  <PresentationFormat>Custom</PresentationFormat>
  <Paragraphs>1639</Paragraphs>
  <Slides>198</Slides>
  <Notes>91</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198</vt:i4>
      </vt:variant>
    </vt:vector>
  </HeadingPairs>
  <TitlesOfParts>
    <vt:vector size="214"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1034</cp:revision>
  <dcterms:created xsi:type="dcterms:W3CDTF">2011-05-31T14:28:45Z</dcterms:created>
  <dcterms:modified xsi:type="dcterms:W3CDTF">2014-10-06T14:44:30Z</dcterms:modified>
</cp:coreProperties>
</file>