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4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4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4316" autoAdjust="0"/>
  </p:normalViewPr>
  <p:slideViewPr>
    <p:cSldViewPr>
      <p:cViewPr varScale="1">
        <p:scale>
          <a:sx n="61" d="100"/>
          <a:sy n="61" d="100"/>
        </p:scale>
        <p:origin x="1848" y="53"/>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2942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form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form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106488" y="812800"/>
            <a:ext cx="5343525" cy="4006850"/>
          </a:xfrm>
          <a:prstGeom prst="rect">
            <a:avLst/>
          </a:prstGeom>
          <a:noFill/>
          <a:ln w="9525">
            <a:noFill/>
            <a:round/>
            <a:headEnd/>
            <a:tailEnd/>
          </a:ln>
          <a:effec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nservicebus.com/docs/Samples/MessageMutatorsSample.aspx"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755650" y="5078413"/>
            <a:ext cx="6048375" cy="481171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In</a:t>
            </a:r>
            <a:r>
              <a:rPr lang="en-US" baseline="0" dirty="0" smtClean="0"/>
              <a:t> the next version of NServiceBus we’re introducing a “data bus” to simplify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ActiveMq: Uses it’s own SLR mechanism</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200" kern="1200" dirty="0" smtClean="0">
                <a:solidFill>
                  <a:srgbClr val="000000"/>
                </a:solidFill>
                <a:latin typeface="Times New Roman" pitchFamily="16" charset="0"/>
                <a:ea typeface="+mn-ea"/>
                <a:cs typeface="+mn-cs"/>
              </a:rPr>
              <a:t>he given type will be activated before all others, terminal syntax. Not fluent</a:t>
            </a:r>
          </a:p>
          <a:p>
            <a:r>
              <a:rPr lang="en-US" sz="1200" kern="1200" dirty="0" smtClean="0">
                <a:solidFill>
                  <a:srgbClr val="000000"/>
                </a:solidFill>
                <a:latin typeface="Times New Roman" pitchFamily="16" charset="0"/>
                <a:ea typeface="+mn-ea"/>
                <a:cs typeface="+mn-cs"/>
              </a:rPr>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Thread.CurrentPrinciple to a generic principle which represents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Spring is the default container but in version 3.0 that will be changed to </a:t>
            </a:r>
            <a:r>
              <a:rPr lang="en-US" baseline="0" dirty="0" err="1" smtClean="0"/>
              <a:t>Autofac</a:t>
            </a:r>
            <a:r>
              <a:rPr lang="en-US" baseline="0" dirty="0" smtClean="0"/>
              <a:t>. The default container is </a:t>
            </a:r>
            <a:r>
              <a:rPr lang="en-US" baseline="0" dirty="0" err="1" smtClean="0"/>
              <a:t>ILMerged</a:t>
            </a:r>
            <a:r>
              <a:rPr lang="en-US" baseline="0" dirty="0" smtClean="0"/>
              <a:t> and internalized, so the change will decrease the DLL size and also, since Spring is a much broader framework, won’t cause conflicts for users who need to use a specific version of Spring.</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hlinkClick r:id="rId3"/>
              </a:rPr>
              <a:t>http://nservicebus.com/docs/Samples/MessageMutatorsSample.aspx</a:t>
            </a:r>
            <a:endParaRPr lang="sv-SE" dirty="0" smtClean="0"/>
          </a:p>
          <a:p>
            <a:endParaRPr lang="sv-SE" dirty="0" smtClean="0"/>
          </a:p>
          <a:p>
            <a:r>
              <a:rPr lang="de-CH" sz="1200" kern="1200" dirty="0" smtClean="0">
                <a:solidFill>
                  <a:srgbClr val="000000"/>
                </a:solidFill>
                <a:latin typeface="Times New Roman" pitchFamily="16" charset="0"/>
                <a:ea typeface="+mn-ea"/>
                <a:cs typeface="+mn-cs"/>
              </a:rPr>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200" b="1" i="0" kern="1200" dirty="0" smtClean="0">
                <a:solidFill>
                  <a:srgbClr val="000000"/>
                </a:solidFill>
                <a:effectLst/>
                <a:latin typeface="Times New Roman" pitchFamily="16" charset="0"/>
                <a:ea typeface="+mn-ea"/>
                <a:cs typeface="+mn-cs"/>
              </a:rPr>
              <a:t>Environment related profiles</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comes with 3 built-in profiles who’s main goal is to adjust the behavioral of the host depending on the environment where the endpoint is running.</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You can of course create your own profiles, more on that can be found </a:t>
            </a:r>
            <a:r>
              <a:rPr lang="en-US" sz="1200" b="0" i="0" u="none" strike="noStrike" kern="1200" dirty="0" smtClean="0">
                <a:solidFill>
                  <a:srgbClr val="000000"/>
                </a:solidFill>
                <a:effectLst/>
                <a:latin typeface="Times New Roman" pitchFamily="16" charset="0"/>
                <a:ea typeface="+mn-ea"/>
                <a:cs typeface="+mn-cs"/>
                <a:hlinkClick r:id="rId3"/>
              </a:rPr>
              <a:t>here</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3 environmental profiles are:</a:t>
            </a:r>
          </a:p>
          <a:p>
            <a:pPr fontAlgn="base"/>
            <a:endParaRPr lang="en-US" sz="1200" b="1"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Lite</a:t>
            </a:r>
            <a:r>
              <a:rPr lang="en-US" sz="1200" b="0" i="0" kern="1200" dirty="0" smtClean="0">
                <a:solidFill>
                  <a:srgbClr val="000000"/>
                </a:solidFill>
                <a:effectLst/>
                <a:latin typeface="Times New Roman" pitchFamily="16" charset="0"/>
                <a:ea typeface="+mn-ea"/>
                <a:cs typeface="+mn-cs"/>
              </a:rPr>
              <a:t> This profile is suitable for running on your development machine possible inside visual studio.</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configures all the persistence like sagas, subscriptions, timeouts </a:t>
            </a:r>
            <a:r>
              <a:rPr lang="en-US" sz="1200" b="0" i="0" kern="1200" dirty="0" err="1" smtClean="0">
                <a:solidFill>
                  <a:srgbClr val="000000"/>
                </a:solidFill>
                <a:effectLst/>
                <a:latin typeface="Times New Roman" pitchFamily="16" charset="0"/>
                <a:ea typeface="+mn-ea"/>
                <a:cs typeface="+mn-cs"/>
              </a:rPr>
              <a:t>etc</a:t>
            </a:r>
            <a:r>
              <a:rPr lang="en-US" sz="1200" b="0" i="0" kern="1200" dirty="0" smtClean="0">
                <a:solidFill>
                  <a:srgbClr val="000000"/>
                </a:solidFill>
                <a:effectLst/>
                <a:latin typeface="Times New Roman" pitchFamily="16" charset="0"/>
                <a:ea typeface="+mn-ea"/>
                <a:cs typeface="+mn-cs"/>
              </a:rPr>
              <a:t> to be </a:t>
            </a:r>
            <a:r>
              <a:rPr lang="en-US" sz="1200" b="0" i="0" kern="1200" dirty="0" err="1" smtClean="0">
                <a:solidFill>
                  <a:srgbClr val="000000"/>
                </a:solidFill>
                <a:effectLst/>
                <a:latin typeface="Times New Roman" pitchFamily="16" charset="0"/>
                <a:ea typeface="+mn-ea"/>
                <a:cs typeface="+mn-cs"/>
              </a:rPr>
              <a:t>InMemory</a:t>
            </a:r>
            <a:r>
              <a:rPr lang="en-US" sz="1200" b="0" i="0" kern="1200" dirty="0" smtClean="0">
                <a:solidFill>
                  <a:srgbClr val="000000"/>
                </a:solidFill>
                <a:effectLst/>
                <a:latin typeface="Times New Roman" pitchFamily="16" charset="0"/>
                <a:ea typeface="+mn-ea"/>
                <a:cs typeface="+mn-cs"/>
              </a:rPr>
              <a:t> which is easy setup but probably not what you want for production.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Lite also turns the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on by default.</a:t>
            </a:r>
            <a:br>
              <a:rPr lang="en-US" sz="1200" b="0" i="0" kern="1200" dirty="0" smtClean="0">
                <a:solidFill>
                  <a:srgbClr val="000000"/>
                </a:solidFill>
                <a:effectLst/>
                <a:latin typeface="Times New Roman" pitchFamily="16" charset="0"/>
                <a:ea typeface="+mn-ea"/>
                <a:cs typeface="+mn-cs"/>
              </a:rPr>
            </a:br>
            <a:r>
              <a:rPr lang="en-US" sz="1200" b="0" i="0" u="none" strike="noStrike" kern="1200" dirty="0" smtClean="0">
                <a:solidFill>
                  <a:srgbClr val="000000"/>
                </a:solidFill>
                <a:effectLst/>
                <a:latin typeface="Times New Roman" pitchFamily="16" charset="0"/>
                <a:ea typeface="+mn-ea"/>
                <a:cs typeface="+mn-cs"/>
                <a:hlinkClick r:id="rId4"/>
              </a:rPr>
              <a:t>Installers</a:t>
            </a:r>
            <a:r>
              <a:rPr lang="en-US" sz="1200" b="0" i="0" kern="1200" dirty="0" smtClean="0">
                <a:solidFill>
                  <a:srgbClr val="000000"/>
                </a:solidFill>
                <a:effectLst/>
                <a:latin typeface="Times New Roman" pitchFamily="16" charset="0"/>
                <a:ea typeface="+mn-ea"/>
                <a:cs typeface="+mn-cs"/>
              </a:rPr>
              <a:t> are always invoked when running the lite profile.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the console.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Integration</a:t>
            </a:r>
            <a:r>
              <a:rPr lang="en-US" sz="1200" b="0" i="0" kern="1200" dirty="0" smtClean="0">
                <a:solidFill>
                  <a:srgbClr val="000000"/>
                </a:solidFill>
                <a:effectLst/>
                <a:latin typeface="Times New Roman" pitchFamily="16" charset="0"/>
                <a:ea typeface="+mn-ea"/>
                <a:cs typeface="+mn-cs"/>
              </a:rPr>
              <a:t> The integration profile is suitable for running your endpoint in an integration and QA environments.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Storage is persistent using queues or </a:t>
            </a:r>
            <a:r>
              <a:rPr lang="en-US" sz="1200" b="0" i="0" kern="1200" dirty="0" err="1" smtClean="0">
                <a:solidFill>
                  <a:srgbClr val="000000"/>
                </a:solidFill>
                <a:effectLst/>
                <a:latin typeface="Times New Roman" pitchFamily="16" charset="0"/>
                <a:ea typeface="+mn-ea"/>
                <a:cs typeface="+mn-cs"/>
              </a:rPr>
              <a:t>RavenDB</a:t>
            </a:r>
            <a:r>
              <a:rPr lang="en-US" sz="1200" b="0" i="0" kern="1200" dirty="0" smtClean="0">
                <a:solidFill>
                  <a:srgbClr val="000000"/>
                </a:solidFill>
                <a:effectLst/>
                <a:latin typeface="Times New Roman" pitchFamily="16" charset="0"/>
                <a:ea typeface="+mn-ea"/>
                <a:cs typeface="+mn-cs"/>
              </a:rPr>
              <a: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Features like </a:t>
            </a:r>
            <a:r>
              <a:rPr lang="en-US" sz="1200" b="0" i="0" kern="1200" dirty="0" err="1" smtClean="0">
                <a:solidFill>
                  <a:srgbClr val="000000"/>
                </a:solidFill>
                <a:effectLst/>
                <a:latin typeface="Times New Roman" pitchFamily="16" charset="0"/>
                <a:ea typeface="+mn-ea"/>
                <a:cs typeface="+mn-cs"/>
              </a:rPr>
              <a:t>TimeoutManager</a:t>
            </a:r>
            <a:r>
              <a:rPr lang="en-US" sz="1200" b="0" i="0" kern="1200" dirty="0" smtClean="0">
                <a:solidFill>
                  <a:srgbClr val="000000"/>
                </a:solidFill>
                <a:effectLst/>
                <a:latin typeface="Times New Roman" pitchFamily="16" charset="0"/>
                <a:ea typeface="+mn-ea"/>
                <a:cs typeface="+mn-cs"/>
              </a:rPr>
              <a:t> and Gateway are now turned off be default.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still being invoked to make deployment easier to automate.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still being output to the console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This is the default profile that is used if no explicit profile is defined.</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profile sets your endpoint up for production use.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all storage is durable and suitable for scale out.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not invoked since your endpoint will probably be installed as a windows service and not running with elevated privileges.</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Installers are only run when you install the host or you are running inside Visual Studio in Debug mode.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Logging is done to a </a:t>
            </a:r>
            <a:r>
              <a:rPr lang="en-US" sz="1200" b="0" i="0" kern="1200" dirty="0" err="1" smtClean="0">
                <a:solidFill>
                  <a:srgbClr val="000000"/>
                </a:solidFill>
                <a:effectLst/>
                <a:latin typeface="Times New Roman" pitchFamily="16" charset="0"/>
                <a:ea typeface="+mn-ea"/>
                <a:cs typeface="+mn-cs"/>
              </a:rPr>
              <a:t>logfile</a:t>
            </a:r>
            <a:r>
              <a:rPr lang="en-US" sz="1200" b="0" i="0" kern="1200" dirty="0" smtClean="0">
                <a:solidFill>
                  <a:srgbClr val="000000"/>
                </a:solidFill>
                <a:effectLst/>
                <a:latin typeface="Times New Roman" pitchFamily="16" charset="0"/>
                <a:ea typeface="+mn-ea"/>
                <a:cs typeface="+mn-cs"/>
              </a:rPr>
              <a:t> in the runtime directory since again you’re most likely running as a windows service.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Feature related profiles</a:t>
            </a:r>
          </a:p>
          <a:p>
            <a:pPr fontAlgn="base"/>
            <a:r>
              <a:rPr lang="en-US" sz="1200" b="0" i="0" kern="1200" dirty="0" smtClean="0">
                <a:solidFill>
                  <a:srgbClr val="000000"/>
                </a:solidFill>
                <a:effectLst/>
                <a:latin typeface="Times New Roman" pitchFamily="16" charset="0"/>
                <a:ea typeface="+mn-ea"/>
                <a:cs typeface="+mn-cs"/>
              </a:rPr>
              <a:t>The feature related profiles that comes out of the box are: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err="1" smtClean="0">
                <a:solidFill>
                  <a:srgbClr val="000000"/>
                </a:solidFill>
                <a:effectLst/>
                <a:latin typeface="Times New Roman" pitchFamily="16" charset="0"/>
                <a:ea typeface="+mn-ea"/>
                <a:cs typeface="+mn-cs"/>
              </a:rPr>
              <a:t>MultiSite</a:t>
            </a:r>
            <a:r>
              <a:rPr lang="en-US" sz="1200" b="0" i="0" kern="1200" dirty="0" smtClean="0">
                <a:solidFill>
                  <a:srgbClr val="000000"/>
                </a:solidFill>
                <a:effectLst/>
                <a:latin typeface="Times New Roman" pitchFamily="16" charset="0"/>
                <a:ea typeface="+mn-ea"/>
                <a:cs typeface="+mn-cs"/>
              </a:rPr>
              <a:t> Turns the </a:t>
            </a:r>
            <a:r>
              <a:rPr lang="en-US" sz="1200" b="0" i="0" kern="1200" dirty="0" err="1" smtClean="0">
                <a:solidFill>
                  <a:srgbClr val="000000"/>
                </a:solidFill>
                <a:effectLst/>
                <a:latin typeface="Times New Roman" pitchFamily="16" charset="0"/>
                <a:ea typeface="+mn-ea"/>
                <a:cs typeface="+mn-cs"/>
              </a:rPr>
              <a:t>the</a:t>
            </a:r>
            <a:r>
              <a:rPr lang="en-US" sz="1200" b="0" i="0" kern="1200" dirty="0" smtClean="0">
                <a:solidFill>
                  <a:srgbClr val="000000"/>
                </a:solidFill>
                <a:effectLst/>
                <a:latin typeface="Times New Roman" pitchFamily="16" charset="0"/>
                <a:ea typeface="+mn-ea"/>
                <a:cs typeface="+mn-cs"/>
              </a:rPr>
              <a:t> gateway on</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Master</a:t>
            </a:r>
            <a:r>
              <a:rPr lang="en-US" sz="1200" b="0" i="0" kern="1200" dirty="0" smtClean="0">
                <a:solidFill>
                  <a:srgbClr val="000000"/>
                </a:solidFill>
                <a:effectLst/>
                <a:latin typeface="Times New Roman" pitchFamily="16" charset="0"/>
                <a:ea typeface="+mn-ea"/>
                <a:cs typeface="+mn-cs"/>
              </a:rPr>
              <a:t> Makes the endpoint a “master node endpoint”.</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it will run the Gateway for multisite interaction, Timeout manager and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It will also start a worker that will enlist with the Distributor.</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The Master profile can’t be combined with the Worker or Distributor profiles.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Worker</a:t>
            </a:r>
            <a:r>
              <a:rPr lang="en-US" sz="1200" b="0" i="0" kern="1200" dirty="0" smtClean="0">
                <a:solidFill>
                  <a:srgbClr val="000000"/>
                </a:solidFill>
                <a:effectLst/>
                <a:latin typeface="Times New Roman" pitchFamily="16" charset="0"/>
                <a:ea typeface="+mn-ea"/>
                <a:cs typeface="+mn-cs"/>
              </a:rPr>
              <a:t> Makes the current endpoint enlist as a worker with its distributor running on the master node.</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or Distributor profile.</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1" i="0" kern="1200" dirty="0" smtClean="0">
                <a:solidFill>
                  <a:srgbClr val="000000"/>
                </a:solidFill>
                <a:effectLst/>
                <a:latin typeface="Times New Roman" pitchFamily="16" charset="0"/>
                <a:ea typeface="+mn-ea"/>
                <a:cs typeface="+mn-cs"/>
              </a:rPr>
              <a:t>Distributor </a:t>
            </a:r>
            <a:r>
              <a:rPr lang="en-US" sz="1200" b="0" i="0" kern="1200" dirty="0" smtClean="0">
                <a:solidFill>
                  <a:srgbClr val="000000"/>
                </a:solidFill>
                <a:effectLst/>
                <a:latin typeface="Times New Roman" pitchFamily="16" charset="0"/>
                <a:ea typeface="+mn-ea"/>
                <a:cs typeface="+mn-cs"/>
              </a:rPr>
              <a:t>Starts the endpoint as a distributor only.</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This means that the endpoint won’t do any actual work and only distribute the load among its enlisted workers.</a:t>
            </a:r>
          </a:p>
          <a:p>
            <a:pPr fontAlgn="base"/>
            <a:r>
              <a:rPr lang="en-US" sz="1200" b="0" i="0" kern="1200" dirty="0" smtClean="0">
                <a:solidFill>
                  <a:srgbClr val="000000"/>
                </a:solidFill>
                <a:effectLst/>
                <a:latin typeface="Times New Roman" pitchFamily="16" charset="0"/>
                <a:ea typeface="+mn-ea"/>
                <a:cs typeface="+mn-cs"/>
              </a:rPr>
              <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Can’t be combined with the Master and Worker profiles.</a:t>
            </a:r>
          </a:p>
          <a:p>
            <a:pPr fontAlgn="base"/>
            <a:r>
              <a:rPr lang="en-US" sz="1200" b="1" i="0" kern="1200" dirty="0" err="1" smtClean="0">
                <a:solidFill>
                  <a:srgbClr val="000000"/>
                </a:solidFill>
                <a:effectLst/>
                <a:latin typeface="Times New Roman" pitchFamily="16" charset="0"/>
                <a:ea typeface="+mn-ea"/>
                <a:cs typeface="+mn-cs"/>
              </a:rPr>
              <a:t>PerformanceCounters</a:t>
            </a:r>
            <a:r>
              <a:rPr lang="en-US" sz="1200" b="1" i="0" kern="1200" dirty="0" smtClean="0">
                <a:solidFill>
                  <a:srgbClr val="000000"/>
                </a:solidFill>
                <a:effectLst/>
                <a:latin typeface="Times New Roman" pitchFamily="16" charset="0"/>
                <a:ea typeface="+mn-ea"/>
                <a:cs typeface="+mn-cs"/>
              </a:rPr>
              <a:t> </a:t>
            </a:r>
            <a:r>
              <a:rPr lang="en-US" sz="1200" b="0" i="0" kern="1200" dirty="0" smtClean="0">
                <a:solidFill>
                  <a:srgbClr val="000000"/>
                </a:solidFill>
                <a:effectLst/>
                <a:latin typeface="Times New Roman" pitchFamily="16" charset="0"/>
                <a:ea typeface="+mn-ea"/>
                <a:cs typeface="+mn-cs"/>
              </a:rPr>
              <a:t>Turns the </a:t>
            </a:r>
            <a:r>
              <a:rPr lang="en-US" sz="1200" b="0" i="0" kern="1200" dirty="0" err="1" smtClean="0">
                <a:solidFill>
                  <a:srgbClr val="000000"/>
                </a:solidFill>
                <a:effectLst/>
                <a:latin typeface="Times New Roman" pitchFamily="16" charset="0"/>
                <a:ea typeface="+mn-ea"/>
                <a:cs typeface="+mn-cs"/>
              </a:rPr>
              <a:t>NServiceBus</a:t>
            </a:r>
            <a:r>
              <a:rPr lang="en-US" sz="1200" b="0" i="0" kern="1200" dirty="0" smtClean="0">
                <a:solidFill>
                  <a:srgbClr val="000000"/>
                </a:solidFill>
                <a:effectLst/>
                <a:latin typeface="Times New Roman" pitchFamily="16" charset="0"/>
                <a:ea typeface="+mn-ea"/>
                <a:cs typeface="+mn-cs"/>
              </a:rPr>
              <a:t> specific performance counters on.</a:t>
            </a:r>
            <a:br>
              <a:rPr lang="en-US" sz="1200" b="0" i="0" kern="1200" dirty="0" smtClean="0">
                <a:solidFill>
                  <a:srgbClr val="000000"/>
                </a:solidFill>
                <a:effectLst/>
                <a:latin typeface="Times New Roman" pitchFamily="16" charset="0"/>
                <a:ea typeface="+mn-ea"/>
                <a:cs typeface="+mn-cs"/>
              </a:rPr>
            </a:br>
            <a:r>
              <a:rPr lang="en-US" sz="1200" b="0" i="0" kern="1200" dirty="0" smtClean="0">
                <a:solidFill>
                  <a:srgbClr val="000000"/>
                </a:solidFill>
                <a:effectLst/>
                <a:latin typeface="Times New Roman" pitchFamily="16" charset="0"/>
                <a:ea typeface="+mn-ea"/>
                <a:cs typeface="+mn-cs"/>
              </a:rPr>
              <a:t>Performance counters are installed by default when running in </a:t>
            </a:r>
            <a:r>
              <a:rPr lang="en-US" sz="1200" b="1" i="0" kern="1200" dirty="0" smtClean="0">
                <a:solidFill>
                  <a:srgbClr val="000000"/>
                </a:solidFill>
                <a:effectLst/>
                <a:latin typeface="Times New Roman" pitchFamily="16" charset="0"/>
                <a:ea typeface="+mn-ea"/>
                <a:cs typeface="+mn-cs"/>
              </a:rPr>
              <a:t>Production</a:t>
            </a:r>
            <a:r>
              <a:rPr lang="en-US" sz="1200" b="0" i="0" kern="1200" dirty="0" smtClean="0">
                <a:solidFill>
                  <a:srgbClr val="000000"/>
                </a:solidFill>
                <a:effectLst/>
                <a:latin typeface="Times New Roman" pitchFamily="16" charset="0"/>
                <a:ea typeface="+mn-ea"/>
                <a:cs typeface="+mn-cs"/>
              </a:rPr>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smtClean="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dirty="0" smtClean="0"/>
              <a:t>http://www.nservicebus.com/CustomizingConfiguration.aspx</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Mauro will add a bullet for</a:t>
            </a:r>
            <a:r>
              <a:rPr lang="sv-SE" baseline="0" dirty="0" smtClean="0"/>
              <a:t> webapi/mvc (asp.net 4.0)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66</a:t>
            </a:fld>
            <a:endParaRPr lang="en-GB"/>
          </a:p>
        </p:txBody>
      </p:sp>
    </p:spTree>
    <p:extLst>
      <p:ext uri="{BB962C8B-B14F-4D97-AF65-F5344CB8AC3E}">
        <p14:creationId xmlns:p14="http://schemas.microsoft.com/office/powerpoint/2010/main" val="756890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755650" y="5078413"/>
            <a:ext cx="6048375" cy="472122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0" lvl="2"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None/>
            </a:pPr>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r>
              <a:rPr lang="en-AU" dirty="0" smtClean="0"/>
              <a:t>System behaves the same way if a user selects 4 seats together or at each corner.</a:t>
            </a:r>
          </a:p>
          <a:p>
            <a:pPr marL="0" lvl="0" indent="0">
              <a:buFont typeface="Arial" pitchFamily="34" charset="0"/>
              <a:buNone/>
            </a:pPr>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0">
              <a:buFont typeface="Arial" pitchFamily="34" charset="0"/>
              <a:buNone/>
            </a:pPr>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As we have seen messages that are expected to hit a existing saga isn’t quite so common that you might think. I would go as far as to say that the </a:t>
            </a:r>
            <a:r>
              <a:rPr lang="en-US" sz="1200" b="1" i="0" u="sng" kern="1200" dirty="0" smtClean="0">
                <a:solidFill>
                  <a:srgbClr val="000000"/>
                </a:solidFill>
                <a:effectLst/>
                <a:latin typeface="Times New Roman" pitchFamily="16" charset="0"/>
                <a:ea typeface="+mn-ea"/>
                <a:cs typeface="+mn-cs"/>
              </a:rPr>
              <a:t>only </a:t>
            </a:r>
            <a:r>
              <a:rPr lang="en-US" sz="1200" b="0" i="0" kern="1200" dirty="0" smtClean="0">
                <a:solidFill>
                  <a:srgbClr val="000000"/>
                </a:solidFill>
                <a:effectLst/>
                <a:latin typeface="Times New Roman" pitchFamily="16" charset="0"/>
                <a:ea typeface="+mn-ea"/>
                <a:cs typeface="+mn-cs"/>
              </a:rPr>
              <a:t>message can’t start a saga is a message </a:t>
            </a:r>
            <a:r>
              <a:rPr lang="en-US" sz="1200" b="0" i="0" u="sng" kern="1200" dirty="0" smtClean="0">
                <a:solidFill>
                  <a:srgbClr val="000000"/>
                </a:solidFill>
                <a:effectLst/>
                <a:latin typeface="Times New Roman" pitchFamily="16" charset="0"/>
                <a:ea typeface="+mn-ea"/>
                <a:cs typeface="+mn-cs"/>
              </a:rPr>
              <a:t>sent or initiated by the saga instance it self</a:t>
            </a:r>
            <a:r>
              <a:rPr lang="en-US" sz="1200" b="0" i="0" kern="1200" dirty="0" smtClean="0">
                <a:solidFill>
                  <a:srgbClr val="000000"/>
                </a:solidFill>
                <a:effectLst/>
                <a:latin typeface="Times New Roman" pitchFamily="16" charset="0"/>
                <a:ea typeface="+mn-ea"/>
                <a:cs typeface="+mn-cs"/>
              </a:rPr>
              <a:t>, this is either timeouts set by the saga or messages being received as a reaction of a message sent by the saga it self. (request/response interactions)</a:t>
            </a:r>
          </a:p>
          <a:p>
            <a:pPr fontAlgn="base"/>
            <a:endParaRPr lang="en-US" sz="1200" b="0" i="0" kern="1200" dirty="0" smtClean="0">
              <a:solidFill>
                <a:srgbClr val="000000"/>
              </a:solidFill>
              <a:effectLst/>
              <a:latin typeface="Times New Roman" pitchFamily="16" charset="0"/>
              <a:ea typeface="+mn-ea"/>
              <a:cs typeface="+mn-cs"/>
            </a:endParaRPr>
          </a:p>
          <a:p>
            <a:pPr fontAlgn="base"/>
            <a:r>
              <a:rPr lang="en-US" sz="1200" b="0" i="0" kern="1200" dirty="0" smtClean="0">
                <a:solidFill>
                  <a:srgbClr val="000000"/>
                </a:solidFill>
                <a:effectLst/>
                <a:latin typeface="Times New Roman" pitchFamily="16" charset="0"/>
                <a:ea typeface="+mn-ea"/>
                <a:cs typeface="+mn-cs"/>
              </a:rPr>
              <a:t>So go back and review your sagas, there are probably a few places where you need to start using </a:t>
            </a:r>
            <a:r>
              <a:rPr lang="en-US" sz="1200" b="0" i="1" kern="1200" dirty="0" err="1" smtClean="0">
                <a:solidFill>
                  <a:srgbClr val="000000"/>
                </a:solidFill>
                <a:effectLst/>
                <a:latin typeface="Times New Roman" pitchFamily="16" charset="0"/>
                <a:ea typeface="+mn-ea"/>
                <a:cs typeface="+mn-cs"/>
              </a:rPr>
              <a:t>IAmStartedByMessages</a:t>
            </a:r>
            <a:r>
              <a:rPr lang="en-US" sz="1200" b="0" i="0" kern="1200" dirty="0" smtClean="0">
                <a:solidFill>
                  <a:srgbClr val="000000"/>
                </a:solidFill>
                <a:effectLst/>
                <a:latin typeface="Times New Roman" pitchFamily="16" charset="0"/>
                <a:ea typeface="+mn-ea"/>
                <a:cs typeface="+mn-cs"/>
              </a:rPr>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919613814"/>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2"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pPr>
              <a:buNone/>
            </a:pPr>
            <a:endParaRPr lang="en-US" sz="2400" dirty="0" smtClean="0">
              <a:latin typeface="Consolas" pitchFamily="49" charset="0"/>
            </a:endParaRPr>
          </a:p>
          <a:p>
            <a:r>
              <a:rPr lang="en-US" sz="2800" dirty="0" smtClean="0"/>
              <a:t>Must have these properties</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a:t>
            </a:r>
            <a:r>
              <a:rPr lang="en-US" sz="2200" dirty="0" smtClean="0">
                <a:solidFill>
                  <a:srgbClr val="3333CC">
                    <a:lumMod val="50000"/>
                  </a:srgbClr>
                </a:solidFill>
                <a:latin typeface="Consolas" pitchFamily="49" charset="0"/>
              </a:rPr>
              <a:t>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a:t>
            </a:r>
            <a:r>
              <a:rPr lang="en-US" sz="2200" dirty="0" smtClean="0">
                <a:latin typeface="Consolas" pitchFamily="49" charset="0"/>
              </a:rPr>
              <a:t>&gt;(m </a:t>
            </a:r>
            <a:r>
              <a:rPr lang="en-US" sz="2200" dirty="0" smtClean="0">
                <a:latin typeface="Consolas" pitchFamily="49" charset="0"/>
              </a:rPr>
              <a:t>=&gt;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endParaRPr lang="en-US" sz="2200" dirty="0" smtClean="0">
              <a:latin typeface="Consolas" pitchFamily="49" charset="0"/>
            </a:endParaRP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a:t>
            </a:r>
            <a:r>
              <a:rPr lang="en-US" sz="2200" dirty="0" smtClean="0">
                <a:latin typeface="Consolas" pitchFamily="49" charset="0"/>
              </a:rPr>
              <a:t>&gt;(m </a:t>
            </a:r>
            <a:r>
              <a:rPr lang="en-US" sz="2200" dirty="0" smtClean="0">
                <a:latin typeface="Consolas" pitchFamily="49" charset="0"/>
              </a:rPr>
              <a:t>=&gt;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endParaRPr lang="en-US" sz="2200" dirty="0" smtClean="0">
              <a:latin typeface="Consolas" pitchFamily="49" charset="0"/>
            </a:endParaRP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883877" y="1265237"/>
            <a:ext cx="6287299" cy="1466171"/>
          </a:xfrm>
          <a:prstGeom prst="rect">
            <a:avLst/>
          </a:prstGeom>
          <a:noFill/>
        </p:spPr>
        <p:txBody>
          <a:bodyPr wrap="none" rtlCol="0">
            <a:spAutoFit/>
          </a:bodyPr>
          <a:lstStyle/>
          <a:p>
            <a:pPr algn="ctr"/>
            <a:r>
              <a:rPr lang="en-US" sz="3200" dirty="0" smtClean="0">
                <a:latin typeface="Consolas" pitchFamily="49" charset="0"/>
              </a:rPr>
              <a:t>www.NServiceBus.com	</a:t>
            </a:r>
          </a:p>
          <a:p>
            <a:pPr algn="ctr"/>
            <a:endParaRPr lang="en-US" sz="3200" dirty="0" smtClean="0">
              <a:latin typeface="Consolas" pitchFamily="49" charset="0"/>
            </a:endParaRPr>
          </a:p>
          <a:p>
            <a:pPr algn="ctr"/>
            <a:r>
              <a:rPr lang="en-US" sz="3200" dirty="0" smtClean="0">
                <a:latin typeface="Consolas" pitchFamily="49" charset="0"/>
              </a:rPr>
              <a:t>nservicebus@yahoogroups.com</a:t>
            </a:r>
            <a:endParaRPr lang="en-US" sz="3200" dirty="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credentials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dirty="0" err="1" smtClean="0">
                <a:latin typeface="Consolas" pitchFamily="49" charset="0"/>
              </a:rPr>
              <a:t>NServiceBus.Configure.With</a:t>
            </a:r>
            <a:r>
              <a:rPr lang="en-US" dirty="0" smtClean="0">
                <a:latin typeface="Consolas" pitchFamily="49" charset="0"/>
              </a:rPr>
              <a:t>().</a:t>
            </a:r>
            <a:r>
              <a:rPr lang="en-US" dirty="0" err="1" smtClean="0">
                <a:latin typeface="Consolas" pitchFamily="49" charset="0"/>
              </a:rPr>
              <a:t>UnicastBus</a:t>
            </a:r>
            <a:r>
              <a:rPr lang="en-US" dirty="0" smtClean="0">
                <a:latin typeface="Consolas" pitchFamily="49" charset="0"/>
              </a:rPr>
              <a:t>()</a:t>
            </a:r>
          </a:p>
          <a:p>
            <a:pPr>
              <a:buNone/>
            </a:pPr>
            <a:r>
              <a:rPr lang="en-US" dirty="0" smtClean="0">
                <a:latin typeface="Consolas" pitchFamily="49" charset="0"/>
              </a:rPr>
              <a:t>				.</a:t>
            </a:r>
            <a:r>
              <a:rPr lang="en-US" b="1" dirty="0" err="1" smtClean="0">
                <a:latin typeface="Consolas" pitchFamily="49" charset="0"/>
              </a:rPr>
              <a:t>ImpersonateSender</a:t>
            </a:r>
            <a:r>
              <a:rPr lang="en-US" b="1" dirty="0" smtClean="0">
                <a:latin typeface="Consolas" pitchFamily="49" charset="0"/>
              </a:rPr>
              <a:t>(true)</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 </a:t>
            </a:r>
            <a:r>
              <a:rPr lang="en-US" dirty="0" err="1" smtClean="0"/>
              <a:t>Application_Start</a:t>
            </a:r>
            <a:r>
              <a:rPr lang="en-US" dirty="0" smtClean="0"/>
              <a:t> method</a:t>
            </a:r>
          </a:p>
          <a:p>
            <a:pPr marL="107950" indent="0">
              <a:buNone/>
            </a:pPr>
            <a:endParaRPr lang="en-US"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.Log4Net()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XmlSerializer</a:t>
            </a:r>
            <a:r>
              <a:rPr lang="en-US" sz="2400" dirty="0" smtClean="0">
                <a:latin typeface="Consolas" pitchFamily="49" charset="0"/>
                <a:cs typeface="Consolas" pitchFamily="49" charset="0"/>
              </a:rPr>
              <a:t>("http://acme.com")</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/SqlServer/</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6043</Words>
  <Application>Microsoft Office PowerPoint</Application>
  <PresentationFormat>Custom</PresentationFormat>
  <Paragraphs>1588</Paragraphs>
  <Slides>199</Slides>
  <Notes>80</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199</vt:i4>
      </vt:variant>
    </vt:vector>
  </HeadingPairs>
  <TitlesOfParts>
    <vt:vector size="215" baseType="lpstr">
      <vt:lpstr>Arial Unicode MS</vt:lpstr>
      <vt:lpstr>MS Gothic</vt:lpstr>
      <vt:lpstr>Arial</vt:lpstr>
      <vt:lpstr>Calibri</vt:lpstr>
      <vt:lpstr>Consolas</vt:lpstr>
      <vt:lpstr>Corbel</vt:lpstr>
      <vt:lpstr>Courier New</vt:lpstr>
      <vt:lpstr>DINEngschrift</vt:lpstr>
      <vt:lpstr>DINMittelschrift</vt:lpstr>
      <vt:lpstr>Franklin Gothic Book</vt:lpstr>
      <vt:lpstr>Franklin Gothic Medium</vt:lpstr>
      <vt:lpstr>StarSymbol</vt:lpstr>
      <vt:lpstr>Tahoma</vt:lpstr>
      <vt:lpstr>Times New Roman</vt:lpstr>
      <vt:lpstr>Wingdings</vt: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Daniel Marbach</cp:lastModifiedBy>
  <cp:revision>984</cp:revision>
  <dcterms:created xsi:type="dcterms:W3CDTF">2011-05-31T14:28:45Z</dcterms:created>
  <dcterms:modified xsi:type="dcterms:W3CDTF">2013-04-03T12:42:53Z</dcterms:modified>
</cp:coreProperties>
</file>