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3"/>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5" r:id="rId37"/>
    <p:sldId id="307" r:id="rId38"/>
    <p:sldId id="474" r:id="rId39"/>
    <p:sldId id="414" r:id="rId40"/>
    <p:sldId id="484" r:id="rId41"/>
    <p:sldId id="485" r:id="rId42"/>
    <p:sldId id="486" r:id="rId43"/>
    <p:sldId id="523" r:id="rId44"/>
    <p:sldId id="524" r:id="rId45"/>
    <p:sldId id="487" r:id="rId46"/>
    <p:sldId id="488" r:id="rId47"/>
    <p:sldId id="500" r:id="rId48"/>
    <p:sldId id="501" r:id="rId49"/>
    <p:sldId id="502" r:id="rId50"/>
    <p:sldId id="503" r:id="rId51"/>
    <p:sldId id="504" r:id="rId52"/>
    <p:sldId id="526" r:id="rId53"/>
    <p:sldId id="527" r:id="rId54"/>
    <p:sldId id="533" r:id="rId55"/>
    <p:sldId id="534" r:id="rId56"/>
    <p:sldId id="535" r:id="rId57"/>
    <p:sldId id="525" r:id="rId58"/>
    <p:sldId id="505" r:id="rId59"/>
    <p:sldId id="506" r:id="rId60"/>
    <p:sldId id="507" r:id="rId61"/>
    <p:sldId id="531" r:id="rId62"/>
    <p:sldId id="595" r:id="rId63"/>
    <p:sldId id="597" r:id="rId64"/>
    <p:sldId id="598" r:id="rId65"/>
    <p:sldId id="508" r:id="rId66"/>
    <p:sldId id="499" r:id="rId67"/>
    <p:sldId id="491" r:id="rId68"/>
    <p:sldId id="594" r:id="rId69"/>
    <p:sldId id="493" r:id="rId70"/>
    <p:sldId id="593" r:id="rId71"/>
    <p:sldId id="509" r:id="rId72"/>
    <p:sldId id="490" r:id="rId73"/>
    <p:sldId id="283" r:id="rId74"/>
    <p:sldId id="285" r:id="rId75"/>
    <p:sldId id="286" r:id="rId76"/>
    <p:sldId id="289" r:id="rId77"/>
    <p:sldId id="290" r:id="rId78"/>
    <p:sldId id="297" r:id="rId79"/>
    <p:sldId id="288" r:id="rId80"/>
    <p:sldId id="304" r:id="rId81"/>
    <p:sldId id="303" r:id="rId82"/>
    <p:sldId id="511" r:id="rId83"/>
    <p:sldId id="489" r:id="rId84"/>
    <p:sldId id="510" r:id="rId85"/>
    <p:sldId id="413" r:id="rId86"/>
    <p:sldId id="309" r:id="rId87"/>
    <p:sldId id="408" r:id="rId88"/>
    <p:sldId id="365" r:id="rId89"/>
    <p:sldId id="515" r:id="rId90"/>
    <p:sldId id="516" r:id="rId91"/>
    <p:sldId id="310" r:id="rId92"/>
    <p:sldId id="287" r:id="rId93"/>
    <p:sldId id="513" r:id="rId94"/>
    <p:sldId id="514" r:id="rId95"/>
    <p:sldId id="580" r:id="rId96"/>
    <p:sldId id="581" r:id="rId97"/>
    <p:sldId id="582" r:id="rId98"/>
    <p:sldId id="579" r:id="rId99"/>
    <p:sldId id="583" r:id="rId100"/>
    <p:sldId id="576" r:id="rId101"/>
    <p:sldId id="577" r:id="rId102"/>
    <p:sldId id="347" r:id="rId103"/>
    <p:sldId id="418" r:id="rId104"/>
    <p:sldId id="419" r:id="rId105"/>
    <p:sldId id="420" r:id="rId106"/>
    <p:sldId id="421" r:id="rId107"/>
    <p:sldId id="422" r:id="rId108"/>
    <p:sldId id="423" r:id="rId109"/>
    <p:sldId id="424" r:id="rId110"/>
    <p:sldId id="536" r:id="rId111"/>
    <p:sldId id="570" r:id="rId112"/>
    <p:sldId id="551" r:id="rId113"/>
    <p:sldId id="574" r:id="rId114"/>
    <p:sldId id="549" r:id="rId115"/>
    <p:sldId id="552" r:id="rId116"/>
    <p:sldId id="565" r:id="rId117"/>
    <p:sldId id="554" r:id="rId118"/>
    <p:sldId id="555" r:id="rId119"/>
    <p:sldId id="556" r:id="rId120"/>
    <p:sldId id="557" r:id="rId121"/>
    <p:sldId id="560" r:id="rId122"/>
    <p:sldId id="561" r:id="rId123"/>
    <p:sldId id="562" r:id="rId124"/>
    <p:sldId id="563" r:id="rId125"/>
    <p:sldId id="569" r:id="rId126"/>
    <p:sldId id="567" r:id="rId127"/>
    <p:sldId id="585" r:id="rId128"/>
    <p:sldId id="575" r:id="rId129"/>
    <p:sldId id="426" r:id="rId130"/>
    <p:sldId id="382" r:id="rId131"/>
    <p:sldId id="383" r:id="rId132"/>
    <p:sldId id="384" r:id="rId133"/>
    <p:sldId id="385" r:id="rId134"/>
    <p:sldId id="386" r:id="rId135"/>
    <p:sldId id="387" r:id="rId136"/>
    <p:sldId id="572" r:id="rId137"/>
    <p:sldId id="390" r:id="rId138"/>
    <p:sldId id="391" r:id="rId139"/>
    <p:sldId id="392" r:id="rId140"/>
    <p:sldId id="396" r:id="rId141"/>
    <p:sldId id="397" r:id="rId142"/>
    <p:sldId id="398" r:id="rId143"/>
    <p:sldId id="399" r:id="rId144"/>
    <p:sldId id="400" r:id="rId145"/>
    <p:sldId id="401" r:id="rId146"/>
    <p:sldId id="402" r:id="rId147"/>
    <p:sldId id="403" r:id="rId148"/>
    <p:sldId id="404" r:id="rId149"/>
    <p:sldId id="405" r:id="rId150"/>
    <p:sldId id="406" r:id="rId151"/>
    <p:sldId id="437" r:id="rId152"/>
    <p:sldId id="409" r:id="rId153"/>
    <p:sldId id="410" r:id="rId154"/>
    <p:sldId id="411" r:id="rId155"/>
    <p:sldId id="444" r:id="rId156"/>
    <p:sldId id="546" r:id="rId157"/>
    <p:sldId id="445" r:id="rId158"/>
    <p:sldId id="446" r:id="rId159"/>
    <p:sldId id="547" r:id="rId160"/>
    <p:sldId id="447" r:id="rId161"/>
    <p:sldId id="543" r:id="rId162"/>
    <p:sldId id="545" r:id="rId163"/>
    <p:sldId id="544" r:id="rId164"/>
    <p:sldId id="436" r:id="rId165"/>
    <p:sldId id="356" r:id="rId166"/>
    <p:sldId id="357" r:id="rId167"/>
    <p:sldId id="358" r:id="rId168"/>
    <p:sldId id="361" r:id="rId169"/>
    <p:sldId id="359" r:id="rId170"/>
    <p:sldId id="362" r:id="rId171"/>
    <p:sldId id="363" r:id="rId172"/>
    <p:sldId id="573" r:id="rId173"/>
    <p:sldId id="438" r:id="rId174"/>
    <p:sldId id="364" r:id="rId175"/>
    <p:sldId id="366" r:id="rId176"/>
    <p:sldId id="367" r:id="rId177"/>
    <p:sldId id="532" r:id="rId178"/>
    <p:sldId id="571" r:id="rId179"/>
    <p:sldId id="440" r:id="rId180"/>
    <p:sldId id="370" r:id="rId181"/>
    <p:sldId id="371" r:id="rId182"/>
    <p:sldId id="372" r:id="rId183"/>
    <p:sldId id="584" r:id="rId184"/>
    <p:sldId id="529" r:id="rId185"/>
    <p:sldId id="450" r:id="rId186"/>
    <p:sldId id="451" r:id="rId187"/>
    <p:sldId id="452" r:id="rId188"/>
    <p:sldId id="457" r:id="rId189"/>
    <p:sldId id="448" r:id="rId190"/>
    <p:sldId id="519" r:id="rId191"/>
    <p:sldId id="520" r:id="rId192"/>
    <p:sldId id="586" r:id="rId193"/>
    <p:sldId id="587" r:id="rId194"/>
    <p:sldId id="588" r:id="rId195"/>
    <p:sldId id="589" r:id="rId196"/>
    <p:sldId id="590" r:id="rId197"/>
    <p:sldId id="591" r:id="rId198"/>
    <p:sldId id="592" r:id="rId199"/>
    <p:sldId id="458" r:id="rId200"/>
    <p:sldId id="427" r:id="rId201"/>
    <p:sldId id="428" r:id="rId202"/>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95"/>
            <p14:sldId id="597"/>
            <p14:sldId id="598"/>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50223" autoAdjust="0"/>
  </p:normalViewPr>
  <p:slideViewPr>
    <p:cSldViewPr>
      <p:cViewPr varScale="1">
        <p:scale>
          <a:sx n="48" d="100"/>
          <a:sy n="48" d="100"/>
        </p:scale>
        <p:origin x="2793" y="60"/>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viewProps" Target="view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UI</a:t>
          </a:r>
          <a:endParaRPr lang="en-US" sz="4100" kern="1200" dirty="0"/>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BL</a:t>
          </a:r>
          <a:endParaRPr lang="en-US" sz="4100" kern="1200" dirty="0"/>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DAL</a:t>
          </a:r>
          <a:endParaRPr lang="en-US" sz="4100" kern="1200" dirty="0"/>
        </a:p>
      </dsp:txBody>
      <dsp:txXfrm>
        <a:off x="28258" y="1964844"/>
        <a:ext cx="3381901" cy="85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UI</a:t>
          </a:r>
          <a:endParaRPr lang="en-US" sz="4100" kern="1200" dirty="0">
            <a:solidFill>
              <a:srgbClr val="FFFFFF"/>
            </a:solidFill>
            <a:latin typeface="Franklin Gothic Book"/>
            <a:ea typeface="+mn-ea"/>
            <a:cs typeface="+mn-cs"/>
          </a:endParaRPr>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BL</a:t>
          </a:r>
          <a:endParaRPr lang="en-US" sz="4100" kern="1200" dirty="0">
            <a:solidFill>
              <a:srgbClr val="FFFFFF"/>
            </a:solidFill>
            <a:latin typeface="Franklin Gothic Book"/>
            <a:ea typeface="+mn-ea"/>
            <a:cs typeface="+mn-cs"/>
          </a:endParaRPr>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DAL</a:t>
          </a:r>
          <a:endParaRPr lang="en-US" sz="4100" kern="1200" dirty="0">
            <a:solidFill>
              <a:srgbClr val="FFFFFF"/>
            </a:solidFill>
            <a:latin typeface="Franklin Gothic Book"/>
            <a:ea typeface="+mn-ea"/>
            <a:cs typeface="+mn-cs"/>
          </a:endParaRPr>
        </a:p>
      </dsp:txBody>
      <dsp:txXfrm>
        <a:off x="28258" y="1964844"/>
        <a:ext cx="3381901" cy="85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15</a:t>
            </a:fld>
            <a:endParaRPr lang="en-GB"/>
          </a:p>
        </p:txBody>
      </p:sp>
    </p:spTree>
    <p:extLst>
      <p:ext uri="{BB962C8B-B14F-4D97-AF65-F5344CB8AC3E}">
        <p14:creationId xmlns:p14="http://schemas.microsoft.com/office/powerpoint/2010/main" val="413588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p>
          <a:p>
            <a:endParaRPr lang="en-US" baseline="0" dirty="0" smtClean="0"/>
          </a:p>
          <a:p>
            <a:r>
              <a:rPr lang="en-US" baseline="0" dirty="0" smtClean="0"/>
              <a:t>You can also use registry keys to set it globally on all machines in your datacenter.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47</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52</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55</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3271940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60</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is no longer important</a:t>
            </a:r>
            <a:endParaRPr lang="en-US" baseline="0" dirty="0" smtClean="0"/>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69</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70</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76</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77</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80</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83</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88</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89</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92</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93</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96</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smtClean="0"/>
              <a:t>QueueExplorer</a:t>
            </a:r>
            <a:r>
              <a:rPr lang="de-CH" dirty="0" smtClean="0"/>
              <a:t>,</a:t>
            </a:r>
            <a:r>
              <a:rPr lang="de-CH" baseline="0" dirty="0" smtClean="0"/>
              <a:t> </a:t>
            </a:r>
            <a:r>
              <a:rPr lang="de-CH" baseline="0" dirty="0" err="1" smtClean="0"/>
              <a:t>Powershell</a:t>
            </a:r>
            <a:r>
              <a:rPr lang="de-CH" baseline="0" dirty="0" smtClean="0"/>
              <a:t>…</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26516231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101</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106</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707107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124</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If you are using interfaces for messages then you should use the options on the next slide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127</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Events should be really specific, such as «Customer Shipping Address </a:t>
            </a:r>
            <a:r>
              <a:rPr lang="it-IT" baseline="0" dirty="0" smtClean="0"/>
              <a:t>Changed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132</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138</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139</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144</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145</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150</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154</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NSB creates</a:t>
            </a:r>
            <a:r>
              <a:rPr lang="en-US" baseline="0" dirty="0" smtClean="0"/>
              <a:t> a proxy class for message interfaces and instantiates that when you ask to create an instance of an interface. Send has lambda expression overload which allows to set the message properties.</a:t>
            </a:r>
            <a:endParaRPr lang="en-US" dirty="0" smtClean="0"/>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37967113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157</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160</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161</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168</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175</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176</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Even if it is possible to specify a message destination in code it is highly suggested to specify message destinations at application-configuration level to maintain a high level of flexibility.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195</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198</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201</a:t>
            </a:fld>
            <a:endParaRPr lang="en-GB"/>
          </a:p>
        </p:txBody>
      </p:sp>
    </p:spTree>
    <p:extLst>
      <p:ext uri="{BB962C8B-B14F-4D97-AF65-F5344CB8AC3E}">
        <p14:creationId xmlns:p14="http://schemas.microsoft.com/office/powerpoint/2010/main" val="41900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object </a:t>
            </a:r>
            <a:r>
              <a:rPr lang="en-US" sz="2400" dirty="0" err="1" smtClean="0">
                <a:latin typeface="Consolas" pitchFamily="49" charset="0"/>
              </a:rPr>
              <a:t>msg</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a:t>
            </a:r>
            <a:r>
              <a:rPr lang="en-US" sz="2200" dirty="0" smtClean="0">
                <a:latin typeface="Consolas" pitchFamily="49" charset="0"/>
                <a:cs typeface="+mn-cs"/>
              </a:rPr>
              <a:t>	&lt;add Assembly=“assembly” endpoint=“destination”&gt;</a:t>
            </a:r>
          </a:p>
          <a:p>
            <a:pPr lvl="2">
              <a:buNone/>
            </a:pPr>
            <a:r>
              <a:rPr lang="en-US" sz="2800" dirty="0" smtClean="0"/>
              <a:t>Or:</a:t>
            </a:r>
          </a:p>
          <a:p>
            <a:pPr lvl="2">
              <a:buNone/>
            </a:pPr>
            <a:r>
              <a:rPr lang="en-US" sz="2200" dirty="0" smtClean="0">
                <a:latin typeface="Consolas" pitchFamily="49" charset="0"/>
                <a:cs typeface="+mn-cs"/>
              </a:rPr>
              <a:t>&lt;add Assembly=“</a:t>
            </a:r>
            <a:r>
              <a:rPr lang="en-US" sz="2200" dirty="0" err="1" smtClean="0">
                <a:latin typeface="Consolas" pitchFamily="49" charset="0"/>
                <a:cs typeface="+mn-cs"/>
              </a:rPr>
              <a:t>asm</a:t>
            </a:r>
            <a:r>
              <a:rPr lang="en-US" sz="2200" dirty="0" smtClean="0">
                <a:latin typeface="Consolas" pitchFamily="49" charset="0"/>
                <a:cs typeface="+mn-cs"/>
              </a:rPr>
              <a:t>” Namespace=“ns” endpoint=“</a:t>
            </a:r>
            <a:r>
              <a:rPr lang="en-US" sz="2200" dirty="0" err="1" smtClean="0">
                <a:latin typeface="Consolas" pitchFamily="49" charset="0"/>
                <a:cs typeface="+mn-cs"/>
              </a:rPr>
              <a:t>dest</a:t>
            </a:r>
            <a:r>
              <a:rPr lang="en-US" sz="2200" dirty="0" smtClean="0">
                <a:latin typeface="Consolas" pitchFamily="49" charset="0"/>
                <a:cs typeface="+mn-cs"/>
              </a:rPr>
              <a:t>”&gt;</a:t>
            </a:r>
          </a:p>
          <a:p>
            <a:pPr lvl="2">
              <a:buNone/>
            </a:pPr>
            <a:r>
              <a:rPr lang="fr-FR" sz="2200" dirty="0">
                <a:latin typeface="Consolas" pitchFamily="49" charset="0"/>
                <a:cs typeface="+mn-cs"/>
              </a:rPr>
              <a:t>&lt;</a:t>
            </a:r>
            <a:r>
              <a:rPr lang="fr-FR" sz="2200" dirty="0" err="1">
                <a:latin typeface="Consolas" pitchFamily="49" charset="0"/>
                <a:cs typeface="+mn-cs"/>
              </a:rPr>
              <a:t>add</a:t>
            </a:r>
            <a:r>
              <a:rPr lang="fr-FR" sz="2200" dirty="0">
                <a:latin typeface="Consolas" pitchFamily="49" charset="0"/>
                <a:cs typeface="+mn-cs"/>
              </a:rPr>
              <a:t> </a:t>
            </a:r>
            <a:r>
              <a:rPr lang="en-US" sz="2200" dirty="0">
                <a:latin typeface="Consolas" pitchFamily="49" charset="0"/>
              </a:rPr>
              <a:t>Assembly=“</a:t>
            </a:r>
            <a:r>
              <a:rPr lang="en-US" sz="2200" dirty="0" err="1" smtClean="0">
                <a:latin typeface="Consolas" pitchFamily="49" charset="0"/>
              </a:rPr>
              <a:t>asm</a:t>
            </a:r>
            <a:r>
              <a:rPr lang="en-US" sz="2200" dirty="0" smtClean="0">
                <a:latin typeface="Consolas" pitchFamily="49" charset="0"/>
              </a:rPr>
              <a:t>”</a:t>
            </a:r>
            <a:r>
              <a:rPr lang="fr-FR" sz="2200" dirty="0">
                <a:latin typeface="Consolas" pitchFamily="49" charset="0"/>
                <a:cs typeface="+mn-cs"/>
              </a:rPr>
              <a:t> </a:t>
            </a:r>
            <a:r>
              <a:rPr lang="en-US" sz="2200" dirty="0" smtClean="0">
                <a:latin typeface="Consolas" pitchFamily="49" charset="0"/>
              </a:rPr>
              <a:t>Type=“</a:t>
            </a:r>
            <a:r>
              <a:rPr lang="en-US" sz="2200" dirty="0" err="1" smtClean="0">
                <a:latin typeface="Consolas" pitchFamily="49" charset="0"/>
              </a:rPr>
              <a:t>fqn</a:t>
            </a:r>
            <a:r>
              <a:rPr lang="en-US" sz="2200" dirty="0" smtClean="0">
                <a:latin typeface="Consolas" pitchFamily="49" charset="0"/>
              </a:rPr>
              <a:t>” endpoint</a:t>
            </a:r>
            <a:r>
              <a:rPr lang="fr-FR" sz="2200" dirty="0" smtClean="0">
                <a:latin typeface="Consolas" pitchFamily="49" charset="0"/>
                <a:cs typeface="+mn-cs"/>
              </a:rPr>
              <a:t>=“</a:t>
            </a:r>
            <a:r>
              <a:rPr lang="fr-FR" sz="2200" dirty="0" err="1" smtClean="0">
                <a:latin typeface="Consolas" pitchFamily="49" charset="0"/>
                <a:cs typeface="+mn-cs"/>
              </a:rPr>
              <a:t>dest</a:t>
            </a:r>
            <a:r>
              <a:rPr lang="fr-FR" sz="2200" dirty="0" smtClean="0">
                <a:latin typeface="Consolas" pitchFamily="49" charset="0"/>
                <a:cs typeface="+mn-cs"/>
              </a:rPr>
              <a:t>”&gt;</a:t>
            </a:r>
            <a:endParaRPr lang="fr-FR" sz="2200" dirty="0">
              <a:latin typeface="Consolas" pitchFamily="49" charset="0"/>
              <a:cs typeface="+mn-cs"/>
            </a:endParaRPr>
          </a:p>
          <a:p>
            <a:pPr lvl="2">
              <a:buNone/>
            </a:pP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a:t>
            </a:r>
            <a:r>
              <a:rPr lang="en-US" dirty="0" smtClean="0">
                <a:latin typeface="Consolas" pitchFamily="49" charset="0"/>
              </a:rPr>
              <a:t>Assembly</a:t>
            </a:r>
            <a:r>
              <a:rPr lang="en-US" dirty="0" smtClean="0">
                <a:latin typeface="Consolas" pitchFamily="49" charset="0"/>
              </a:rPr>
              <a:t>=“</a:t>
            </a:r>
            <a:r>
              <a:rPr lang="en-US" dirty="0" smtClean="0">
                <a:latin typeface="Consolas" pitchFamily="49" charset="0"/>
              </a:rPr>
              <a:t>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r>
              <a:rPr lang="en-US" dirty="0" smtClean="0"/>
              <a:t>Exercise 3:</a:t>
            </a:r>
          </a:p>
          <a:p>
            <a:pPr lvl="1"/>
            <a:r>
              <a:rPr lang="en-US" dirty="0" smtClean="0"/>
              <a:t>Unobtrusive mode, message conventions</a:t>
            </a:r>
          </a:p>
          <a:p>
            <a:r>
              <a:rPr lang="en-US" dirty="0" smtClean="0"/>
              <a:t>Exercise 4:</a:t>
            </a:r>
          </a:p>
          <a:p>
            <a:pPr lvl="1"/>
            <a:r>
              <a:rPr lang="en-US" dirty="0" smtClean="0"/>
              <a:t>Customization of </a:t>
            </a:r>
            <a:r>
              <a:rPr lang="en-US" dirty="0" err="1" smtClean="0"/>
              <a:t>serializer</a:t>
            </a:r>
            <a:endParaRPr lang="en-US" dirty="0" smtClean="0"/>
          </a:p>
          <a:p>
            <a:r>
              <a:rPr lang="en-US" dirty="0" smtClean="0"/>
              <a:t>Exercise 5:</a:t>
            </a:r>
          </a:p>
          <a:p>
            <a:pPr lvl="1"/>
            <a:r>
              <a:rPr lang="en-US" dirty="0" smtClean="0"/>
              <a:t>Routing</a:t>
            </a:r>
          </a:p>
          <a:p>
            <a:r>
              <a:rPr lang="en-US" dirty="0" smtClean="0"/>
              <a:t>Exercise 6:</a:t>
            </a:r>
          </a:p>
          <a:p>
            <a:pPr lvl="1"/>
            <a:r>
              <a:rPr lang="en-US" dirty="0" smtClean="0"/>
              <a:t>Message processing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configuration.Conventions</a:t>
            </a:r>
            <a:r>
              <a:rPr lang="en-US" sz="2800" dirty="0" smtClean="0">
                <a:latin typeface="Consolas" pitchFamily="49" charset="0"/>
              </a:rPr>
              <a:t>()</a:t>
            </a:r>
            <a:br>
              <a:rPr lang="en-US" sz="2800" dirty="0" smtClean="0">
                <a:latin typeface="Consolas" pitchFamily="49" charset="0"/>
              </a:rPr>
            </a:br>
            <a:r>
              <a:rPr lang="en-US" sz="2800" dirty="0" smtClean="0">
                <a:latin typeface="Consolas" pitchFamily="49" charset="0"/>
              </a:rPr>
              <a:t>.</a:t>
            </a:r>
            <a:r>
              <a:rPr lang="en-US" sz="2800" dirty="0" err="1" smtClean="0">
                <a:latin typeface="Consolas" pitchFamily="49" charset="0"/>
              </a:rPr>
              <a:t>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r>
              <a:rPr lang="en-US" sz="2800" dirty="0" smtClean="0"/>
              <a:t>Conventions configuration for expiry</a:t>
            </a:r>
          </a:p>
          <a:p>
            <a:r>
              <a:rPr lang="en-US" sz="2800" dirty="0" smtClean="0"/>
              <a:t>Centralized conventions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configuration.Transactions</a:t>
            </a:r>
            <a:r>
              <a:rPr lang="en-US" dirty="0" smtClean="0">
                <a:latin typeface="Consolas" pitchFamily="49" charset="0"/>
              </a:rPr>
              <a:t>()</a:t>
            </a:r>
            <a:br>
              <a:rPr lang="en-US" dirty="0" smtClean="0">
                <a:latin typeface="Consolas" pitchFamily="49" charset="0"/>
              </a:rPr>
            </a:br>
            <a:r>
              <a:rPr lang="en-US" b="1" dirty="0" smtClean="0">
                <a:latin typeface="Consolas" pitchFamily="49" charset="0"/>
              </a:rPr>
              <a:t>Enable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r>
              <a:rPr lang="en-US" smtClean="0"/>
              <a:t>Exceptions</a:t>
            </a:r>
          </a:p>
          <a:p>
            <a:r>
              <a:rPr lang="en-US" smtClean="0"/>
              <a:t>First-Level </a:t>
            </a:r>
            <a:r>
              <a:rPr lang="en-US" dirty="0" smtClean="0"/>
              <a:t>and Second-Level Retries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smtClean="0">
                <a:latin typeface="Consolas" pitchFamily="49" charset="0"/>
              </a:rPr>
              <a:t>configuration</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AuditConfig</a:t>
            </a:r>
            <a:endParaRPr lang="en-US" sz="2400" dirty="0" smtClean="0">
              <a:latin typeface="Consolas" pitchFamily="49" charset="0"/>
            </a:endParaRPr>
          </a:p>
          <a:p>
            <a:pPr>
              <a:buNone/>
            </a:pPr>
            <a:r>
              <a:rPr lang="en-US" sz="2400" dirty="0" smtClean="0">
                <a:latin typeface="Consolas" pitchFamily="49" charset="0"/>
              </a:rPr>
              <a:t>			</a:t>
            </a:r>
            <a:r>
              <a:rPr lang="en-US" sz="2400" dirty="0" err="1" smtClean="0">
                <a:latin typeface="Consolas" pitchFamily="49" charset="0"/>
              </a:rPr>
              <a:t>QueueName</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r>
              <a:rPr lang="en-US" dirty="0" smtClean="0"/>
              <a:t>Authorization</a:t>
            </a:r>
          </a:p>
          <a:p>
            <a:r>
              <a:rPr lang="en-US" dirty="0" smtClean="0"/>
              <a:t>Message Headers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configuration.RegisterComponents</a:t>
            </a:r>
            <a:r>
              <a:rPr lang="en-US" dirty="0" smtClean="0">
                <a:latin typeface="Consolas" pitchFamily="49" charset="0"/>
              </a:rPr>
              <a:t>(c =&gt; </a:t>
            </a:r>
            <a:r>
              <a:rPr lang="en-US" dirty="0" err="1" smtClean="0">
                <a:latin typeface="Consolas" pitchFamily="49" charset="0"/>
              </a:rPr>
              <a:t>c.ConfigureComponent</a:t>
            </a:r>
            <a:r>
              <a:rPr lang="en-US" dirty="0" smtClean="0">
                <a:latin typeface="Consolas" pitchFamily="49" charset="0"/>
              </a:rPr>
              <a:t>&lt;T&gt;(</a:t>
            </a:r>
            <a:endParaRPr lang="en-US" dirty="0">
              <a:latin typeface="Consolas" pitchFamily="49" charset="0"/>
            </a:endParaRP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Locator pattern is no longer supported</a:t>
            </a:r>
            <a:endParaRPr lang="en-US" dirty="0" smtClean="0">
              <a:latin typeface="Consolas" pitchFamily="49" charset="0"/>
            </a:endParaRPr>
          </a:p>
          <a:p>
            <a:pPr>
              <a:buNone/>
            </a:pPr>
            <a:r>
              <a:rPr lang="en-US" strike="sngStrike" dirty="0" err="1">
                <a:latin typeface="Consolas" pitchFamily="49" charset="0"/>
              </a:rPr>
              <a:t>Configure.Instance.Builder.Build</a:t>
            </a:r>
            <a:r>
              <a:rPr lang="en-US" strike="sngStrike" dirty="0">
                <a:latin typeface="Consolas" pitchFamily="49" charset="0"/>
              </a:rPr>
              <a:t>&lt;T&gt;();</a:t>
            </a:r>
          </a:p>
          <a:p>
            <a:r>
              <a:rPr lang="en-US" dirty="0" smtClean="0"/>
              <a:t>Supports constructor or property setter injection</a:t>
            </a:r>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r>
              <a:rPr lang="en-US" dirty="0" smtClean="0"/>
              <a:t>Dependency Injection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configuration.Conventions</a:t>
            </a:r>
            <a:r>
              <a:rPr lang="en-US" dirty="0" smtClean="0"/>
              <a:t>()</a:t>
            </a:r>
            <a:br>
              <a:rPr lang="en-US" dirty="0" smtClean="0"/>
            </a:br>
            <a:r>
              <a:rPr lang="en-US" dirty="0" smtClean="0"/>
              <a:t>   .</a:t>
            </a:r>
            <a:r>
              <a:rPr lang="en-US" dirty="0" err="1" smtClean="0"/>
              <a:t>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err="1" smtClean="0">
                <a:latin typeface="Consolas" pitchFamily="49" charset="0"/>
                <a:cs typeface="Consolas" pitchFamily="49" charset="0"/>
              </a:rPr>
              <a:t>configuration.RijndaelEncryptionService</a:t>
            </a:r>
            <a:r>
              <a:rPr lang="en-US" sz="2400" dirty="0">
                <a:latin typeface="Consolas" pitchFamily="49" charset="0"/>
                <a:cs typeface="Consolas" pitchFamily="49" charset="0"/>
              </a:rPr>
              <a:t>();</a:t>
            </a:r>
            <a:endParaRPr lang="en-US" sz="24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r>
              <a:rPr lang="en-US" dirty="0" smtClean="0"/>
              <a:t>Encryption</a:t>
            </a:r>
          </a:p>
          <a:p>
            <a:r>
              <a:rPr lang="en-US" dirty="0" smtClean="0"/>
              <a:t>Custom convention for encrypted properties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configuration.EndpointName</a:t>
            </a:r>
            <a:r>
              <a:rPr lang="en-US" sz="2400" dirty="0" smtClean="0">
                <a:latin typeface="Consolas" pitchFamily="49" charset="0"/>
                <a:cs typeface="Consolas" pitchFamily="49" charset="0"/>
              </a:rPr>
              <a:t>(“X”);</a:t>
            </a:r>
            <a:endParaRPr lang="en-US" dirty="0" smtClean="0">
              <a:latin typeface="Consolas" pitchFamily="49" charset="0"/>
              <a:cs typeface="Consolas" pitchFamily="49" charset="0"/>
            </a:endParaRP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err="1">
                <a:latin typeface="Consolas" pitchFamily="49" charset="0"/>
                <a:cs typeface="Consolas" pitchFamily="49" charset="0"/>
              </a:rPr>
              <a:t>BusConfiguration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BusConfiguration</a:t>
            </a:r>
            <a:r>
              <a:rPr lang="en-US" sz="2000" dirty="0" smtClean="0">
                <a:latin typeface="Consolas" pitchFamily="49" charset="0"/>
                <a:cs typeface="Consolas" pitchFamily="49" charset="0"/>
              </a:rPr>
              <a:t>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c.Configurer.RegisterComponents</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r</a:t>
            </a:r>
            <a:r>
              <a:rPr lang="en-US" sz="2000" dirty="0" smtClean="0">
                <a:latin typeface="Consolas" pitchFamily="49" charset="0"/>
                <a:cs typeface="Consolas" pitchFamily="49" charset="0"/>
              </a:rPr>
              <a:t> =&gt; </a:t>
            </a:r>
            <a:r>
              <a:rPr lang="en-US" sz="2000" dirty="0" err="1">
                <a:latin typeface="Consolas" pitchFamily="49" charset="0"/>
                <a:cs typeface="Consolas" pitchFamily="49" charset="0"/>
              </a:rPr>
              <a:t>r</a:t>
            </a:r>
            <a:r>
              <a:rPr lang="en-US" sz="2000" dirty="0" err="1" smtClean="0">
                <a:latin typeface="Consolas" pitchFamily="49" charset="0"/>
                <a:cs typeface="Consolas" pitchFamily="49" charset="0"/>
              </a:rPr>
              <a:t>.ConfigureComponent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218364" y="5303837"/>
            <a:ext cx="2057400" cy="3810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de-CH"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1687512" y="3932237"/>
            <a:ext cx="5486400" cy="6858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de-CH"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err="1">
                <a:latin typeface="Consolas" pitchFamily="49" charset="0"/>
                <a:cs typeface="Consolas" pitchFamily="49" charset="0"/>
              </a:rPr>
              <a:t>BusConfiguration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BusConfiguration</a:t>
            </a:r>
            <a:r>
              <a:rPr lang="en-US" sz="2000" dirty="0" smtClean="0">
                <a:latin typeface="Consolas" pitchFamily="49" charset="0"/>
                <a:cs typeface="Consolas" pitchFamily="49" charset="0"/>
              </a:rPr>
              <a:t>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c.GetSettings</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configuration.RegisterComponents</a:t>
            </a:r>
            <a:r>
              <a:rPr lang="en-US" sz="2000" dirty="0" smtClean="0">
                <a:latin typeface="Consolas" pitchFamily="49" charset="0"/>
                <a:cs typeface="Consolas" pitchFamily="49" charset="0"/>
              </a:rPr>
              <a:t>(r =&gt;</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r</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(p =&gt; </a:t>
            </a:r>
            <a:r>
              <a:rPr lang="en-US" sz="2000" dirty="0" err="1" smtClean="0">
                <a:latin typeface="Consolas" pitchFamily="49" charset="0"/>
                <a:cs typeface="Consolas" pitchFamily="49" charset="0"/>
              </a:rPr>
              <a:t>p.Prop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section.Value</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endParaRPr lang="en-US" sz="2000" dirty="0"/>
          </a:p>
        </p:txBody>
      </p:sp>
      <p:sp>
        <p:nvSpPr>
          <p:cNvPr id="2" name="Title 1"/>
          <p:cNvSpPr>
            <a:spLocks noGrp="1"/>
          </p:cNvSpPr>
          <p:nvPr>
            <p:ph type="title"/>
          </p:nvPr>
        </p:nvSpPr>
        <p:spPr/>
        <p:txBody>
          <a:bodyPr/>
          <a:lstStyle/>
          <a:p>
            <a:r>
              <a:rPr lang="en-US" dirty="0" smtClean="0"/>
              <a:t>Accessing Configuration Sections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sz="2800" dirty="0" smtClean="0"/>
              <a:t>Only holds for </a:t>
            </a:r>
            <a:r>
              <a:rPr lang="en-US" sz="2800" dirty="0" err="1" smtClean="0"/>
              <a:t>config</a:t>
            </a:r>
            <a:r>
              <a:rPr lang="en-US" sz="2800" dirty="0" smtClean="0"/>
              <a:t> sections accessed via </a:t>
            </a:r>
            <a:r>
              <a:rPr lang="en-US" sz="2800" dirty="0" err="1" smtClean="0"/>
              <a:t>configuration.GetSettings</a:t>
            </a:r>
            <a:r>
              <a:rPr lang="en-US" sz="2800" dirty="0" smtClean="0"/>
              <a:t>().</a:t>
            </a:r>
            <a:r>
              <a:rPr lang="en-US" sz="2800" dirty="0" err="1" smtClean="0"/>
              <a:t>GetConfigSection</a:t>
            </a:r>
            <a:r>
              <a:rPr lang="en-US" sz="2800" dirty="0" smtClean="0"/>
              <a:t>&lt;T&gt;</a:t>
            </a:r>
          </a:p>
          <a:p>
            <a:pPr>
              <a:buNone/>
            </a:pPr>
            <a:r>
              <a:rPr lang="en-US" sz="2400" dirty="0" smtClean="0">
                <a:latin typeface="Consolas" pitchFamily="49" charset="0"/>
                <a:cs typeface="Consolas" pitchFamily="49" charset="0"/>
              </a:rPr>
              <a:t>	</a:t>
            </a:r>
            <a:r>
              <a:rPr lang="en-US" sz="2200" dirty="0" smtClean="0">
                <a:latin typeface="Consolas" pitchFamily="49" charset="0"/>
                <a:cs typeface="Consolas" pitchFamily="49" charset="0"/>
              </a:rPr>
              <a:t>configuration</a:t>
            </a:r>
          </a:p>
          <a:p>
            <a:pPr>
              <a:buNone/>
            </a:pP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CustomConfigurationSource</a:t>
            </a:r>
            <a:r>
              <a:rPr lang="en-US" sz="2200" dirty="0" smtClean="0">
                <a:latin typeface="Consolas" pitchFamily="49" charset="0"/>
                <a:cs typeface="Consolas" pitchFamily="49" charset="0"/>
              </a:rPr>
              <a:t>(new </a:t>
            </a:r>
            <a:r>
              <a:rPr lang="en-US" sz="2200" dirty="0" err="1" smtClean="0">
                <a:latin typeface="Consolas" pitchFamily="49" charset="0"/>
                <a:cs typeface="Consolas" pitchFamily="49" charset="0"/>
              </a:rPr>
              <a:t>MySource</a:t>
            </a:r>
            <a:r>
              <a:rPr lang="en-US" sz="22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endParaRPr lang="en-US" sz="2400" dirty="0" smtClean="0">
              <a:solidFill>
                <a:schemeClr val="accent1">
                  <a:lumMod val="50000"/>
                </a:schemeClr>
              </a:solidFill>
              <a:latin typeface="Consolas" pitchFamily="49" charset="0"/>
            </a:endParaRPr>
          </a:p>
          <a:p>
            <a:pPr>
              <a:lnSpc>
                <a:spcPct val="50000"/>
              </a:lnSpc>
              <a:buNone/>
            </a:pPr>
            <a:r>
              <a:rPr lang="en-US" sz="2200" dirty="0" smtClean="0">
                <a:solidFill>
                  <a:schemeClr val="accent2">
                    <a:lumMod val="50000"/>
                  </a:schemeClr>
                </a:solidFill>
                <a:latin typeface="Consolas" pitchFamily="49" charset="0"/>
              </a:rPr>
              <a:t>public class </a:t>
            </a:r>
            <a:r>
              <a:rPr lang="en-US" sz="2200" dirty="0" err="1" smtClean="0">
                <a:solidFill>
                  <a:schemeClr val="tx1"/>
                </a:solidFill>
                <a:latin typeface="Consolas" pitchFamily="49" charset="0"/>
              </a:rPr>
              <a:t>MySource</a:t>
            </a:r>
            <a:r>
              <a:rPr lang="en-US" sz="2200" dirty="0" smtClean="0">
                <a:solidFill>
                  <a:schemeClr val="tx1"/>
                </a:solidFill>
                <a:latin typeface="Consolas" pitchFamily="49" charset="0"/>
              </a:rPr>
              <a:t> : </a:t>
            </a:r>
            <a:r>
              <a:rPr lang="en-US" sz="2200" dirty="0" err="1" smtClean="0">
                <a:solidFill>
                  <a:schemeClr val="tx1"/>
                </a:solidFill>
                <a:latin typeface="Consolas" pitchFamily="49" charset="0"/>
              </a:rPr>
              <a:t>IConfigurationSource</a:t>
            </a:r>
            <a:endParaRPr lang="en-US" sz="2200" dirty="0" smtClean="0">
              <a:solidFill>
                <a:schemeClr val="tx1"/>
              </a:solidFill>
              <a:latin typeface="Consolas" pitchFamily="49" charset="0"/>
            </a:endParaRPr>
          </a:p>
          <a:p>
            <a:pPr>
              <a:lnSpc>
                <a:spcPct val="50000"/>
              </a:lnSpc>
              <a:buNone/>
            </a:pPr>
            <a:r>
              <a:rPr lang="en-US" sz="2200" dirty="0" smtClean="0">
                <a:solidFill>
                  <a:schemeClr val="tx1"/>
                </a:solidFill>
                <a:latin typeface="Consolas" pitchFamily="49" charset="0"/>
              </a:rPr>
              <a:t>{</a:t>
            </a:r>
          </a:p>
          <a:p>
            <a:pPr>
              <a:lnSpc>
                <a:spcPct val="50000"/>
              </a:lnSpc>
              <a:buNone/>
            </a:pPr>
            <a:r>
              <a:rPr lang="en-US" sz="2200" dirty="0" smtClean="0">
                <a:solidFill>
                  <a:schemeClr val="tx1"/>
                </a:solidFill>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solidFill>
                  <a:schemeClr val="tx1"/>
                </a:solidFill>
                <a:latin typeface="Consolas" pitchFamily="49" charset="0"/>
              </a:rPr>
              <a:t> T </a:t>
            </a:r>
            <a:r>
              <a:rPr lang="en-US" sz="2200" dirty="0" err="1" smtClean="0">
                <a:solidFill>
                  <a:schemeClr val="tx1"/>
                </a:solidFill>
                <a:latin typeface="Consolas" pitchFamily="49" charset="0"/>
              </a:rPr>
              <a:t>GetConfiguration</a:t>
            </a:r>
            <a:r>
              <a:rPr lang="en-US" sz="2200" dirty="0" smtClean="0">
                <a:solidFill>
                  <a:schemeClr val="tx1"/>
                </a:solidFill>
                <a:latin typeface="Consolas" pitchFamily="49" charset="0"/>
              </a:rPr>
              <a:t>&lt;T&gt;() </a:t>
            </a:r>
            <a:r>
              <a:rPr lang="en-US" sz="2200" dirty="0" smtClean="0">
                <a:solidFill>
                  <a:schemeClr val="accent2">
                    <a:lumMod val="50000"/>
                  </a:schemeClr>
                </a:solidFill>
                <a:latin typeface="Consolas" pitchFamily="49" charset="0"/>
              </a:rPr>
              <a:t>where</a:t>
            </a:r>
            <a:r>
              <a:rPr lang="en-US" sz="2200" dirty="0" smtClean="0">
                <a:solidFill>
                  <a:schemeClr val="tx1"/>
                </a:solidFill>
                <a:latin typeface="Consolas" pitchFamily="49" charset="0"/>
              </a:rPr>
              <a:t> T : </a:t>
            </a:r>
            <a:r>
              <a:rPr lang="en-US" sz="2200" dirty="0" smtClean="0">
                <a:solidFill>
                  <a:schemeClr val="accent2">
                    <a:lumMod val="50000"/>
                  </a:schemeClr>
                </a:solidFill>
                <a:latin typeface="Consolas" pitchFamily="49" charset="0"/>
              </a:rPr>
              <a:t>class, new() </a:t>
            </a:r>
          </a:p>
          <a:p>
            <a:pPr>
              <a:lnSpc>
                <a:spcPct val="50000"/>
              </a:lnSpc>
              <a:buNone/>
            </a:pPr>
            <a:r>
              <a:rPr lang="en-US" sz="2200" dirty="0" smtClean="0">
                <a:solidFill>
                  <a:schemeClr val="tx1"/>
                </a:solidFill>
                <a:latin typeface="Consolas" pitchFamily="49" charset="0"/>
              </a:rPr>
              <a:t>			{ </a:t>
            </a:r>
          </a:p>
          <a:p>
            <a:pPr>
              <a:lnSpc>
                <a:spcPct val="50000"/>
              </a:lnSpc>
              <a:buNone/>
            </a:pPr>
            <a:r>
              <a:rPr lang="en-US" sz="2200" dirty="0" smtClean="0">
                <a:solidFill>
                  <a:schemeClr val="tx1"/>
                </a:solidFill>
                <a:latin typeface="Consolas" pitchFamily="49" charset="0"/>
              </a:rPr>
              <a:t>				</a:t>
            </a:r>
            <a:r>
              <a:rPr lang="en-US" sz="2200" dirty="0" smtClean="0">
                <a:solidFill>
                  <a:schemeClr val="accent1">
                    <a:lumMod val="50000"/>
                  </a:schemeClr>
                </a:solidFill>
                <a:latin typeface="Consolas" pitchFamily="49" charset="0"/>
              </a:rPr>
              <a:t>// override everything</a:t>
            </a:r>
          </a:p>
          <a:p>
            <a:pPr>
              <a:lnSpc>
                <a:spcPct val="50000"/>
              </a:lnSpc>
              <a:buNone/>
            </a:pPr>
            <a:r>
              <a:rPr lang="en-US" sz="2200" dirty="0" smtClean="0">
                <a:solidFill>
                  <a:schemeClr val="tx1"/>
                </a:solidFill>
                <a:latin typeface="Consolas" pitchFamily="49" charset="0"/>
              </a:rPr>
              <a:t>			}</a:t>
            </a:r>
          </a:p>
          <a:p>
            <a:pPr>
              <a:lnSpc>
                <a:spcPct val="50000"/>
              </a:lnSpc>
              <a:buNone/>
            </a:pPr>
            <a:r>
              <a:rPr lang="en-US" sz="22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smtClean="0"/>
              <a:t>Pipeline </a:t>
            </a:r>
            <a:r>
              <a:rPr lang="de-CH" dirty="0" err="1" smtClean="0"/>
              <a:t>of</a:t>
            </a:r>
            <a:r>
              <a:rPr lang="de-CH" dirty="0" smtClean="0"/>
              <a:t> NServiceBus </a:t>
            </a:r>
            <a:r>
              <a:rPr lang="de-CH" dirty="0" err="1" smtClean="0"/>
              <a:t>can</a:t>
            </a:r>
            <a:r>
              <a:rPr lang="de-CH" dirty="0" smtClean="0"/>
              <a:t> </a:t>
            </a:r>
            <a:r>
              <a:rPr lang="de-CH" dirty="0" err="1" smtClean="0"/>
              <a:t>be</a:t>
            </a:r>
            <a:r>
              <a:rPr lang="de-CH" dirty="0" smtClean="0"/>
              <a:t> </a:t>
            </a:r>
            <a:r>
              <a:rPr lang="de-CH" dirty="0" err="1" smtClean="0"/>
              <a:t>bent</a:t>
            </a:r>
            <a:r>
              <a:rPr lang="de-CH" dirty="0" smtClean="0"/>
              <a:t> </a:t>
            </a:r>
            <a:r>
              <a:rPr lang="de-CH" dirty="0" err="1" smtClean="0"/>
              <a:t>to</a:t>
            </a:r>
            <a:r>
              <a:rPr lang="de-CH" dirty="0" smtClean="0"/>
              <a:t> </a:t>
            </a:r>
            <a:r>
              <a:rPr lang="de-CH" dirty="0" err="1" smtClean="0"/>
              <a:t>your</a:t>
            </a:r>
            <a:r>
              <a:rPr lang="de-CH" dirty="0" smtClean="0"/>
              <a:t> will, </a:t>
            </a:r>
            <a:r>
              <a:rPr lang="de-CH" dirty="0" err="1" smtClean="0"/>
              <a:t>implement</a:t>
            </a:r>
            <a:r>
              <a:rPr lang="de-CH" dirty="0" smtClean="0"/>
              <a:t> </a:t>
            </a:r>
            <a:r>
              <a:rPr lang="de-CH" dirty="0" err="1" smtClean="0"/>
              <a:t>IBehavior</a:t>
            </a:r>
            <a:r>
              <a:rPr lang="de-CH" dirty="0" smtClean="0"/>
              <a:t>&lt;</a:t>
            </a:r>
            <a:r>
              <a:rPr lang="de-CH" dirty="0" err="1" smtClean="0"/>
              <a:t>IncomingContext|OutgoingContext</a:t>
            </a:r>
            <a:r>
              <a:rPr lang="de-CH" dirty="0" smtClean="0"/>
              <a:t>&gt;</a:t>
            </a:r>
          </a:p>
        </p:txBody>
      </p:sp>
      <p:sp>
        <p:nvSpPr>
          <p:cNvPr id="4" name="Rectangle 3"/>
          <p:cNvSpPr/>
          <p:nvPr/>
        </p:nvSpPr>
        <p:spPr>
          <a:xfrm>
            <a:off x="885031" y="3932237"/>
            <a:ext cx="8305800" cy="2668423"/>
          </a:xfrm>
          <a:prstGeom prst="rect">
            <a:avLst/>
          </a:prstGeom>
        </p:spPr>
        <p:txBody>
          <a:bodyPr wrap="square">
            <a:spAutoFit/>
          </a:bodyPr>
          <a:lstStyle/>
          <a:p>
            <a:r>
              <a:rPr lang="de-CH" sz="2000" dirty="0" err="1">
                <a:highlight>
                  <a:srgbClr val="FFFFFF"/>
                </a:highlight>
                <a:latin typeface="Consolas" panose="020B0609020204030204" pitchFamily="49" charset="0"/>
              </a:rPr>
              <a:t>public</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a:t>
            </a:r>
            <a:r>
              <a:rPr lang="de-CH" sz="2000" dirty="0">
                <a:highlight>
                  <a:srgbClr val="FFFFFF"/>
                </a:highlight>
                <a:latin typeface="Consolas" panose="020B0609020204030204" pitchFamily="49" charset="0"/>
              </a:rPr>
              <a:t> : </a:t>
            </a:r>
            <a:r>
              <a:rPr lang="de-CH" sz="2000" dirty="0" err="1" smtClean="0">
                <a:highlight>
                  <a:srgbClr val="FFFFFF"/>
                </a:highlight>
                <a:latin typeface="Consolas" panose="020B0609020204030204" pitchFamily="49" charset="0"/>
              </a:rPr>
              <a:t>IBehavior</a:t>
            </a:r>
            <a:r>
              <a:rPr lang="de-CH" sz="2000" dirty="0" smtClean="0">
                <a:highlight>
                  <a:srgbClr val="FFFFFF"/>
                </a:highlight>
                <a:latin typeface="Consolas" panose="020B0609020204030204" pitchFamily="49" charset="0"/>
              </a:rPr>
              <a:t>&lt;</a:t>
            </a:r>
            <a:r>
              <a:rPr lang="de-CH" sz="2000" dirty="0" err="1" smtClean="0">
                <a:highlight>
                  <a:srgbClr val="FFFFFF"/>
                </a:highlight>
                <a:latin typeface="Consolas" panose="020B0609020204030204" pitchFamily="49" charset="0"/>
              </a:rPr>
              <a:t>IncomingContext</a:t>
            </a:r>
            <a:r>
              <a:rPr lang="de-CH" sz="2000" dirty="0">
                <a:highlight>
                  <a:srgbClr val="FFFFFF"/>
                </a:highlight>
                <a:latin typeface="Consolas" panose="020B0609020204030204" pitchFamily="49" charset="0"/>
              </a:rPr>
              <a:t>&gt;</a:t>
            </a: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en-US" sz="2000" dirty="0">
                <a:highlight>
                  <a:srgbClr val="FFFFFF"/>
                </a:highlight>
                <a:latin typeface="Consolas" panose="020B0609020204030204" pitchFamily="49" charset="0"/>
              </a:rPr>
              <a:t>        public void </a:t>
            </a:r>
            <a:r>
              <a:rPr lang="en-US" sz="2000" dirty="0" smtClean="0">
                <a:highlight>
                  <a:srgbClr val="FFFFFF"/>
                </a:highlight>
                <a:latin typeface="Consolas" panose="020B0609020204030204" pitchFamily="49" charset="0"/>
              </a:rPr>
              <a:t/>
            </a:r>
            <a:br>
              <a:rPr lang="en-US" sz="2000" dirty="0" smtClean="0">
                <a:highlight>
                  <a:srgbClr val="FFFFFF"/>
                </a:highlight>
                <a:latin typeface="Consolas" panose="020B0609020204030204" pitchFamily="49" charset="0"/>
              </a:rPr>
            </a:br>
            <a:r>
              <a:rPr lang="en-US" sz="2000" dirty="0" smtClean="0">
                <a:highlight>
                  <a:srgbClr val="FFFFFF"/>
                </a:highlight>
                <a:latin typeface="Consolas" panose="020B0609020204030204" pitchFamily="49" charset="0"/>
              </a:rPr>
              <a:t>			Invoke(</a:t>
            </a:r>
            <a:r>
              <a:rPr lang="en-US" sz="2000" dirty="0" err="1" smtClean="0">
                <a:highlight>
                  <a:srgbClr val="FFFFFF"/>
                </a:highlight>
                <a:latin typeface="Consolas" panose="020B0609020204030204" pitchFamily="49" charset="0"/>
              </a:rPr>
              <a:t>IncomingContext</a:t>
            </a:r>
            <a:r>
              <a:rPr lang="en-US" sz="2000" dirty="0" smtClean="0">
                <a:highlight>
                  <a:srgbClr val="FFFFFF"/>
                </a:highlight>
                <a:latin typeface="Consolas" panose="020B0609020204030204" pitchFamily="49" charset="0"/>
              </a:rPr>
              <a:t> </a:t>
            </a:r>
            <a:r>
              <a:rPr lang="en-US" sz="2000" dirty="0">
                <a:highlight>
                  <a:srgbClr val="FFFFFF"/>
                </a:highlight>
                <a:latin typeface="Consolas" panose="020B0609020204030204" pitchFamily="49" charset="0"/>
              </a:rPr>
              <a:t>context, Action next)</a:t>
            </a:r>
          </a:p>
          <a:p>
            <a:r>
              <a:rPr lang="de-CH" sz="2000" dirty="0">
                <a:highlight>
                  <a:srgbClr val="FFFFFF"/>
                </a:highlight>
                <a:latin typeface="Consolas" panose="020B0609020204030204" pitchFamily="49" charset="0"/>
              </a:rPr>
              <a:t>        {</a:t>
            </a:r>
          </a:p>
          <a:p>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next</a:t>
            </a:r>
            <a:r>
              <a:rPr lang="de-CH" sz="2000" dirty="0">
                <a:highlight>
                  <a:srgbClr val="FFFFFF"/>
                </a:highlight>
                <a:latin typeface="Consolas" panose="020B0609020204030204" pitchFamily="49" charset="0"/>
              </a:rPr>
              <a:t>();</a:t>
            </a:r>
          </a:p>
          <a:p>
            <a:r>
              <a:rPr lang="de-CH" sz="2000" dirty="0">
                <a:highlight>
                  <a:srgbClr val="FFFFFF"/>
                </a:highlight>
                <a:latin typeface="Consolas" panose="020B0609020204030204" pitchFamily="49" charset="0"/>
              </a:rPr>
              <a:t>        }</a:t>
            </a:r>
          </a:p>
          <a:p>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p:txBody>
      </p:sp>
    </p:spTree>
    <p:extLst>
      <p:ext uri="{BB962C8B-B14F-4D97-AF65-F5344CB8AC3E}">
        <p14:creationId xmlns:p14="http://schemas.microsoft.com/office/powerpoint/2010/main" val="3322872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a:t>Register </a:t>
            </a:r>
            <a:r>
              <a:rPr lang="de-CH" dirty="0" smtClean="0"/>
              <a:t>(</a:t>
            </a:r>
            <a:r>
              <a:rPr lang="de-CH" dirty="0" err="1" smtClean="0"/>
              <a:t>before</a:t>
            </a:r>
            <a:r>
              <a:rPr lang="de-CH" dirty="0" smtClean="0"/>
              <a:t> </a:t>
            </a:r>
            <a:r>
              <a:rPr lang="de-CH" dirty="0" err="1" smtClean="0"/>
              <a:t>or</a:t>
            </a:r>
            <a:r>
              <a:rPr lang="de-CH" dirty="0" smtClean="0"/>
              <a:t> after) </a:t>
            </a:r>
            <a:r>
              <a:rPr lang="de-CH" dirty="0" err="1" smtClean="0"/>
              <a:t>the</a:t>
            </a:r>
            <a:r>
              <a:rPr lang="de-CH" dirty="0" smtClean="0"/>
              <a:t> </a:t>
            </a:r>
            <a:r>
              <a:rPr lang="de-CH" dirty="0" err="1"/>
              <a:t>behavior</a:t>
            </a:r>
            <a:r>
              <a:rPr lang="de-CH" dirty="0"/>
              <a:t> in </a:t>
            </a:r>
            <a:r>
              <a:rPr lang="de-CH" dirty="0" err="1"/>
              <a:t>the</a:t>
            </a:r>
            <a:r>
              <a:rPr lang="de-CH" dirty="0"/>
              <a:t> </a:t>
            </a:r>
            <a:r>
              <a:rPr lang="de-CH" dirty="0" err="1"/>
              <a:t>pipeline</a:t>
            </a:r>
            <a:r>
              <a:rPr lang="de-CH" dirty="0"/>
              <a:t> </a:t>
            </a:r>
            <a:r>
              <a:rPr lang="de-CH" dirty="0" err="1"/>
              <a:t>with</a:t>
            </a:r>
            <a:r>
              <a:rPr lang="de-CH" dirty="0"/>
              <a:t> a </a:t>
            </a:r>
            <a:r>
              <a:rPr lang="de-CH" dirty="0" err="1"/>
              <a:t>RegisterStep</a:t>
            </a:r>
            <a:endParaRPr lang="de-CH" dirty="0"/>
          </a:p>
          <a:p>
            <a:pPr marL="107950" indent="0">
              <a:buNone/>
            </a:pPr>
            <a:endParaRPr lang="de-CH" dirty="0"/>
          </a:p>
        </p:txBody>
      </p:sp>
      <p:sp>
        <p:nvSpPr>
          <p:cNvPr id="4" name="Rectangle 3"/>
          <p:cNvSpPr/>
          <p:nvPr/>
        </p:nvSpPr>
        <p:spPr>
          <a:xfrm>
            <a:off x="694531" y="3627437"/>
            <a:ext cx="8686800" cy="2382191"/>
          </a:xfrm>
          <a:prstGeom prst="rect">
            <a:avLst/>
          </a:prstGeom>
        </p:spPr>
        <p:txBody>
          <a:bodyPr wrap="square">
            <a:spAutoFit/>
          </a:bodyPr>
          <a:lstStyle/>
          <a:p>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public</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IncomingBehaviorStep</a:t>
            </a:r>
            <a:r>
              <a:rPr lang="de-CH" sz="2000" dirty="0">
                <a:highlight>
                  <a:srgbClr val="FFFFFF"/>
                </a:highlight>
                <a:latin typeface="Consolas" panose="020B0609020204030204" pitchFamily="49" charset="0"/>
              </a:rPr>
              <a:t> : </a:t>
            </a:r>
            <a:r>
              <a:rPr lang="de-CH" sz="2000" dirty="0" err="1">
                <a:highlight>
                  <a:srgbClr val="FFFFFF"/>
                </a:highlight>
                <a:latin typeface="Consolas" panose="020B0609020204030204" pitchFamily="49" charset="0"/>
              </a:rPr>
              <a:t>RegisterStep</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en-US" sz="2000" dirty="0">
                <a:highlight>
                  <a:srgbClr val="FFFFFF"/>
                </a:highlight>
                <a:latin typeface="Consolas" panose="020B0609020204030204" pitchFamily="49" charset="0"/>
              </a:rPr>
              <a:t> </a:t>
            </a:r>
            <a:r>
              <a:rPr lang="en-US" sz="2000" dirty="0" smtClean="0">
                <a:highlight>
                  <a:srgbClr val="FFFFFF"/>
                </a:highlight>
                <a:latin typeface="Consolas" panose="020B0609020204030204" pitchFamily="49" charset="0"/>
              </a:rPr>
              <a:t>	public </a:t>
            </a:r>
            <a:r>
              <a:rPr lang="en-US" sz="2000" dirty="0" err="1">
                <a:highlight>
                  <a:srgbClr val="FFFFFF"/>
                </a:highlight>
                <a:latin typeface="Consolas" panose="020B0609020204030204" pitchFamily="49" charset="0"/>
              </a:rPr>
              <a:t>IncomingBehaviorStep</a:t>
            </a:r>
            <a:r>
              <a:rPr lang="en-US" sz="2000" dirty="0">
                <a:highlight>
                  <a:srgbClr val="FFFFFF"/>
                </a:highlight>
                <a:latin typeface="Consolas" panose="020B0609020204030204" pitchFamily="49" charset="0"/>
              </a:rPr>
              <a:t>() </a:t>
            </a:r>
            <a:br>
              <a:rPr lang="en-US" sz="2000" dirty="0">
                <a:highlight>
                  <a:srgbClr val="FFFFFF"/>
                </a:highlight>
                <a:latin typeface="Consolas" panose="020B0609020204030204" pitchFamily="49" charset="0"/>
              </a:rPr>
            </a:br>
            <a:r>
              <a:rPr lang="en-US" sz="2000" dirty="0" smtClean="0">
                <a:highlight>
                  <a:srgbClr val="FFFFFF"/>
                </a:highlight>
                <a:latin typeface="Consolas" panose="020B0609020204030204" pitchFamily="49" charset="0"/>
              </a:rPr>
              <a:t>		: </a:t>
            </a:r>
            <a:r>
              <a:rPr lang="en-US" sz="2000" dirty="0">
                <a:highlight>
                  <a:srgbClr val="FFFFFF"/>
                </a:highlight>
                <a:latin typeface="Consolas" panose="020B0609020204030204" pitchFamily="49" charset="0"/>
              </a:rPr>
              <a:t>base</a:t>
            </a:r>
            <a:r>
              <a:rPr lang="en-US" sz="2000" dirty="0" smtClean="0">
                <a:highlight>
                  <a:srgbClr val="FFFFFF"/>
                </a:highlight>
                <a:latin typeface="Consolas" panose="020B0609020204030204" pitchFamily="49" charset="0"/>
              </a:rPr>
              <a:t>(“Id", </a:t>
            </a:r>
            <a:r>
              <a:rPr lang="en-US" sz="2000" dirty="0" err="1">
                <a:highlight>
                  <a:srgbClr val="FFFFFF"/>
                </a:highlight>
                <a:latin typeface="Consolas" panose="020B0609020204030204" pitchFamily="49" charset="0"/>
              </a:rPr>
              <a:t>typeof</a:t>
            </a:r>
            <a:r>
              <a:rPr lang="en-US" sz="2000" dirty="0">
                <a:highlight>
                  <a:srgbClr val="FFFFFF"/>
                </a:highlight>
                <a:latin typeface="Consolas" panose="020B0609020204030204" pitchFamily="49" charset="0"/>
              </a:rPr>
              <a:t> (</a:t>
            </a:r>
            <a:r>
              <a:rPr lang="en-US" sz="2000" dirty="0" err="1">
                <a:highlight>
                  <a:srgbClr val="FFFFFF"/>
                </a:highlight>
                <a:latin typeface="Consolas" panose="020B0609020204030204" pitchFamily="49" charset="0"/>
              </a:rPr>
              <a:t>IncomingBehavior</a:t>
            </a:r>
            <a:r>
              <a:rPr lang="en-US" sz="2000" dirty="0">
                <a:highlight>
                  <a:srgbClr val="FFFFFF"/>
                </a:highlight>
                <a:latin typeface="Consolas" panose="020B0609020204030204" pitchFamily="49" charset="0"/>
              </a:rPr>
              <a:t>), </a:t>
            </a:r>
            <a:r>
              <a:rPr lang="en-US" sz="2000" dirty="0" smtClean="0">
                <a:highlight>
                  <a:srgbClr val="FFFFFF"/>
                </a:highlight>
                <a:latin typeface="Consolas" panose="020B0609020204030204" pitchFamily="49" charset="0"/>
              </a:rPr>
              <a:t>“Description")</a:t>
            </a:r>
            <a:endParaRPr lang="en-US"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InsertBefore</a:t>
            </a:r>
            <a:r>
              <a:rPr lang="de-CH" sz="2000" dirty="0" smtClean="0">
                <a:highlight>
                  <a:srgbClr val="FFFFFF"/>
                </a:highlight>
                <a:latin typeface="Consolas" panose="020B0609020204030204" pitchFamily="49" charset="0"/>
              </a:rPr>
              <a:t>(</a:t>
            </a:r>
            <a:r>
              <a:rPr lang="de-CH" sz="2000" dirty="0" err="1" smtClean="0">
                <a:highlight>
                  <a:srgbClr val="FFFFFF"/>
                </a:highlight>
                <a:latin typeface="Consolas" panose="020B0609020204030204" pitchFamily="49" charset="0"/>
              </a:rPr>
              <a:t>WellKnownStep.ExecuteUnitOfWork</a:t>
            </a:r>
            <a:r>
              <a:rPr lang="de-CH" sz="2000" dirty="0">
                <a:highlight>
                  <a:srgbClr val="FFFFFF"/>
                </a:highlight>
                <a:latin typeface="Consolas" panose="020B0609020204030204" pitchFamily="49" charset="0"/>
              </a:rPr>
              <a:t>);</a:t>
            </a:r>
          </a:p>
          <a:p>
            <a:r>
              <a:rPr lang="de-CH" sz="2000" dirty="0" smtClean="0">
                <a:highlight>
                  <a:srgbClr val="FFFFFF"/>
                </a:highlight>
                <a:latin typeface="Consolas" panose="020B0609020204030204" pitchFamily="49" charset="0"/>
              </a:rPr>
              <a:t>	}</a:t>
            </a:r>
          </a:p>
          <a:p>
            <a:r>
              <a:rPr lang="de-CH" sz="2000" dirty="0" smtClean="0">
                <a:highlight>
                  <a:srgbClr val="FFFFFF"/>
                </a:highlight>
                <a:latin typeface="Consolas" panose="020B0609020204030204" pitchFamily="49" charset="0"/>
              </a:rPr>
              <a:t>  }</a:t>
            </a:r>
            <a:endParaRPr lang="de-CH" sz="2000" dirty="0"/>
          </a:p>
        </p:txBody>
      </p:sp>
    </p:spTree>
    <p:extLst>
      <p:ext uri="{BB962C8B-B14F-4D97-AF65-F5344CB8AC3E}">
        <p14:creationId xmlns:p14="http://schemas.microsoft.com/office/powerpoint/2010/main" val="565428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a:t>Register </a:t>
            </a:r>
            <a:r>
              <a:rPr lang="de-CH" dirty="0" err="1"/>
              <a:t>the</a:t>
            </a:r>
            <a:r>
              <a:rPr lang="de-CH" dirty="0"/>
              <a:t> </a:t>
            </a:r>
            <a:r>
              <a:rPr lang="de-CH" dirty="0" err="1"/>
              <a:t>step</a:t>
            </a:r>
            <a:r>
              <a:rPr lang="de-CH" dirty="0"/>
              <a:t> in </a:t>
            </a:r>
            <a:r>
              <a:rPr lang="de-CH" dirty="0" err="1"/>
              <a:t>the</a:t>
            </a:r>
            <a:r>
              <a:rPr lang="de-CH" dirty="0"/>
              <a:t> </a:t>
            </a:r>
            <a:r>
              <a:rPr lang="de-CH" dirty="0" err="1"/>
              <a:t>container</a:t>
            </a:r>
            <a:endParaRPr lang="de-CH" dirty="0"/>
          </a:p>
        </p:txBody>
      </p:sp>
      <p:sp>
        <p:nvSpPr>
          <p:cNvPr id="4" name="Rectangle 3"/>
          <p:cNvSpPr/>
          <p:nvPr/>
        </p:nvSpPr>
        <p:spPr>
          <a:xfrm>
            <a:off x="808831" y="3094037"/>
            <a:ext cx="8458200" cy="2668423"/>
          </a:xfrm>
          <a:prstGeom prst="rect">
            <a:avLst/>
          </a:prstGeom>
        </p:spPr>
        <p:txBody>
          <a:bodyPr wrap="square">
            <a:spAutoFit/>
          </a:bodyPr>
          <a:lstStyle/>
          <a:p>
            <a:r>
              <a:rPr lang="de-CH" sz="2000" dirty="0" err="1" smtClean="0">
                <a:highlight>
                  <a:srgbClr val="FFFFFF"/>
                </a:highlight>
                <a:latin typeface="Consolas" panose="020B0609020204030204" pitchFamily="49" charset="0"/>
              </a:rPr>
              <a:t>public</a:t>
            </a:r>
            <a:r>
              <a:rPr lang="de-CH" sz="2000" dirty="0" smtClean="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IncomingBehaviorStepRegistration</a:t>
            </a:r>
            <a:r>
              <a:rPr lang="de-CH" sz="2000" dirty="0">
                <a:highlight>
                  <a:srgbClr val="FFFFFF"/>
                </a:highlight>
                <a:latin typeface="Consolas" panose="020B0609020204030204" pitchFamily="49" charset="0"/>
              </a:rPr>
              <a:t> </a:t>
            </a:r>
            <a:endParaRPr lang="de-CH" sz="2000" dirty="0" smtClean="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 </a:t>
            </a:r>
            <a:r>
              <a:rPr lang="de-CH" sz="2000" dirty="0" err="1">
                <a:highlight>
                  <a:srgbClr val="FFFFFF"/>
                </a:highlight>
                <a:latin typeface="Consolas" panose="020B0609020204030204" pitchFamily="49" charset="0"/>
              </a:rPr>
              <a:t>INeedInitialization</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public</a:t>
            </a:r>
            <a:r>
              <a:rPr lang="de-CH" sz="2000" dirty="0" smtClean="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void</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Customize</a:t>
            </a:r>
            <a:r>
              <a:rPr lang="de-CH" sz="2000" dirty="0">
                <a:highlight>
                  <a:srgbClr val="FFFFFF"/>
                </a:highlight>
                <a:latin typeface="Consolas" panose="020B0609020204030204" pitchFamily="49" charset="0"/>
              </a:rPr>
              <a:t>(</a:t>
            </a:r>
            <a:r>
              <a:rPr lang="de-CH" sz="2000" dirty="0" err="1">
                <a:highlight>
                  <a:srgbClr val="FFFFFF"/>
                </a:highlight>
                <a:latin typeface="Consolas" panose="020B0609020204030204" pitchFamily="49" charset="0"/>
              </a:rPr>
              <a:t>BusConfiguration</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configuration</a:t>
            </a:r>
            <a:r>
              <a:rPr lang="de-CH" sz="2000" dirty="0">
                <a:highlight>
                  <a:srgbClr val="FFFFFF"/>
                </a:highlight>
                <a:latin typeface="Consolas" panose="020B0609020204030204" pitchFamily="49" charset="0"/>
              </a:rPr>
              <a:t>)</a:t>
            </a:r>
          </a:p>
          <a:p>
            <a:r>
              <a:rPr lang="de-CH" sz="2000" dirty="0" smtClean="0">
                <a:highlight>
                  <a:srgbClr val="FFFFFF"/>
                </a:highlight>
                <a:latin typeface="Consolas" panose="020B0609020204030204" pitchFamily="49" charset="0"/>
              </a:rPr>
              <a:t>	{</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configuration.Pipeline</a:t>
            </a:r>
            <a:r>
              <a:rPr lang="de-CH" sz="2000" dirty="0" smtClean="0">
                <a:highlight>
                  <a:srgbClr val="FFFFFF"/>
                </a:highlight>
                <a:latin typeface="Consolas" panose="020B0609020204030204" pitchFamily="49" charset="0"/>
              </a:rPr>
              <a:t/>
            </a:r>
            <a:br>
              <a:rPr lang="de-CH" sz="2000" dirty="0" smtClean="0">
                <a:highlight>
                  <a:srgbClr val="FFFFFF"/>
                </a:highlight>
                <a:latin typeface="Consolas" panose="020B0609020204030204" pitchFamily="49" charset="0"/>
              </a:rPr>
            </a:br>
            <a:r>
              <a:rPr lang="de-CH" sz="2000" dirty="0" smtClean="0">
                <a:highlight>
                  <a:srgbClr val="FFFFFF"/>
                </a:highlight>
                <a:latin typeface="Consolas" panose="020B0609020204030204" pitchFamily="49" charset="0"/>
              </a:rPr>
              <a:t>			.</a:t>
            </a:r>
            <a:r>
              <a:rPr lang="de-CH" sz="2000" dirty="0">
                <a:highlight>
                  <a:srgbClr val="FFFFFF"/>
                </a:highlight>
                <a:latin typeface="Consolas" panose="020B0609020204030204" pitchFamily="49" charset="0"/>
              </a:rPr>
              <a:t>Register&lt;</a:t>
            </a:r>
            <a:r>
              <a:rPr lang="de-CH" sz="2000" dirty="0" err="1">
                <a:highlight>
                  <a:srgbClr val="FFFFFF"/>
                </a:highlight>
                <a:latin typeface="Consolas" panose="020B0609020204030204" pitchFamily="49" charset="0"/>
              </a:rPr>
              <a:t>IncomingBehaviorStep</a:t>
            </a:r>
            <a:r>
              <a:rPr lang="de-CH" sz="2000" dirty="0">
                <a:highlight>
                  <a:srgbClr val="FFFFFF"/>
                </a:highlight>
                <a:latin typeface="Consolas" panose="020B0609020204030204" pitchFamily="49" charset="0"/>
              </a:rPr>
              <a:t>&gt;();</a:t>
            </a:r>
          </a:p>
          <a:p>
            <a:r>
              <a:rPr lang="de-CH" sz="2000" dirty="0" smtClean="0">
                <a:highlight>
                  <a:srgbClr val="FFFFFF"/>
                </a:highlight>
                <a:latin typeface="Consolas" panose="020B0609020204030204" pitchFamily="49" charset="0"/>
              </a:rPr>
              <a:t>	}</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p>
        </p:txBody>
      </p:sp>
    </p:spTree>
    <p:extLst>
      <p:ext uri="{BB962C8B-B14F-4D97-AF65-F5344CB8AC3E}">
        <p14:creationId xmlns:p14="http://schemas.microsoft.com/office/powerpoint/2010/main" val="430996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var</a:t>
            </a:r>
            <a:r>
              <a:rPr lang="en-US" sz="2400" dirty="0" smtClean="0">
                <a:latin typeface="Consolas" pitchFamily="49" charset="0"/>
                <a:cs typeface="Consolas" pitchFamily="49" charset="0"/>
              </a:rPr>
              <a:t> configuration = </a:t>
            </a:r>
            <a:r>
              <a:rPr lang="en-US" sz="2400" dirty="0">
                <a:latin typeface="Consolas" pitchFamily="49" charset="0"/>
                <a:cs typeface="Consolas" pitchFamily="49" charset="0"/>
              </a:rPr>
              <a:t>new </a:t>
            </a:r>
            <a:r>
              <a:rPr lang="en-US" sz="2400" dirty="0" err="1">
                <a:latin typeface="Consolas" pitchFamily="49" charset="0"/>
                <a:cs typeface="Consolas" pitchFamily="49" charset="0"/>
              </a:rPr>
              <a:t>BusConfiguration</a:t>
            </a:r>
            <a:r>
              <a:rPr lang="en-US" sz="2400" dirty="0" smtClean="0">
                <a:latin typeface="Consolas" pitchFamily="49" charset="0"/>
                <a:cs typeface="Consolas" pitchFamily="49" charset="0"/>
              </a:rPr>
              <a:t>();</a:t>
            </a:r>
          </a:p>
          <a:p>
            <a:pPr>
              <a:buNone/>
            </a:pPr>
            <a:r>
              <a:rPr lang="en-US" sz="2400" dirty="0" err="1" smtClean="0">
                <a:latin typeface="Consolas" pitchFamily="49" charset="0"/>
                <a:cs typeface="Consolas" pitchFamily="49" charset="0"/>
              </a:rPr>
              <a:t>configuration.UsePersistence</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RavenDBPersistence</a:t>
            </a:r>
            <a:r>
              <a:rPr lang="en-US" sz="2400" dirty="0" smtClean="0">
                <a:latin typeface="Consolas" pitchFamily="49" charset="0"/>
                <a:cs typeface="Consolas" pitchFamily="49" charset="0"/>
              </a:rPr>
              <a:t>&gt;();</a:t>
            </a:r>
          </a:p>
          <a:p>
            <a:pPr>
              <a:buNone/>
            </a:pPr>
            <a:r>
              <a:rPr lang="en-US" sz="2400" dirty="0" err="1" smtClean="0">
                <a:latin typeface="Consolas" pitchFamily="49" charset="0"/>
                <a:cs typeface="Consolas" pitchFamily="49" charset="0"/>
              </a:rPr>
              <a:t>configuration.UseTransport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MsmqTransport</a:t>
            </a:r>
            <a:r>
              <a:rPr lang="en-US" sz="2400" dirty="0">
                <a:latin typeface="Consolas" pitchFamily="49" charset="0"/>
                <a:cs typeface="Consolas" pitchFamily="49" charset="0"/>
              </a:rPr>
              <a:t>&gt;();</a:t>
            </a:r>
          </a:p>
          <a:p>
            <a:pPr>
              <a:buNone/>
            </a:pPr>
            <a:r>
              <a:rPr lang="en-US" sz="2400" dirty="0" err="1" smtClean="0">
                <a:latin typeface="Consolas" pitchFamily="49" charset="0"/>
                <a:cs typeface="Consolas" pitchFamily="49" charset="0"/>
              </a:rPr>
              <a:t>Bus.Create</a:t>
            </a:r>
            <a:r>
              <a:rPr lang="en-US" sz="2400" dirty="0" smtClean="0">
                <a:latin typeface="Consolas" pitchFamily="49" charset="0"/>
                <a:cs typeface="Consolas" pitchFamily="49" charset="0"/>
              </a:rPr>
              <a:t>(configuration).</a:t>
            </a:r>
            <a:r>
              <a:rPr lang="en-US" sz="2400" dirty="0">
                <a:latin typeface="Consolas" pitchFamily="49" charset="0"/>
                <a:cs typeface="Consolas" pitchFamily="49" charset="0"/>
              </a:rPr>
              <a:t>Start();</a:t>
            </a: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smtClean="0"/>
              <a:t/>
            </a:r>
            <a:br>
              <a:rPr lang="en-US" dirty="0" smtClean="0"/>
            </a:br>
            <a:r>
              <a:rPr lang="en-US" dirty="0" smtClean="0"/>
              <a:t>     Bus.</a:t>
            </a:r>
            <a:r>
              <a:rPr lang="de-CH" dirty="0" err="1" smtClean="0"/>
              <a:t>CreateSendOnly</a:t>
            </a:r>
            <a:r>
              <a:rPr lang="en-US" dirty="0" smtClean="0"/>
              <a:t>(configuration)</a:t>
            </a:r>
            <a:endParaRPr lang="en-US" dirty="0" smtClean="0"/>
          </a:p>
          <a:p>
            <a:r>
              <a:rPr lang="en-US" dirty="0" smtClean="0"/>
              <a:t>Doesn’t </a:t>
            </a:r>
            <a:r>
              <a:rPr lang="en-US" dirty="0" smtClean="0"/>
              <a:t>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de-CH" dirty="0" err="1">
                <a:solidFill>
                  <a:schemeClr val="tx1"/>
                </a:solidFill>
                <a:highlight>
                  <a:srgbClr val="FFFFFF"/>
                </a:highlight>
                <a:latin typeface="Consolas" panose="020B0609020204030204" pitchFamily="49" charset="0"/>
              </a:rPr>
              <a:t>conf.EnableInstallers</a:t>
            </a:r>
            <a:r>
              <a:rPr lang="de-CH" dirty="0">
                <a:solidFill>
                  <a:schemeClr val="tx1"/>
                </a:solidFill>
                <a:highlight>
                  <a:srgbClr val="FFFFFF"/>
                </a:highlight>
                <a:latin typeface="Consolas" panose="020B0609020204030204" pitchFamily="49" charset="0"/>
              </a:rPr>
              <a:t>("Username");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configuration</a:t>
            </a:r>
            <a:r>
              <a:rPr lang="en-US" dirty="0" err="1" smtClean="0">
                <a:latin typeface="Consolas" pitchFamily="49" charset="0"/>
              </a:rPr>
              <a:t>.PurgeOnStartup</a:t>
            </a:r>
            <a:r>
              <a:rPr lang="en-US" dirty="0" smtClean="0">
                <a:latin typeface="Consolas" pitchFamily="49" charset="0"/>
              </a:rPr>
              <a:t>(true</a:t>
            </a:r>
            <a:r>
              <a:rPr lang="en-US" dirty="0" smtClean="0">
                <a:latin typeface="Consolas" pitchFamily="49" charset="0"/>
              </a:rPr>
              <a:t>);</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configuration.Conventions</a:t>
            </a:r>
            <a:r>
              <a:rPr lang="en-US" sz="2200" dirty="0" smtClean="0">
                <a:latin typeface="Consolas" pitchFamily="49" charset="0"/>
                <a:cs typeface="Consolas" pitchFamily="49" charset="0"/>
              </a:rPr>
              <a:t>()</a:t>
            </a:r>
            <a:br>
              <a:rPr lang="en-US" sz="2200" dirty="0" smtClean="0">
                <a:latin typeface="Consolas" pitchFamily="49" charset="0"/>
                <a:cs typeface="Consolas" pitchFamily="49" charset="0"/>
              </a:rPr>
            </a:b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err="1" smtClean="0"/>
              <a:t>ServicePulse</a:t>
            </a:r>
            <a:r>
              <a:rPr lang="en-US" dirty="0" smtClean="0"/>
              <a:t> or </a:t>
            </a:r>
            <a:r>
              <a:rPr lang="en-US" dirty="0" err="1" smtClean="0"/>
              <a:t>ServiceInsight</a:t>
            </a:r>
            <a:endParaRPr lang="en-US" dirty="0" smtClean="0"/>
          </a:p>
          <a:p>
            <a:pPr lvl="1"/>
            <a:r>
              <a:rPr lang="en-US" dirty="0" smtClean="0"/>
              <a:t>Can </a:t>
            </a:r>
            <a:r>
              <a:rPr lang="en-US" dirty="0" smtClean="0"/>
              <a:t>return single or all messages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6604</Words>
  <Application>Microsoft Office PowerPoint</Application>
  <PresentationFormat>Custom</PresentationFormat>
  <Paragraphs>1667</Paragraphs>
  <Slides>201</Slides>
  <Notes>93</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201</vt:i4>
      </vt:variant>
    </vt:vector>
  </HeadingPairs>
  <TitlesOfParts>
    <vt:vector size="217"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Russian dolls</vt:lpstr>
      <vt:lpstr>Russian dolls</vt:lpstr>
      <vt:lpstr>Russian dolls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1059</cp:revision>
  <dcterms:created xsi:type="dcterms:W3CDTF">2011-05-31T14:28:45Z</dcterms:created>
  <dcterms:modified xsi:type="dcterms:W3CDTF">2014-10-08T15:23:23Z</dcterms:modified>
</cp:coreProperties>
</file>