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15" r:id="rId6"/>
    <p:sldId id="461" r:id="rId7"/>
    <p:sldId id="462" r:id="rId8"/>
    <p:sldId id="460" r:id="rId9"/>
    <p:sldId id="267" r:id="rId10"/>
    <p:sldId id="463" r:id="rId11"/>
    <p:sldId id="466" r:id="rId12"/>
    <p:sldId id="467" r:id="rId13"/>
    <p:sldId id="469" r:id="rId14"/>
    <p:sldId id="470" r:id="rId15"/>
    <p:sldId id="471" r:id="rId16"/>
    <p:sldId id="472" r:id="rId17"/>
    <p:sldId id="269" r:id="rId18"/>
    <p:sldId id="270" r:id="rId19"/>
    <p:sldId id="271" r:id="rId20"/>
    <p:sldId id="268" r:id="rId21"/>
    <p:sldId id="464" r:id="rId22"/>
    <p:sldId id="465" r:id="rId23"/>
    <p:sldId id="275" r:id="rId24"/>
    <p:sldId id="475" r:id="rId25"/>
    <p:sldId id="480" r:id="rId26"/>
    <p:sldId id="476" r:id="rId27"/>
    <p:sldId id="478" r:id="rId28"/>
    <p:sldId id="477" r:id="rId29"/>
    <p:sldId id="479" r:id="rId30"/>
    <p:sldId id="481" r:id="rId31"/>
    <p:sldId id="468" r:id="rId32"/>
    <p:sldId id="298" r:id="rId33"/>
    <p:sldId id="299" r:id="rId34"/>
    <p:sldId id="294" r:id="rId35"/>
    <p:sldId id="281" r:id="rId36"/>
    <p:sldId id="473" r:id="rId37"/>
    <p:sldId id="305" r:id="rId38"/>
    <p:sldId id="307" r:id="rId39"/>
    <p:sldId id="474" r:id="rId40"/>
    <p:sldId id="414" r:id="rId41"/>
    <p:sldId id="484" r:id="rId42"/>
    <p:sldId id="485" r:id="rId43"/>
    <p:sldId id="486" r:id="rId44"/>
    <p:sldId id="523" r:id="rId45"/>
    <p:sldId id="524" r:id="rId46"/>
    <p:sldId id="487" r:id="rId47"/>
    <p:sldId id="488" r:id="rId48"/>
    <p:sldId id="500" r:id="rId49"/>
    <p:sldId id="501" r:id="rId50"/>
    <p:sldId id="502" r:id="rId51"/>
    <p:sldId id="503" r:id="rId52"/>
    <p:sldId id="504" r:id="rId53"/>
    <p:sldId id="526" r:id="rId54"/>
    <p:sldId id="527" r:id="rId55"/>
    <p:sldId id="533" r:id="rId56"/>
    <p:sldId id="534" r:id="rId57"/>
    <p:sldId id="535" r:id="rId58"/>
    <p:sldId id="525" r:id="rId59"/>
    <p:sldId id="505" r:id="rId60"/>
    <p:sldId id="506" r:id="rId61"/>
    <p:sldId id="507" r:id="rId62"/>
    <p:sldId id="531" r:id="rId63"/>
    <p:sldId id="508" r:id="rId64"/>
    <p:sldId id="499" r:id="rId65"/>
    <p:sldId id="491" r:id="rId66"/>
    <p:sldId id="5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15"/>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4316" autoAdjust="0"/>
  </p:normalViewPr>
  <p:slideViewPr>
    <p:cSldViewPr>
      <p:cViewPr varScale="1">
        <p:scale>
          <a:sx n="65" d="100"/>
          <a:sy n="65" d="100"/>
        </p:scale>
        <p:origin x="-1884" y="-96"/>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691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form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form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nservicebus.com/docs/Samples/MessageMutatorsSample.aspx"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In</a:t>
            </a:r>
            <a:r>
              <a:rPr lang="en-US" baseline="0" dirty="0" smtClean="0"/>
              <a:t> the next version of NServiceBus we’re introducing a “data bus” to simplify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21</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ActiveMq: Uses it’s own SLR mechanism</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26</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200" kern="1200" dirty="0" smtClean="0">
                <a:solidFill>
                  <a:srgbClr val="000000"/>
                </a:solidFill>
                <a:latin typeface="Times New Roman" pitchFamily="16" charset="0"/>
                <a:ea typeface="+mn-ea"/>
                <a:cs typeface="+mn-cs"/>
              </a:rPr>
              <a:t>he given type will be activated before all others, terminal syntax. Not fluent</a:t>
            </a:r>
          </a:p>
          <a:p>
            <a:r>
              <a:rPr lang="en-US" sz="1200" kern="1200" dirty="0" smtClean="0">
                <a:solidFill>
                  <a:srgbClr val="000000"/>
                </a:solidFill>
                <a:latin typeface="Times New Roman" pitchFamily="16" charset="0"/>
                <a:ea typeface="+mn-ea"/>
                <a:cs typeface="+mn-cs"/>
              </a:rPr>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34</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Thread.CurrentPrinciple to a generic principle which represents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38</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Spring is the default container but in version 3.0 that will be changed to </a:t>
            </a:r>
            <a:r>
              <a:rPr lang="en-US" baseline="0" dirty="0" err="1" smtClean="0"/>
              <a:t>Autofac</a:t>
            </a:r>
            <a:r>
              <a:rPr lang="en-US" baseline="0" dirty="0" smtClean="0"/>
              <a:t>. The default container is </a:t>
            </a:r>
            <a:r>
              <a:rPr lang="en-US" baseline="0" dirty="0" err="1" smtClean="0"/>
              <a:t>ILMerged</a:t>
            </a:r>
            <a:r>
              <a:rPr lang="en-US" baseline="0" dirty="0" smtClean="0"/>
              <a:t> and internalized, so the change will decrease the DLL size and also, since Spring is a much broader framework, won’t cause conflicts for users who need to use a specific version of Spring.</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hlinkClick r:id="rId3"/>
              </a:rPr>
              <a:t>http://nservicebus.com/docs/Samples/MessageMutatorsSample.aspx</a:t>
            </a:r>
            <a:endParaRPr lang="sv-SE" dirty="0" smtClean="0"/>
          </a:p>
          <a:p>
            <a:endParaRPr lang="sv-SE" dirty="0" smtClean="0"/>
          </a:p>
          <a:p>
            <a:r>
              <a:rPr lang="de-CH" sz="1200" kern="1200" dirty="0" smtClean="0">
                <a:solidFill>
                  <a:srgbClr val="000000"/>
                </a:solidFill>
                <a:latin typeface="Times New Roman" pitchFamily="16" charset="0"/>
                <a:ea typeface="+mn-ea"/>
                <a:cs typeface="+mn-cs"/>
              </a:rPr>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49</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200" b="1" i="0" kern="1200" dirty="0" smtClean="0">
                <a:solidFill>
                  <a:srgbClr val="000000"/>
                </a:solidFill>
                <a:effectLst/>
                <a:latin typeface="Times New Roman" pitchFamily="16" charset="0"/>
                <a:ea typeface="+mn-ea"/>
                <a:cs typeface="+mn-cs"/>
              </a:rPr>
              <a:t>Environment related profiles</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comes with 3 built-in profiles who’s main goal is to adjust the behavioral of the host depending on the environment where the endpoint is running.</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You can of course create your own profiles, more on that can be found </a:t>
            </a:r>
            <a:r>
              <a:rPr lang="en-US" sz="1200" b="0" i="0" u="none" strike="noStrike" kern="1200" dirty="0" smtClean="0">
                <a:solidFill>
                  <a:srgbClr val="000000"/>
                </a:solidFill>
                <a:effectLst/>
                <a:latin typeface="Times New Roman" pitchFamily="16" charset="0"/>
                <a:ea typeface="+mn-ea"/>
                <a:cs typeface="+mn-cs"/>
                <a:hlinkClick r:id="rId3"/>
              </a:rPr>
              <a:t>here</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3 environmental profiles are:</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Lite</a:t>
            </a:r>
            <a:r>
              <a:rPr lang="en-US" sz="1200" b="0" i="0" kern="1200" dirty="0" smtClean="0">
                <a:solidFill>
                  <a:srgbClr val="000000"/>
                </a:solidFill>
                <a:effectLst/>
                <a:latin typeface="Times New Roman" pitchFamily="16" charset="0"/>
                <a:ea typeface="+mn-ea"/>
                <a:cs typeface="+mn-cs"/>
              </a:rPr>
              <a:t> This profile is suitable for running on your development machine possible inside visual studio.</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configures all the persistence like sagas, subscriptions, timeouts </a:t>
            </a:r>
            <a:r>
              <a:rPr lang="en-US" sz="1200" b="0" i="0" kern="1200" dirty="0" err="1" smtClean="0">
                <a:solidFill>
                  <a:srgbClr val="000000"/>
                </a:solidFill>
                <a:effectLst/>
                <a:latin typeface="Times New Roman" pitchFamily="16" charset="0"/>
                <a:ea typeface="+mn-ea"/>
                <a:cs typeface="+mn-cs"/>
              </a:rPr>
              <a:t>etc</a:t>
            </a:r>
            <a:r>
              <a:rPr lang="en-US" sz="1200" b="0" i="0" kern="1200" dirty="0" smtClean="0">
                <a:solidFill>
                  <a:srgbClr val="000000"/>
                </a:solidFill>
                <a:effectLst/>
                <a:latin typeface="Times New Roman" pitchFamily="16" charset="0"/>
                <a:ea typeface="+mn-ea"/>
                <a:cs typeface="+mn-cs"/>
              </a:rPr>
              <a:t> to be </a:t>
            </a:r>
            <a:r>
              <a:rPr lang="en-US" sz="1200" b="0" i="0" kern="1200" dirty="0" err="1" smtClean="0">
                <a:solidFill>
                  <a:srgbClr val="000000"/>
                </a:solidFill>
                <a:effectLst/>
                <a:latin typeface="Times New Roman" pitchFamily="16" charset="0"/>
                <a:ea typeface="+mn-ea"/>
                <a:cs typeface="+mn-cs"/>
              </a:rPr>
              <a:t>InMemory</a:t>
            </a:r>
            <a:r>
              <a:rPr lang="en-US" sz="1200" b="0" i="0" kern="1200" dirty="0" smtClean="0">
                <a:solidFill>
                  <a:srgbClr val="000000"/>
                </a:solidFill>
                <a:effectLst/>
                <a:latin typeface="Times New Roman" pitchFamily="16" charset="0"/>
                <a:ea typeface="+mn-ea"/>
                <a:cs typeface="+mn-cs"/>
              </a:rPr>
              <a:t> which is easy setup but probably not what you want for production.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Lite also turns the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on by default.</a:t>
            </a:r>
            <a:br>
              <a:rPr lang="en-US" sz="1200" b="0" i="0" kern="1200" dirty="0" smtClean="0">
                <a:solidFill>
                  <a:srgbClr val="000000"/>
                </a:solidFill>
                <a:effectLst/>
                <a:latin typeface="Times New Roman" pitchFamily="16" charset="0"/>
                <a:ea typeface="+mn-ea"/>
                <a:cs typeface="+mn-cs"/>
              </a:rPr>
            </a:br>
            <a:r>
              <a:rPr lang="en-US" sz="1200" b="0" i="0" u="none" strike="noStrike" kern="1200" dirty="0" smtClean="0">
                <a:solidFill>
                  <a:srgbClr val="000000"/>
                </a:solidFill>
                <a:effectLst/>
                <a:latin typeface="Times New Roman" pitchFamily="16" charset="0"/>
                <a:ea typeface="+mn-ea"/>
                <a:cs typeface="+mn-cs"/>
                <a:hlinkClick r:id="rId4"/>
              </a:rPr>
              <a:t>Installers</a:t>
            </a:r>
            <a:r>
              <a:rPr lang="en-US" sz="1200" b="0" i="0" kern="1200" dirty="0" smtClean="0">
                <a:solidFill>
                  <a:srgbClr val="000000"/>
                </a:solidFill>
                <a:effectLst/>
                <a:latin typeface="Times New Roman" pitchFamily="16" charset="0"/>
                <a:ea typeface="+mn-ea"/>
                <a:cs typeface="+mn-cs"/>
              </a:rPr>
              <a:t> are always invoked when running the lite profile.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the console.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Integration</a:t>
            </a:r>
            <a:r>
              <a:rPr lang="en-US" sz="1200" b="0" i="0" kern="1200" dirty="0" smtClean="0">
                <a:solidFill>
                  <a:srgbClr val="000000"/>
                </a:solidFill>
                <a:effectLst/>
                <a:latin typeface="Times New Roman" pitchFamily="16" charset="0"/>
                <a:ea typeface="+mn-ea"/>
                <a:cs typeface="+mn-cs"/>
              </a:rPr>
              <a:t> The integration profile is suitable for running your endpoint in an integration and QA environments.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Storage is persistent using queues or </a:t>
            </a:r>
            <a:r>
              <a:rPr lang="en-US" sz="1200" b="0" i="0" kern="1200" dirty="0" err="1" smtClean="0">
                <a:solidFill>
                  <a:srgbClr val="000000"/>
                </a:solidFill>
                <a:effectLst/>
                <a:latin typeface="Times New Roman" pitchFamily="16" charset="0"/>
                <a:ea typeface="+mn-ea"/>
                <a:cs typeface="+mn-cs"/>
              </a:rPr>
              <a:t>RavenDB</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Features like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are now turned off be default.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still being invoked to make deployment easier to automate.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still being output to the console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This is the default profile that is used if no explicit profile is defined.</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sets your endpoint up for production use.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all storage is durable and suitable for scale out.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not invoked since your endpoint will probably be installed as a windows service and not running with elevated privileges.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only run when you install the host or you are running inside Visual Studio in Debug mode.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a </a:t>
            </a:r>
            <a:r>
              <a:rPr lang="en-US" sz="1200" b="0" i="0" kern="1200" dirty="0" err="1" smtClean="0">
                <a:solidFill>
                  <a:srgbClr val="000000"/>
                </a:solidFill>
                <a:effectLst/>
                <a:latin typeface="Times New Roman" pitchFamily="16" charset="0"/>
                <a:ea typeface="+mn-ea"/>
                <a:cs typeface="+mn-cs"/>
              </a:rPr>
              <a:t>logfile</a:t>
            </a:r>
            <a:r>
              <a:rPr lang="en-US" sz="1200" b="0" i="0" kern="1200" dirty="0" smtClean="0">
                <a:solidFill>
                  <a:srgbClr val="000000"/>
                </a:solidFill>
                <a:effectLst/>
                <a:latin typeface="Times New Roman" pitchFamily="16" charset="0"/>
                <a:ea typeface="+mn-ea"/>
                <a:cs typeface="+mn-cs"/>
              </a:rPr>
              <a:t> in the runtime directory since again you’re most likely running as a windows service.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Feature related profiles</a:t>
            </a:r>
          </a:p>
          <a:p>
            <a:pPr fontAlgn="base"/>
            <a:r>
              <a:rPr lang="en-US" sz="1200" b="0" i="0" kern="1200" dirty="0" smtClean="0">
                <a:solidFill>
                  <a:srgbClr val="000000"/>
                </a:solidFill>
                <a:effectLst/>
                <a:latin typeface="Times New Roman" pitchFamily="16" charset="0"/>
                <a:ea typeface="+mn-ea"/>
                <a:cs typeface="+mn-cs"/>
              </a:rPr>
              <a:t>The feature related profiles that comes out of the box are: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err="1" smtClean="0">
                <a:solidFill>
                  <a:srgbClr val="000000"/>
                </a:solidFill>
                <a:effectLst/>
                <a:latin typeface="Times New Roman" pitchFamily="16" charset="0"/>
                <a:ea typeface="+mn-ea"/>
                <a:cs typeface="+mn-cs"/>
              </a:rPr>
              <a:t>MultiSite</a:t>
            </a:r>
            <a:r>
              <a:rPr lang="en-US" sz="1200" b="0" i="0" kern="1200" dirty="0" smtClean="0">
                <a:solidFill>
                  <a:srgbClr val="000000"/>
                </a:solidFill>
                <a:effectLst/>
                <a:latin typeface="Times New Roman" pitchFamily="16" charset="0"/>
                <a:ea typeface="+mn-ea"/>
                <a:cs typeface="+mn-cs"/>
              </a:rPr>
              <a:t> Turns the </a:t>
            </a:r>
            <a:r>
              <a:rPr lang="en-US" sz="1200" b="0" i="0" kern="1200" dirty="0" err="1" smtClean="0">
                <a:solidFill>
                  <a:srgbClr val="000000"/>
                </a:solidFill>
                <a:effectLst/>
                <a:latin typeface="Times New Roman" pitchFamily="16" charset="0"/>
                <a:ea typeface="+mn-ea"/>
                <a:cs typeface="+mn-cs"/>
              </a:rPr>
              <a:t>the</a:t>
            </a:r>
            <a:r>
              <a:rPr lang="en-US" sz="1200" b="0" i="0" kern="1200" dirty="0" smtClean="0">
                <a:solidFill>
                  <a:srgbClr val="000000"/>
                </a:solidFill>
                <a:effectLst/>
                <a:latin typeface="Times New Roman" pitchFamily="16" charset="0"/>
                <a:ea typeface="+mn-ea"/>
                <a:cs typeface="+mn-cs"/>
              </a:rPr>
              <a:t> gateway on</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Master</a:t>
            </a:r>
            <a:r>
              <a:rPr lang="en-US" sz="1200" b="0" i="0" kern="1200" dirty="0" smtClean="0">
                <a:solidFill>
                  <a:srgbClr val="000000"/>
                </a:solidFill>
                <a:effectLst/>
                <a:latin typeface="Times New Roman" pitchFamily="16" charset="0"/>
                <a:ea typeface="+mn-ea"/>
                <a:cs typeface="+mn-cs"/>
              </a:rPr>
              <a:t> Makes the endpoint a “master node endpoint”.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it will run the Gateway for multisite interaction, Timeout manager and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It will also start a worker that will enlist with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Master profile can’t be combined with the Worker or Distributor profiles.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Worker</a:t>
            </a:r>
            <a:r>
              <a:rPr lang="en-US" sz="1200" b="0" i="0" kern="1200" dirty="0" smtClean="0">
                <a:solidFill>
                  <a:srgbClr val="000000"/>
                </a:solidFill>
                <a:effectLst/>
                <a:latin typeface="Times New Roman" pitchFamily="16" charset="0"/>
                <a:ea typeface="+mn-ea"/>
                <a:cs typeface="+mn-cs"/>
              </a:rPr>
              <a:t> Makes the current endpoint enlist as a worker with its distributor running on the master node.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or Distributor profile.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Distributor </a:t>
            </a:r>
            <a:r>
              <a:rPr lang="en-US" sz="1200" b="0" i="0" kern="1200" dirty="0" smtClean="0">
                <a:solidFill>
                  <a:srgbClr val="000000"/>
                </a:solidFill>
                <a:effectLst/>
                <a:latin typeface="Times New Roman" pitchFamily="16" charset="0"/>
                <a:ea typeface="+mn-ea"/>
                <a:cs typeface="+mn-cs"/>
              </a:rPr>
              <a:t>Starts the endpoint as a distributor only.</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the endpoint won’t do any actual work and only distribute the load among its enlisted workers.</a:t>
            </a:r>
          </a:p>
          <a:p>
            <a:pPr fontAlgn="base"/>
            <a:r>
              <a:rPr lang="en-US" sz="1200" b="0" i="0" kern="1200" dirty="0" smtClean="0">
                <a:solidFill>
                  <a:srgbClr val="000000"/>
                </a:solidFill>
                <a:effectLst/>
                <a:latin typeface="Times New Roman" pitchFamily="16" charset="0"/>
                <a:ea typeface="+mn-ea"/>
                <a:cs typeface="+mn-cs"/>
              </a:rPr>
              <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and Worker profiles.</a:t>
            </a:r>
          </a:p>
          <a:p>
            <a:pPr fontAlgn="base"/>
            <a:r>
              <a:rPr lang="en-US" sz="1200" b="1" i="0" kern="1200" dirty="0" err="1" smtClean="0">
                <a:solidFill>
                  <a:srgbClr val="000000"/>
                </a:solidFill>
                <a:effectLst/>
                <a:latin typeface="Times New Roman" pitchFamily="16" charset="0"/>
                <a:ea typeface="+mn-ea"/>
                <a:cs typeface="+mn-cs"/>
              </a:rPr>
              <a:t>PerformanceCounters</a:t>
            </a:r>
            <a:r>
              <a:rPr lang="en-US" sz="1200" b="1" i="0" kern="1200" dirty="0" smtClean="0">
                <a:solidFill>
                  <a:srgbClr val="000000"/>
                </a:solidFill>
                <a:effectLst/>
                <a:latin typeface="Times New Roman" pitchFamily="16" charset="0"/>
                <a:ea typeface="+mn-ea"/>
                <a:cs typeface="+mn-cs"/>
              </a:rPr>
              <a:t> </a:t>
            </a:r>
            <a:r>
              <a:rPr lang="en-US" sz="1200" b="0" i="0" kern="1200" dirty="0" smtClean="0">
                <a:solidFill>
                  <a:srgbClr val="000000"/>
                </a:solidFill>
                <a:effectLst/>
                <a:latin typeface="Times New Roman" pitchFamily="16" charset="0"/>
                <a:ea typeface="+mn-ea"/>
                <a:cs typeface="+mn-cs"/>
              </a:rPr>
              <a:t>Turns the </a:t>
            </a:r>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specific performance counters 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 when running in </a:t>
            </a:r>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http://www.nservicebus.com/CustomizingConfiguration.aspx</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62</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68</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lvl="2"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None/>
            </a:pPr>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System behaves the same way if a user selects 4 seats together or at each corner.</a:t>
            </a:r>
          </a:p>
          <a:p>
            <a:pPr marL="0" lvl="0" indent="0">
              <a:buFont typeface="Arial" pitchFamily="34" charset="0"/>
              <a:buNone/>
            </a:pPr>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a:t>
            </a:r>
            <a:r>
              <a:rPr lang="it-IT" baseline="0" dirty="0" err="1" smtClean="0"/>
              <a:t>Events</a:t>
            </a:r>
            <a:r>
              <a:rPr lang="it-IT" baseline="0" dirty="0" smtClean="0"/>
              <a:t> </a:t>
            </a:r>
            <a:r>
              <a:rPr lang="it-IT" baseline="0" dirty="0" err="1" smtClean="0"/>
              <a:t>should</a:t>
            </a:r>
            <a:r>
              <a:rPr lang="it-IT" baseline="0" dirty="0" smtClean="0"/>
              <a:t> be </a:t>
            </a:r>
            <a:r>
              <a:rPr lang="it-IT" baseline="0" dirty="0" err="1" smtClean="0"/>
              <a:t>really</a:t>
            </a:r>
            <a:r>
              <a:rPr lang="it-IT" baseline="0" dirty="0" smtClean="0"/>
              <a:t> </a:t>
            </a:r>
            <a:r>
              <a:rPr lang="it-IT" baseline="0" dirty="0" err="1" smtClean="0"/>
              <a:t>specific</a:t>
            </a:r>
            <a:r>
              <a:rPr lang="it-IT" baseline="0" dirty="0" smtClean="0"/>
              <a:t>, </a:t>
            </a:r>
            <a:r>
              <a:rPr lang="it-IT" baseline="0" dirty="0" err="1" smtClean="0"/>
              <a:t>such</a:t>
            </a:r>
            <a:r>
              <a:rPr lang="it-IT" baseline="0" dirty="0" smtClean="0"/>
              <a:t> </a:t>
            </a:r>
            <a:r>
              <a:rPr lang="it-IT" baseline="0" dirty="0" err="1" smtClean="0"/>
              <a:t>as</a:t>
            </a:r>
            <a:r>
              <a:rPr lang="it-IT" baseline="0" dirty="0" smtClean="0"/>
              <a:t> «</a:t>
            </a:r>
            <a:r>
              <a:rPr lang="it-IT" baseline="0" dirty="0" err="1" smtClean="0"/>
              <a:t>Customer</a:t>
            </a:r>
            <a:r>
              <a:rPr lang="it-IT" baseline="0" dirty="0" smtClean="0"/>
              <a:t> </a:t>
            </a:r>
            <a:r>
              <a:rPr lang="it-IT" baseline="0" dirty="0" err="1" smtClean="0"/>
              <a:t>Shipping</a:t>
            </a:r>
            <a:r>
              <a:rPr lang="it-IT" baseline="0" dirty="0" smtClean="0"/>
              <a:t> </a:t>
            </a:r>
            <a:r>
              <a:rPr lang="it-IT" baseline="0" dirty="0" err="1" smtClean="0"/>
              <a:t>Address</a:t>
            </a:r>
            <a:r>
              <a:rPr lang="it-IT" baseline="0" dirty="0" smtClean="0"/>
              <a:t> </a:t>
            </a:r>
            <a:r>
              <a:rPr lang="it-IT" baseline="0" dirty="0" err="1" smtClean="0"/>
              <a:t>Chnaged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128</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143</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As we have seen messages that are expected to hit a existing saga isn’t quite so common that you might think. I would go as far as to say that the </a:t>
            </a:r>
            <a:r>
              <a:rPr lang="en-US" sz="1200" b="1" i="0" u="sng" kern="1200" dirty="0" smtClean="0">
                <a:solidFill>
                  <a:srgbClr val="000000"/>
                </a:solidFill>
                <a:effectLst/>
                <a:latin typeface="Times New Roman" pitchFamily="16" charset="0"/>
                <a:ea typeface="+mn-ea"/>
                <a:cs typeface="+mn-cs"/>
              </a:rPr>
              <a:t>only </a:t>
            </a:r>
            <a:r>
              <a:rPr lang="en-US" sz="1200" b="0" i="0" kern="1200" dirty="0" smtClean="0">
                <a:solidFill>
                  <a:srgbClr val="000000"/>
                </a:solidFill>
                <a:effectLst/>
                <a:latin typeface="Times New Roman" pitchFamily="16" charset="0"/>
                <a:ea typeface="+mn-ea"/>
                <a:cs typeface="+mn-cs"/>
              </a:rPr>
              <a:t>message can’t start a saga is a message </a:t>
            </a:r>
            <a:r>
              <a:rPr lang="en-US" sz="1200" b="0" i="0" u="sng" kern="1200" dirty="0" smtClean="0">
                <a:solidFill>
                  <a:srgbClr val="000000"/>
                </a:solidFill>
                <a:effectLst/>
                <a:latin typeface="Times New Roman" pitchFamily="16" charset="0"/>
                <a:ea typeface="+mn-ea"/>
                <a:cs typeface="+mn-cs"/>
              </a:rPr>
              <a:t>sent or initiated by the saga instance it self</a:t>
            </a:r>
            <a:r>
              <a:rPr lang="en-US" sz="1200" b="0" i="0" kern="1200" dirty="0" smtClean="0">
                <a:solidFill>
                  <a:srgbClr val="000000"/>
                </a:solidFill>
                <a:effectLst/>
                <a:latin typeface="Times New Roman" pitchFamily="16" charset="0"/>
                <a:ea typeface="+mn-ea"/>
                <a:cs typeface="+mn-cs"/>
              </a:rPr>
              <a:t>, this is either timeouts set by the saga or messages being received as a reaction of a message sent by the saga it self. (request/response interactions)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So go back and review your sagas, there are probably a few places where you need to start using </a:t>
            </a:r>
            <a:r>
              <a:rPr lang="en-US" sz="1200" b="0" i="1" kern="1200" dirty="0" err="1" smtClean="0">
                <a:solidFill>
                  <a:srgbClr val="000000"/>
                </a:solidFill>
                <a:effectLst/>
                <a:latin typeface="Times New Roman" pitchFamily="16" charset="0"/>
                <a:ea typeface="+mn-ea"/>
                <a:cs typeface="+mn-cs"/>
              </a:rPr>
              <a:t>IAmStartedByMessages</a:t>
            </a:r>
            <a:r>
              <a:rPr lang="en-US" sz="1200" b="0" i="0" kern="1200" dirty="0" smtClean="0">
                <a:solidFill>
                  <a:srgbClr val="000000"/>
                </a:solidFill>
                <a:effectLst/>
                <a:latin typeface="Times New Roman" pitchFamily="16" charset="0"/>
                <a:ea typeface="+mn-ea"/>
                <a:cs typeface="+mn-cs"/>
              </a:rPr>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167</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174</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a:t>
            </a:r>
            <a:r>
              <a:rPr lang="sv-SE" baseline="0" dirty="0" smtClean="0"/>
              <a:t>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14</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18</a:t>
            </a:fld>
            <a:endParaRPr lang="en-GB"/>
          </a:p>
        </p:txBody>
      </p:sp>
    </p:spTree>
    <p:extLst>
      <p:ext uri="{BB962C8B-B14F-4D97-AF65-F5344CB8AC3E}">
        <p14:creationId xmlns:p14="http://schemas.microsoft.com/office/powerpoint/2010/main" val="2930920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919613814"/>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pPr>
              <a:buNone/>
            </a:pPr>
            <a:endParaRPr lang="en-US" sz="2400" dirty="0" smtClean="0">
              <a:latin typeface="Consolas" pitchFamily="49" charset="0"/>
            </a:endParaRPr>
          </a:p>
          <a:p>
            <a:r>
              <a:rPr lang="en-US" sz="2800" dirty="0" smtClean="0"/>
              <a:t>Must have these properties</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883877" y="1265237"/>
            <a:ext cx="6287299" cy="1466171"/>
          </a:xfrm>
          <a:prstGeom prst="rect">
            <a:avLst/>
          </a:prstGeom>
          <a:noFill/>
        </p:spPr>
        <p:txBody>
          <a:bodyPr wrap="none" rtlCol="0">
            <a:spAutoFit/>
          </a:bodyPr>
          <a:lstStyle/>
          <a:p>
            <a:pPr algn="ctr"/>
            <a:r>
              <a:rPr lang="en-US" sz="3200" dirty="0" smtClean="0">
                <a:latin typeface="Consolas" pitchFamily="49" charset="0"/>
              </a:rPr>
              <a:t>www.NServiceBus.com	</a:t>
            </a:r>
          </a:p>
          <a:p>
            <a:pPr algn="ctr"/>
            <a:endParaRPr lang="en-US" sz="3200" dirty="0" smtClean="0">
              <a:latin typeface="Consolas" pitchFamily="49" charset="0"/>
            </a:endParaRPr>
          </a:p>
          <a:p>
            <a:pPr algn="ctr"/>
            <a:r>
              <a:rPr lang="en-US" sz="3200" dirty="0" smtClean="0">
                <a:latin typeface="Consolas" pitchFamily="49" charset="0"/>
              </a:rPr>
              <a:t>nservicebus@yahoogroups.com</a:t>
            </a:r>
            <a:endParaRPr lang="en-US" sz="3200" dirty="0">
              <a:latin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credentials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dirty="0" err="1" smtClean="0">
                <a:latin typeface="Consolas" pitchFamily="49" charset="0"/>
              </a:rPr>
              <a:t>NServiceBus.Configure.With</a:t>
            </a:r>
            <a:r>
              <a:rPr lang="en-US" dirty="0" smtClean="0">
                <a:latin typeface="Consolas" pitchFamily="49" charset="0"/>
              </a:rPr>
              <a:t>().</a:t>
            </a:r>
            <a:r>
              <a:rPr lang="en-US" dirty="0" err="1" smtClean="0">
                <a:latin typeface="Consolas" pitchFamily="49" charset="0"/>
              </a:rPr>
              <a:t>UnicastBus</a:t>
            </a:r>
            <a:r>
              <a:rPr lang="en-US" dirty="0" smtClean="0">
                <a:latin typeface="Consolas" pitchFamily="49" charset="0"/>
              </a:rPr>
              <a:t>()</a:t>
            </a:r>
          </a:p>
          <a:p>
            <a:pPr>
              <a:buNone/>
            </a:pPr>
            <a:r>
              <a:rPr lang="en-US" dirty="0" smtClean="0">
                <a:latin typeface="Consolas" pitchFamily="49" charset="0"/>
              </a:rPr>
              <a:t>				.</a:t>
            </a:r>
            <a:r>
              <a:rPr lang="en-US" b="1" dirty="0" err="1" smtClean="0">
                <a:latin typeface="Consolas" pitchFamily="49" charset="0"/>
              </a:rPr>
              <a:t>ImpersonateSender</a:t>
            </a:r>
            <a:r>
              <a:rPr lang="en-US" b="1" dirty="0" smtClean="0">
                <a:latin typeface="Consolas" pitchFamily="49" charset="0"/>
              </a:rPr>
              <a:t>(true)</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.Log4Net()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XmlSerializer</a:t>
            </a:r>
            <a:r>
              <a:rPr lang="en-US" sz="2400" dirty="0" smtClean="0">
                <a:latin typeface="Consolas" pitchFamily="49" charset="0"/>
                <a:cs typeface="Consolas" pitchFamily="49" charset="0"/>
              </a:rPr>
              <a:t>("http://acme.com")</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/SqlServer/</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6181</Words>
  <Application>Microsoft Office PowerPoint</Application>
  <PresentationFormat>Custom</PresentationFormat>
  <Paragraphs>1595</Paragraphs>
  <Slides>199</Slides>
  <Notes>81</Notes>
  <HiddenSlides>2</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PowerPoint Presentation</vt:lpstr>
      <vt:lpstr>Topics Covered</vt:lpstr>
      <vt:lpstr>Course Programme</vt:lpstr>
      <vt:lpstr>Course Programme</vt:lpstr>
      <vt:lpstr>Hello World</vt:lpstr>
      <vt:lpstr>Hello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David Boike</cp:lastModifiedBy>
  <cp:revision>988</cp:revision>
  <dcterms:created xsi:type="dcterms:W3CDTF">2011-05-31T14:28:45Z</dcterms:created>
  <dcterms:modified xsi:type="dcterms:W3CDTF">2013-10-04T20:54:46Z</dcterms:modified>
</cp:coreProperties>
</file>