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1"/>
  </p:notesMasterIdLst>
  <p:sldIdLst>
    <p:sldId id="256" r:id="rId2"/>
    <p:sldId id="260" r:id="rId3"/>
    <p:sldId id="262" r:id="rId4"/>
    <p:sldId id="522" r:id="rId5"/>
    <p:sldId id="415" r:id="rId6"/>
    <p:sldId id="461" r:id="rId7"/>
    <p:sldId id="462" r:id="rId8"/>
    <p:sldId id="460" r:id="rId9"/>
    <p:sldId id="267" r:id="rId10"/>
    <p:sldId id="463" r:id="rId11"/>
    <p:sldId id="466" r:id="rId12"/>
    <p:sldId id="467" r:id="rId13"/>
    <p:sldId id="469" r:id="rId14"/>
    <p:sldId id="470" r:id="rId15"/>
    <p:sldId id="471" r:id="rId16"/>
    <p:sldId id="472" r:id="rId17"/>
    <p:sldId id="269" r:id="rId18"/>
    <p:sldId id="270" r:id="rId19"/>
    <p:sldId id="271" r:id="rId20"/>
    <p:sldId id="268" r:id="rId21"/>
    <p:sldId id="464" r:id="rId22"/>
    <p:sldId id="465" r:id="rId23"/>
    <p:sldId id="275" r:id="rId24"/>
    <p:sldId id="475" r:id="rId25"/>
    <p:sldId id="480" r:id="rId26"/>
    <p:sldId id="476" r:id="rId27"/>
    <p:sldId id="478" r:id="rId28"/>
    <p:sldId id="477" r:id="rId29"/>
    <p:sldId id="479" r:id="rId30"/>
    <p:sldId id="481" r:id="rId31"/>
    <p:sldId id="468" r:id="rId32"/>
    <p:sldId id="298" r:id="rId33"/>
    <p:sldId id="299" r:id="rId34"/>
    <p:sldId id="294" r:id="rId35"/>
    <p:sldId id="281" r:id="rId36"/>
    <p:sldId id="473" r:id="rId37"/>
    <p:sldId id="305" r:id="rId38"/>
    <p:sldId id="307" r:id="rId39"/>
    <p:sldId id="474" r:id="rId40"/>
    <p:sldId id="414" r:id="rId41"/>
    <p:sldId id="484" r:id="rId42"/>
    <p:sldId id="485" r:id="rId43"/>
    <p:sldId id="486" r:id="rId44"/>
    <p:sldId id="523" r:id="rId45"/>
    <p:sldId id="524" r:id="rId46"/>
    <p:sldId id="487" r:id="rId47"/>
    <p:sldId id="488" r:id="rId48"/>
    <p:sldId id="500" r:id="rId49"/>
    <p:sldId id="501" r:id="rId50"/>
    <p:sldId id="502" r:id="rId51"/>
    <p:sldId id="503" r:id="rId52"/>
    <p:sldId id="504" r:id="rId53"/>
    <p:sldId id="526" r:id="rId54"/>
    <p:sldId id="527" r:id="rId55"/>
    <p:sldId id="533" r:id="rId56"/>
    <p:sldId id="534" r:id="rId57"/>
    <p:sldId id="535" r:id="rId58"/>
    <p:sldId id="525" r:id="rId59"/>
    <p:sldId id="505" r:id="rId60"/>
    <p:sldId id="506" r:id="rId61"/>
    <p:sldId id="507" r:id="rId62"/>
    <p:sldId id="531" r:id="rId63"/>
    <p:sldId id="508" r:id="rId64"/>
    <p:sldId id="499" r:id="rId65"/>
    <p:sldId id="491" r:id="rId66"/>
    <p:sldId id="494" r:id="rId67"/>
    <p:sldId id="493" r:id="rId68"/>
    <p:sldId id="593" r:id="rId69"/>
    <p:sldId id="509" r:id="rId70"/>
    <p:sldId id="490" r:id="rId71"/>
    <p:sldId id="283" r:id="rId72"/>
    <p:sldId id="285" r:id="rId73"/>
    <p:sldId id="286" r:id="rId74"/>
    <p:sldId id="289" r:id="rId75"/>
    <p:sldId id="290" r:id="rId76"/>
    <p:sldId id="297" r:id="rId77"/>
    <p:sldId id="288" r:id="rId78"/>
    <p:sldId id="304" r:id="rId79"/>
    <p:sldId id="303" r:id="rId80"/>
    <p:sldId id="511" r:id="rId81"/>
    <p:sldId id="489" r:id="rId82"/>
    <p:sldId id="510" r:id="rId83"/>
    <p:sldId id="413" r:id="rId84"/>
    <p:sldId id="309" r:id="rId85"/>
    <p:sldId id="408" r:id="rId86"/>
    <p:sldId id="365" r:id="rId87"/>
    <p:sldId id="515" r:id="rId88"/>
    <p:sldId id="516" r:id="rId89"/>
    <p:sldId id="310" r:id="rId90"/>
    <p:sldId id="287" r:id="rId91"/>
    <p:sldId id="513" r:id="rId92"/>
    <p:sldId id="514" r:id="rId93"/>
    <p:sldId id="580" r:id="rId94"/>
    <p:sldId id="581" r:id="rId95"/>
    <p:sldId id="582" r:id="rId96"/>
    <p:sldId id="579" r:id="rId97"/>
    <p:sldId id="583" r:id="rId98"/>
    <p:sldId id="576" r:id="rId99"/>
    <p:sldId id="577" r:id="rId100"/>
    <p:sldId id="347" r:id="rId101"/>
    <p:sldId id="418" r:id="rId102"/>
    <p:sldId id="419" r:id="rId103"/>
    <p:sldId id="420" r:id="rId104"/>
    <p:sldId id="421" r:id="rId105"/>
    <p:sldId id="422" r:id="rId106"/>
    <p:sldId id="423" r:id="rId107"/>
    <p:sldId id="424" r:id="rId108"/>
    <p:sldId id="536" r:id="rId109"/>
    <p:sldId id="570" r:id="rId110"/>
    <p:sldId id="551" r:id="rId111"/>
    <p:sldId id="574" r:id="rId112"/>
    <p:sldId id="549" r:id="rId113"/>
    <p:sldId id="552" r:id="rId114"/>
    <p:sldId id="565" r:id="rId115"/>
    <p:sldId id="554" r:id="rId116"/>
    <p:sldId id="555" r:id="rId117"/>
    <p:sldId id="556" r:id="rId118"/>
    <p:sldId id="557" r:id="rId119"/>
    <p:sldId id="560" r:id="rId120"/>
    <p:sldId id="561" r:id="rId121"/>
    <p:sldId id="562" r:id="rId122"/>
    <p:sldId id="563" r:id="rId123"/>
    <p:sldId id="569" r:id="rId124"/>
    <p:sldId id="567" r:id="rId125"/>
    <p:sldId id="585" r:id="rId126"/>
    <p:sldId id="575" r:id="rId127"/>
    <p:sldId id="426" r:id="rId128"/>
    <p:sldId id="382" r:id="rId129"/>
    <p:sldId id="383" r:id="rId130"/>
    <p:sldId id="384" r:id="rId131"/>
    <p:sldId id="385" r:id="rId132"/>
    <p:sldId id="386" r:id="rId133"/>
    <p:sldId id="387" r:id="rId134"/>
    <p:sldId id="572" r:id="rId135"/>
    <p:sldId id="390" r:id="rId136"/>
    <p:sldId id="391" r:id="rId137"/>
    <p:sldId id="392" r:id="rId138"/>
    <p:sldId id="396" r:id="rId139"/>
    <p:sldId id="397" r:id="rId140"/>
    <p:sldId id="398" r:id="rId141"/>
    <p:sldId id="399" r:id="rId142"/>
    <p:sldId id="400" r:id="rId143"/>
    <p:sldId id="401" r:id="rId144"/>
    <p:sldId id="402" r:id="rId145"/>
    <p:sldId id="403" r:id="rId146"/>
    <p:sldId id="404" r:id="rId147"/>
    <p:sldId id="405" r:id="rId148"/>
    <p:sldId id="406" r:id="rId149"/>
    <p:sldId id="437" r:id="rId150"/>
    <p:sldId id="409" r:id="rId151"/>
    <p:sldId id="410" r:id="rId152"/>
    <p:sldId id="411" r:id="rId153"/>
    <p:sldId id="444" r:id="rId154"/>
    <p:sldId id="546" r:id="rId155"/>
    <p:sldId id="445" r:id="rId156"/>
    <p:sldId id="446" r:id="rId157"/>
    <p:sldId id="547" r:id="rId158"/>
    <p:sldId id="447" r:id="rId159"/>
    <p:sldId id="543" r:id="rId160"/>
    <p:sldId id="545" r:id="rId161"/>
    <p:sldId id="544" r:id="rId162"/>
    <p:sldId id="436" r:id="rId163"/>
    <p:sldId id="356" r:id="rId164"/>
    <p:sldId id="357" r:id="rId165"/>
    <p:sldId id="358" r:id="rId166"/>
    <p:sldId id="361" r:id="rId167"/>
    <p:sldId id="359" r:id="rId168"/>
    <p:sldId id="362" r:id="rId169"/>
    <p:sldId id="363" r:id="rId170"/>
    <p:sldId id="573" r:id="rId171"/>
    <p:sldId id="438" r:id="rId172"/>
    <p:sldId id="364" r:id="rId173"/>
    <p:sldId id="366" r:id="rId174"/>
    <p:sldId id="367" r:id="rId175"/>
    <p:sldId id="532" r:id="rId176"/>
    <p:sldId id="571" r:id="rId177"/>
    <p:sldId id="440" r:id="rId178"/>
    <p:sldId id="370" r:id="rId179"/>
    <p:sldId id="371" r:id="rId180"/>
    <p:sldId id="372" r:id="rId181"/>
    <p:sldId id="584" r:id="rId182"/>
    <p:sldId id="529" r:id="rId183"/>
    <p:sldId id="450" r:id="rId184"/>
    <p:sldId id="451" r:id="rId185"/>
    <p:sldId id="452" r:id="rId186"/>
    <p:sldId id="457" r:id="rId187"/>
    <p:sldId id="448" r:id="rId188"/>
    <p:sldId id="519" r:id="rId189"/>
    <p:sldId id="520" r:id="rId190"/>
    <p:sldId id="586" r:id="rId191"/>
    <p:sldId id="587" r:id="rId192"/>
    <p:sldId id="588" r:id="rId193"/>
    <p:sldId id="589" r:id="rId194"/>
    <p:sldId id="590" r:id="rId195"/>
    <p:sldId id="591" r:id="rId196"/>
    <p:sldId id="592" r:id="rId197"/>
    <p:sldId id="458" r:id="rId198"/>
    <p:sldId id="427" r:id="rId199"/>
    <p:sldId id="428" r:id="rId200"/>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1pPr>
    <a:lvl2pPr marL="4318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2pPr>
    <a:lvl3pPr marL="6477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3pPr>
    <a:lvl4pPr marL="8636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4pPr>
    <a:lvl5pPr marL="10795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5pPr>
    <a:lvl6pPr marL="2286000" algn="l" defTabSz="914400" rtl="0" eaLnBrk="1" latinLnBrk="0" hangingPunct="1">
      <a:defRPr kern="1200">
        <a:solidFill>
          <a:schemeClr val="tx1"/>
        </a:solidFill>
        <a:latin typeface="Arial" charset="0"/>
        <a:ea typeface="MS Gothic" charset="-128"/>
        <a:cs typeface="+mn-cs"/>
      </a:defRPr>
    </a:lvl6pPr>
    <a:lvl7pPr marL="2743200" algn="l" defTabSz="914400" rtl="0" eaLnBrk="1" latinLnBrk="0" hangingPunct="1">
      <a:defRPr kern="1200">
        <a:solidFill>
          <a:schemeClr val="tx1"/>
        </a:solidFill>
        <a:latin typeface="Arial" charset="0"/>
        <a:ea typeface="MS Gothic" charset="-128"/>
        <a:cs typeface="+mn-cs"/>
      </a:defRPr>
    </a:lvl7pPr>
    <a:lvl8pPr marL="3200400" algn="l" defTabSz="914400" rtl="0" eaLnBrk="1" latinLnBrk="0" hangingPunct="1">
      <a:defRPr kern="1200">
        <a:solidFill>
          <a:schemeClr val="tx1"/>
        </a:solidFill>
        <a:latin typeface="Arial" charset="0"/>
        <a:ea typeface="MS Gothic" charset="-128"/>
        <a:cs typeface="+mn-cs"/>
      </a:defRPr>
    </a:lvl8pPr>
    <a:lvl9pPr marL="3657600" algn="l" defTabSz="914400" rtl="0" eaLnBrk="1" latinLnBrk="0" hangingPunct="1">
      <a:defRPr kern="1200">
        <a:solidFill>
          <a:schemeClr val="tx1"/>
        </a:solidFill>
        <a:latin typeface="Arial" charset="0"/>
        <a:ea typeface="MS Gothic"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Marbac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50718" autoAdjust="0"/>
  </p:normalViewPr>
  <p:slideViewPr>
    <p:cSldViewPr>
      <p:cViewPr varScale="1">
        <p:scale>
          <a:sx n="42" d="100"/>
          <a:sy n="42" d="100"/>
        </p:scale>
        <p:origin x="1157" y="34"/>
      </p:cViewPr>
      <p:guideLst>
        <p:guide orient="horz" pos="2160"/>
        <p:guide pos="2880"/>
      </p:guideLst>
    </p:cSldViewPr>
  </p:slideViewPr>
  <p:outlineViewPr>
    <p:cViewPr varScale="1">
      <p:scale>
        <a:sx n="170" d="200"/>
        <a:sy n="170" d="200"/>
      </p:scale>
      <p:origin x="264" y="0"/>
    </p:cViewPr>
  </p:outlineViewPr>
  <p:notesTextViewPr>
    <p:cViewPr>
      <p:scale>
        <a:sx n="100" d="100"/>
        <a:sy n="100" d="100"/>
      </p:scale>
      <p:origin x="0" y="0"/>
    </p:cViewPr>
  </p:notesTextViewPr>
  <p:sorterViewPr>
    <p:cViewPr>
      <p:scale>
        <a:sx n="70" d="100"/>
        <a:sy n="70" d="100"/>
      </p:scale>
      <p:origin x="0" y="29424"/>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tableStyles" Target="tableStyles.xml"/><Relationship Id="rId201"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dgm:t>
        <a:bodyPr/>
        <a:lstStyle/>
        <a:p>
          <a:endParaRPr lang="en-US"/>
        </a:p>
      </dgm:t>
    </dgm:pt>
    <dgm:pt modelId="{213AB111-EF1F-4980-8D98-967DEC9677DA}" type="pres">
      <dgm:prSet presAssocID="{1DD059FC-E1CD-4375-ACCC-219A99E9AD7B}" presName="horzThree" presStyleCnt="0"/>
      <dgm:spPr/>
    </dgm:pt>
  </dgm:ptLst>
  <dgm:cxnLst>
    <dgm:cxn modelId="{4EE6AD94-AA85-484F-BDC8-7BFF8E9097F7}"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0E8C0C7A-1502-4753-BD87-EFD5814700DA}" type="presOf" srcId="{1DD059FC-E1CD-4375-ACCC-219A99E9AD7B}" destId="{7244C055-CD2A-4883-A3E4-1BAE2049CBEF}" srcOrd="0" destOrd="0" presId="urn:microsoft.com/office/officeart/2005/8/layout/hierarchy4"/>
    <dgm:cxn modelId="{207714C4-4B83-4F79-9EE4-5DB5DE810A98}" type="presOf" srcId="{7FBD722B-B873-4BC2-93B9-4B067E733D9B}" destId="{33435730-5ADE-4D46-A25B-36AE1F19BC0C}" srcOrd="0" destOrd="0" presId="urn:microsoft.com/office/officeart/2005/8/layout/hierarchy4"/>
    <dgm:cxn modelId="{183A4205-B99D-4E70-B26F-96205F75C258}" type="presOf" srcId="{4ABBA3DB-094B-4663-AA6A-9F59EA1CC5E4}" destId="{6083C50E-D35F-4EB3-A9DD-587B30BCB43B}" srcOrd="0" destOrd="0" presId="urn:microsoft.com/office/officeart/2005/8/layout/hierarchy4"/>
    <dgm:cxn modelId="{4A68BD7E-49FE-4E24-813A-4631FDF27833}" type="presParOf" srcId="{33435730-5ADE-4D46-A25B-36AE1F19BC0C}" destId="{D487AE45-7C60-4B0C-B5AB-FC241E405DA7}" srcOrd="0" destOrd="0" presId="urn:microsoft.com/office/officeart/2005/8/layout/hierarchy4"/>
    <dgm:cxn modelId="{E92F6A4B-D38B-4C1D-8714-915B5F371970}" type="presParOf" srcId="{D487AE45-7C60-4B0C-B5AB-FC241E405DA7}" destId="{C8FBB27E-FF29-46DC-B761-74ADEE257588}" srcOrd="0" destOrd="0" presId="urn:microsoft.com/office/officeart/2005/8/layout/hierarchy4"/>
    <dgm:cxn modelId="{FF3DD56C-BC48-47F3-965D-CCFB215E7C11}" type="presParOf" srcId="{D487AE45-7C60-4B0C-B5AB-FC241E405DA7}" destId="{E016997E-80B8-4BE4-AD5A-3F2504372883}" srcOrd="1" destOrd="0" presId="urn:microsoft.com/office/officeart/2005/8/layout/hierarchy4"/>
    <dgm:cxn modelId="{FE1A97FC-555D-4B76-937C-4DBD5AB98CC4}" type="presParOf" srcId="{D487AE45-7C60-4B0C-B5AB-FC241E405DA7}" destId="{5932F3BA-C8A4-4760-9F77-7046BCA39C2B}" srcOrd="2" destOrd="0" presId="urn:microsoft.com/office/officeart/2005/8/layout/hierarchy4"/>
    <dgm:cxn modelId="{21307F47-46F9-4EC3-9695-823FF02E2BF2}" type="presParOf" srcId="{5932F3BA-C8A4-4760-9F77-7046BCA39C2B}" destId="{FAB1E046-A737-4835-9E3F-73A5672A5728}" srcOrd="0" destOrd="0" presId="urn:microsoft.com/office/officeart/2005/8/layout/hierarchy4"/>
    <dgm:cxn modelId="{030E1DE9-5144-4035-8108-A5516C2BF997}" type="presParOf" srcId="{FAB1E046-A737-4835-9E3F-73A5672A5728}" destId="{6083C50E-D35F-4EB3-A9DD-587B30BCB43B}" srcOrd="0" destOrd="0" presId="urn:microsoft.com/office/officeart/2005/8/layout/hierarchy4"/>
    <dgm:cxn modelId="{4FBD2D59-D1BB-411F-817B-F7D3F274F450}" type="presParOf" srcId="{FAB1E046-A737-4835-9E3F-73A5672A5728}" destId="{5BB35F66-604B-48FC-93CD-248BBF0C8398}" srcOrd="1" destOrd="0" presId="urn:microsoft.com/office/officeart/2005/8/layout/hierarchy4"/>
    <dgm:cxn modelId="{092C15A1-D6A9-43E6-A063-CB4A2DB6B487}" type="presParOf" srcId="{FAB1E046-A737-4835-9E3F-73A5672A5728}" destId="{73396F4E-C953-4EF7-B421-2C0C4F0A79DC}" srcOrd="2" destOrd="0" presId="urn:microsoft.com/office/officeart/2005/8/layout/hierarchy4"/>
    <dgm:cxn modelId="{0C2CDA40-047D-47B4-B629-8D0BAC8254E9}" type="presParOf" srcId="{73396F4E-C953-4EF7-B421-2C0C4F0A79DC}" destId="{E32D76D9-E27E-4ADD-AEC7-10E7D15DA9C1}" srcOrd="0" destOrd="0" presId="urn:microsoft.com/office/officeart/2005/8/layout/hierarchy4"/>
    <dgm:cxn modelId="{BAE3D71C-3354-43D1-8BAC-37FC47B65084}" type="presParOf" srcId="{E32D76D9-E27E-4ADD-AEC7-10E7D15DA9C1}" destId="{7244C055-CD2A-4883-A3E4-1BAE2049CBEF}" srcOrd="0" destOrd="0" presId="urn:microsoft.com/office/officeart/2005/8/layout/hierarchy4"/>
    <dgm:cxn modelId="{48F3C331-DC7B-4985-B042-D8F163807A16}"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a:solidFill>
          <a:schemeClr val="bg1">
            <a:lumMod val="50000"/>
          </a:schemeClr>
        </a:solidFill>
      </dgm:spPr>
      <dgm:t>
        <a:bodyPr/>
        <a:lstStyle/>
        <a:p>
          <a:pPr algn="ctr"/>
          <a:r>
            <a:rPr lang="en-US" dirty="0" smtClean="0"/>
            <a:t>Services</a:t>
          </a:r>
          <a:endParaRPr lang="en-US" dirty="0"/>
        </a:p>
      </dgm:t>
    </dgm:pt>
    <dgm:pt modelId="{23DDF66E-73F6-438D-A141-BC28E45885CC}" type="parTrans" cxnId="{21D515A1-4B9F-4BC1-83DC-FE891FA3BEDB}">
      <dgm:prSet/>
      <dgm:spPr/>
    </dgm:pt>
    <dgm:pt modelId="{A9BF14EF-CBBA-4B34-8F5C-AB3F66AC45E3}" type="sibTrans" cxnId="{21D515A1-4B9F-4BC1-83DC-FE891FA3BEDB}">
      <dgm:prSet/>
      <dgm:spPr/>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845788CA-FF62-4263-9A8E-EFCA74265036}" type="pres">
      <dgm:prSet presAssocID="{589D5A55-2785-4EA9-97C5-73B7810EF30C}" presName="vertTwo" presStyleCnt="0"/>
      <dgm:spPr/>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pt>
    <dgm:pt modelId="{345E4FAF-08A6-49FB-93F6-9830230B4157}" type="pres">
      <dgm:prSet presAssocID="{589D5A55-2785-4EA9-97C5-73B7810EF30C}" presName="horzTwo" presStyleCnt="0"/>
      <dgm:spPr/>
    </dgm:pt>
    <dgm:pt modelId="{CD36262D-BAE2-401F-8C1C-7B9610649955}" type="pres">
      <dgm:prSet presAssocID="{4ABBA3DB-094B-4663-AA6A-9F59EA1CC5E4}" presName="vertThree" presStyleCnt="0"/>
      <dgm:spPr/>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pt>
    <dgm:pt modelId="{38EA84F3-2452-425D-A9EC-2F7DB7D5C323}" type="pres">
      <dgm:prSet presAssocID="{4ABBA3DB-094B-4663-AA6A-9F59EA1CC5E4}" presName="horzThree" presStyleCnt="0"/>
      <dgm:spPr/>
    </dgm:pt>
    <dgm:pt modelId="{26CC9AD3-4FB1-43E5-B674-811A52374B6F}" type="pres">
      <dgm:prSet presAssocID="{1DD059FC-E1CD-4375-ACCC-219A99E9AD7B}" presName="vertFour" presStyleCnt="0">
        <dgm:presLayoutVars>
          <dgm:chPref val="3"/>
        </dgm:presLayoutVars>
      </dgm:prSet>
      <dgm:spPr/>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pt>
  </dgm:ptLst>
  <dgm:cxnLst>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80EE7BCE-C8EA-45E4-A14E-362C647D72C9}" type="presOf" srcId="{589D5A55-2785-4EA9-97C5-73B7810EF30C}" destId="{9533F330-315E-47B0-BE31-3DB9000A9B81}" srcOrd="0" destOrd="0" presId="urn:microsoft.com/office/officeart/2005/8/layout/hierarchy4"/>
    <dgm:cxn modelId="{64EAE06E-53F5-4CAC-804E-D62E0BD7CE16}" type="presOf" srcId="{1DD059FC-E1CD-4375-ACCC-219A99E9AD7B}" destId="{BC48A58F-E8AB-4EFB-8471-C27AB8E8CBAF}" srcOrd="0" destOrd="0" presId="urn:microsoft.com/office/officeart/2005/8/layout/hierarchy4"/>
    <dgm:cxn modelId="{FAF7C8B5-21E8-4E3D-90A5-83CAE4CB5343}" type="presOf" srcId="{4ABBA3DB-094B-4663-AA6A-9F59EA1CC5E4}" destId="{96213F6F-44D8-4874-90C6-007E6EF8B48D}" srcOrd="0" destOrd="0" presId="urn:microsoft.com/office/officeart/2005/8/layout/hierarchy4"/>
    <dgm:cxn modelId="{20FC89C6-94C0-4640-898F-96AF98DB4DEE}" type="presOf" srcId="{7FBD722B-B873-4BC2-93B9-4B067E733D9B}" destId="{33435730-5ADE-4D46-A25B-36AE1F19BC0C}" srcOrd="0" destOrd="0" presId="urn:microsoft.com/office/officeart/2005/8/layout/hierarchy4"/>
    <dgm:cxn modelId="{9843DD4B-13C4-4ACF-9A4F-78CDBEF6C20E}" srcId="{589D5A55-2785-4EA9-97C5-73B7810EF30C}" destId="{4ABBA3DB-094B-4663-AA6A-9F59EA1CC5E4}" srcOrd="0" destOrd="0" parTransId="{986DB99E-1B88-4A53-BD00-89FF1FB0C7D2}" sibTransId="{745D6700-9ECF-42CC-9AFC-160D94A7D61D}"/>
    <dgm:cxn modelId="{5FFFE05A-D354-45BF-8C29-30619773D0E6}"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D1AA9267-3C24-4092-8094-977CC649266A}" type="presParOf" srcId="{33435730-5ADE-4D46-A25B-36AE1F19BC0C}" destId="{D487AE45-7C60-4B0C-B5AB-FC241E405DA7}" srcOrd="0" destOrd="0" presId="urn:microsoft.com/office/officeart/2005/8/layout/hierarchy4"/>
    <dgm:cxn modelId="{4B1D9C5F-C150-4E81-AFFD-4262F391F088}" type="presParOf" srcId="{D487AE45-7C60-4B0C-B5AB-FC241E405DA7}" destId="{C8FBB27E-FF29-46DC-B761-74ADEE257588}" srcOrd="0" destOrd="0" presId="urn:microsoft.com/office/officeart/2005/8/layout/hierarchy4"/>
    <dgm:cxn modelId="{F0E1B055-C4E7-4900-A54D-C7EF29620898}" type="presParOf" srcId="{D487AE45-7C60-4B0C-B5AB-FC241E405DA7}" destId="{E016997E-80B8-4BE4-AD5A-3F2504372883}" srcOrd="1" destOrd="0" presId="urn:microsoft.com/office/officeart/2005/8/layout/hierarchy4"/>
    <dgm:cxn modelId="{7C261F3E-C184-409A-BDCF-3C6966FC4B6C}" type="presParOf" srcId="{D487AE45-7C60-4B0C-B5AB-FC241E405DA7}" destId="{5932F3BA-C8A4-4760-9F77-7046BCA39C2B}" srcOrd="2" destOrd="0" presId="urn:microsoft.com/office/officeart/2005/8/layout/hierarchy4"/>
    <dgm:cxn modelId="{8128B955-ECFF-4380-B266-78ADF68F6E3E}" type="presParOf" srcId="{5932F3BA-C8A4-4760-9F77-7046BCA39C2B}" destId="{845788CA-FF62-4263-9A8E-EFCA74265036}" srcOrd="0" destOrd="0" presId="urn:microsoft.com/office/officeart/2005/8/layout/hierarchy4"/>
    <dgm:cxn modelId="{5445C279-A5B0-495A-81CA-39F148124E72}" type="presParOf" srcId="{845788CA-FF62-4263-9A8E-EFCA74265036}" destId="{9533F330-315E-47B0-BE31-3DB9000A9B81}" srcOrd="0" destOrd="0" presId="urn:microsoft.com/office/officeart/2005/8/layout/hierarchy4"/>
    <dgm:cxn modelId="{7B65BEFC-1BFB-46EF-BEFF-6AC1FA47A332}" type="presParOf" srcId="{845788CA-FF62-4263-9A8E-EFCA74265036}" destId="{25D356AC-84CA-4612-9262-71B727D96EFE}" srcOrd="1" destOrd="0" presId="urn:microsoft.com/office/officeart/2005/8/layout/hierarchy4"/>
    <dgm:cxn modelId="{6016AEB3-98F0-4CA6-9A22-04B62A78066C}" type="presParOf" srcId="{845788CA-FF62-4263-9A8E-EFCA74265036}" destId="{345E4FAF-08A6-49FB-93F6-9830230B4157}" srcOrd="2" destOrd="0" presId="urn:microsoft.com/office/officeart/2005/8/layout/hierarchy4"/>
    <dgm:cxn modelId="{604EB5F0-9540-4D3F-ACF1-1C38FBC0C679}" type="presParOf" srcId="{345E4FAF-08A6-49FB-93F6-9830230B4157}" destId="{CD36262D-BAE2-401F-8C1C-7B9610649955}" srcOrd="0" destOrd="0" presId="urn:microsoft.com/office/officeart/2005/8/layout/hierarchy4"/>
    <dgm:cxn modelId="{7CD0219A-C072-44BF-AEAF-EF404E1D2203}" type="presParOf" srcId="{CD36262D-BAE2-401F-8C1C-7B9610649955}" destId="{96213F6F-44D8-4874-90C6-007E6EF8B48D}" srcOrd="0" destOrd="0" presId="urn:microsoft.com/office/officeart/2005/8/layout/hierarchy4"/>
    <dgm:cxn modelId="{3D29B2FA-8343-4FBA-A388-269B39A1C6AE}" type="presParOf" srcId="{CD36262D-BAE2-401F-8C1C-7B9610649955}" destId="{2DE91F56-E240-473E-8219-FE966732EB02}" srcOrd="1" destOrd="0" presId="urn:microsoft.com/office/officeart/2005/8/layout/hierarchy4"/>
    <dgm:cxn modelId="{37CC783A-F563-4835-8AA4-3C8940FF05AF}" type="presParOf" srcId="{CD36262D-BAE2-401F-8C1C-7B9610649955}" destId="{38EA84F3-2452-425D-A9EC-2F7DB7D5C323}" srcOrd="2" destOrd="0" presId="urn:microsoft.com/office/officeart/2005/8/layout/hierarchy4"/>
    <dgm:cxn modelId="{67652B40-F9A0-4452-83AB-E1CD55EC0B3E}" type="presParOf" srcId="{38EA84F3-2452-425D-A9EC-2F7DB7D5C323}" destId="{26CC9AD3-4FB1-43E5-B674-811A52374B6F}" srcOrd="0" destOrd="0" presId="urn:microsoft.com/office/officeart/2005/8/layout/hierarchy4"/>
    <dgm:cxn modelId="{3C2F96F9-C61D-4CD6-A295-42A0F2A043C8}" type="presParOf" srcId="{26CC9AD3-4FB1-43E5-B674-811A52374B6F}" destId="{BC48A58F-E8AB-4EFB-8471-C27AB8E8CBAF}" srcOrd="0" destOrd="0" presId="urn:microsoft.com/office/officeart/2005/8/layout/hierarchy4"/>
    <dgm:cxn modelId="{C54BDD38-E4D4-42F6-B618-AC2F6AF2A9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a:xfrm>
          <a:off x="1678" y="449"/>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UI</a:t>
          </a:r>
          <a:endParaRPr lang="en-US" dirty="0">
            <a:solidFill>
              <a:srgbClr val="FFFFFF"/>
            </a:solidFill>
            <a:latin typeface="Franklin Gothic Book"/>
            <a:ea typeface="+mn-ea"/>
            <a:cs typeface="+mn-cs"/>
          </a:endParaRPr>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a:xfrm>
          <a:off x="1678" y="969357"/>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BL</a:t>
          </a:r>
          <a:endParaRPr lang="en-US" dirty="0">
            <a:solidFill>
              <a:srgbClr val="FFFFFF"/>
            </a:solidFill>
            <a:latin typeface="Franklin Gothic Book"/>
            <a:ea typeface="+mn-ea"/>
            <a:cs typeface="+mn-cs"/>
          </a:endParaRPr>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a:xfrm>
          <a:off x="1678" y="1938264"/>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DAL</a:t>
          </a:r>
          <a:endParaRPr lang="en-US" dirty="0">
            <a:solidFill>
              <a:srgbClr val="FFFFFF"/>
            </a:solidFill>
            <a:latin typeface="Franklin Gothic Book"/>
            <a:ea typeface="+mn-ea"/>
            <a:cs typeface="+mn-cs"/>
          </a:endParaRPr>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a:prstGeom prst="roundRect">
          <a:avLst>
            <a:gd name="adj" fmla="val 10000"/>
          </a:avLst>
        </a:prstGeom>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a:prstGeom prst="roundRect">
          <a:avLst>
            <a:gd name="adj" fmla="val 10000"/>
          </a:avLst>
        </a:prstGeom>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a:prstGeom prst="roundRect">
          <a:avLst>
            <a:gd name="adj" fmla="val 10000"/>
          </a:avLst>
        </a:prstGeom>
      </dgm:spPr>
      <dgm:t>
        <a:bodyPr/>
        <a:lstStyle/>
        <a:p>
          <a:endParaRPr lang="en-US"/>
        </a:p>
      </dgm:t>
    </dgm:pt>
    <dgm:pt modelId="{213AB111-EF1F-4980-8D98-967DEC9677DA}" type="pres">
      <dgm:prSet presAssocID="{1DD059FC-E1CD-4375-ACCC-219A99E9AD7B}" presName="horzThree" presStyleCnt="0"/>
      <dgm:spPr/>
    </dgm:pt>
  </dgm:ptLst>
  <dgm:cxnLst>
    <dgm:cxn modelId="{6086424B-832C-40A7-B017-746C2F241906}" type="presOf" srcId="{1DD059FC-E1CD-4375-ACCC-219A99E9AD7B}" destId="{7244C055-CD2A-4883-A3E4-1BAE2049CBEF}" srcOrd="0" destOrd="0" presId="urn:microsoft.com/office/officeart/2005/8/layout/hierarchy4"/>
    <dgm:cxn modelId="{EE996860-DD81-4C9D-BA1A-E423F4207E38}" type="presOf" srcId="{4ABBA3DB-094B-4663-AA6A-9F59EA1CC5E4}" destId="{6083C50E-D35F-4EB3-A9DD-587B30BCB43B}"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63BFF51F-A0F1-47CC-B5CB-F7EF8814D5E2}" type="presOf" srcId="{7FBD722B-B873-4BC2-93B9-4B067E733D9B}" destId="{33435730-5ADE-4D46-A25B-36AE1F19BC0C}" srcOrd="0" destOrd="0" presId="urn:microsoft.com/office/officeart/2005/8/layout/hierarchy4"/>
    <dgm:cxn modelId="{7FB0AD5E-2B3C-42C0-9CFF-770CE3808215}" type="presOf" srcId="{A23251C6-52BE-49CD-B8FD-99BA3290FF78}" destId="{C8FBB27E-FF29-46DC-B761-74ADEE257588}" srcOrd="0" destOrd="0" presId="urn:microsoft.com/office/officeart/2005/8/layout/hierarchy4"/>
    <dgm:cxn modelId="{3A772983-DB5E-4B88-8B3F-A13677F7DC3E}" type="presParOf" srcId="{33435730-5ADE-4D46-A25B-36AE1F19BC0C}" destId="{D487AE45-7C60-4B0C-B5AB-FC241E405DA7}" srcOrd="0" destOrd="0" presId="urn:microsoft.com/office/officeart/2005/8/layout/hierarchy4"/>
    <dgm:cxn modelId="{D01235E5-7B19-4057-98DA-C3D2E5DF0F1D}" type="presParOf" srcId="{D487AE45-7C60-4B0C-B5AB-FC241E405DA7}" destId="{C8FBB27E-FF29-46DC-B761-74ADEE257588}" srcOrd="0" destOrd="0" presId="urn:microsoft.com/office/officeart/2005/8/layout/hierarchy4"/>
    <dgm:cxn modelId="{327D33FA-5456-4897-8A74-B224FC35AA9A}" type="presParOf" srcId="{D487AE45-7C60-4B0C-B5AB-FC241E405DA7}" destId="{E016997E-80B8-4BE4-AD5A-3F2504372883}" srcOrd="1" destOrd="0" presId="urn:microsoft.com/office/officeart/2005/8/layout/hierarchy4"/>
    <dgm:cxn modelId="{5980F2A0-E001-46AD-ADF0-2920E9F4338E}" type="presParOf" srcId="{D487AE45-7C60-4B0C-B5AB-FC241E405DA7}" destId="{5932F3BA-C8A4-4760-9F77-7046BCA39C2B}" srcOrd="2" destOrd="0" presId="urn:microsoft.com/office/officeart/2005/8/layout/hierarchy4"/>
    <dgm:cxn modelId="{53A68EDB-2B79-4ACF-B53E-793D1918522C}" type="presParOf" srcId="{5932F3BA-C8A4-4760-9F77-7046BCA39C2B}" destId="{FAB1E046-A737-4835-9E3F-73A5672A5728}" srcOrd="0" destOrd="0" presId="urn:microsoft.com/office/officeart/2005/8/layout/hierarchy4"/>
    <dgm:cxn modelId="{39035299-F80E-48CA-B694-3CEF60F9C2E1}" type="presParOf" srcId="{FAB1E046-A737-4835-9E3F-73A5672A5728}" destId="{6083C50E-D35F-4EB3-A9DD-587B30BCB43B}" srcOrd="0" destOrd="0" presId="urn:microsoft.com/office/officeart/2005/8/layout/hierarchy4"/>
    <dgm:cxn modelId="{AB18F975-9637-447E-B716-FA9778157698}" type="presParOf" srcId="{FAB1E046-A737-4835-9E3F-73A5672A5728}" destId="{5BB35F66-604B-48FC-93CD-248BBF0C8398}" srcOrd="1" destOrd="0" presId="urn:microsoft.com/office/officeart/2005/8/layout/hierarchy4"/>
    <dgm:cxn modelId="{237E665F-9408-41E2-BE55-38CB2BD1662D}" type="presParOf" srcId="{FAB1E046-A737-4835-9E3F-73A5672A5728}" destId="{73396F4E-C953-4EF7-B421-2C0C4F0A79DC}" srcOrd="2" destOrd="0" presId="urn:microsoft.com/office/officeart/2005/8/layout/hierarchy4"/>
    <dgm:cxn modelId="{F199F614-8070-4BE9-81C0-F86308EB2FFC}" type="presParOf" srcId="{73396F4E-C953-4EF7-B421-2C0C4F0A79DC}" destId="{E32D76D9-E27E-4ADD-AEC7-10E7D15DA9C1}" srcOrd="0" destOrd="0" presId="urn:microsoft.com/office/officeart/2005/8/layout/hierarchy4"/>
    <dgm:cxn modelId="{A9617DC5-34B4-4CEC-A873-5076DC96F64D}" type="presParOf" srcId="{E32D76D9-E27E-4ADD-AEC7-10E7D15DA9C1}" destId="{7244C055-CD2A-4883-A3E4-1BAE2049CBEF}" srcOrd="0" destOrd="0" presId="urn:microsoft.com/office/officeart/2005/8/layout/hierarchy4"/>
    <dgm:cxn modelId="{555763DF-7232-4868-BA8F-689B6173CB71}"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Input form User</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Rules</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Persistence</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dgm:t>
        <a:bodyPr/>
        <a:lstStyle/>
        <a:p>
          <a:pPr algn="ctr"/>
          <a:r>
            <a:rPr lang="en-US" dirty="0" smtClean="0"/>
            <a:t>Validation</a:t>
          </a:r>
          <a:endParaRPr lang="en-US" dirty="0"/>
        </a:p>
      </dgm:t>
    </dgm:pt>
    <dgm:pt modelId="{23DDF66E-73F6-438D-A141-BC28E45885CC}" type="parTrans" cxnId="{21D515A1-4B9F-4BC1-83DC-FE891FA3BEDB}">
      <dgm:prSet/>
      <dgm:spPr/>
      <dgm:t>
        <a:bodyPr/>
        <a:lstStyle/>
        <a:p>
          <a:endParaRPr lang="en-AU"/>
        </a:p>
      </dgm:t>
    </dgm:pt>
    <dgm:pt modelId="{A9BF14EF-CBBA-4B34-8F5C-AB3F66AC45E3}" type="sibTrans" cxnId="{21D515A1-4B9F-4BC1-83DC-FE891FA3BEDB}">
      <dgm:prSet/>
      <dgm:spPr/>
      <dgm:t>
        <a:bodyPr/>
        <a:lstStyle/>
        <a:p>
          <a:endParaRPr lang="en-AU"/>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t>
        <a:bodyPr/>
        <a:lstStyle/>
        <a:p>
          <a:endParaRPr lang="en-AU"/>
        </a:p>
      </dgm:t>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t>
        <a:bodyPr/>
        <a:lstStyle/>
        <a:p>
          <a:endParaRPr lang="en-AU"/>
        </a:p>
      </dgm:t>
    </dgm:pt>
    <dgm:pt modelId="{5932F3BA-C8A4-4760-9F77-7046BCA39C2B}" type="pres">
      <dgm:prSet presAssocID="{A23251C6-52BE-49CD-B8FD-99BA3290FF78}" presName="horzOne" presStyleCnt="0"/>
      <dgm:spPr/>
      <dgm:t>
        <a:bodyPr/>
        <a:lstStyle/>
        <a:p>
          <a:endParaRPr lang="en-AU"/>
        </a:p>
      </dgm:t>
    </dgm:pt>
    <dgm:pt modelId="{845788CA-FF62-4263-9A8E-EFCA74265036}" type="pres">
      <dgm:prSet presAssocID="{589D5A55-2785-4EA9-97C5-73B7810EF30C}" presName="vertTwo" presStyleCnt="0"/>
      <dgm:spPr/>
      <dgm:t>
        <a:bodyPr/>
        <a:lstStyle/>
        <a:p>
          <a:endParaRPr lang="en-AU"/>
        </a:p>
      </dgm:t>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t>
        <a:bodyPr/>
        <a:lstStyle/>
        <a:p>
          <a:endParaRPr lang="en-AU"/>
        </a:p>
      </dgm:t>
    </dgm:pt>
    <dgm:pt modelId="{345E4FAF-08A6-49FB-93F6-9830230B4157}" type="pres">
      <dgm:prSet presAssocID="{589D5A55-2785-4EA9-97C5-73B7810EF30C}" presName="horzTwo" presStyleCnt="0"/>
      <dgm:spPr/>
      <dgm:t>
        <a:bodyPr/>
        <a:lstStyle/>
        <a:p>
          <a:endParaRPr lang="en-AU"/>
        </a:p>
      </dgm:t>
    </dgm:pt>
    <dgm:pt modelId="{CD36262D-BAE2-401F-8C1C-7B9610649955}" type="pres">
      <dgm:prSet presAssocID="{4ABBA3DB-094B-4663-AA6A-9F59EA1CC5E4}" presName="vertThree" presStyleCnt="0"/>
      <dgm:spPr/>
      <dgm:t>
        <a:bodyPr/>
        <a:lstStyle/>
        <a:p>
          <a:endParaRPr lang="en-AU"/>
        </a:p>
      </dgm:t>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t>
        <a:bodyPr/>
        <a:lstStyle/>
        <a:p>
          <a:endParaRPr lang="en-AU"/>
        </a:p>
      </dgm:t>
    </dgm:pt>
    <dgm:pt modelId="{38EA84F3-2452-425D-A9EC-2F7DB7D5C323}" type="pres">
      <dgm:prSet presAssocID="{4ABBA3DB-094B-4663-AA6A-9F59EA1CC5E4}" presName="horzThree" presStyleCnt="0"/>
      <dgm:spPr/>
      <dgm:t>
        <a:bodyPr/>
        <a:lstStyle/>
        <a:p>
          <a:endParaRPr lang="en-AU"/>
        </a:p>
      </dgm:t>
    </dgm:pt>
    <dgm:pt modelId="{26CC9AD3-4FB1-43E5-B674-811A52374B6F}" type="pres">
      <dgm:prSet presAssocID="{1DD059FC-E1CD-4375-ACCC-219A99E9AD7B}" presName="vertFour" presStyleCnt="0">
        <dgm:presLayoutVars>
          <dgm:chPref val="3"/>
        </dgm:presLayoutVars>
      </dgm:prSet>
      <dgm:spPr/>
      <dgm:t>
        <a:bodyPr/>
        <a:lstStyle/>
        <a:p>
          <a:endParaRPr lang="en-AU"/>
        </a:p>
      </dgm:t>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t>
        <a:bodyPr/>
        <a:lstStyle/>
        <a:p>
          <a:endParaRPr lang="en-AU"/>
        </a:p>
      </dgm:t>
    </dgm:pt>
  </dgm:ptLst>
  <dgm:cxnLst>
    <dgm:cxn modelId="{730F0289-2659-4DC5-B701-76892D92E7C2}" type="presOf" srcId="{4ABBA3DB-094B-4663-AA6A-9F59EA1CC5E4}" destId="{96213F6F-44D8-4874-90C6-007E6EF8B48D}" srcOrd="0" destOrd="0" presId="urn:microsoft.com/office/officeart/2005/8/layout/hierarchy4"/>
    <dgm:cxn modelId="{99C22336-B597-4221-988B-13602F8EA53D}" type="presOf" srcId="{589D5A55-2785-4EA9-97C5-73B7810EF30C}" destId="{9533F330-315E-47B0-BE31-3DB9000A9B81}"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589D5A55-2785-4EA9-97C5-73B7810EF30C}"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6DC699C0-55AE-4FA7-A3CA-073C37B484E5}" type="presOf" srcId="{1DD059FC-E1CD-4375-ACCC-219A99E9AD7B}" destId="{BC48A58F-E8AB-4EFB-8471-C27AB8E8CBAF}" srcOrd="0" destOrd="0" presId="urn:microsoft.com/office/officeart/2005/8/layout/hierarchy4"/>
    <dgm:cxn modelId="{F8B3FC53-2668-4BED-9327-12D3EC9FA5DF}" type="presOf" srcId="{7FBD722B-B873-4BC2-93B9-4B067E733D9B}" destId="{33435730-5ADE-4D46-A25B-36AE1F19BC0C}" srcOrd="0" destOrd="0" presId="urn:microsoft.com/office/officeart/2005/8/layout/hierarchy4"/>
    <dgm:cxn modelId="{0CB711A3-3B19-4A4D-9FBF-413F7D7895D4}" type="presOf" srcId="{A23251C6-52BE-49CD-B8FD-99BA3290FF78}" destId="{C8FBB27E-FF29-46DC-B761-74ADEE257588}" srcOrd="0" destOrd="0" presId="urn:microsoft.com/office/officeart/2005/8/layout/hierarchy4"/>
    <dgm:cxn modelId="{94CA4469-A0E5-4792-9C8A-F7C384DA1DD6}" type="presParOf" srcId="{33435730-5ADE-4D46-A25B-36AE1F19BC0C}" destId="{D487AE45-7C60-4B0C-B5AB-FC241E405DA7}" srcOrd="0" destOrd="0" presId="urn:microsoft.com/office/officeart/2005/8/layout/hierarchy4"/>
    <dgm:cxn modelId="{B0E1A02E-D11D-430B-82A7-3D966CB735DE}" type="presParOf" srcId="{D487AE45-7C60-4B0C-B5AB-FC241E405DA7}" destId="{C8FBB27E-FF29-46DC-B761-74ADEE257588}" srcOrd="0" destOrd="0" presId="urn:microsoft.com/office/officeart/2005/8/layout/hierarchy4"/>
    <dgm:cxn modelId="{0DC181AD-D846-44C9-A1EA-E85FC422D4B8}" type="presParOf" srcId="{D487AE45-7C60-4B0C-B5AB-FC241E405DA7}" destId="{E016997E-80B8-4BE4-AD5A-3F2504372883}" srcOrd="1" destOrd="0" presId="urn:microsoft.com/office/officeart/2005/8/layout/hierarchy4"/>
    <dgm:cxn modelId="{2FBBA54F-931F-456E-8FAE-B32995F5D3A6}" type="presParOf" srcId="{D487AE45-7C60-4B0C-B5AB-FC241E405DA7}" destId="{5932F3BA-C8A4-4760-9F77-7046BCA39C2B}" srcOrd="2" destOrd="0" presId="urn:microsoft.com/office/officeart/2005/8/layout/hierarchy4"/>
    <dgm:cxn modelId="{09B80151-6A87-4160-94A7-320B421263CB}" type="presParOf" srcId="{5932F3BA-C8A4-4760-9F77-7046BCA39C2B}" destId="{845788CA-FF62-4263-9A8E-EFCA74265036}" srcOrd="0" destOrd="0" presId="urn:microsoft.com/office/officeart/2005/8/layout/hierarchy4"/>
    <dgm:cxn modelId="{A6594408-9038-4E29-ABC6-4E4F01149620}" type="presParOf" srcId="{845788CA-FF62-4263-9A8E-EFCA74265036}" destId="{9533F330-315E-47B0-BE31-3DB9000A9B81}" srcOrd="0" destOrd="0" presId="urn:microsoft.com/office/officeart/2005/8/layout/hierarchy4"/>
    <dgm:cxn modelId="{BE8E874A-BBAE-40C0-AFA3-A049AFF41594}" type="presParOf" srcId="{845788CA-FF62-4263-9A8E-EFCA74265036}" destId="{25D356AC-84CA-4612-9262-71B727D96EFE}" srcOrd="1" destOrd="0" presId="urn:microsoft.com/office/officeart/2005/8/layout/hierarchy4"/>
    <dgm:cxn modelId="{7F40C590-6DD6-46E1-9F04-128E4D06F292}" type="presParOf" srcId="{845788CA-FF62-4263-9A8E-EFCA74265036}" destId="{345E4FAF-08A6-49FB-93F6-9830230B4157}" srcOrd="2" destOrd="0" presId="urn:microsoft.com/office/officeart/2005/8/layout/hierarchy4"/>
    <dgm:cxn modelId="{02E3E41E-7C96-4AE7-9DA6-424FBCDAFB58}" type="presParOf" srcId="{345E4FAF-08A6-49FB-93F6-9830230B4157}" destId="{CD36262D-BAE2-401F-8C1C-7B9610649955}" srcOrd="0" destOrd="0" presId="urn:microsoft.com/office/officeart/2005/8/layout/hierarchy4"/>
    <dgm:cxn modelId="{07D89AFC-E82A-4CFE-8CFE-86DDBBD808CF}" type="presParOf" srcId="{CD36262D-BAE2-401F-8C1C-7B9610649955}" destId="{96213F6F-44D8-4874-90C6-007E6EF8B48D}" srcOrd="0" destOrd="0" presId="urn:microsoft.com/office/officeart/2005/8/layout/hierarchy4"/>
    <dgm:cxn modelId="{6167E4E3-79AC-4B82-B473-2DE8EA39FE3A}" type="presParOf" srcId="{CD36262D-BAE2-401F-8C1C-7B9610649955}" destId="{2DE91F56-E240-473E-8219-FE966732EB02}" srcOrd="1" destOrd="0" presId="urn:microsoft.com/office/officeart/2005/8/layout/hierarchy4"/>
    <dgm:cxn modelId="{1C8646FA-9DF9-4FF3-AF9B-C4EDB0F584F8}" type="presParOf" srcId="{CD36262D-BAE2-401F-8C1C-7B9610649955}" destId="{38EA84F3-2452-425D-A9EC-2F7DB7D5C323}" srcOrd="2" destOrd="0" presId="urn:microsoft.com/office/officeart/2005/8/layout/hierarchy4"/>
    <dgm:cxn modelId="{71C3EB85-9AF5-4D77-BFD1-E65484A99A8A}" type="presParOf" srcId="{38EA84F3-2452-425D-A9EC-2F7DB7D5C323}" destId="{26CC9AD3-4FB1-43E5-B674-811A52374B6F}" srcOrd="0" destOrd="0" presId="urn:microsoft.com/office/officeart/2005/8/layout/hierarchy4"/>
    <dgm:cxn modelId="{778A81B3-7C86-4B80-9F15-F06FDA737452}" type="presParOf" srcId="{26CC9AD3-4FB1-43E5-B674-811A52374B6F}" destId="{BC48A58F-E8AB-4EFB-8471-C27AB8E8CBAF}" srcOrd="0" destOrd="0" presId="urn:microsoft.com/office/officeart/2005/8/layout/hierarchy4"/>
    <dgm:cxn modelId="{2311472A-511B-44FE-B091-108DFF9A4F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UI</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bg1">
            <a:lumMod val="5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Services</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BL</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DAL</a:t>
          </a:r>
          <a:endParaRPr lang="en-US" sz="3000" kern="1200" dirty="0"/>
        </a:p>
      </dsp:txBody>
      <dsp:txXfrm>
        <a:off x="21501" y="2188430"/>
        <a:ext cx="3395415" cy="63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Input form User</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Validation</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Rules</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Persistence</a:t>
          </a:r>
          <a:endParaRPr lang="en-US" sz="3000" kern="1200" dirty="0"/>
        </a:p>
      </dsp:txBody>
      <dsp:txXfrm>
        <a:off x="21501" y="2188430"/>
        <a:ext cx="3395415" cy="637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a:effectLst/>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7ACA2796-6D5E-4AAD-9D66-AE6CE657D5C0}" type="slidenum">
              <a:rPr lang="en-GB"/>
              <a:pPr/>
              <a:t>‹#›</a:t>
            </a:fld>
            <a:endParaRPr lang="en-GB"/>
          </a:p>
        </p:txBody>
      </p:sp>
    </p:spTree>
    <p:extLst>
      <p:ext uri="{BB962C8B-B14F-4D97-AF65-F5344CB8AC3E}">
        <p14:creationId xmlns:p14="http://schemas.microsoft.com/office/powerpoint/2010/main" val="93692771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nservicebus.com/docs/Samples/MessageMutatorsSample.aspx"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nservicebus.desk.com/customer/portal/articles/859283-profiles-for-nservicebus-host"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andreasohlund.net/2012/01/26/installers-in-nservicebus-3-0/"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3" Type="http://schemas.openxmlformats.org/officeDocument/2006/relationships/hyperlink" Target="http://andreasohlund.net/2011/12/01/introduction-to-the-nservicebus-gateway/" TargetMode="External"/><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65AB9B-4357-4E68-A310-E58498F8E442}" type="slidenum">
              <a:rPr lang="en-GB"/>
              <a:pPr/>
              <a:t>1</a:t>
            </a:fld>
            <a:endParaRPr lang="en-GB"/>
          </a:p>
        </p:txBody>
      </p:sp>
      <p:sp>
        <p:nvSpPr>
          <p:cNvPr id="143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7919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MSMQ also limits the size of messages to about 4MB.</a:t>
            </a:r>
          </a:p>
          <a:p>
            <a:r>
              <a:rPr lang="en-US" dirty="0" smtClean="0"/>
              <a:t>In</a:t>
            </a:r>
            <a:r>
              <a:rPr lang="en-US" baseline="0" dirty="0" smtClean="0"/>
              <a:t> the next version of NServiceBus we’re introducing a “data bus” to simplify the transmission of larger messages – specifically those containing “attachments” like files or images.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21</a:t>
            </a:fld>
            <a:endParaRPr lang="en-GB"/>
          </a:p>
        </p:txBody>
      </p:sp>
    </p:spTree>
    <p:extLst>
      <p:ext uri="{BB962C8B-B14F-4D97-AF65-F5344CB8AC3E}">
        <p14:creationId xmlns:p14="http://schemas.microsoft.com/office/powerpoint/2010/main" val="3647074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ActiveMq: Uses it’s own SLR mechanism</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26</a:t>
            </a:fld>
            <a:endParaRPr lang="en-GB"/>
          </a:p>
        </p:txBody>
      </p:sp>
    </p:spTree>
    <p:extLst>
      <p:ext uri="{BB962C8B-B14F-4D97-AF65-F5344CB8AC3E}">
        <p14:creationId xmlns:p14="http://schemas.microsoft.com/office/powerpoint/2010/main" val="3041592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OutgoingHeaders</a:t>
            </a:r>
            <a:r>
              <a:rPr lang="de-CH" baseline="0" dirty="0" smtClean="0"/>
              <a:t> affects after setting all messages sent. The example above sets the user to udi. This practically means that for the endpoint setting the outgoing headers the user header will always be «udi». Makes not much sense for MVC applications.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31</a:t>
            </a:fld>
            <a:endParaRPr lang="en-GB"/>
          </a:p>
        </p:txBody>
      </p:sp>
    </p:spTree>
    <p:extLst>
      <p:ext uri="{BB962C8B-B14F-4D97-AF65-F5344CB8AC3E}">
        <p14:creationId xmlns:p14="http://schemas.microsoft.com/office/powerpoint/2010/main" val="1093892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SpecifyFirst: T</a:t>
            </a:r>
            <a:r>
              <a:rPr lang="en-US" sz="1200" kern="1200" dirty="0" smtClean="0">
                <a:solidFill>
                  <a:srgbClr val="000000"/>
                </a:solidFill>
                <a:latin typeface="Times New Roman" pitchFamily="16" charset="0"/>
                <a:ea typeface="+mn-ea"/>
                <a:cs typeface="+mn-cs"/>
              </a:rPr>
              <a:t>he given type will be activated before all others, terminal syntax. Not fluent</a:t>
            </a:r>
          </a:p>
          <a:p>
            <a:r>
              <a:rPr lang="en-US" sz="1200" kern="1200" dirty="0" smtClean="0">
                <a:solidFill>
                  <a:srgbClr val="000000"/>
                </a:solidFill>
                <a:latin typeface="Times New Roman" pitchFamily="16" charset="0"/>
                <a:ea typeface="+mn-ea"/>
                <a:cs typeface="+mn-cs"/>
              </a:rPr>
              <a:t>Specify: Fluent syntax</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33</a:t>
            </a:fld>
            <a:endParaRPr lang="en-GB"/>
          </a:p>
        </p:txBody>
      </p:sp>
    </p:spTree>
    <p:extLst>
      <p:ext uri="{BB962C8B-B14F-4D97-AF65-F5344CB8AC3E}">
        <p14:creationId xmlns:p14="http://schemas.microsoft.com/office/powerpoint/2010/main" val="131886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constructor injection is also possible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34</a:t>
            </a:fld>
            <a:endParaRPr lang="en-GB"/>
          </a:p>
        </p:txBody>
      </p:sp>
    </p:spTree>
    <p:extLst>
      <p:ext uri="{BB962C8B-B14F-4D97-AF65-F5344CB8AC3E}">
        <p14:creationId xmlns:p14="http://schemas.microsoft.com/office/powerpoint/2010/main" val="2219153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Default value is true</a:t>
            </a:r>
          </a:p>
          <a:p>
            <a:endParaRPr lang="de-CH" dirty="0" smtClean="0"/>
          </a:p>
          <a:p>
            <a:r>
              <a:rPr lang="de-CH" dirty="0" smtClean="0"/>
              <a:t>This sets the Thread.CurrentPrinciple to a generic principle which represents the sender.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37</a:t>
            </a:fld>
            <a:endParaRPr lang="en-GB"/>
          </a:p>
        </p:txBody>
      </p:sp>
    </p:spTree>
    <p:extLst>
      <p:ext uri="{BB962C8B-B14F-4D97-AF65-F5344CB8AC3E}">
        <p14:creationId xmlns:p14="http://schemas.microsoft.com/office/powerpoint/2010/main" val="2567250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With broker based transports</a:t>
            </a:r>
            <a:r>
              <a:rPr lang="de-CH" baseline="0" dirty="0" smtClean="0"/>
              <a:t> you don’t specify the server machine name.  Auditing will only happen for incoming messages.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38</a:t>
            </a:fld>
            <a:endParaRPr lang="en-GB"/>
          </a:p>
        </p:txBody>
      </p:sp>
    </p:spTree>
    <p:extLst>
      <p:ext uri="{BB962C8B-B14F-4D97-AF65-F5344CB8AC3E}">
        <p14:creationId xmlns:p14="http://schemas.microsoft.com/office/powerpoint/2010/main" val="2131238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Tell users to not use MM , use </a:t>
            </a:r>
            <a:r>
              <a:rPr lang="en-US" dirty="0" err="1" smtClean="0"/>
              <a:t>UoW</a:t>
            </a:r>
            <a:r>
              <a:rPr lang="en-US" dirty="0" smtClean="0"/>
              <a:t> instead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41</a:t>
            </a:fld>
            <a:endParaRPr lang="en-GB"/>
          </a:p>
        </p:txBody>
      </p:sp>
    </p:spTree>
    <p:extLst>
      <p:ext uri="{BB962C8B-B14F-4D97-AF65-F5344CB8AC3E}">
        <p14:creationId xmlns:p14="http://schemas.microsoft.com/office/powerpoint/2010/main" val="3103444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Spring is the default container but in version 3.0 that will be changed to </a:t>
            </a:r>
            <a:r>
              <a:rPr lang="en-US" baseline="0" dirty="0" err="1" smtClean="0"/>
              <a:t>Autofac</a:t>
            </a:r>
            <a:r>
              <a:rPr lang="en-US" baseline="0" dirty="0" smtClean="0"/>
              <a:t>. The default container is </a:t>
            </a:r>
            <a:r>
              <a:rPr lang="en-US" baseline="0" dirty="0" err="1" smtClean="0"/>
              <a:t>ILMerged</a:t>
            </a:r>
            <a:r>
              <a:rPr lang="en-US" baseline="0" dirty="0" smtClean="0"/>
              <a:t> and internalized, so the change will decrease the DLL size and also, since Spring is a much broader framework, won’t cause conflicts for users who need to use a specific version of Spring.</a:t>
            </a:r>
          </a:p>
          <a:p>
            <a:endParaRPr lang="en-US" dirty="0" smtClean="0"/>
          </a:p>
          <a:p>
            <a:r>
              <a:rPr lang="en-US" dirty="0" smtClean="0"/>
              <a:t>In order to make the container pluggable, we</a:t>
            </a:r>
            <a:r>
              <a:rPr lang="en-US" baseline="0" dirty="0" smtClean="0"/>
              <a:t> had to provide our own API instead of using one of the existing ones.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42</a:t>
            </a:fld>
            <a:endParaRPr lang="en-GB"/>
          </a:p>
        </p:txBody>
      </p:sp>
    </p:spTree>
    <p:extLst>
      <p:ext uri="{BB962C8B-B14F-4D97-AF65-F5344CB8AC3E}">
        <p14:creationId xmlns:p14="http://schemas.microsoft.com/office/powerpoint/2010/main" val="169742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a:t>
            </a:r>
            <a:r>
              <a:rPr lang="en-US" baseline="0" dirty="0" smtClean="0"/>
              <a:t> than one unit of work can be active at the same time. Will be called in sequence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44</a:t>
            </a:fld>
            <a:endParaRPr lang="en-GB"/>
          </a:p>
        </p:txBody>
      </p:sp>
    </p:spTree>
    <p:extLst>
      <p:ext uri="{BB962C8B-B14F-4D97-AF65-F5344CB8AC3E}">
        <p14:creationId xmlns:p14="http://schemas.microsoft.com/office/powerpoint/2010/main" val="1781610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DE93F3-4866-44A5-92E6-CFABAFBEA702}" type="slidenum">
              <a:rPr lang="en-GB"/>
              <a:pPr/>
              <a:t>2</a:t>
            </a:fld>
            <a:endParaRPr lang="en-GB"/>
          </a:p>
        </p:txBody>
      </p:sp>
      <p:sp>
        <p:nvSpPr>
          <p:cNvPr id="1843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54841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v-SE" dirty="0" smtClean="0">
                <a:hlinkClick r:id="rId3"/>
              </a:rPr>
              <a:t>http://nservicebus.com/docs/Samples/MessageMutatorsSample.aspx</a:t>
            </a:r>
            <a:endParaRPr lang="sv-SE" dirty="0" smtClean="0"/>
          </a:p>
          <a:p>
            <a:endParaRPr lang="sv-SE" dirty="0" smtClean="0"/>
          </a:p>
          <a:p>
            <a:r>
              <a:rPr lang="de-CH" sz="1200" kern="1200" dirty="0" smtClean="0">
                <a:solidFill>
                  <a:srgbClr val="000000"/>
                </a:solidFill>
                <a:latin typeface="Times New Roman" pitchFamily="16" charset="0"/>
                <a:ea typeface="+mn-ea"/>
                <a:cs typeface="+mn-cs"/>
              </a:rPr>
              <a:t>IMutateOutgoingMessages, IMutateIncomingMessages, IMutateIncomingTransportMessages, IMutateOutgoingTransportMessages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45</a:t>
            </a:fld>
            <a:endParaRPr lang="en-GB"/>
          </a:p>
        </p:txBody>
      </p:sp>
    </p:spTree>
    <p:extLst>
      <p:ext uri="{BB962C8B-B14F-4D97-AF65-F5344CB8AC3E}">
        <p14:creationId xmlns:p14="http://schemas.microsoft.com/office/powerpoint/2010/main" val="1888807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Primarily used for sensitive data (like credit card numbers) we don’t want administrators to accidentally</a:t>
            </a:r>
            <a:r>
              <a:rPr lang="en-US" baseline="0" dirty="0" smtClean="0"/>
              <a:t> see – like when looking</a:t>
            </a:r>
            <a:r>
              <a:rPr lang="en-US" dirty="0" smtClean="0"/>
              <a:t> in the error queue.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48</a:t>
            </a:fld>
            <a:endParaRPr lang="en-GB"/>
          </a:p>
        </p:txBody>
      </p:sp>
    </p:spTree>
    <p:extLst>
      <p:ext uri="{BB962C8B-B14F-4D97-AF65-F5344CB8AC3E}">
        <p14:creationId xmlns:p14="http://schemas.microsoft.com/office/powerpoint/2010/main" val="1041553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Rijndael</a:t>
            </a:r>
            <a:r>
              <a:rPr lang="en-US" dirty="0" smtClean="0"/>
              <a:t> is also known as AES (Advanced Encryption Standard)</a:t>
            </a:r>
            <a:r>
              <a:rPr lang="en-US" baseline="0" dirty="0" smtClean="0"/>
              <a:t> is a symmetric algorithm</a:t>
            </a:r>
            <a:r>
              <a:rPr lang="en-US" dirty="0" smtClean="0"/>
              <a:t>,</a:t>
            </a:r>
            <a:r>
              <a:rPr lang="en-US" baseline="0" dirty="0" smtClean="0"/>
              <a:t> considered better than its predecessor DES.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AES is the first publicly accessible and open cipher approved by the NSA for top secret information.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49</a:t>
            </a:fld>
            <a:endParaRPr lang="en-GB"/>
          </a:p>
        </p:txBody>
      </p:sp>
    </p:spTree>
    <p:extLst>
      <p:ext uri="{BB962C8B-B14F-4D97-AF65-F5344CB8AC3E}">
        <p14:creationId xmlns:p14="http://schemas.microsoft.com/office/powerpoint/2010/main" val="3455573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Is</a:t>
            </a:r>
            <a:r>
              <a:rPr lang="en-US" baseline="0" dirty="0" smtClean="0"/>
              <a:t> a host only feature</a:t>
            </a:r>
          </a:p>
          <a:p>
            <a:r>
              <a:rPr lang="en-US" baseline="0" dirty="0" smtClean="0"/>
              <a:t>Setup on install when running the endpoint as a windows service</a:t>
            </a:r>
          </a:p>
          <a:p>
            <a:endParaRPr lang="en-US" baseline="0" dirty="0" smtClean="0"/>
          </a:p>
          <a:p>
            <a:pPr fontAlgn="base"/>
            <a:r>
              <a:rPr lang="en-US" sz="1200" b="1" i="0" kern="1200" dirty="0" smtClean="0">
                <a:solidFill>
                  <a:srgbClr val="000000"/>
                </a:solidFill>
                <a:effectLst/>
                <a:latin typeface="Times New Roman" pitchFamily="16" charset="0"/>
                <a:ea typeface="+mn-ea"/>
                <a:cs typeface="+mn-cs"/>
              </a:rPr>
              <a:t>Environment related profiles</a:t>
            </a:r>
          </a:p>
          <a:p>
            <a:pPr fontAlgn="base"/>
            <a:endParaRPr lang="en-US" sz="1200" b="1" i="0" kern="1200" dirty="0" smtClean="0">
              <a:solidFill>
                <a:srgbClr val="000000"/>
              </a:solidFill>
              <a:effectLst/>
              <a:latin typeface="Times New Roman" pitchFamily="16" charset="0"/>
              <a:ea typeface="+mn-ea"/>
              <a:cs typeface="+mn-cs"/>
            </a:endParaRPr>
          </a:p>
          <a:p>
            <a:pPr fontAlgn="base"/>
            <a:r>
              <a:rPr lang="en-US" sz="1200" b="0" i="0" kern="1200" dirty="0" err="1" smtClean="0">
                <a:solidFill>
                  <a:srgbClr val="000000"/>
                </a:solidFill>
                <a:effectLst/>
                <a:latin typeface="Times New Roman" pitchFamily="16" charset="0"/>
                <a:ea typeface="+mn-ea"/>
                <a:cs typeface="+mn-cs"/>
              </a:rPr>
              <a:t>NServiceBus</a:t>
            </a:r>
            <a:r>
              <a:rPr lang="en-US" sz="1200" b="0" i="0" kern="1200" dirty="0" smtClean="0">
                <a:solidFill>
                  <a:srgbClr val="000000"/>
                </a:solidFill>
                <a:effectLst/>
                <a:latin typeface="Times New Roman" pitchFamily="16" charset="0"/>
                <a:ea typeface="+mn-ea"/>
                <a:cs typeface="+mn-cs"/>
              </a:rPr>
              <a:t> comes with 3 built-in profiles who’s main goal is to adjust the behavioral of the host depending on the environment where the endpoint is running.</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You can of course create your own profiles, more on that can be found </a:t>
            </a:r>
            <a:r>
              <a:rPr lang="en-US" sz="1200" b="0" i="0" u="none" strike="noStrike" kern="1200" dirty="0" smtClean="0">
                <a:solidFill>
                  <a:srgbClr val="000000"/>
                </a:solidFill>
                <a:effectLst/>
                <a:latin typeface="Times New Roman" pitchFamily="16" charset="0"/>
                <a:ea typeface="+mn-ea"/>
                <a:cs typeface="+mn-cs"/>
                <a:hlinkClick r:id="rId3"/>
              </a:rPr>
              <a:t>here</a:t>
            </a:r>
            <a:r>
              <a:rPr lang="en-US" sz="1200" b="0" i="0" kern="1200" dirty="0" smtClean="0">
                <a:solidFill>
                  <a:srgbClr val="000000"/>
                </a:solidFill>
                <a:effectLst/>
                <a:latin typeface="Times New Roman" pitchFamily="16" charset="0"/>
                <a:ea typeface="+mn-ea"/>
                <a:cs typeface="+mn-cs"/>
              </a:rPr>
              <a: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The 3 environmental profiles are:</a:t>
            </a:r>
          </a:p>
          <a:p>
            <a:pPr fontAlgn="base"/>
            <a:endParaRPr lang="en-US" sz="1200" b="1"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Lite</a:t>
            </a:r>
            <a:r>
              <a:rPr lang="en-US" sz="1200" b="0" i="0" kern="1200" dirty="0" smtClean="0">
                <a:solidFill>
                  <a:srgbClr val="000000"/>
                </a:solidFill>
                <a:effectLst/>
                <a:latin typeface="Times New Roman" pitchFamily="16" charset="0"/>
                <a:ea typeface="+mn-ea"/>
                <a:cs typeface="+mn-cs"/>
              </a:rPr>
              <a:t> This profile is suitable for running on your development machine possible inside visual studio.</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profile configures all the persistence like sagas, subscriptions, timeouts </a:t>
            </a:r>
            <a:r>
              <a:rPr lang="en-US" sz="1200" b="0" i="0" kern="1200" dirty="0" err="1" smtClean="0">
                <a:solidFill>
                  <a:srgbClr val="000000"/>
                </a:solidFill>
                <a:effectLst/>
                <a:latin typeface="Times New Roman" pitchFamily="16" charset="0"/>
                <a:ea typeface="+mn-ea"/>
                <a:cs typeface="+mn-cs"/>
              </a:rPr>
              <a:t>etc</a:t>
            </a:r>
            <a:r>
              <a:rPr lang="en-US" sz="1200" b="0" i="0" kern="1200" dirty="0" smtClean="0">
                <a:solidFill>
                  <a:srgbClr val="000000"/>
                </a:solidFill>
                <a:effectLst/>
                <a:latin typeface="Times New Roman" pitchFamily="16" charset="0"/>
                <a:ea typeface="+mn-ea"/>
                <a:cs typeface="+mn-cs"/>
              </a:rPr>
              <a:t> to be </a:t>
            </a:r>
            <a:r>
              <a:rPr lang="en-US" sz="1200" b="0" i="0" kern="1200" dirty="0" err="1" smtClean="0">
                <a:solidFill>
                  <a:srgbClr val="000000"/>
                </a:solidFill>
                <a:effectLst/>
                <a:latin typeface="Times New Roman" pitchFamily="16" charset="0"/>
                <a:ea typeface="+mn-ea"/>
                <a:cs typeface="+mn-cs"/>
              </a:rPr>
              <a:t>InMemory</a:t>
            </a:r>
            <a:r>
              <a:rPr lang="en-US" sz="1200" b="0" i="0" kern="1200" dirty="0" smtClean="0">
                <a:solidFill>
                  <a:srgbClr val="000000"/>
                </a:solidFill>
                <a:effectLst/>
                <a:latin typeface="Times New Roman" pitchFamily="16" charset="0"/>
                <a:ea typeface="+mn-ea"/>
                <a:cs typeface="+mn-cs"/>
              </a:rPr>
              <a:t> which is easy setup but probably not what you want for production.</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Lite also turns the </a:t>
            </a:r>
            <a:r>
              <a:rPr lang="en-US" sz="1200" b="0" i="0" kern="1200" dirty="0" err="1" smtClean="0">
                <a:solidFill>
                  <a:srgbClr val="000000"/>
                </a:solidFill>
                <a:effectLst/>
                <a:latin typeface="Times New Roman" pitchFamily="16" charset="0"/>
                <a:ea typeface="+mn-ea"/>
                <a:cs typeface="+mn-cs"/>
              </a:rPr>
              <a:t>TimeoutManager</a:t>
            </a:r>
            <a:r>
              <a:rPr lang="en-US" sz="1200" b="0" i="0" kern="1200" dirty="0" smtClean="0">
                <a:solidFill>
                  <a:srgbClr val="000000"/>
                </a:solidFill>
                <a:effectLst/>
                <a:latin typeface="Times New Roman" pitchFamily="16" charset="0"/>
                <a:ea typeface="+mn-ea"/>
                <a:cs typeface="+mn-cs"/>
              </a:rPr>
              <a:t> and Gateway on by default.</a:t>
            </a:r>
            <a:br>
              <a:rPr lang="en-US" sz="1200" b="0" i="0" kern="1200" dirty="0" smtClean="0">
                <a:solidFill>
                  <a:srgbClr val="000000"/>
                </a:solidFill>
                <a:effectLst/>
                <a:latin typeface="Times New Roman" pitchFamily="16" charset="0"/>
                <a:ea typeface="+mn-ea"/>
                <a:cs typeface="+mn-cs"/>
              </a:rPr>
            </a:br>
            <a:r>
              <a:rPr lang="en-US" sz="1200" b="0" i="0" u="none" strike="noStrike" kern="1200" dirty="0" smtClean="0">
                <a:solidFill>
                  <a:srgbClr val="000000"/>
                </a:solidFill>
                <a:effectLst/>
                <a:latin typeface="Times New Roman" pitchFamily="16" charset="0"/>
                <a:ea typeface="+mn-ea"/>
                <a:cs typeface="+mn-cs"/>
                <a:hlinkClick r:id="rId4"/>
              </a:rPr>
              <a:t>Installers</a:t>
            </a:r>
            <a:r>
              <a:rPr lang="en-US" sz="1200" b="0" i="0" kern="1200" dirty="0" smtClean="0">
                <a:solidFill>
                  <a:srgbClr val="000000"/>
                </a:solidFill>
                <a:effectLst/>
                <a:latin typeface="Times New Roman" pitchFamily="16" charset="0"/>
                <a:ea typeface="+mn-ea"/>
                <a:cs typeface="+mn-cs"/>
              </a:rPr>
              <a:t> are always invoked when running the lite profile.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done to the console.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Integration</a:t>
            </a:r>
            <a:r>
              <a:rPr lang="en-US" sz="1200" b="0" i="0" kern="1200" dirty="0" smtClean="0">
                <a:solidFill>
                  <a:srgbClr val="000000"/>
                </a:solidFill>
                <a:effectLst/>
                <a:latin typeface="Times New Roman" pitchFamily="16" charset="0"/>
                <a:ea typeface="+mn-ea"/>
                <a:cs typeface="+mn-cs"/>
              </a:rPr>
              <a:t> The integration profile is suitable for running your endpoint in an integration and QA environments.</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Storage is persistent using queues or </a:t>
            </a:r>
            <a:r>
              <a:rPr lang="en-US" sz="1200" b="0" i="0" kern="1200" dirty="0" err="1" smtClean="0">
                <a:solidFill>
                  <a:srgbClr val="000000"/>
                </a:solidFill>
                <a:effectLst/>
                <a:latin typeface="Times New Roman" pitchFamily="16" charset="0"/>
                <a:ea typeface="+mn-ea"/>
                <a:cs typeface="+mn-cs"/>
              </a:rPr>
              <a:t>RavenDB</a:t>
            </a:r>
            <a:r>
              <a:rPr lang="en-US" sz="1200" b="0" i="0" kern="1200" dirty="0" smtClean="0">
                <a:solidFill>
                  <a:srgbClr val="000000"/>
                </a:solidFill>
                <a:effectLst/>
                <a:latin typeface="Times New Roman" pitchFamily="16" charset="0"/>
                <a:ea typeface="+mn-ea"/>
                <a:cs typeface="+mn-cs"/>
              </a:rPr>
              <a: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Features like </a:t>
            </a:r>
            <a:r>
              <a:rPr lang="en-US" sz="1200" b="0" i="0" kern="1200" dirty="0" err="1" smtClean="0">
                <a:solidFill>
                  <a:srgbClr val="000000"/>
                </a:solidFill>
                <a:effectLst/>
                <a:latin typeface="Times New Roman" pitchFamily="16" charset="0"/>
                <a:ea typeface="+mn-ea"/>
                <a:cs typeface="+mn-cs"/>
              </a:rPr>
              <a:t>TimeoutManager</a:t>
            </a:r>
            <a:r>
              <a:rPr lang="en-US" sz="1200" b="0" i="0" kern="1200" dirty="0" smtClean="0">
                <a:solidFill>
                  <a:srgbClr val="000000"/>
                </a:solidFill>
                <a:effectLst/>
                <a:latin typeface="Times New Roman" pitchFamily="16" charset="0"/>
                <a:ea typeface="+mn-ea"/>
                <a:cs typeface="+mn-cs"/>
              </a:rPr>
              <a:t> and Gateway are now turned off be default.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still being invoked to make deployment easier to automate.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still being output to the console by default.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Production</a:t>
            </a:r>
            <a:r>
              <a:rPr lang="en-US" sz="1200" b="0" i="0" kern="1200" dirty="0" smtClean="0">
                <a:solidFill>
                  <a:srgbClr val="000000"/>
                </a:solidFill>
                <a:effectLst/>
                <a:latin typeface="Times New Roman" pitchFamily="16" charset="0"/>
                <a:ea typeface="+mn-ea"/>
                <a:cs typeface="+mn-cs"/>
              </a:rPr>
              <a:t> This is the default profile that is used if no explicit profile is defined.</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profile sets your endpoint up for production use.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all storage is durable and suitable for scale out.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not invoked since your endpoint will probably be installed as a windows service and not running with elevated privileges.</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only run when you install the host or you are running inside Visual Studio in Debug mode.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done to a </a:t>
            </a:r>
            <a:r>
              <a:rPr lang="en-US" sz="1200" b="0" i="0" kern="1200" dirty="0" err="1" smtClean="0">
                <a:solidFill>
                  <a:srgbClr val="000000"/>
                </a:solidFill>
                <a:effectLst/>
                <a:latin typeface="Times New Roman" pitchFamily="16" charset="0"/>
                <a:ea typeface="+mn-ea"/>
                <a:cs typeface="+mn-cs"/>
              </a:rPr>
              <a:t>logfile</a:t>
            </a:r>
            <a:r>
              <a:rPr lang="en-US" sz="1200" b="0" i="0" kern="1200" dirty="0" smtClean="0">
                <a:solidFill>
                  <a:srgbClr val="000000"/>
                </a:solidFill>
                <a:effectLst/>
                <a:latin typeface="Times New Roman" pitchFamily="16" charset="0"/>
                <a:ea typeface="+mn-ea"/>
                <a:cs typeface="+mn-cs"/>
              </a:rPr>
              <a:t> in the runtime directory since again you’re most likely running as a windows service.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Performance counters are installed by default.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Feature related profiles</a:t>
            </a:r>
          </a:p>
          <a:p>
            <a:pPr fontAlgn="base"/>
            <a:r>
              <a:rPr lang="en-US" sz="1200" b="0" i="0" kern="1200" dirty="0" smtClean="0">
                <a:solidFill>
                  <a:srgbClr val="000000"/>
                </a:solidFill>
                <a:effectLst/>
                <a:latin typeface="Times New Roman" pitchFamily="16" charset="0"/>
                <a:ea typeface="+mn-ea"/>
                <a:cs typeface="+mn-cs"/>
              </a:rPr>
              <a:t>The feature related profiles that comes out of the box are: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err="1" smtClean="0">
                <a:solidFill>
                  <a:srgbClr val="000000"/>
                </a:solidFill>
                <a:effectLst/>
                <a:latin typeface="Times New Roman" pitchFamily="16" charset="0"/>
                <a:ea typeface="+mn-ea"/>
                <a:cs typeface="+mn-cs"/>
              </a:rPr>
              <a:t>MultiSite</a:t>
            </a:r>
            <a:r>
              <a:rPr lang="en-US" sz="1200" b="0" i="0" kern="1200" dirty="0" smtClean="0">
                <a:solidFill>
                  <a:srgbClr val="000000"/>
                </a:solidFill>
                <a:effectLst/>
                <a:latin typeface="Times New Roman" pitchFamily="16" charset="0"/>
                <a:ea typeface="+mn-ea"/>
                <a:cs typeface="+mn-cs"/>
              </a:rPr>
              <a:t> Turns the </a:t>
            </a:r>
            <a:r>
              <a:rPr lang="en-US" sz="1200" b="0" i="0" kern="1200" dirty="0" err="1" smtClean="0">
                <a:solidFill>
                  <a:srgbClr val="000000"/>
                </a:solidFill>
                <a:effectLst/>
                <a:latin typeface="Times New Roman" pitchFamily="16" charset="0"/>
                <a:ea typeface="+mn-ea"/>
                <a:cs typeface="+mn-cs"/>
              </a:rPr>
              <a:t>the</a:t>
            </a:r>
            <a:r>
              <a:rPr lang="en-US" sz="1200" b="0" i="0" kern="1200" dirty="0" smtClean="0">
                <a:solidFill>
                  <a:srgbClr val="000000"/>
                </a:solidFill>
                <a:effectLst/>
                <a:latin typeface="Times New Roman" pitchFamily="16" charset="0"/>
                <a:ea typeface="+mn-ea"/>
                <a:cs typeface="+mn-cs"/>
              </a:rPr>
              <a:t> gateway on</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Master</a:t>
            </a:r>
            <a:r>
              <a:rPr lang="en-US" sz="1200" b="0" i="0" kern="1200" dirty="0" smtClean="0">
                <a:solidFill>
                  <a:srgbClr val="000000"/>
                </a:solidFill>
                <a:effectLst/>
                <a:latin typeface="Times New Roman" pitchFamily="16" charset="0"/>
                <a:ea typeface="+mn-ea"/>
                <a:cs typeface="+mn-cs"/>
              </a:rPr>
              <a:t> Makes the endpoint a “master node endpoint”.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it will run the Gateway for multisite interaction, Timeout manager and the Distributor.</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It will also start a worker that will enlist with the Distributor.</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The Master profile can’t be combined with the Worker or Distributor profiles.</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Worker</a:t>
            </a:r>
            <a:r>
              <a:rPr lang="en-US" sz="1200" b="0" i="0" kern="1200" dirty="0" smtClean="0">
                <a:solidFill>
                  <a:srgbClr val="000000"/>
                </a:solidFill>
                <a:effectLst/>
                <a:latin typeface="Times New Roman" pitchFamily="16" charset="0"/>
                <a:ea typeface="+mn-ea"/>
                <a:cs typeface="+mn-cs"/>
              </a:rPr>
              <a:t> Makes the current endpoint enlist as a worker with its distributor running on the master node.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Can’t be combined with the Master or Distributor profile.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Distributor </a:t>
            </a:r>
            <a:r>
              <a:rPr lang="en-US" sz="1200" b="0" i="0" kern="1200" dirty="0" smtClean="0">
                <a:solidFill>
                  <a:srgbClr val="000000"/>
                </a:solidFill>
                <a:effectLst/>
                <a:latin typeface="Times New Roman" pitchFamily="16" charset="0"/>
                <a:ea typeface="+mn-ea"/>
                <a:cs typeface="+mn-cs"/>
              </a:rPr>
              <a:t>Starts the endpoint as a distributor only.</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the endpoint won’t do any actual work and only distribute the load among its enlisted workers.</a:t>
            </a:r>
          </a:p>
          <a:p>
            <a:pPr fontAlgn="base"/>
            <a:r>
              <a:rPr lang="en-US" sz="1200" b="0" i="0" kern="1200" dirty="0" smtClean="0">
                <a:solidFill>
                  <a:srgbClr val="000000"/>
                </a:solidFill>
                <a:effectLst/>
                <a:latin typeface="Times New Roman" pitchFamily="16" charset="0"/>
                <a:ea typeface="+mn-ea"/>
                <a:cs typeface="+mn-cs"/>
              </a:rPr>
              <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Can’t be combined with the Master and Worker profiles.</a:t>
            </a:r>
          </a:p>
          <a:p>
            <a:pPr fontAlgn="base"/>
            <a:r>
              <a:rPr lang="en-US" sz="1200" b="1" i="0" kern="1200" dirty="0" err="1" smtClean="0">
                <a:solidFill>
                  <a:srgbClr val="000000"/>
                </a:solidFill>
                <a:effectLst/>
                <a:latin typeface="Times New Roman" pitchFamily="16" charset="0"/>
                <a:ea typeface="+mn-ea"/>
                <a:cs typeface="+mn-cs"/>
              </a:rPr>
              <a:t>PerformanceCounters</a:t>
            </a:r>
            <a:r>
              <a:rPr lang="en-US" sz="1200" b="1" i="0" kern="1200" dirty="0" smtClean="0">
                <a:solidFill>
                  <a:srgbClr val="000000"/>
                </a:solidFill>
                <a:effectLst/>
                <a:latin typeface="Times New Roman" pitchFamily="16" charset="0"/>
                <a:ea typeface="+mn-ea"/>
                <a:cs typeface="+mn-cs"/>
              </a:rPr>
              <a:t> </a:t>
            </a:r>
            <a:r>
              <a:rPr lang="en-US" sz="1200" b="0" i="0" kern="1200" dirty="0" smtClean="0">
                <a:solidFill>
                  <a:srgbClr val="000000"/>
                </a:solidFill>
                <a:effectLst/>
                <a:latin typeface="Times New Roman" pitchFamily="16" charset="0"/>
                <a:ea typeface="+mn-ea"/>
                <a:cs typeface="+mn-cs"/>
              </a:rPr>
              <a:t>Turns the </a:t>
            </a:r>
            <a:r>
              <a:rPr lang="en-US" sz="1200" b="0" i="0" kern="1200" dirty="0" err="1" smtClean="0">
                <a:solidFill>
                  <a:srgbClr val="000000"/>
                </a:solidFill>
                <a:effectLst/>
                <a:latin typeface="Times New Roman" pitchFamily="16" charset="0"/>
                <a:ea typeface="+mn-ea"/>
                <a:cs typeface="+mn-cs"/>
              </a:rPr>
              <a:t>NServiceBus</a:t>
            </a:r>
            <a:r>
              <a:rPr lang="en-US" sz="1200" b="0" i="0" kern="1200" dirty="0" smtClean="0">
                <a:solidFill>
                  <a:srgbClr val="000000"/>
                </a:solidFill>
                <a:effectLst/>
                <a:latin typeface="Times New Roman" pitchFamily="16" charset="0"/>
                <a:ea typeface="+mn-ea"/>
                <a:cs typeface="+mn-cs"/>
              </a:rPr>
              <a:t> specific performance counters on.</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Performance counters are installed by default when running in </a:t>
            </a:r>
            <a:r>
              <a:rPr lang="en-US" sz="1200" b="1" i="0" kern="1200" dirty="0" smtClean="0">
                <a:solidFill>
                  <a:srgbClr val="000000"/>
                </a:solidFill>
                <a:effectLst/>
                <a:latin typeface="Times New Roman" pitchFamily="16" charset="0"/>
                <a:ea typeface="+mn-ea"/>
                <a:cs typeface="+mn-cs"/>
              </a:rPr>
              <a:t>Production</a:t>
            </a:r>
            <a:r>
              <a:rPr lang="en-US" sz="1200" b="0" i="0" kern="1200" dirty="0" smtClean="0">
                <a:solidFill>
                  <a:srgbClr val="000000"/>
                </a:solidFill>
                <a:effectLst/>
                <a:latin typeface="Times New Roman" pitchFamily="16" charset="0"/>
                <a:ea typeface="+mn-ea"/>
                <a:cs typeface="+mn-cs"/>
              </a:rPr>
              <a:t> profile.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53</a:t>
            </a:fld>
            <a:endParaRPr lang="en-GB"/>
          </a:p>
        </p:txBody>
      </p:sp>
    </p:spTree>
    <p:extLst>
      <p:ext uri="{BB962C8B-B14F-4D97-AF65-F5344CB8AC3E}">
        <p14:creationId xmlns:p14="http://schemas.microsoft.com/office/powerpoint/2010/main" val="2891276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Activates</a:t>
            </a:r>
            <a:r>
              <a:rPr lang="en-US" baseline="0" dirty="0" smtClean="0"/>
              <a:t> on the command line just like built in ones</a:t>
            </a:r>
          </a:p>
          <a:p>
            <a:r>
              <a:rPr lang="en-US" baseline="0" dirty="0" smtClean="0"/>
              <a:t>Users can add handlers for built in profiles as well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54</a:t>
            </a:fld>
            <a:endParaRPr lang="en-GB"/>
          </a:p>
        </p:txBody>
      </p:sp>
    </p:spTree>
    <p:extLst>
      <p:ext uri="{BB962C8B-B14F-4D97-AF65-F5344CB8AC3E}">
        <p14:creationId xmlns:p14="http://schemas.microsoft.com/office/powerpoint/2010/main" val="40155007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56</a:t>
            </a:fld>
            <a:endParaRPr lang="en-GB"/>
          </a:p>
        </p:txBody>
      </p:sp>
    </p:spTree>
    <p:extLst>
      <p:ext uri="{BB962C8B-B14F-4D97-AF65-F5344CB8AC3E}">
        <p14:creationId xmlns:p14="http://schemas.microsoft.com/office/powerpoint/2010/main" val="1257715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57</a:t>
            </a:fld>
            <a:endParaRPr lang="en-GB"/>
          </a:p>
        </p:txBody>
      </p:sp>
    </p:spTree>
    <p:extLst>
      <p:ext uri="{BB962C8B-B14F-4D97-AF65-F5344CB8AC3E}">
        <p14:creationId xmlns:p14="http://schemas.microsoft.com/office/powerpoint/2010/main" val="1213192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59</a:t>
            </a:fld>
            <a:endParaRPr lang="en-GB"/>
          </a:p>
        </p:txBody>
      </p:sp>
    </p:spTree>
    <p:extLst>
      <p:ext uri="{BB962C8B-B14F-4D97-AF65-F5344CB8AC3E}">
        <p14:creationId xmlns:p14="http://schemas.microsoft.com/office/powerpoint/2010/main" val="1579390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Why might you want to</a:t>
            </a:r>
            <a:r>
              <a:rPr lang="en-US" baseline="0" dirty="0" smtClean="0"/>
              <a:t> do this? You could take the all the routing info found in the UnicastBusConfig sections of all endpoints and put that in a central DB; take encryption keys and get them from the web service exposed by a security management system.</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http://www.nservicebus.com/CustomizingConfiguration.aspx</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61</a:t>
            </a:fld>
            <a:endParaRPr lang="en-GB"/>
          </a:p>
        </p:txBody>
      </p:sp>
    </p:spTree>
    <p:extLst>
      <p:ext uri="{BB962C8B-B14F-4D97-AF65-F5344CB8AC3E}">
        <p14:creationId xmlns:p14="http://schemas.microsoft.com/office/powerpoint/2010/main" val="953282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62</a:t>
            </a:fld>
            <a:endParaRPr lang="en-GB"/>
          </a:p>
        </p:txBody>
      </p:sp>
    </p:spTree>
    <p:extLst>
      <p:ext uri="{BB962C8B-B14F-4D97-AF65-F5344CB8AC3E}">
        <p14:creationId xmlns:p14="http://schemas.microsoft.com/office/powerpoint/2010/main" val="797334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3</a:t>
            </a:fld>
            <a:endParaRPr lang="en-GB"/>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78121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Mauro will add a bullet for</a:t>
            </a:r>
            <a:r>
              <a:rPr lang="sv-SE" baseline="0" dirty="0" smtClean="0"/>
              <a:t> webapi/mvc (asp.net 4.0)</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66</a:t>
            </a:fld>
            <a:endParaRPr lang="en-GB"/>
          </a:p>
        </p:txBody>
      </p:sp>
    </p:spTree>
    <p:extLst>
      <p:ext uri="{BB962C8B-B14F-4D97-AF65-F5344CB8AC3E}">
        <p14:creationId xmlns:p14="http://schemas.microsoft.com/office/powerpoint/2010/main" val="7568901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Order of initialization</a:t>
            </a:r>
            <a:r>
              <a:rPr lang="en-US" baseline="0" dirty="0" smtClean="0"/>
              <a:t> currently is important.</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67</a:t>
            </a:fld>
            <a:endParaRPr lang="en-GB"/>
          </a:p>
        </p:txBody>
      </p:sp>
    </p:spTree>
    <p:extLst>
      <p:ext uri="{BB962C8B-B14F-4D97-AF65-F5344CB8AC3E}">
        <p14:creationId xmlns:p14="http://schemas.microsoft.com/office/powerpoint/2010/main" val="1141717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SendOnly endpoints should be used in WebApplication for example. Because in web applications the app pool can be recycled at any time. So you shouldn’t have any handlers in those cases. If you need message handling divide</a:t>
            </a:r>
            <a:r>
              <a:rPr lang="de-CH" baseline="0" dirty="0" smtClean="0"/>
              <a:t> into Frontend and Backend services.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68</a:t>
            </a:fld>
            <a:endParaRPr lang="en-GB"/>
          </a:p>
        </p:txBody>
      </p:sp>
    </p:spTree>
    <p:extLst>
      <p:ext uri="{BB962C8B-B14F-4D97-AF65-F5344CB8AC3E}">
        <p14:creationId xmlns:p14="http://schemas.microsoft.com/office/powerpoint/2010/main" val="31958827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F8B47D33-A100-4522-8341-9E3B74234B77}" type="slidenum">
              <a:rPr lang="en-US"/>
              <a:pPr/>
              <a:t>74</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135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9F7FA6F4-00B8-4D72-8127-181EF2E4A73B}" type="slidenum">
              <a:rPr lang="en-US"/>
              <a:pPr/>
              <a:t>75</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63113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asyncCallback.AsyncState</a:t>
            </a:r>
            <a:r>
              <a:rPr lang="en-US" baseline="0" dirty="0" smtClean="0"/>
              <a:t> is of the type </a:t>
            </a:r>
            <a:r>
              <a:rPr lang="en-US" baseline="0" dirty="0" err="1" smtClean="0"/>
              <a:t>CompletionResult</a:t>
            </a:r>
            <a:r>
              <a:rPr lang="en-US" baseline="0" dirty="0" smtClean="0"/>
              <a:t>, which contains an </a:t>
            </a:r>
            <a:r>
              <a:rPr lang="en-US" baseline="0" dirty="0" err="1" smtClean="0"/>
              <a:t>ErrorCode</a:t>
            </a:r>
            <a:r>
              <a:rPr lang="en-US" baseline="0" dirty="0" smtClean="0"/>
              <a:t> property (exposing what the server passed in to </a:t>
            </a:r>
            <a:r>
              <a:rPr lang="en-US" baseline="0" dirty="0" err="1" smtClean="0"/>
              <a:t>Bus.Return</a:t>
            </a:r>
            <a:r>
              <a:rPr lang="en-US" baseline="0" dirty="0" smtClean="0"/>
              <a:t>).</a:t>
            </a:r>
          </a:p>
          <a:p>
            <a:r>
              <a:rPr lang="en-US" baseline="0" dirty="0" err="1" smtClean="0"/>
              <a:t>CompletionResult</a:t>
            </a:r>
            <a:r>
              <a:rPr lang="en-US" baseline="0" dirty="0" smtClean="0"/>
              <a:t> also has a Messages property (which gives you the messages the server passed in to </a:t>
            </a:r>
            <a:r>
              <a:rPr lang="en-US" baseline="0" dirty="0" err="1" smtClean="0"/>
              <a:t>Bus.Reply</a:t>
            </a:r>
            <a:r>
              <a:rPr lang="en-US" baseline="0" dirty="0" smtClean="0"/>
              <a:t>).</a:t>
            </a:r>
          </a:p>
          <a:p>
            <a:endParaRPr lang="en-US" baseline="0" dirty="0" smtClean="0"/>
          </a:p>
          <a:p>
            <a:r>
              <a:rPr lang="en-US" baseline="0" dirty="0" smtClean="0"/>
              <a:t>NServiceBus intentionally makes this a little ugly to discourage request/response style interactions.</a:t>
            </a:r>
          </a:p>
          <a:p>
            <a:endParaRPr lang="en-US" baseline="0" dirty="0" smtClean="0"/>
          </a:p>
          <a:p>
            <a:r>
              <a:rPr lang="en-US" baseline="0" dirty="0" smtClean="0"/>
              <a:t>Remember to use </a:t>
            </a:r>
            <a:r>
              <a:rPr lang="en-US" baseline="0" dirty="0" err="1" smtClean="0"/>
              <a:t>AsyncController</a:t>
            </a:r>
            <a:r>
              <a:rPr lang="en-US" baseline="0" dirty="0" smtClean="0"/>
              <a:t> as your base class for sending messages from MVC</a:t>
            </a:r>
          </a:p>
          <a:p>
            <a:endParaRPr lang="en-US" baseline="0" dirty="0" smtClean="0"/>
          </a:p>
          <a:p>
            <a:r>
              <a:rPr lang="en-US" baseline="0" dirty="0" smtClean="0"/>
              <a:t>New overloads provide a TPL task which can be awaited.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77</a:t>
            </a:fld>
            <a:endParaRPr lang="en-GB"/>
          </a:p>
        </p:txBody>
      </p:sp>
    </p:spTree>
    <p:extLst>
      <p:ext uri="{BB962C8B-B14F-4D97-AF65-F5344CB8AC3E}">
        <p14:creationId xmlns:p14="http://schemas.microsoft.com/office/powerpoint/2010/main" val="19264511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78</a:t>
            </a:fld>
            <a:endParaRPr lang="en-GB"/>
          </a:p>
        </p:txBody>
      </p:sp>
    </p:spTree>
    <p:extLst>
      <p:ext uri="{BB962C8B-B14F-4D97-AF65-F5344CB8AC3E}">
        <p14:creationId xmlns:p14="http://schemas.microsoft.com/office/powerpoint/2010/main" val="4108531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Exposing synchronous WCF/Web services can be done similarly,</a:t>
            </a:r>
            <a:r>
              <a:rPr lang="en-US" baseline="0" dirty="0" smtClean="0"/>
              <a:t> using the *Begin *End pattern, or you can block the thread yourself using </a:t>
            </a:r>
            <a:r>
              <a:rPr lang="en-US" baseline="0" dirty="0" err="1" smtClean="0"/>
              <a:t>WaitHandle’s</a:t>
            </a:r>
            <a:r>
              <a:rPr lang="en-US" baseline="0" dirty="0" smtClean="0"/>
              <a:t> </a:t>
            </a:r>
            <a:r>
              <a:rPr lang="en-US" baseline="0" dirty="0" err="1" smtClean="0"/>
              <a:t>WaitOne</a:t>
            </a:r>
            <a:r>
              <a:rPr lang="en-US" baseline="0" dirty="0" smtClean="0"/>
              <a:t> method (sometimes used in smart clients where you want to give the user a blocking experience).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79</a:t>
            </a:fld>
            <a:endParaRPr lang="en-GB"/>
          </a:p>
        </p:txBody>
      </p:sp>
    </p:spTree>
    <p:extLst>
      <p:ext uri="{BB962C8B-B14F-4D97-AF65-F5344CB8AC3E}">
        <p14:creationId xmlns:p14="http://schemas.microsoft.com/office/powerpoint/2010/main" val="12253560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81</a:t>
            </a:fld>
            <a:endParaRPr lang="en-GB"/>
          </a:p>
        </p:txBody>
      </p:sp>
    </p:spTree>
    <p:extLst>
      <p:ext uri="{BB962C8B-B14F-4D97-AF65-F5344CB8AC3E}">
        <p14:creationId xmlns:p14="http://schemas.microsoft.com/office/powerpoint/2010/main" val="14560286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a:t>
            </a:r>
            <a:r>
              <a:rPr lang="en-US" dirty="0" err="1" smtClean="0"/>
              <a:t>idempotency</a:t>
            </a:r>
            <a:r>
              <a:rPr lang="en-US" dirty="0" smtClean="0"/>
              <a:t> so that duplicate calls due to retries will</a:t>
            </a:r>
            <a:r>
              <a:rPr lang="en-US" baseline="0" dirty="0" smtClean="0"/>
              <a:t> be OK – use of the message ID as a correlation ID in the web service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86</a:t>
            </a:fld>
            <a:endParaRPr lang="en-GB"/>
          </a:p>
        </p:txBody>
      </p:sp>
    </p:spTree>
    <p:extLst>
      <p:ext uri="{BB962C8B-B14F-4D97-AF65-F5344CB8AC3E}">
        <p14:creationId xmlns:p14="http://schemas.microsoft.com/office/powerpoint/2010/main" val="31366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4</a:t>
            </a:fld>
            <a:endParaRPr lang="en-GB"/>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89780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Demonstrate</a:t>
            </a:r>
            <a:r>
              <a:rPr lang="en-US" baseline="0" dirty="0" smtClean="0"/>
              <a:t> samples: </a:t>
            </a:r>
            <a:r>
              <a:rPr lang="en-US" baseline="0" dirty="0" err="1" smtClean="0"/>
              <a:t>WebServiceBridge</a:t>
            </a:r>
            <a:r>
              <a:rPr lang="en-US" baseline="0" dirty="0" smtClean="0"/>
              <a:t> and </a:t>
            </a:r>
            <a:r>
              <a:rPr lang="en-US" baseline="0" dirty="0" err="1" smtClean="0"/>
              <a:t>WcfIntegration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87</a:t>
            </a:fld>
            <a:endParaRPr lang="en-GB"/>
          </a:p>
        </p:txBody>
      </p:sp>
    </p:spTree>
    <p:extLst>
      <p:ext uri="{BB962C8B-B14F-4D97-AF65-F5344CB8AC3E}">
        <p14:creationId xmlns:p14="http://schemas.microsoft.com/office/powerpoint/2010/main" val="11772723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removing the requirement of</a:t>
            </a:r>
            <a:r>
              <a:rPr lang="en-US" baseline="0" dirty="0" smtClean="0"/>
              <a:t> a single response, we remove the need to have a single top-level object collect all data to return – this reduces the coupling in our business logic and service layer. Example from retail: </a:t>
            </a:r>
          </a:p>
          <a:p>
            <a:r>
              <a:rPr lang="en-US" baseline="0" dirty="0" smtClean="0"/>
              <a:t>Request: </a:t>
            </a:r>
            <a:r>
              <a:rPr lang="en-US" baseline="0" dirty="0" err="1" smtClean="0"/>
              <a:t>ScanItem</a:t>
            </a:r>
            <a:endParaRPr lang="en-US" baseline="0" dirty="0" smtClean="0"/>
          </a:p>
          <a:p>
            <a:r>
              <a:rPr lang="en-US" baseline="0" dirty="0" smtClean="0"/>
              <a:t>Responses: Price, Promotions, Additional Info Required (shipping address for large items), etc</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90</a:t>
            </a:fld>
            <a:endParaRPr lang="en-GB"/>
          </a:p>
        </p:txBody>
      </p:sp>
    </p:spTree>
    <p:extLst>
      <p:ext uri="{BB962C8B-B14F-4D97-AF65-F5344CB8AC3E}">
        <p14:creationId xmlns:p14="http://schemas.microsoft.com/office/powerpoint/2010/main" val="1377572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91</a:t>
            </a:fld>
            <a:endParaRPr lang="en-GB"/>
          </a:p>
        </p:txBody>
      </p:sp>
    </p:spTree>
    <p:extLst>
      <p:ext uri="{BB962C8B-B14F-4D97-AF65-F5344CB8AC3E}">
        <p14:creationId xmlns:p14="http://schemas.microsoft.com/office/powerpoint/2010/main" val="11310704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component B has a lower % SLA value, administrators</a:t>
            </a:r>
            <a:r>
              <a:rPr lang="en-US" baseline="0" dirty="0" smtClean="0"/>
              <a:t> should be more concerned about it as it will likely violate the SLA sooner than A.</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99</a:t>
            </a:fld>
            <a:endParaRPr lang="en-GB"/>
          </a:p>
        </p:txBody>
      </p:sp>
    </p:spTree>
    <p:extLst>
      <p:ext uri="{BB962C8B-B14F-4D97-AF65-F5344CB8AC3E}">
        <p14:creationId xmlns:p14="http://schemas.microsoft.com/office/powerpoint/2010/main" val="36266782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do you really need referential integrity? What if you didn’t delete data,</a:t>
            </a:r>
            <a:r>
              <a:rPr lang="en-US" baseline="0" dirty="0" smtClean="0"/>
              <a:t> and modeled the business lifecycle of data instead?</a:t>
            </a:r>
          </a:p>
          <a:p>
            <a:r>
              <a:rPr lang="en-US" baseline="0" dirty="0" smtClean="0"/>
              <a:t>Products no longer for sale, though previous orders can continue processing, inventory liquidated, etc.</a:t>
            </a:r>
            <a:endParaRPr lang="en-US"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104</a:t>
            </a:fld>
            <a:endParaRPr lang="en-GB"/>
          </a:p>
        </p:txBody>
      </p:sp>
    </p:spTree>
    <p:extLst>
      <p:ext uri="{BB962C8B-B14F-4D97-AF65-F5344CB8AC3E}">
        <p14:creationId xmlns:p14="http://schemas.microsoft.com/office/powerpoint/2010/main" val="2448078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109</a:t>
            </a:fld>
            <a:endParaRPr lang="en-GB"/>
          </a:p>
        </p:txBody>
      </p:sp>
    </p:spTree>
    <p:extLst>
      <p:ext uri="{BB962C8B-B14F-4D97-AF65-F5344CB8AC3E}">
        <p14:creationId xmlns:p14="http://schemas.microsoft.com/office/powerpoint/2010/main" val="22862909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110</a:t>
            </a:fld>
            <a:endParaRPr lang="en-GB"/>
          </a:p>
        </p:txBody>
      </p:sp>
    </p:spTree>
    <p:extLst>
      <p:ext uri="{BB962C8B-B14F-4D97-AF65-F5344CB8AC3E}">
        <p14:creationId xmlns:p14="http://schemas.microsoft.com/office/powerpoint/2010/main" val="14548973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storage doesn’t necessarily need to be relational – consider document or graph databases as well.</a:t>
            </a:r>
          </a:p>
          <a:p>
            <a:r>
              <a:rPr lang="en-US" dirty="0" smtClean="0"/>
              <a:t>Remember, a service doesn’t necessarily handle all the data on a given screen.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111</a:t>
            </a:fld>
            <a:endParaRPr lang="en-GB"/>
          </a:p>
        </p:txBody>
      </p:sp>
    </p:spTree>
    <p:extLst>
      <p:ext uri="{BB962C8B-B14F-4D97-AF65-F5344CB8AC3E}">
        <p14:creationId xmlns:p14="http://schemas.microsoft.com/office/powerpoint/2010/main" val="30559674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First-one-wins optimistic concurrency not suitable in highly collaborative domains – causes too many things to fail. Last-one-wins concurrency causes users to overwrite</a:t>
            </a:r>
            <a:r>
              <a:rPr lang="en-AU" baseline="0" dirty="0" smtClean="0"/>
              <a:t> each others’ changes.</a:t>
            </a:r>
            <a:endParaRPr lang="en-AU" dirty="0" smtClean="0"/>
          </a:p>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112</a:t>
            </a:fld>
            <a:endParaRPr lang="en-GB"/>
          </a:p>
        </p:txBody>
      </p:sp>
    </p:spTree>
    <p:extLst>
      <p:ext uri="{BB962C8B-B14F-4D97-AF65-F5344CB8AC3E}">
        <p14:creationId xmlns:p14="http://schemas.microsoft.com/office/powerpoint/2010/main" val="40908351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endParaRPr lang="en-AU"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113</a:t>
            </a:fld>
            <a:endParaRPr lang="en-GB"/>
          </a:p>
        </p:txBody>
      </p:sp>
    </p:spTree>
    <p:extLst>
      <p:ext uri="{BB962C8B-B14F-4D97-AF65-F5344CB8AC3E}">
        <p14:creationId xmlns:p14="http://schemas.microsoft.com/office/powerpoint/2010/main" val="805543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NSB creates</a:t>
            </a:r>
            <a:r>
              <a:rPr lang="en-US" baseline="0" dirty="0" smtClean="0"/>
              <a:t> a proxy class for message interfaces and instantiates that when you ask to create an instance of an interface. </a:t>
            </a:r>
            <a:r>
              <a:rPr lang="en-US" baseline="0" dirty="0" err="1" smtClean="0"/>
              <a:t>CreateInstance</a:t>
            </a:r>
            <a:r>
              <a:rPr lang="en-US" baseline="0" dirty="0" smtClean="0"/>
              <a:t> has lambda expression overload which allows to set the message properties.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a:t>
            </a:fld>
            <a:endParaRPr lang="en-GB"/>
          </a:p>
        </p:txBody>
      </p:sp>
    </p:spTree>
    <p:extLst>
      <p:ext uri="{BB962C8B-B14F-4D97-AF65-F5344CB8AC3E}">
        <p14:creationId xmlns:p14="http://schemas.microsoft.com/office/powerpoint/2010/main" val="4267640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114</a:t>
            </a:fld>
            <a:endParaRPr lang="en-GB"/>
          </a:p>
        </p:txBody>
      </p:sp>
    </p:spTree>
    <p:extLst>
      <p:ext uri="{BB962C8B-B14F-4D97-AF65-F5344CB8AC3E}">
        <p14:creationId xmlns:p14="http://schemas.microsoft.com/office/powerpoint/2010/main" val="37806504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115</a:t>
            </a:fld>
            <a:endParaRPr lang="en-GB"/>
          </a:p>
        </p:txBody>
      </p:sp>
    </p:spTree>
    <p:extLst>
      <p:ext uri="{BB962C8B-B14F-4D97-AF65-F5344CB8AC3E}">
        <p14:creationId xmlns:p14="http://schemas.microsoft.com/office/powerpoint/2010/main" val="3915188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116</a:t>
            </a:fld>
            <a:endParaRPr lang="en-GB"/>
          </a:p>
        </p:txBody>
      </p:sp>
    </p:spTree>
    <p:extLst>
      <p:ext uri="{BB962C8B-B14F-4D97-AF65-F5344CB8AC3E}">
        <p14:creationId xmlns:p14="http://schemas.microsoft.com/office/powerpoint/2010/main" val="20787384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0" lvl="2"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117</a:t>
            </a:fld>
            <a:endParaRPr lang="en-GB"/>
          </a:p>
        </p:txBody>
      </p:sp>
    </p:spTree>
    <p:extLst>
      <p:ext uri="{BB962C8B-B14F-4D97-AF65-F5344CB8AC3E}">
        <p14:creationId xmlns:p14="http://schemas.microsoft.com/office/powerpoint/2010/main" val="13792528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None/>
            </a:pPr>
            <a:r>
              <a:rPr lang="en-AU" dirty="0" smtClean="0"/>
              <a:t>What should happen if the question was deleted a second before (or after) the user left their comment? Do we even need to let the user know?</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118</a:t>
            </a:fld>
            <a:endParaRPr lang="en-GB"/>
          </a:p>
        </p:txBody>
      </p:sp>
    </p:spTree>
    <p:extLst>
      <p:ext uri="{BB962C8B-B14F-4D97-AF65-F5344CB8AC3E}">
        <p14:creationId xmlns:p14="http://schemas.microsoft.com/office/powerpoint/2010/main" val="18444095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AU" dirty="0" smtClean="0"/>
              <a:t>New elevator UI for maximizing throughput. Instead of just an Up/Down UI, asks users for which floor they want to go to, and then tells them which elevator to get into (</a:t>
            </a:r>
            <a:r>
              <a:rPr lang="en-AU" dirty="0" err="1" smtClean="0"/>
              <a:t>A,B,C,D,etc</a:t>
            </a:r>
            <a:r>
              <a:rPr lang="en-AU" dirty="0" smtClean="0"/>
              <a:t>). This allows the system to bunch people who want to go to floors</a:t>
            </a:r>
            <a:r>
              <a:rPr lang="en-AU" baseline="0" dirty="0" smtClean="0"/>
              <a:t> close to each other into the same elevator, leading to higher overall utilization.</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119</a:t>
            </a:fld>
            <a:endParaRPr lang="en-GB"/>
          </a:p>
        </p:txBody>
      </p:sp>
    </p:spTree>
    <p:extLst>
      <p:ext uri="{BB962C8B-B14F-4D97-AF65-F5344CB8AC3E}">
        <p14:creationId xmlns:p14="http://schemas.microsoft.com/office/powerpoint/2010/main" val="26314095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AU" dirty="0" smtClean="0"/>
              <a:t>System behaves the same way if a user selects 4 seats together or at each corner.</a:t>
            </a:r>
          </a:p>
          <a:p>
            <a:pPr marL="0" lvl="0" indent="0">
              <a:buFont typeface="Arial" pitchFamily="34" charset="0"/>
              <a:buNone/>
            </a:pPr>
            <a:r>
              <a:rPr lang="en-AU" dirty="0" smtClean="0"/>
              <a:t>System</a:t>
            </a:r>
            <a:r>
              <a:rPr lang="en-AU" baseline="0" dirty="0" smtClean="0"/>
              <a:t> should be “biased” towards common user </a:t>
            </a:r>
            <a:r>
              <a:rPr lang="en-AU" baseline="0" dirty="0" err="1" smtClean="0"/>
              <a:t>behavior</a:t>
            </a:r>
            <a:r>
              <a:rPr lang="en-AU" baseline="0" dirty="0" smtClean="0"/>
              <a:t>.</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120</a:t>
            </a:fld>
            <a:endParaRPr lang="en-GB"/>
          </a:p>
        </p:txBody>
      </p:sp>
    </p:spTree>
    <p:extLst>
      <p:ext uri="{BB962C8B-B14F-4D97-AF65-F5344CB8AC3E}">
        <p14:creationId xmlns:p14="http://schemas.microsoft.com/office/powerpoint/2010/main" val="10933230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121</a:t>
            </a:fld>
            <a:endParaRPr lang="en-GB"/>
          </a:p>
        </p:txBody>
      </p:sp>
    </p:spTree>
    <p:extLst>
      <p:ext uri="{BB962C8B-B14F-4D97-AF65-F5344CB8AC3E}">
        <p14:creationId xmlns:p14="http://schemas.microsoft.com/office/powerpoint/2010/main" val="22015380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122</a:t>
            </a:fld>
            <a:endParaRPr lang="en-GB"/>
          </a:p>
        </p:txBody>
      </p:sp>
    </p:spTree>
    <p:extLst>
      <p:ext uri="{BB962C8B-B14F-4D97-AF65-F5344CB8AC3E}">
        <p14:creationId xmlns:p14="http://schemas.microsoft.com/office/powerpoint/2010/main" val="3444727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r>
              <a:rPr lang="en-AU" dirty="0" smtClean="0"/>
              <a:t>When adding an item to a shopping cart, client doesn’t need to wait for response from server – can show updated order total based on previous total and price of item from view model.</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123</a:t>
            </a:fld>
            <a:endParaRPr lang="en-GB"/>
          </a:p>
        </p:txBody>
      </p:sp>
    </p:spTree>
    <p:extLst>
      <p:ext uri="{BB962C8B-B14F-4D97-AF65-F5344CB8AC3E}">
        <p14:creationId xmlns:p14="http://schemas.microsoft.com/office/powerpoint/2010/main" val="3174285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Namespaces is supported as of NSB 3.3.0</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13</a:t>
            </a:fld>
            <a:endParaRPr lang="en-GB"/>
          </a:p>
        </p:txBody>
      </p:sp>
    </p:spTree>
    <p:extLst>
      <p:ext uri="{BB962C8B-B14F-4D97-AF65-F5344CB8AC3E}">
        <p14:creationId xmlns:p14="http://schemas.microsoft.com/office/powerpoint/2010/main" val="27314086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“Customer has a first name” isn’t complicated/</a:t>
            </a:r>
            <a:r>
              <a:rPr lang="en-US" dirty="0" err="1" smtClean="0"/>
              <a:t>everchanging</a:t>
            </a:r>
            <a:r>
              <a:rPr lang="en-US" dirty="0" smtClean="0"/>
              <a:t>, so it shouldn’t be handled</a:t>
            </a:r>
            <a:r>
              <a:rPr lang="en-US" baseline="0" dirty="0" smtClean="0"/>
              <a:t> by a domain model.</a:t>
            </a:r>
          </a:p>
          <a:p>
            <a:r>
              <a:rPr lang="en-US" baseline="0" dirty="0" smtClean="0"/>
              <a:t>“A customer can have many orders” isn’t complicated or </a:t>
            </a:r>
            <a:r>
              <a:rPr lang="en-US" baseline="0" dirty="0" err="1" smtClean="0"/>
              <a:t>everchanging</a:t>
            </a:r>
            <a:r>
              <a:rPr lang="en-US" baseline="0" dirty="0" smtClean="0"/>
              <a:t> either – nor are many cross entity relationships.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125</a:t>
            </a:fld>
            <a:endParaRPr lang="en-GB"/>
          </a:p>
        </p:txBody>
      </p:sp>
    </p:spTree>
    <p:extLst>
      <p:ext uri="{BB962C8B-B14F-4D97-AF65-F5344CB8AC3E}">
        <p14:creationId xmlns:p14="http://schemas.microsoft.com/office/powerpoint/2010/main" val="41473179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Sales service doesn’t care that</a:t>
            </a:r>
            <a:r>
              <a:rPr lang="en-US" baseline="0" dirty="0" smtClean="0"/>
              <a:t> Shipping uses different kinds of trucks based on product type.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130</a:t>
            </a:fld>
            <a:endParaRPr lang="en-GB"/>
          </a:p>
        </p:txBody>
      </p:sp>
    </p:spTree>
    <p:extLst>
      <p:ext uri="{BB962C8B-B14F-4D97-AF65-F5344CB8AC3E}">
        <p14:creationId xmlns:p14="http://schemas.microsoft.com/office/powerpoint/2010/main" val="26820477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Subscribe/Publish can be thought of as Request/Response between client and server where the Request is a request to subscribe to a given event, and the Response is</a:t>
            </a:r>
            <a:r>
              <a:rPr lang="en-US" baseline="0" dirty="0" smtClean="0"/>
              <a:t> really a stream of responses/events that is sent back (to all subscribers).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135</a:t>
            </a:fld>
            <a:endParaRPr lang="en-GB"/>
          </a:p>
        </p:txBody>
      </p:sp>
    </p:spTree>
    <p:extLst>
      <p:ext uri="{BB962C8B-B14F-4D97-AF65-F5344CB8AC3E}">
        <p14:creationId xmlns:p14="http://schemas.microsoft.com/office/powerpoint/2010/main" val="18171749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important not to confuse</a:t>
            </a:r>
            <a:r>
              <a:rPr lang="en-US" baseline="0" dirty="0" smtClean="0"/>
              <a:t> network-level broadcast behavior with pub/sub. The focus with pub/sub is on modeling logical publishers and subscribers. Each one of these can be scaled out, in which case only a single node should process an event for a given logical subscriber.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137</a:t>
            </a:fld>
            <a:endParaRPr lang="en-GB"/>
          </a:p>
        </p:txBody>
      </p:sp>
    </p:spTree>
    <p:extLst>
      <p:ext uri="{BB962C8B-B14F-4D97-AF65-F5344CB8AC3E}">
        <p14:creationId xmlns:p14="http://schemas.microsoft.com/office/powerpoint/2010/main" val="40462122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148</a:t>
            </a:fld>
            <a:endParaRPr lang="en-GB"/>
          </a:p>
        </p:txBody>
      </p:sp>
    </p:spTree>
    <p:extLst>
      <p:ext uri="{BB962C8B-B14F-4D97-AF65-F5344CB8AC3E}">
        <p14:creationId xmlns:p14="http://schemas.microsoft.com/office/powerpoint/2010/main" val="5840656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another kind of Command/Query Separation,</a:t>
            </a:r>
            <a:r>
              <a:rPr lang="en-US" baseline="0" dirty="0" smtClean="0"/>
              <a:t> just that the queries are served off of the cache rather than the DB.</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152</a:t>
            </a:fld>
            <a:endParaRPr lang="en-GB"/>
          </a:p>
        </p:txBody>
      </p:sp>
    </p:spTree>
    <p:extLst>
      <p:ext uri="{BB962C8B-B14F-4D97-AF65-F5344CB8AC3E}">
        <p14:creationId xmlns:p14="http://schemas.microsoft.com/office/powerpoint/2010/main" val="20174121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155</a:t>
            </a:fld>
            <a:endParaRPr lang="en-GB"/>
          </a:p>
        </p:txBody>
      </p:sp>
    </p:spTree>
    <p:extLst>
      <p:ext uri="{BB962C8B-B14F-4D97-AF65-F5344CB8AC3E}">
        <p14:creationId xmlns:p14="http://schemas.microsoft.com/office/powerpoint/2010/main" val="221436361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158</a:t>
            </a:fld>
            <a:endParaRPr lang="en-GB"/>
          </a:p>
        </p:txBody>
      </p:sp>
    </p:spTree>
    <p:extLst>
      <p:ext uri="{BB962C8B-B14F-4D97-AF65-F5344CB8AC3E}">
        <p14:creationId xmlns:p14="http://schemas.microsoft.com/office/powerpoint/2010/main" val="282227435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http://andreasohlund.net/2011/12/01/introduction-to-the-nservicebus-gateway/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159</a:t>
            </a:fld>
            <a:endParaRPr lang="en-GB"/>
          </a:p>
        </p:txBody>
      </p:sp>
    </p:spTree>
    <p:extLst>
      <p:ext uri="{BB962C8B-B14F-4D97-AF65-F5344CB8AC3E}">
        <p14:creationId xmlns:p14="http://schemas.microsoft.com/office/powerpoint/2010/main" val="14808955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ShippingSaga</a:t>
            </a:r>
            <a:r>
              <a:rPr lang="en-US" dirty="0" smtClean="0"/>
              <a:t> should be </a:t>
            </a:r>
            <a:r>
              <a:rPr lang="en-US" dirty="0" err="1" smtClean="0"/>
              <a:t>ISagaStartedBy</a:t>
            </a:r>
            <a:r>
              <a:rPr lang="en-US" dirty="0" smtClean="0"/>
              <a:t>&lt;</a:t>
            </a:r>
            <a:r>
              <a:rPr lang="en-US" dirty="0" err="1" smtClean="0"/>
              <a:t>OrderAccepted</a:t>
            </a:r>
            <a:r>
              <a:rPr lang="en-US" dirty="0" smtClean="0"/>
              <a:t>&gt; AND </a:t>
            </a:r>
            <a:r>
              <a:rPr lang="en-US" dirty="0" err="1" smtClean="0"/>
              <a:t>ISagaStartedBy</a:t>
            </a:r>
            <a:r>
              <a:rPr lang="en-US" dirty="0" smtClean="0"/>
              <a:t>&lt;</a:t>
            </a:r>
            <a:r>
              <a:rPr lang="en-US" dirty="0" err="1" smtClean="0"/>
              <a:t>OrderBilled</a:t>
            </a:r>
            <a:r>
              <a:rPr lang="en-US" dirty="0" smtClean="0"/>
              <a:t>&gt;</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166</a:t>
            </a:fld>
            <a:endParaRPr lang="en-GB"/>
          </a:p>
        </p:txBody>
      </p:sp>
    </p:spTree>
    <p:extLst>
      <p:ext uri="{BB962C8B-B14F-4D97-AF65-F5344CB8AC3E}">
        <p14:creationId xmlns:p14="http://schemas.microsoft.com/office/powerpoint/2010/main" val="645480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Broker based transports</a:t>
            </a:r>
            <a:r>
              <a:rPr lang="sv-SE" baseline="0" dirty="0" smtClean="0"/>
              <a:t> don’t need the server part</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14</a:t>
            </a:fld>
            <a:endParaRPr lang="en-GB"/>
          </a:p>
        </p:txBody>
      </p:sp>
    </p:spTree>
    <p:extLst>
      <p:ext uri="{BB962C8B-B14F-4D97-AF65-F5344CB8AC3E}">
        <p14:creationId xmlns:p14="http://schemas.microsoft.com/office/powerpoint/2010/main" val="29346861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Sagas should not modify master data directly</a:t>
            </a:r>
            <a:r>
              <a:rPr lang="en-US" baseline="0" dirty="0" smtClean="0"/>
              <a:t> – instead, have them send a message to another endpoint which does those changes.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170</a:t>
            </a:fld>
            <a:endParaRPr lang="en-GB"/>
          </a:p>
        </p:txBody>
      </p:sp>
    </p:spTree>
    <p:extLst>
      <p:ext uri="{BB962C8B-B14F-4D97-AF65-F5344CB8AC3E}">
        <p14:creationId xmlns:p14="http://schemas.microsoft.com/office/powerpoint/2010/main" val="18502254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Fed Ex is our</a:t>
            </a:r>
            <a:r>
              <a:rPr lang="en-US" baseline="0" dirty="0" smtClean="0"/>
              <a:t> preferred shipping provider, but if they don’t answer in a timely manner, we’ll turn to other shipping providers like UPS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172</a:t>
            </a:fld>
            <a:endParaRPr lang="en-GB"/>
          </a:p>
        </p:txBody>
      </p:sp>
    </p:spTree>
    <p:extLst>
      <p:ext uri="{BB962C8B-B14F-4D97-AF65-F5344CB8AC3E}">
        <p14:creationId xmlns:p14="http://schemas.microsoft.com/office/powerpoint/2010/main" val="5873203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“explain it to me like I was 5 years old” business analysis technique.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193</a:t>
            </a:fld>
            <a:endParaRPr lang="en-GB"/>
          </a:p>
        </p:txBody>
      </p:sp>
    </p:spTree>
    <p:extLst>
      <p:ext uri="{BB962C8B-B14F-4D97-AF65-F5344CB8AC3E}">
        <p14:creationId xmlns:p14="http://schemas.microsoft.com/office/powerpoint/2010/main" val="278263507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 real race condition – we have the time and space to run business logic later.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194</a:t>
            </a:fld>
            <a:endParaRPr lang="en-GB"/>
          </a:p>
        </p:txBody>
      </p:sp>
    </p:spTree>
    <p:extLst>
      <p:ext uri="{BB962C8B-B14F-4D97-AF65-F5344CB8AC3E}">
        <p14:creationId xmlns:p14="http://schemas.microsoft.com/office/powerpoint/2010/main" val="23990852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Products returned in 30 days – full refund (less shipping and handling)</a:t>
            </a:r>
          </a:p>
          <a:p>
            <a:r>
              <a:rPr lang="en-US" dirty="0" smtClean="0"/>
              <a:t>Products returned in 60</a:t>
            </a:r>
            <a:r>
              <a:rPr lang="en-US" baseline="0" dirty="0" smtClean="0"/>
              <a:t> days – 50% refund </a:t>
            </a:r>
            <a:r>
              <a:rPr lang="en-US" dirty="0" smtClean="0"/>
              <a:t>(less shipping and handling)</a:t>
            </a:r>
          </a:p>
          <a:p>
            <a:r>
              <a:rPr lang="en-US" dirty="0" smtClean="0"/>
              <a:t>Later than 60 days – no refund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196</a:t>
            </a:fld>
            <a:endParaRPr lang="en-GB"/>
          </a:p>
        </p:txBody>
      </p:sp>
    </p:spTree>
    <p:extLst>
      <p:ext uri="{BB962C8B-B14F-4D97-AF65-F5344CB8AC3E}">
        <p14:creationId xmlns:p14="http://schemas.microsoft.com/office/powerpoint/2010/main" val="1649798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18</a:t>
            </a:fld>
            <a:endParaRPr lang="en-GB"/>
          </a:p>
        </p:txBody>
      </p:sp>
    </p:spTree>
    <p:extLst>
      <p:ext uri="{BB962C8B-B14F-4D97-AF65-F5344CB8AC3E}">
        <p14:creationId xmlns:p14="http://schemas.microsoft.com/office/powerpoint/2010/main" val="2930920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31B01A35-3908-4E7A-BD52-8E249D1A03B7}" type="slidenum">
              <a:rPr lang="en-US"/>
              <a:pPr/>
              <a:t>19</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8510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5088" y="360363"/>
            <a:ext cx="2393950" cy="6396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60363"/>
            <a:ext cx="7029450" cy="6396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3238" y="1768475"/>
            <a:ext cx="4457700" cy="4987925"/>
          </a:xfrm>
        </p:spPr>
        <p:txBody>
          <a:bodyPr/>
          <a:lstStyle/>
          <a:p>
            <a:endParaRPr lang="en-US"/>
          </a:p>
        </p:txBody>
      </p:sp>
      <p:sp>
        <p:nvSpPr>
          <p:cNvPr id="4" name="Text Placeholder 3"/>
          <p:cNvSpPr>
            <a:spLocks noGrp="1"/>
          </p:cNvSpPr>
          <p:nvPr>
            <p:ph type="body" sz="half" idx="2"/>
          </p:nvPr>
        </p:nvSpPr>
        <p:spPr>
          <a:xfrm>
            <a:off x="5113338" y="1768475"/>
            <a:ext cx="4459287"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38" y="1768475"/>
            <a:ext cx="44577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13338" y="1768475"/>
            <a:ext cx="4459287" cy="4987925"/>
          </a:xfrm>
        </p:spPr>
        <p:txBody>
          <a:bodyPr/>
          <a:lstStyle/>
          <a:p>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xt Topics">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468313" y="360363"/>
            <a:ext cx="9610726" cy="719137"/>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7" cstate="print"/>
          <a:srcRect/>
          <a:stretch>
            <a:fillRect/>
          </a:stretch>
        </p:blipFill>
        <p:spPr bwMode="auto">
          <a:xfrm>
            <a:off x="0" y="0"/>
            <a:ext cx="10079038" cy="1090613"/>
          </a:xfrm>
          <a:prstGeom prst="rect">
            <a:avLst/>
          </a:prstGeom>
          <a:noFill/>
          <a:ln w="9525">
            <a:noFill/>
            <a:round/>
            <a:headEnd/>
            <a:tailEnd/>
          </a:ln>
          <a:effectLst/>
        </p:spPr>
      </p:pic>
      <p:sp>
        <p:nvSpPr>
          <p:cNvPr id="1026" name="Rectangle 2"/>
          <p:cNvSpPr>
            <a:spLocks noGrp="1" noChangeArrowheads="1"/>
          </p:cNvSpPr>
          <p:nvPr>
            <p:ph type="title"/>
          </p:nvPr>
        </p:nvSpPr>
        <p:spPr bwMode="auto">
          <a:xfrm>
            <a:off x="1439863" y="360363"/>
            <a:ext cx="8639175" cy="719137"/>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a:p>
            <a:pPr lvl="4"/>
            <a:r>
              <a:rPr lang="en-GB" dirty="0" smtClean="0"/>
              <a:t>Eighth Outline Level</a:t>
            </a:r>
          </a:p>
          <a:p>
            <a:pPr lvl="4"/>
            <a:r>
              <a:rPr lang="en-GB" dirty="0"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p:titleStyle>
    <p:body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18"/>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18"/>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18"/>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18"/>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jpe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0" y="1814514"/>
            <a:ext cx="10080625" cy="1965323"/>
          </a:xfrm>
          <a:prstGeom prst="rect">
            <a:avLst/>
          </a:prstGeom>
          <a:noFill/>
          <a:ln w="9525">
            <a:noFill/>
            <a:round/>
            <a:headEnd/>
            <a:tailEnd/>
          </a:ln>
          <a:effectLst/>
        </p:spPr>
        <p:txBody>
          <a:bodyPr lIns="0" tIns="0" rIns="0" bIns="0" anchor="ctr"/>
          <a:lstStyle/>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Enterprise Development</a:t>
            </a:r>
          </a:p>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with NServiceBus</a:t>
            </a:r>
          </a:p>
        </p:txBody>
      </p:sp>
      <p:sp>
        <p:nvSpPr>
          <p:cNvPr id="3" name="Rectangle 3"/>
          <p:cNvSpPr txBox="1">
            <a:spLocks noChangeArrowheads="1"/>
          </p:cNvSpPr>
          <p:nvPr/>
        </p:nvSpPr>
        <p:spPr>
          <a:xfrm>
            <a:off x="2355848" y="3722568"/>
            <a:ext cx="5884863" cy="37465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chemeClr val="tx2"/>
              </a:buClr>
              <a:buSzPct val="95000"/>
              <a:tabLst/>
              <a:defRPr/>
            </a:pPr>
            <a:r>
              <a:rPr lang="en-US" sz="2100" dirty="0" smtClean="0">
                <a:latin typeface="Corbel" pitchFamily="34" charset="0"/>
              </a:rPr>
              <a:t>Authored by: Udi Dahan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 message</a:t>
            </a:r>
            <a:endParaRPr lang="en-US" dirty="0"/>
          </a:p>
        </p:txBody>
      </p:sp>
      <p:sp>
        <p:nvSpPr>
          <p:cNvPr id="3" name="Content Placeholder 2"/>
          <p:cNvSpPr>
            <a:spLocks noGrp="1"/>
          </p:cNvSpPr>
          <p:nvPr>
            <p:ph idx="1"/>
          </p:nvPr>
        </p:nvSpPr>
        <p:spPr>
          <a:xfrm>
            <a:off x="503238" y="1768475"/>
            <a:ext cx="9577387" cy="4987925"/>
          </a:xfrm>
        </p:spPr>
        <p:txBody>
          <a:bodyPr/>
          <a:lstStyle/>
          <a:p>
            <a:pPr marL="0" marR="0">
              <a:spcBef>
                <a:spcPts val="0"/>
              </a:spcBef>
              <a:spcAft>
                <a:spcPts val="0"/>
              </a:spcAft>
              <a:buNone/>
            </a:pPr>
            <a:r>
              <a:rPr lang="en-US" sz="2800" dirty="0" smtClean="0">
                <a:solidFill>
                  <a:schemeClr val="accent2">
                    <a:lumMod val="50000"/>
                  </a:schemeClr>
                </a:solidFill>
                <a:latin typeface="Consolas"/>
                <a:ea typeface="Calibri"/>
                <a:cs typeface="Arial"/>
              </a:rPr>
              <a:t>	</a:t>
            </a:r>
            <a:r>
              <a:rPr lang="en-US" sz="2400" dirty="0" smtClean="0">
                <a:solidFill>
                  <a:schemeClr val="accent2">
                    <a:lumMod val="50000"/>
                  </a:schemeClr>
                </a:solidFill>
                <a:latin typeface="Consolas"/>
                <a:ea typeface="Calibri"/>
                <a:cs typeface="Arial"/>
              </a:rPr>
              <a:t>public class </a:t>
            </a:r>
            <a:r>
              <a:rPr lang="en-US" sz="2400" dirty="0" err="1" smtClean="0">
                <a:latin typeface="Consolas"/>
                <a:ea typeface="Calibri"/>
                <a:cs typeface="Arial"/>
              </a:rPr>
              <a:t>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marL="0" marR="0">
              <a:spcBef>
                <a:spcPts val="0"/>
              </a:spcBef>
              <a:spcAft>
                <a:spcPts val="0"/>
              </a:spcAft>
              <a:buNone/>
            </a:pPr>
            <a:r>
              <a:rPr lang="en-US" sz="2400" dirty="0" smtClean="0">
                <a:solidFill>
                  <a:schemeClr val="accent2">
                    <a:lumMod val="50000"/>
                  </a:schemeClr>
                </a:solidFill>
                <a:latin typeface="Consolas"/>
                <a:ea typeface="Calibri"/>
                <a:cs typeface="Arial"/>
              </a:rPr>
              <a:t>	public interface </a:t>
            </a:r>
            <a:r>
              <a:rPr lang="en-US" sz="2400" dirty="0" err="1" smtClean="0">
                <a:latin typeface="Consolas"/>
                <a:ea typeface="Calibri"/>
                <a:cs typeface="Arial"/>
              </a:rPr>
              <a:t>IMyMessage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a:buNone/>
            </a:pPr>
            <a:r>
              <a:rPr lang="en-US" sz="2400" dirty="0"/>
              <a:t> </a:t>
            </a:r>
            <a:r>
              <a:rPr lang="en-US" sz="2400" dirty="0" smtClean="0"/>
              <a:t>   </a:t>
            </a:r>
            <a:r>
              <a:rPr lang="en-US" sz="2400" dirty="0">
                <a:solidFill>
                  <a:schemeClr val="accent2">
                    <a:lumMod val="50000"/>
                  </a:schemeClr>
                </a:solidFill>
                <a:latin typeface="Consolas"/>
                <a:ea typeface="Calibri"/>
                <a:cs typeface="Arial"/>
              </a:rPr>
              <a:t>public interface </a:t>
            </a:r>
            <a:r>
              <a:rPr lang="en-US" sz="2400" dirty="0" err="1">
                <a:latin typeface="Consolas"/>
                <a:ea typeface="Calibri"/>
                <a:cs typeface="Arial"/>
              </a:rPr>
              <a:t>IMyMessage</a:t>
            </a:r>
            <a:r>
              <a:rPr lang="en-US" sz="2400" dirty="0">
                <a:latin typeface="Consolas"/>
                <a:ea typeface="Calibri"/>
                <a:cs typeface="Arial"/>
              </a:rPr>
              <a:t> </a:t>
            </a:r>
            <a:r>
              <a:rPr lang="en-US" sz="2400" dirty="0" smtClean="0">
                <a:latin typeface="Consolas"/>
                <a:ea typeface="Calibri"/>
                <a:cs typeface="Arial"/>
              </a:rPr>
              <a:t>{ </a:t>
            </a:r>
            <a:r>
              <a:rPr lang="en-US" sz="2400" dirty="0">
                <a:latin typeface="Consolas"/>
                <a:ea typeface="Calibri"/>
                <a:cs typeface="Arial"/>
              </a:rPr>
              <a:t>}</a:t>
            </a:r>
            <a:endParaRPr lang="en-US" sz="2400" dirty="0">
              <a:latin typeface="Calibri"/>
              <a:ea typeface="Calibri"/>
              <a:cs typeface="Arial"/>
            </a:endParaRPr>
          </a:p>
          <a:p>
            <a:pPr>
              <a:buNone/>
            </a:pPr>
            <a:r>
              <a:rPr lang="en-US" sz="2400" dirty="0" smtClean="0">
                <a:latin typeface="Consolas" pitchFamily="49" charset="0"/>
                <a:cs typeface="Consolas" pitchFamily="49" charset="0"/>
              </a:rPr>
              <a:t>  </a:t>
            </a:r>
            <a:r>
              <a:rPr lang="en-US" sz="2200" dirty="0" err="1" smtClean="0">
                <a:latin typeface="Consolas" pitchFamily="49" charset="0"/>
                <a:cs typeface="Consolas" pitchFamily="49" charset="0"/>
              </a:rPr>
              <a:t>Configure.With</a:t>
            </a:r>
            <a:r>
              <a:rPr lang="en-US" sz="2200" dirty="0" smtClean="0">
                <a:latin typeface="Consolas" pitchFamily="49" charset="0"/>
                <a:cs typeface="Consolas" pitchFamily="49" charset="0"/>
              </a:rPr>
              <a:t>().</a:t>
            </a:r>
            <a:r>
              <a:rPr lang="en-US" sz="2200" dirty="0" err="1" smtClean="0">
                <a:latin typeface="Consolas" pitchFamily="49" charset="0"/>
                <a:cs typeface="Consolas" pitchFamily="49" charset="0"/>
              </a:rPr>
              <a:t>DefiningMessagesAs</a:t>
            </a:r>
            <a:r>
              <a:rPr lang="en-US" sz="2200" dirty="0" smtClean="0">
                <a:latin typeface="Consolas" pitchFamily="49" charset="0"/>
                <a:cs typeface="Consolas" pitchFamily="49" charset="0"/>
              </a:rPr>
              <a:t>(t=&gt;</a:t>
            </a:r>
            <a:r>
              <a:rPr lang="en-US" sz="2200" dirty="0" err="1" smtClean="0">
                <a:latin typeface="Consolas" pitchFamily="49" charset="0"/>
                <a:cs typeface="Consolas" pitchFamily="49" charset="0"/>
              </a:rPr>
              <a:t>MyOwnConvention</a:t>
            </a:r>
            <a:r>
              <a:rPr lang="en-US" sz="2200" dirty="0" smtClean="0">
                <a:latin typeface="Consolas" pitchFamily="49" charset="0"/>
                <a:cs typeface="Consolas" pitchFamily="49" charset="0"/>
              </a:rPr>
              <a:t>(t))</a:t>
            </a:r>
            <a:endParaRPr lang="en-US" sz="2200" dirty="0" smtClean="0"/>
          </a:p>
          <a:p>
            <a:pPr lvl="1"/>
            <a:endParaRPr lang="en-US" sz="2000" dirty="0" smtClean="0"/>
          </a:p>
          <a:p>
            <a:pPr lvl="1"/>
            <a:r>
              <a:rPr lang="en-US" dirty="0" smtClean="0"/>
              <a:t>Add properties like a regular class/interface</a:t>
            </a:r>
          </a:p>
          <a:p>
            <a:pPr lvl="1"/>
            <a:endParaRPr lang="en-US" sz="2000" dirty="0" smtClean="0"/>
          </a:p>
          <a:p>
            <a:r>
              <a:rPr lang="en-US" sz="2800" b="1" dirty="0" smtClean="0"/>
              <a:t>Keep messages in their own assembly/project</a:t>
            </a:r>
            <a:endParaRPr lang="en-US" sz="2800" dirty="0" smtClean="0">
              <a:latin typeface="Consolas" pitchFamily="49" charset="0"/>
              <a:cs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SOA Introduction</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Definition</a:t>
            </a:r>
            <a:endParaRPr lang="en-US" dirty="0"/>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	</a:t>
            </a:r>
            <a:r>
              <a:rPr lang="en-US" sz="3600" dirty="0" smtClean="0"/>
              <a:t>A service is the technical authority for a specific business capability</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SOA Practice</a:t>
            </a:r>
            <a:endParaRPr lang="en-US" dirty="0"/>
          </a:p>
        </p:txBody>
      </p:sp>
      <p:graphicFrame>
        <p:nvGraphicFramePr>
          <p:cNvPr id="16" name="Diagram 15"/>
          <p:cNvGraphicFramePr/>
          <p:nvPr/>
        </p:nvGraphicFramePr>
        <p:xfrm>
          <a:off x="784260" y="2063761"/>
          <a:ext cx="3438419" cy="284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Flowchart: Magnetic Disk 16"/>
          <p:cNvSpPr/>
          <p:nvPr/>
        </p:nvSpPr>
        <p:spPr bwMode="auto">
          <a:xfrm>
            <a:off x="791110" y="505383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nvGrpSpPr>
          <p:cNvPr id="2" name="Group 17"/>
          <p:cNvGrpSpPr/>
          <p:nvPr/>
        </p:nvGrpSpPr>
        <p:grpSpPr>
          <a:xfrm>
            <a:off x="4994890" y="2062051"/>
            <a:ext cx="3458967" cy="4459276"/>
            <a:chOff x="4994890" y="1323371"/>
            <a:chExt cx="3458967" cy="4459276"/>
          </a:xfrm>
        </p:grpSpPr>
        <p:graphicFrame>
          <p:nvGraphicFramePr>
            <p:cNvPr id="19" name="Diagram 18"/>
            <p:cNvGraphicFramePr/>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Flowchart: Magnetic Disk 19"/>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Tenets of Service Orientation</a:t>
            </a:r>
            <a:endParaRPr lang="en-US" dirty="0"/>
          </a:p>
        </p:txBody>
      </p:sp>
      <p:pic>
        <p:nvPicPr>
          <p:cNvPr id="4" name="Picture 2"/>
          <p:cNvPicPr>
            <a:picLocks noChangeAspect="1" noChangeArrowheads="1"/>
          </p:cNvPicPr>
          <p:nvPr/>
        </p:nvPicPr>
        <p:blipFill>
          <a:blip r:embed="rId2" cstate="print"/>
          <a:srcRect l="7979" r="9905" b="13013"/>
          <a:stretch>
            <a:fillRect/>
          </a:stretch>
        </p:blipFill>
        <p:spPr bwMode="auto">
          <a:xfrm>
            <a:off x="2351541" y="1798637"/>
            <a:ext cx="5355771" cy="4800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&amp; Coupling</a:t>
            </a:r>
            <a:endParaRPr lang="en-US" dirty="0"/>
          </a:p>
        </p:txBody>
      </p:sp>
      <p:graphicFrame>
        <p:nvGraphicFramePr>
          <p:cNvPr id="21" name="Diagram 20"/>
          <p:cNvGraphicFramePr/>
          <p:nvPr/>
        </p:nvGraphicFramePr>
        <p:xfrm>
          <a:off x="1154112" y="2408237"/>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Flowchart: Magnetic Disk 21"/>
          <p:cNvSpPr/>
          <p:nvPr/>
        </p:nvSpPr>
        <p:spPr bwMode="auto">
          <a:xfrm>
            <a:off x="1160962" y="5398308"/>
            <a:ext cx="3452117" cy="1469205"/>
          </a:xfrm>
          <a:prstGeom prst="flowChartMagneticDisk">
            <a:avLst/>
          </a:prstGeom>
          <a:solidFill>
            <a:srgbClr val="0070C0"/>
          </a:solidFill>
          <a:ln w="28575" cap="flat" cmpd="sng" algn="ctr">
            <a:solidFill>
              <a:srgbClr val="FFD34F">
                <a:lumMod val="7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dirty="0" smtClean="0">
                <a:ln>
                  <a:noFill/>
                </a:ln>
                <a:solidFill>
                  <a:sysClr val="windowText" lastClr="000000"/>
                </a:solidFill>
                <a:effectLst/>
                <a:uLnTx/>
                <a:uFillTx/>
                <a:latin typeface="Franklin Gothic Book" pitchFamily="34" charset="0"/>
              </a:rPr>
              <a:t>DB</a:t>
            </a:r>
            <a:endParaRPr kumimoji="0" lang="en-US" sz="3200" b="0" i="0" u="none" strike="noStrike" kern="0" cap="none" spc="0" normalizeH="0" baseline="0" noProof="0" dirty="0" smtClean="0">
              <a:ln>
                <a:noFill/>
              </a:ln>
              <a:solidFill>
                <a:sysClr val="windowText" lastClr="000000"/>
              </a:solidFill>
              <a:effectLst/>
              <a:uLnTx/>
              <a:uFillTx/>
              <a:latin typeface="Franklin Gothic Book" pitchFamily="34" charset="0"/>
            </a:endParaRPr>
          </a:p>
        </p:txBody>
      </p:sp>
      <p:grpSp>
        <p:nvGrpSpPr>
          <p:cNvPr id="3" name="Group 22"/>
          <p:cNvGrpSpPr/>
          <p:nvPr/>
        </p:nvGrpSpPr>
        <p:grpSpPr>
          <a:xfrm>
            <a:off x="5208991" y="2481019"/>
            <a:ext cx="3734188" cy="2691254"/>
            <a:chOff x="5661061" y="1529515"/>
            <a:chExt cx="2297967" cy="1001975"/>
          </a:xfrm>
        </p:grpSpPr>
        <p:sp>
          <p:nvSpPr>
            <p:cNvPr id="24" name="Rectangle 23"/>
            <p:cNvSpPr/>
            <p:nvPr/>
          </p:nvSpPr>
          <p:spPr bwMode="auto">
            <a:xfrm>
              <a:off x="5661061" y="1529515"/>
              <a:ext cx="739739" cy="237640"/>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Sales</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5" name="Rectangle 24"/>
            <p:cNvSpPr/>
            <p:nvPr/>
          </p:nvSpPr>
          <p:spPr bwMode="auto">
            <a:xfrm>
              <a:off x="6440175" y="1609629"/>
              <a:ext cx="739739" cy="157526"/>
            </a:xfrm>
            <a:prstGeom prst="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Pricing</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6" name="Rectangle 25"/>
            <p:cNvSpPr/>
            <p:nvPr/>
          </p:nvSpPr>
          <p:spPr bwMode="auto">
            <a:xfrm>
              <a:off x="7219289" y="1607919"/>
              <a:ext cx="739739" cy="157526"/>
            </a:xfrm>
            <a:prstGeom prst="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CRM</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7" name="Rectangle 26"/>
            <p:cNvSpPr/>
            <p:nvPr/>
          </p:nvSpPr>
          <p:spPr bwMode="auto">
            <a:xfrm>
              <a:off x="5663302" y="1790033"/>
              <a:ext cx="2292847" cy="741457"/>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grpSp>
      <p:sp>
        <p:nvSpPr>
          <p:cNvPr id="28" name="Rounded Rectangle 27"/>
          <p:cNvSpPr/>
          <p:nvPr/>
        </p:nvSpPr>
        <p:spPr bwMode="auto">
          <a:xfrm>
            <a:off x="2630147" y="2059201"/>
            <a:ext cx="503453" cy="5120640"/>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29" name="Rounded Rectangle 28"/>
          <p:cNvSpPr/>
          <p:nvPr/>
        </p:nvSpPr>
        <p:spPr bwMode="auto">
          <a:xfrm>
            <a:off x="3265425" y="2067765"/>
            <a:ext cx="503453" cy="5120640"/>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0" name="Rounded Rectangle 29"/>
          <p:cNvSpPr/>
          <p:nvPr/>
        </p:nvSpPr>
        <p:spPr bwMode="auto">
          <a:xfrm>
            <a:off x="3900703" y="2076329"/>
            <a:ext cx="503453" cy="5120640"/>
          </a:xfrm>
          <a:prstGeom prst="round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1" name="Left Arrow 30"/>
          <p:cNvSpPr/>
          <p:nvPr/>
        </p:nvSpPr>
        <p:spPr bwMode="auto">
          <a:xfrm>
            <a:off x="5250077" y="5603791"/>
            <a:ext cx="3657600" cy="1171254"/>
          </a:xfrm>
          <a:prstGeom prst="leftArrow">
            <a:avLst/>
          </a:prstGeom>
          <a:solidFill>
            <a:srgbClr val="FCEB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Franklin Gothic Medium" pitchFamily="34" charset="0"/>
              </a:rPr>
              <a:t>Referential Integrity</a:t>
            </a:r>
          </a:p>
        </p:txBody>
      </p:sp>
      <p:grpSp>
        <p:nvGrpSpPr>
          <p:cNvPr id="4" name="Group 31"/>
          <p:cNvGrpSpPr/>
          <p:nvPr/>
        </p:nvGrpSpPr>
        <p:grpSpPr>
          <a:xfrm>
            <a:off x="6345124" y="1175631"/>
            <a:ext cx="2690671" cy="971035"/>
            <a:chOff x="5595134" y="92475"/>
            <a:chExt cx="2690671" cy="971035"/>
          </a:xfrm>
        </p:grpSpPr>
        <p:cxnSp>
          <p:nvCxnSpPr>
            <p:cNvPr id="33" name="Straight Arrow Connector 32"/>
            <p:cNvCxnSpPr/>
            <p:nvPr/>
          </p:nvCxnSpPr>
          <p:spPr bwMode="auto">
            <a:xfrm rot="5400000">
              <a:off x="5596844" y="403263"/>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sp>
          <p:nvSpPr>
            <p:cNvPr id="34" name="TextBox 33"/>
            <p:cNvSpPr txBox="1"/>
            <p:nvPr/>
          </p:nvSpPr>
          <p:spPr>
            <a:xfrm>
              <a:off x="6092576" y="92475"/>
              <a:ext cx="2193229" cy="971035"/>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Tight  Coupling</a:t>
              </a:r>
            </a:p>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Loose Coupling</a:t>
              </a:r>
              <a:endParaRPr kumimoji="0" lang="en-US" sz="2400" b="0" i="0" u="none" strike="noStrike" kern="0" cap="none" spc="0" normalizeH="0" baseline="0" noProof="0" dirty="0">
                <a:ln>
                  <a:noFill/>
                </a:ln>
                <a:solidFill>
                  <a:sysClr val="windowText" lastClr="000000"/>
                </a:solidFill>
                <a:effectLst/>
                <a:uLnTx/>
                <a:uFillTx/>
              </a:endParaRPr>
            </a:p>
          </p:txBody>
        </p:sp>
        <p:cxnSp>
          <p:nvCxnSpPr>
            <p:cNvPr id="35" name="Straight Arrow Connector 34"/>
            <p:cNvCxnSpPr/>
            <p:nvPr/>
          </p:nvCxnSpPr>
          <p:spPr bwMode="auto">
            <a:xfrm>
              <a:off x="5595134" y="833061"/>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grpSp>
      <p:sp>
        <p:nvSpPr>
          <p:cNvPr id="36" name="TextBox 35"/>
          <p:cNvSpPr txBox="1"/>
          <p:nvPr/>
        </p:nvSpPr>
        <p:spPr>
          <a:xfrm>
            <a:off x="5885357" y="6547303"/>
            <a:ext cx="2719206" cy="439864"/>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Re-introduces Coupling</a:t>
            </a:r>
          </a:p>
        </p:txBody>
      </p:sp>
      <p:pic>
        <p:nvPicPr>
          <p:cNvPr id="37" name="Picture 2" descr="C:\Users\Administrator\Pictures\work\puzzle.png"/>
          <p:cNvPicPr>
            <a:picLocks noChangeAspect="1" noChangeArrowheads="1"/>
          </p:cNvPicPr>
          <p:nvPr/>
        </p:nvPicPr>
        <p:blipFill>
          <a:blip r:embed="rId8" cstate="print"/>
          <a:srcRect l="25588" r="6286" b="63561"/>
          <a:stretch>
            <a:fillRect/>
          </a:stretch>
        </p:blipFill>
        <p:spPr bwMode="auto">
          <a:xfrm>
            <a:off x="1818509" y="2464388"/>
            <a:ext cx="802924" cy="7866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Challenges</a:t>
            </a:r>
            <a:endParaRPr lang="en-US" dirty="0"/>
          </a:p>
        </p:txBody>
      </p:sp>
      <p:sp>
        <p:nvSpPr>
          <p:cNvPr id="4" name="Content Placeholder 2"/>
          <p:cNvSpPr>
            <a:spLocks noGrp="1"/>
          </p:cNvSpPr>
          <p:nvPr>
            <p:ph idx="1"/>
          </p:nvPr>
        </p:nvSpPr>
        <p:spPr>
          <a:xfrm>
            <a:off x="571993" y="1964463"/>
            <a:ext cx="8915400" cy="535531"/>
          </a:xfrm>
        </p:spPr>
        <p:txBody>
          <a:bodyPr/>
          <a:lstStyle/>
          <a:p>
            <a:pPr>
              <a:buNone/>
            </a:pPr>
            <a:r>
              <a:rPr lang="en-US" dirty="0" smtClean="0">
                <a:effectLst/>
              </a:rPr>
              <a:t>	One page showing data from multiple sources</a:t>
            </a:r>
            <a:endParaRPr lang="en-US" dirty="0">
              <a:effectLst/>
            </a:endParaRPr>
          </a:p>
        </p:txBody>
      </p:sp>
      <p:sp>
        <p:nvSpPr>
          <p:cNvPr id="5" name="Content Placeholder 2"/>
          <p:cNvSpPr txBox="1">
            <a:spLocks/>
          </p:cNvSpPr>
          <p:nvPr/>
        </p:nvSpPr>
        <p:spPr bwMode="auto">
          <a:xfrm>
            <a:off x="1011138" y="3421685"/>
            <a:ext cx="3127684"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EBay: Browser-side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6238966" y="3430248"/>
            <a:ext cx="3297146"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Amazon: Server-side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833914" y="3964410"/>
            <a:ext cx="3077067" cy="2468880"/>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6145647" y="3963815"/>
            <a:ext cx="3077069" cy="2468880"/>
          </a:xfrm>
          <a:prstGeom prst="rect">
            <a:avLst/>
          </a:prstGeom>
          <a:noFill/>
          <a:ln w="9525">
            <a:noFill/>
            <a:miter lim="800000"/>
            <a:headEnd/>
            <a:tailEnd/>
          </a:ln>
          <a:effectLst/>
        </p:spPr>
      </p:pic>
      <p:sp>
        <p:nvSpPr>
          <p:cNvPr id="9" name="Content Placeholder 2"/>
          <p:cNvSpPr txBox="1">
            <a:spLocks/>
          </p:cNvSpPr>
          <p:nvPr/>
        </p:nvSpPr>
        <p:spPr bwMode="auto">
          <a:xfrm>
            <a:off x="620712" y="1186906"/>
            <a:ext cx="8915400" cy="53553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ctr" defTabSz="449263" rtl="0" eaLnBrk="1" fontAlgn="base" latinLnBrk="0" hangingPunct="0">
              <a:lnSpc>
                <a:spcPct val="97000"/>
              </a:lnSpc>
              <a:spcBef>
                <a:spcPct val="0"/>
              </a:spcBef>
              <a:spcAft>
                <a:spcPts val="1425"/>
              </a:spcAft>
              <a:buClr>
                <a:srgbClr val="000000"/>
              </a:buClr>
              <a:buSzPct val="39000"/>
              <a:buFont typeface="StarSymbol" charset="0"/>
              <a:buNone/>
              <a:tabLst/>
              <a:defRPr/>
            </a:pPr>
            <a:r>
              <a:rPr kumimoji="0" lang="en-US" sz="3200" b="0" i="0" u="none" strike="noStrike" kern="0" cap="none" spc="0" normalizeH="0" baseline="0" noProof="0" dirty="0" smtClean="0">
                <a:ln>
                  <a:noFill/>
                </a:ln>
                <a:solidFill>
                  <a:srgbClr val="000000"/>
                </a:solidFill>
                <a:effectLst/>
                <a:uLnTx/>
                <a:uFillTx/>
                <a:latin typeface="+mn-lt"/>
                <a:ea typeface="+mn-ea"/>
                <a:cs typeface="+mn-cs"/>
              </a:rPr>
              <a:t>EBay &amp; Amazon</a:t>
            </a:r>
            <a:endParaRPr kumimoji="0" lang="en-US" sz="3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Browser-side Composition</a:t>
            </a:r>
            <a:endParaRPr lang="en-US" dirty="0"/>
          </a:p>
        </p:txBody>
      </p:sp>
      <p:sp>
        <p:nvSpPr>
          <p:cNvPr id="4" name="Rectangle 3"/>
          <p:cNvSpPr/>
          <p:nvPr/>
        </p:nvSpPr>
        <p:spPr bwMode="auto">
          <a:xfrm>
            <a:off x="1406613" y="1634699"/>
            <a:ext cx="7335749" cy="5568593"/>
          </a:xfrm>
          <a:prstGeom prst="rect">
            <a:avLst/>
          </a:prstGeom>
          <a:noFill/>
          <a:ln w="76200">
            <a:solidFill>
              <a:srgbClr val="0000FF"/>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5" name="Picture 2"/>
          <p:cNvPicPr>
            <a:picLocks noChangeAspect="1" noChangeArrowheads="1"/>
          </p:cNvPicPr>
          <p:nvPr/>
        </p:nvPicPr>
        <p:blipFill>
          <a:blip r:embed="rId2" cstate="print">
            <a:grayscl/>
            <a:lum bright="-40000"/>
          </a:blip>
          <a:srcRect l="3273" t="10214" r="4746" b="2685"/>
          <a:stretch>
            <a:fillRect/>
          </a:stretch>
        </p:blipFill>
        <p:spPr bwMode="auto">
          <a:xfrm>
            <a:off x="1462678" y="1662413"/>
            <a:ext cx="7238588" cy="5499782"/>
          </a:xfrm>
          <a:prstGeom prst="rect">
            <a:avLst/>
          </a:prstGeom>
          <a:noFill/>
          <a:ln w="9525">
            <a:noFill/>
            <a:miter lim="800000"/>
            <a:headEnd/>
            <a:tailEnd/>
          </a:ln>
          <a:effectLst/>
        </p:spPr>
      </p:pic>
      <p:sp>
        <p:nvSpPr>
          <p:cNvPr id="6" name="Rectangle 5"/>
          <p:cNvSpPr/>
          <p:nvPr/>
        </p:nvSpPr>
        <p:spPr bwMode="auto">
          <a:xfrm>
            <a:off x="4165530" y="3821154"/>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=“/welcome/”&gt;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grpSp>
        <p:nvGrpSpPr>
          <p:cNvPr id="3" name="Group 6"/>
          <p:cNvGrpSpPr/>
          <p:nvPr/>
        </p:nvGrpSpPr>
        <p:grpSpPr>
          <a:xfrm>
            <a:off x="1478533" y="3040544"/>
            <a:ext cx="7202184" cy="4090827"/>
            <a:chOff x="965771" y="2505180"/>
            <a:chExt cx="7202184" cy="4090827"/>
          </a:xfrm>
        </p:grpSpPr>
        <p:sp>
          <p:nvSpPr>
            <p:cNvPr id="8" name="Rounded Rectangle 7"/>
            <p:cNvSpPr/>
            <p:nvPr/>
          </p:nvSpPr>
          <p:spPr bwMode="auto">
            <a:xfrm>
              <a:off x="965772" y="5085706"/>
              <a:ext cx="2373330" cy="151030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965771" y="2505180"/>
              <a:ext cx="2381891" cy="2498335"/>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ounded Rectangle 9"/>
            <p:cNvSpPr/>
            <p:nvPr/>
          </p:nvSpPr>
          <p:spPr bwMode="auto">
            <a:xfrm>
              <a:off x="3450369" y="2524018"/>
              <a:ext cx="4717586" cy="132879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3438385" y="3888750"/>
              <a:ext cx="4717586" cy="2655888"/>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12" name="Rectangle 11"/>
          <p:cNvSpPr/>
          <p:nvPr/>
        </p:nvSpPr>
        <p:spPr bwMode="auto">
          <a:xfrm>
            <a:off x="4708348" y="5340017"/>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hotbrands</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3" name="Rectangle 12"/>
          <p:cNvSpPr/>
          <p:nvPr/>
        </p:nvSpPr>
        <p:spPr bwMode="auto">
          <a:xfrm>
            <a:off x="2525085" y="1687529"/>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Layout.CSS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4" name="Rectangle 13"/>
          <p:cNvSpPr/>
          <p:nvPr/>
        </p:nvSpPr>
        <p:spPr bwMode="auto">
          <a:xfrm>
            <a:off x="5151742" y="1692012"/>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Layout.JS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5" name="Rectangle 14"/>
          <p:cNvSpPr/>
          <p:nvPr/>
        </p:nvSpPr>
        <p:spPr bwMode="auto">
          <a:xfrm>
            <a:off x="920609" y="452150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dailydeal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6" name="Rectangle 15"/>
          <p:cNvSpPr/>
          <p:nvPr/>
        </p:nvSpPr>
        <p:spPr bwMode="auto">
          <a:xfrm>
            <a:off x="922319" y="632116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=“/categories/”&gt;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7" name="Content Placeholder 2"/>
          <p:cNvSpPr>
            <a:spLocks noGrp="1"/>
          </p:cNvSpPr>
          <p:nvPr>
            <p:ph idx="1"/>
          </p:nvPr>
        </p:nvSpPr>
        <p:spPr>
          <a:xfrm>
            <a:off x="620712" y="1112837"/>
            <a:ext cx="8915400" cy="480131"/>
          </a:xfrm>
        </p:spPr>
        <p:txBody>
          <a:bodyPr/>
          <a:lstStyle/>
          <a:p>
            <a:pPr algn="ctr">
              <a:buNone/>
            </a:pPr>
            <a:r>
              <a:rPr lang="en-US" sz="2800" b="1" dirty="0" smtClean="0">
                <a:effectLst>
                  <a:outerShdw blurRad="38100" dist="38100" dir="2700000" algn="tl">
                    <a:srgbClr val="000000">
                      <a:alpha val="43137"/>
                    </a:srgbClr>
                  </a:outerShdw>
                </a:effectLst>
              </a:rPr>
              <a:t>Each URI handled by a different service</a:t>
            </a:r>
            <a:endParaRPr 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3" grpId="0" animBg="1"/>
      <p:bldP spid="14" grpId="0" animBg="1"/>
      <p:bldP spid="15" grpId="0" animBg="1"/>
      <p:bldP spid="16" grpId="0" animBg="1"/>
      <p:bldP spid="17"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Composition    </a:t>
            </a:r>
            <a:r>
              <a:rPr lang="en-US" sz="2800" dirty="0" smtClean="0"/>
              <a:t>(SEO friendly)</a:t>
            </a:r>
            <a:endParaRPr lang="en-US" dirty="0"/>
          </a:p>
        </p:txBody>
      </p:sp>
      <p:pic>
        <p:nvPicPr>
          <p:cNvPr id="28" name="Picture 27"/>
          <p:cNvPicPr>
            <a:picLocks noChangeAspect="1" noChangeArrowheads="1"/>
          </p:cNvPicPr>
          <p:nvPr/>
        </p:nvPicPr>
        <p:blipFill>
          <a:blip r:embed="rId2" cstate="print"/>
          <a:srcRect t="13363" r="2161" b="33023"/>
          <a:stretch>
            <a:fillRect/>
          </a:stretch>
        </p:blipFill>
        <p:spPr bwMode="auto">
          <a:xfrm>
            <a:off x="1031961" y="3101867"/>
            <a:ext cx="8272232" cy="3637054"/>
          </a:xfrm>
          <a:prstGeom prst="rect">
            <a:avLst/>
          </a:prstGeom>
          <a:noFill/>
          <a:ln w="9525">
            <a:noFill/>
            <a:miter lim="800000"/>
            <a:headEnd/>
            <a:tailEnd/>
          </a:ln>
          <a:effectLst/>
        </p:spPr>
      </p:pic>
      <p:sp>
        <p:nvSpPr>
          <p:cNvPr id="29" name="Flowchart: Direct Access Storage 28"/>
          <p:cNvSpPr/>
          <p:nvPr/>
        </p:nvSpPr>
        <p:spPr>
          <a:xfrm>
            <a:off x="328993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0" name="Cube 29"/>
          <p:cNvSpPr/>
          <p:nvPr/>
        </p:nvSpPr>
        <p:spPr>
          <a:xfrm>
            <a:off x="3851162" y="1663173"/>
            <a:ext cx="914400" cy="1280160"/>
          </a:xfrm>
          <a:prstGeom prst="cube">
            <a:avLst/>
          </a:prstGeom>
          <a:solidFill>
            <a:srgbClr val="E1003C"/>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1" name="Flowchart: Direct Access Storage 30"/>
          <p:cNvSpPr/>
          <p:nvPr/>
        </p:nvSpPr>
        <p:spPr>
          <a:xfrm>
            <a:off x="4593964"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2" name="Cube 31"/>
          <p:cNvSpPr/>
          <p:nvPr/>
        </p:nvSpPr>
        <p:spPr>
          <a:xfrm>
            <a:off x="5155194" y="1663173"/>
            <a:ext cx="914400" cy="1280160"/>
          </a:xfrm>
          <a:prstGeom prst="cube">
            <a:avLst/>
          </a:prstGeom>
          <a:solidFill>
            <a:srgbClr val="D09A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3" name="Flowchart: Direct Access Storage 32"/>
          <p:cNvSpPr/>
          <p:nvPr/>
        </p:nvSpPr>
        <p:spPr>
          <a:xfrm>
            <a:off x="5897996"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4" name="Cube 33"/>
          <p:cNvSpPr/>
          <p:nvPr/>
        </p:nvSpPr>
        <p:spPr>
          <a:xfrm>
            <a:off x="6458746" y="1663173"/>
            <a:ext cx="914400" cy="1280160"/>
          </a:xfrm>
          <a:prstGeom prst="cube">
            <a:avLst/>
          </a:prstGeom>
          <a:solidFill>
            <a:srgbClr val="0F7D09"/>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endParaRPr lang="en-GB" sz="1600" b="0">
              <a:latin typeface="Tahoma"/>
              <a:cs typeface="Tahoma"/>
            </a:endParaRPr>
          </a:p>
        </p:txBody>
      </p:sp>
      <p:sp>
        <p:nvSpPr>
          <p:cNvPr id="35" name="Flowchart: Direct Access Storage 34"/>
          <p:cNvSpPr/>
          <p:nvPr/>
        </p:nvSpPr>
        <p:spPr>
          <a:xfrm>
            <a:off x="7201548"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6" name="Cube 35"/>
          <p:cNvSpPr/>
          <p:nvPr/>
        </p:nvSpPr>
        <p:spPr>
          <a:xfrm>
            <a:off x="7752024" y="1663173"/>
            <a:ext cx="914400" cy="1280160"/>
          </a:xfrm>
          <a:prstGeom prst="cube">
            <a:avLst/>
          </a:prstGeom>
          <a:solidFill>
            <a:srgbClr val="00478E"/>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solidFill>
                <a:sysClr val="windowText" lastClr="000000"/>
              </a:solidFill>
              <a:effectLst/>
              <a:uLnTx/>
              <a:uFillTx/>
              <a:latin typeface="Tahoma"/>
              <a:ea typeface="+mn-ea"/>
              <a:cs typeface="Tahoma"/>
            </a:endParaRPr>
          </a:p>
        </p:txBody>
      </p:sp>
      <p:sp>
        <p:nvSpPr>
          <p:cNvPr id="37" name="Flowchart: Direct Access Storage 36"/>
          <p:cNvSpPr/>
          <p:nvPr/>
        </p:nvSpPr>
        <p:spPr>
          <a:xfrm>
            <a:off x="848455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8" name="Content Placeholder 2"/>
          <p:cNvSpPr>
            <a:spLocks noGrp="1"/>
          </p:cNvSpPr>
          <p:nvPr>
            <p:ph idx="1"/>
          </p:nvPr>
        </p:nvSpPr>
        <p:spPr bwMode="auto">
          <a:xfrm>
            <a:off x="997605" y="1357675"/>
            <a:ext cx="2974297" cy="1477328"/>
          </a:xfrm>
          <a:prstGeom prst="rect">
            <a:avLst/>
          </a:prstGeom>
          <a:no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ASP MVC3 Razor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Builds a single response</a:t>
            </a:r>
            <a:endParaRPr kumimoji="0" lang="en-US" sz="2000" b="0" i="0" u="none" strike="noStrike" kern="0" cap="none" spc="0" normalizeH="0" baseline="0" noProof="0" dirty="0">
              <a:ln>
                <a:noFill/>
              </a:ln>
              <a:solidFill>
                <a:sysClr val="windowText" lastClr="000000"/>
              </a:solidFill>
              <a:effectLst/>
              <a:uLnTx/>
              <a:uFillTx/>
            </a:endParaRPr>
          </a:p>
        </p:txBody>
      </p:sp>
      <p:grpSp>
        <p:nvGrpSpPr>
          <p:cNvPr id="3" name="Group 38"/>
          <p:cNvGrpSpPr/>
          <p:nvPr/>
        </p:nvGrpSpPr>
        <p:grpSpPr>
          <a:xfrm>
            <a:off x="3115727" y="5081370"/>
            <a:ext cx="4317051" cy="767865"/>
            <a:chOff x="2513744" y="4794609"/>
            <a:chExt cx="4317051" cy="767865"/>
          </a:xfrm>
        </p:grpSpPr>
        <p:sp>
          <p:nvSpPr>
            <p:cNvPr id="40" name="Rectangle 39"/>
            <p:cNvSpPr/>
            <p:nvPr/>
          </p:nvSpPr>
          <p:spPr bwMode="auto">
            <a:xfrm>
              <a:off x="2513744" y="4794609"/>
              <a:ext cx="4267200" cy="660969"/>
            </a:xfrm>
            <a:prstGeom prst="rect">
              <a:avLst/>
            </a:prstGeom>
            <a:solidFill>
              <a:srgbClr val="0F7D09">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Price</a:t>
              </a:r>
            </a:p>
          </p:txBody>
        </p:sp>
        <p:sp>
          <p:nvSpPr>
            <p:cNvPr id="41" name="TextBox 40"/>
            <p:cNvSpPr txBox="1"/>
            <p:nvPr/>
          </p:nvSpPr>
          <p:spPr>
            <a:xfrm>
              <a:off x="2883561" y="5162364"/>
              <a:ext cx="3947234"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Pricing.Price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4" name="Group 41"/>
          <p:cNvGrpSpPr/>
          <p:nvPr/>
        </p:nvGrpSpPr>
        <p:grpSpPr>
          <a:xfrm>
            <a:off x="3011230" y="5788566"/>
            <a:ext cx="4562788" cy="963071"/>
            <a:chOff x="2409247" y="5501805"/>
            <a:chExt cx="4562788" cy="963071"/>
          </a:xfrm>
        </p:grpSpPr>
        <p:sp>
          <p:nvSpPr>
            <p:cNvPr id="43" name="Rectangle 42"/>
            <p:cNvSpPr/>
            <p:nvPr/>
          </p:nvSpPr>
          <p:spPr bwMode="auto">
            <a:xfrm>
              <a:off x="2512034" y="5501805"/>
              <a:ext cx="4267200" cy="898995"/>
            </a:xfrm>
            <a:prstGeom prst="rect">
              <a:avLst/>
            </a:prstGeom>
            <a:solidFill>
              <a:srgbClr val="00478E">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Inventory</a:t>
              </a:r>
            </a:p>
          </p:txBody>
        </p:sp>
        <p:sp>
          <p:nvSpPr>
            <p:cNvPr id="44" name="TextBox 43"/>
            <p:cNvSpPr txBox="1"/>
            <p:nvPr/>
          </p:nvSpPr>
          <p:spPr>
            <a:xfrm>
              <a:off x="2409247" y="6064766"/>
              <a:ext cx="4562788"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Inventory.InStock</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5" name="Group 44"/>
          <p:cNvGrpSpPr/>
          <p:nvPr/>
        </p:nvGrpSpPr>
        <p:grpSpPr>
          <a:xfrm>
            <a:off x="1072882" y="4322793"/>
            <a:ext cx="6299428" cy="2405865"/>
            <a:chOff x="470899" y="4036032"/>
            <a:chExt cx="6299428" cy="2405865"/>
          </a:xfrm>
        </p:grpSpPr>
        <p:sp>
          <p:nvSpPr>
            <p:cNvPr id="46" name="Rectangle 45"/>
            <p:cNvSpPr/>
            <p:nvPr/>
          </p:nvSpPr>
          <p:spPr bwMode="auto">
            <a:xfrm>
              <a:off x="470899" y="4036032"/>
              <a:ext cx="2005173" cy="2405865"/>
            </a:xfrm>
            <a:prstGeom prst="rect">
              <a:avLst/>
            </a:prstGeom>
            <a:solidFill>
              <a:srgbClr val="9A7200">
                <a:alpha val="85098"/>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Product Catalog</a:t>
              </a:r>
            </a:p>
          </p:txBody>
        </p:sp>
        <p:sp>
          <p:nvSpPr>
            <p:cNvPr id="47" name="Rectangle 46"/>
            <p:cNvSpPr/>
            <p:nvPr/>
          </p:nvSpPr>
          <p:spPr bwMode="auto">
            <a:xfrm>
              <a:off x="2472647" y="4044595"/>
              <a:ext cx="4297680" cy="732888"/>
            </a:xfrm>
            <a:prstGeom prst="rect">
              <a:avLst/>
            </a:prstGeom>
            <a:solidFill>
              <a:srgbClr val="9A7200">
                <a:alpha val="8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48" name="TextBox 47"/>
            <p:cNvSpPr txBox="1"/>
            <p:nvPr/>
          </p:nvSpPr>
          <p:spPr>
            <a:xfrm>
              <a:off x="2922947" y="4410652"/>
              <a:ext cx="3719608" cy="392415"/>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Catalog.Name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6" name="Group 48"/>
          <p:cNvGrpSpPr/>
          <p:nvPr/>
        </p:nvGrpSpPr>
        <p:grpSpPr>
          <a:xfrm>
            <a:off x="1054046" y="3142977"/>
            <a:ext cx="8209052" cy="1133495"/>
            <a:chOff x="452063" y="2856216"/>
            <a:chExt cx="8209052" cy="1133495"/>
          </a:xfrm>
        </p:grpSpPr>
        <p:sp>
          <p:nvSpPr>
            <p:cNvPr id="50" name="Rectangle 49"/>
            <p:cNvSpPr/>
            <p:nvPr/>
          </p:nvSpPr>
          <p:spPr bwMode="auto">
            <a:xfrm>
              <a:off x="452063" y="2856216"/>
              <a:ext cx="8209052" cy="1119883"/>
            </a:xfrm>
            <a:prstGeom prst="rect">
              <a:avLst/>
            </a:prstGeom>
            <a:solidFill>
              <a:srgbClr val="FF0000">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Layout</a:t>
              </a:r>
            </a:p>
          </p:txBody>
        </p:sp>
        <p:sp>
          <p:nvSpPr>
            <p:cNvPr id="51" name="TextBox 50"/>
            <p:cNvSpPr txBox="1"/>
            <p:nvPr/>
          </p:nvSpPr>
          <p:spPr>
            <a:xfrm>
              <a:off x="2941785" y="3597296"/>
              <a:ext cx="3418243" cy="392415"/>
            </a:xfrm>
            <a:prstGeom prst="rect">
              <a:avLst/>
            </a:prstGeom>
            <a:noFill/>
          </p:spPr>
          <p:txBody>
            <a:bodyPr wrap="none" rtlCol="0">
              <a:spAutoFit/>
            </a:bodyPr>
            <a:lstStyle/>
            <a:p>
              <a:pPr marL="411163" marR="0" lvl="0" indent="-342900" defTabSz="914400" eaLnBrk="1" fontAlgn="auto" latinLnBrk="0" hangingPunct="1">
                <a:lnSpc>
                  <a:spcPct val="100000"/>
                </a:lnSpc>
                <a:spcBef>
                  <a:spcPts val="700"/>
                </a:spcBef>
                <a:spcAft>
                  <a:spcPts val="0"/>
                </a:spcAft>
                <a:buClr>
                  <a:srgbClr val="FFD34F"/>
                </a:buClr>
                <a:buSzPct val="95000"/>
                <a:buFontTx/>
                <a:buNone/>
                <a:tabLst/>
                <a:defRPr/>
              </a:pP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&lt;div id=“</a:t>
              </a:r>
              <a:r>
                <a:rPr kumimoji="0" lang="en-US" sz="195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Layout.Top</a:t>
              </a: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”&gt;</a:t>
              </a:r>
              <a:endParaRPr kumimoji="0" lang="en-GB" sz="1950" b="1" i="0" u="none" strike="noStrike" kern="0" cap="none" spc="0" normalizeH="0" baseline="0" noProof="0" dirty="0">
                <a:ln>
                  <a:noFill/>
                </a:ln>
                <a:solidFill>
                  <a:schemeClr val="bg1"/>
                </a:solidFill>
                <a:effectLst/>
                <a:uLnTx/>
                <a:uFillTx/>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Command Query Segregation Principle</a:t>
            </a:r>
            <a:endParaRPr lang="en-US" sz="3600"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5168045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to use it?</a:t>
            </a:r>
            <a:endParaRPr lang="en-AU" dirty="0"/>
          </a:p>
        </p:txBody>
      </p:sp>
      <p:sp>
        <p:nvSpPr>
          <p:cNvPr id="6" name="TextBox 5"/>
          <p:cNvSpPr txBox="1"/>
          <p:nvPr/>
        </p:nvSpPr>
        <p:spPr>
          <a:xfrm>
            <a:off x="773112" y="2484437"/>
            <a:ext cx="8803436" cy="2840136"/>
          </a:xfrm>
          <a:prstGeom prst="rect">
            <a:avLst/>
          </a:prstGeom>
          <a:noFill/>
        </p:spPr>
        <p:txBody>
          <a:bodyPr wrap="none" rtlCol="0">
            <a:spAutoFit/>
          </a:bodyPr>
          <a:lstStyle/>
          <a:p>
            <a:r>
              <a:rPr lang="en-AU" sz="9600" dirty="0" smtClean="0"/>
              <a:t>Only within</a:t>
            </a:r>
          </a:p>
          <a:p>
            <a:r>
              <a:rPr lang="en-AU" sz="9600" dirty="0" smtClean="0"/>
              <a:t>an SOA service</a:t>
            </a:r>
            <a:endParaRPr lang="en-AU" sz="9600" dirty="0"/>
          </a:p>
        </p:txBody>
      </p:sp>
    </p:spTree>
    <p:extLst>
      <p:ext uri="{BB962C8B-B14F-4D97-AF65-F5344CB8AC3E}">
        <p14:creationId xmlns:p14="http://schemas.microsoft.com/office/powerpoint/2010/main" val="428801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Instantiate a message</a:t>
            </a:r>
            <a:endParaRPr lang="en-US" dirty="0"/>
          </a:p>
        </p:txBody>
      </p:sp>
      <p:sp>
        <p:nvSpPr>
          <p:cNvPr id="3" name="Content Placeholder 2"/>
          <p:cNvSpPr>
            <a:spLocks noGrp="1"/>
          </p:cNvSpPr>
          <p:nvPr>
            <p:ph idx="1"/>
          </p:nvPr>
        </p:nvSpPr>
        <p:spPr>
          <a:xfrm>
            <a:off x="503237" y="1768475"/>
            <a:ext cx="9577387" cy="4987925"/>
          </a:xfrm>
        </p:spPr>
        <p:txBody>
          <a:bodyPr/>
          <a:lstStyle/>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smtClean="0">
                <a:solidFill>
                  <a:schemeClr val="accent2">
                    <a:lumMod val="50000"/>
                  </a:schemeClr>
                </a:solidFill>
                <a:latin typeface="Consolas"/>
                <a:ea typeface="Calibri"/>
                <a:cs typeface="Arial"/>
              </a:rPr>
              <a:t>new</a:t>
            </a:r>
            <a:r>
              <a:rPr lang="en-US" dirty="0" smtClean="0">
                <a:latin typeface="Consolas"/>
                <a:ea typeface="Calibri"/>
                <a:cs typeface="Arial"/>
              </a:rPr>
              <a:t> </a:t>
            </a:r>
            <a:r>
              <a:rPr lang="en-US" dirty="0" err="1" smtClean="0">
                <a:solidFill>
                  <a:srgbClr val="660066"/>
                </a:solidFill>
                <a:latin typeface="Consolas"/>
                <a:ea typeface="Calibri"/>
                <a:cs typeface="Arial"/>
              </a:rPr>
              <a:t>MyMessage</a:t>
            </a:r>
            <a:r>
              <a:rPr lang="en-US" dirty="0" smtClean="0">
                <a:latin typeface="Consolas"/>
                <a:ea typeface="Calibri"/>
                <a:cs typeface="Arial"/>
              </a:rPr>
              <a:t>();</a:t>
            </a:r>
            <a:endParaRPr lang="en-US" dirty="0" smtClean="0">
              <a:latin typeface="Calibri"/>
              <a:ea typeface="Calibri"/>
              <a:cs typeface="Arial"/>
            </a:endParaRP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sz="2800" dirty="0" smtClean="0"/>
              <a:t>Or:</a:t>
            </a: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err="1" smtClean="0">
                <a:latin typeface="Consolas"/>
                <a:ea typeface="Calibri"/>
                <a:cs typeface="Arial"/>
              </a:rPr>
              <a:t>Bus.CreateInstance</a:t>
            </a:r>
            <a:r>
              <a:rPr lang="en-US" dirty="0" smtClean="0">
                <a:latin typeface="Consolas"/>
                <a:ea typeface="Calibri"/>
                <a:cs typeface="Arial"/>
              </a:rPr>
              <a:t>&lt;</a:t>
            </a:r>
            <a:r>
              <a:rPr lang="en-US" dirty="0" err="1" smtClean="0">
                <a:solidFill>
                  <a:srgbClr val="660066"/>
                </a:solidFill>
                <a:latin typeface="Consolas"/>
                <a:ea typeface="Calibri"/>
                <a:cs typeface="Arial"/>
              </a:rPr>
              <a:t>IMyMessage</a:t>
            </a:r>
            <a:r>
              <a:rPr lang="en-US" dirty="0" smtClean="0">
                <a:latin typeface="Consolas"/>
                <a:ea typeface="Calibri"/>
                <a:cs typeface="Arial"/>
              </a:rPr>
              <a:t>&gt;();</a:t>
            </a:r>
            <a:endParaRPr lang="en-US" dirty="0" smtClean="0">
              <a:latin typeface="Calibri"/>
              <a:ea typeface="Calibri"/>
              <a:cs typeface="Arial"/>
            </a:endParaRPr>
          </a:p>
          <a:p>
            <a:pPr>
              <a:buNone/>
            </a:pPr>
            <a:endParaRPr lang="en-US"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27000" y="127000"/>
            <a:ext cx="8870950" cy="69532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lvl1pPr algn="l"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a:lstStyle>
          <a:p>
            <a:r>
              <a:rPr lang="en-US" dirty="0" smtClean="0"/>
              <a:t>Not the only alternative to N-Tier</a:t>
            </a:r>
            <a:endParaRPr lang="en-US" dirty="0"/>
          </a:p>
        </p:txBody>
      </p:sp>
      <p:pic>
        <p:nvPicPr>
          <p:cNvPr id="5" name="Rectangle 24598" descr="Server"/>
          <p:cNvPicPr>
            <a:picLocks noChangeAspect="1" noChangeArrowheads="1"/>
          </p:cNvPicPr>
          <p:nvPr/>
        </p:nvPicPr>
        <p:blipFill>
          <a:blip r:embed="rId3" cstate="print"/>
          <a:srcRect/>
          <a:stretch>
            <a:fillRect/>
          </a:stretch>
        </p:blipFill>
        <p:spPr bwMode="auto">
          <a:xfrm>
            <a:off x="3969877" y="136162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2" descr="L:\Paul Nelson\TechEd\Dev\Breakouts\ARC05-IS\laptop.png"/>
          <p:cNvPicPr>
            <a:picLocks noChangeAspect="1" noChangeArrowheads="1"/>
          </p:cNvPicPr>
          <p:nvPr/>
        </p:nvPicPr>
        <p:blipFill>
          <a:blip r:embed="rId4" cstate="print"/>
          <a:srcRect/>
          <a:stretch>
            <a:fillRect/>
          </a:stretch>
        </p:blipFill>
        <p:spPr bwMode="auto">
          <a:xfrm>
            <a:off x="216065" y="1670981"/>
            <a:ext cx="1501604" cy="1392792"/>
          </a:xfrm>
          <a:prstGeom prst="rect">
            <a:avLst/>
          </a:prstGeom>
          <a:noFill/>
        </p:spPr>
      </p:pic>
      <p:pic>
        <p:nvPicPr>
          <p:cNvPr id="7" name="Rectangle 24598" descr="Server"/>
          <p:cNvPicPr>
            <a:picLocks noChangeAspect="1" noChangeArrowheads="1"/>
          </p:cNvPicPr>
          <p:nvPr/>
        </p:nvPicPr>
        <p:blipFill>
          <a:blip r:embed="rId3" cstate="print"/>
          <a:srcRect/>
          <a:stretch>
            <a:fillRect/>
          </a:stretch>
        </p:blipFill>
        <p:spPr bwMode="auto">
          <a:xfrm>
            <a:off x="7672318" y="1406448"/>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Line 25"/>
          <p:cNvSpPr>
            <a:spLocks noChangeShapeType="1"/>
          </p:cNvSpPr>
          <p:nvPr/>
        </p:nvSpPr>
        <p:spPr bwMode="auto">
          <a:xfrm flipH="1" flipV="1">
            <a:off x="5335817" y="2321748"/>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9" name="Line 25"/>
          <p:cNvSpPr>
            <a:spLocks noChangeShapeType="1"/>
          </p:cNvSpPr>
          <p:nvPr/>
        </p:nvSpPr>
        <p:spPr bwMode="auto">
          <a:xfrm flipH="1" flipV="1">
            <a:off x="1540031" y="2323536"/>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10" name="Text Box 23"/>
          <p:cNvSpPr txBox="1">
            <a:spLocks noChangeArrowheads="1"/>
          </p:cNvSpPr>
          <p:nvPr/>
        </p:nvSpPr>
        <p:spPr bwMode="auto">
          <a:xfrm>
            <a:off x="7046912" y="3723829"/>
            <a:ext cx="2794000"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Use ORM to map from tables to domain objects</a:t>
            </a:r>
            <a:endParaRPr lang="en-US" sz="2400" b="0" dirty="0">
              <a:effectLst/>
            </a:endParaRPr>
          </a:p>
        </p:txBody>
      </p:sp>
      <p:sp>
        <p:nvSpPr>
          <p:cNvPr id="11" name="Text Box 23"/>
          <p:cNvSpPr txBox="1">
            <a:spLocks noChangeArrowheads="1"/>
          </p:cNvSpPr>
          <p:nvPr/>
        </p:nvSpPr>
        <p:spPr bwMode="auto">
          <a:xfrm>
            <a:off x="3508792" y="3495229"/>
            <a:ext cx="2625308"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and WS to domain objects</a:t>
            </a:r>
            <a:endParaRPr lang="en-US" sz="2400" b="0" dirty="0">
              <a:effectLst/>
            </a:endParaRPr>
          </a:p>
        </p:txBody>
      </p:sp>
      <p:sp>
        <p:nvSpPr>
          <p:cNvPr id="12" name="Text Box 23"/>
          <p:cNvSpPr txBox="1">
            <a:spLocks noChangeArrowheads="1"/>
          </p:cNvSpPr>
          <p:nvPr/>
        </p:nvSpPr>
        <p:spPr bwMode="auto">
          <a:xfrm>
            <a:off x="175708" y="3419029"/>
            <a:ext cx="2954766" cy="779316"/>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&amp; WS to view model</a:t>
            </a:r>
            <a:endParaRPr lang="en-US" sz="2400" b="0" dirty="0">
              <a:effectLst/>
            </a:endParaRPr>
          </a:p>
        </p:txBody>
      </p:sp>
      <p:sp>
        <p:nvSpPr>
          <p:cNvPr id="13" name="Flowchart: Magnetic Disk 12"/>
          <p:cNvSpPr/>
          <p:nvPr/>
        </p:nvSpPr>
        <p:spPr bwMode="auto">
          <a:xfrm>
            <a:off x="8003690" y="2848876"/>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4" name="Pentagon 13"/>
          <p:cNvSpPr/>
          <p:nvPr/>
        </p:nvSpPr>
        <p:spPr bwMode="auto">
          <a:xfrm>
            <a:off x="4378362" y="2827357"/>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5" name="Round Diagonal Corner Rectangle 14"/>
          <p:cNvSpPr/>
          <p:nvPr/>
        </p:nvSpPr>
        <p:spPr bwMode="auto">
          <a:xfrm>
            <a:off x="1043492" y="2676750"/>
            <a:ext cx="882127"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UI</a:t>
            </a:r>
          </a:p>
        </p:txBody>
      </p:sp>
      <p:grpSp>
        <p:nvGrpSpPr>
          <p:cNvPr id="16" name="Group 17"/>
          <p:cNvGrpSpPr/>
          <p:nvPr/>
        </p:nvGrpSpPr>
        <p:grpSpPr>
          <a:xfrm>
            <a:off x="5314278" y="1418105"/>
            <a:ext cx="1904104" cy="720762"/>
            <a:chOff x="5314278" y="1678193"/>
            <a:chExt cx="1904104" cy="720762"/>
          </a:xfrm>
        </p:grpSpPr>
        <p:sp>
          <p:nvSpPr>
            <p:cNvPr id="17" name="Curved Left Arrow 16"/>
            <p:cNvSpPr/>
            <p:nvPr/>
          </p:nvSpPr>
          <p:spPr bwMode="auto">
            <a:xfrm>
              <a:off x="5314278" y="1678193"/>
              <a:ext cx="634701" cy="720762"/>
            </a:xfrm>
            <a:prstGeom prst="curved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 name="Text Box 23"/>
            <p:cNvSpPr txBox="1">
              <a:spLocks noChangeArrowheads="1"/>
            </p:cNvSpPr>
            <p:nvPr/>
          </p:nvSpPr>
          <p:spPr bwMode="auto">
            <a:xfrm>
              <a:off x="6002768" y="1781121"/>
              <a:ext cx="1215614" cy="493084"/>
            </a:xfrm>
            <a:prstGeom prst="rect">
              <a:avLst/>
            </a:prstGeom>
            <a:noFill/>
            <a:ln w="9525">
              <a:noFill/>
              <a:miter lim="800000"/>
              <a:headEnd/>
              <a:tailEnd/>
            </a:ln>
            <a:effectLst/>
          </p:spPr>
          <p:txBody>
            <a:bodyPr wrap="square">
              <a:spAutoFit/>
            </a:bodyPr>
            <a:lstStyle/>
            <a:p>
              <a:pPr>
                <a:spcBef>
                  <a:spcPct val="50000"/>
                </a:spcBef>
              </a:pPr>
              <a:r>
                <a:rPr lang="en-US" sz="2800" b="0" dirty="0" smtClean="0">
                  <a:effectLst/>
                </a:rPr>
                <a:t>Cache</a:t>
              </a:r>
              <a:endParaRPr lang="en-US" sz="2800" b="0" dirty="0">
                <a:effectLst/>
              </a:endParaRPr>
            </a:p>
          </p:txBody>
        </p:sp>
      </p:grpSp>
    </p:spTree>
    <p:extLst>
      <p:ext uri="{BB962C8B-B14F-4D97-AF65-F5344CB8AC3E}">
        <p14:creationId xmlns:p14="http://schemas.microsoft.com/office/powerpoint/2010/main" val="39032709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non-collaborative business domains</a:t>
            </a:r>
            <a:endParaRPr lang="en-US" dirty="0"/>
          </a:p>
        </p:txBody>
      </p:sp>
      <p:sp>
        <p:nvSpPr>
          <p:cNvPr id="4" name="Flowchart: Card 3"/>
          <p:cNvSpPr/>
          <p:nvPr/>
        </p:nvSpPr>
        <p:spPr bwMode="auto">
          <a:xfrm>
            <a:off x="4125912" y="24082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Client</a:t>
            </a:r>
          </a:p>
        </p:txBody>
      </p:sp>
      <p:sp>
        <p:nvSpPr>
          <p:cNvPr id="5" name="Can 4"/>
          <p:cNvSpPr/>
          <p:nvPr/>
        </p:nvSpPr>
        <p:spPr bwMode="auto">
          <a:xfrm>
            <a:off x="3292366" y="43132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Data Storage</a:t>
            </a:r>
            <a:endParaRPr kumimoji="0" lang="en-AU" sz="3600" b="0" i="0" u="none" strike="noStrike" cap="none" normalizeH="0" baseline="0" dirty="0" smtClean="0">
              <a:ln>
                <a:noFill/>
              </a:ln>
              <a:effectLst/>
              <a:latin typeface="Arial" charset="0"/>
              <a:ea typeface="MS Gothic" charset="-128"/>
            </a:endParaRPr>
          </a:p>
        </p:txBody>
      </p:sp>
      <p:cxnSp>
        <p:nvCxnSpPr>
          <p:cNvPr id="6" name="Straight Arrow Connector 5"/>
          <p:cNvCxnSpPr>
            <a:stCxn id="4" idx="2"/>
            <a:endCxn id="5" idx="0"/>
          </p:cNvCxnSpPr>
          <p:nvPr/>
        </p:nvCxnSpPr>
        <p:spPr bwMode="auto">
          <a:xfrm>
            <a:off x="5118839" y="35512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Collaboration</a:t>
            </a:r>
            <a:endParaRPr lang="en-AU"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2" y="2179637"/>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9112" y="2145463"/>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a:off x="3019591" y="3621336"/>
            <a:ext cx="1143000" cy="737351"/>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5497512" y="3369425"/>
            <a:ext cx="1143000" cy="989262"/>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0" name="TextBox 9"/>
          <p:cNvSpPr txBox="1"/>
          <p:nvPr/>
        </p:nvSpPr>
        <p:spPr>
          <a:xfrm>
            <a:off x="5497512" y="3017837"/>
            <a:ext cx="1069524" cy="349968"/>
          </a:xfrm>
          <a:prstGeom prst="rect">
            <a:avLst/>
          </a:prstGeom>
          <a:noFill/>
        </p:spPr>
        <p:txBody>
          <a:bodyPr wrap="none" rtlCol="0">
            <a:spAutoFit/>
          </a:bodyPr>
          <a:lstStyle/>
          <a:p>
            <a:r>
              <a:rPr lang="en-AU" dirty="0" smtClean="0"/>
              <a:t>Get data</a:t>
            </a:r>
            <a:endParaRPr lang="en-AU" dirty="0"/>
          </a:p>
        </p:txBody>
      </p:sp>
      <p:sp>
        <p:nvSpPr>
          <p:cNvPr id="16" name="TextBox 15"/>
          <p:cNvSpPr txBox="1"/>
          <p:nvPr/>
        </p:nvSpPr>
        <p:spPr>
          <a:xfrm>
            <a:off x="3253930" y="3108741"/>
            <a:ext cx="1069524" cy="349968"/>
          </a:xfrm>
          <a:prstGeom prst="rect">
            <a:avLst/>
          </a:prstGeom>
          <a:noFill/>
        </p:spPr>
        <p:txBody>
          <a:bodyPr wrap="none" rtlCol="0">
            <a:spAutoFit/>
          </a:bodyPr>
          <a:lstStyle/>
          <a:p>
            <a:r>
              <a:rPr lang="en-AU" dirty="0" smtClean="0"/>
              <a:t>Get data</a:t>
            </a:r>
            <a:endParaRPr lang="en-AU" dirty="0"/>
          </a:p>
        </p:txBody>
      </p:sp>
      <p:pic>
        <p:nvPicPr>
          <p:cNvPr id="12"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4064835" y="4358687"/>
            <a:ext cx="1447800" cy="1447800"/>
          </a:xfrm>
        </p:spPr>
      </p:pic>
      <p:cxnSp>
        <p:nvCxnSpPr>
          <p:cNvPr id="14" name="Straight Arrow Connector 13"/>
          <p:cNvCxnSpPr/>
          <p:nvPr/>
        </p:nvCxnSpPr>
        <p:spPr bwMode="auto">
          <a:xfrm flipH="1">
            <a:off x="5820159" y="3990011"/>
            <a:ext cx="914400" cy="856626"/>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1" name="TextBox 20"/>
          <p:cNvSpPr txBox="1"/>
          <p:nvPr/>
        </p:nvSpPr>
        <p:spPr>
          <a:xfrm>
            <a:off x="6107112" y="4877669"/>
            <a:ext cx="1505540" cy="349968"/>
          </a:xfrm>
          <a:prstGeom prst="rect">
            <a:avLst/>
          </a:prstGeom>
          <a:noFill/>
        </p:spPr>
        <p:txBody>
          <a:bodyPr wrap="none" rtlCol="0">
            <a:spAutoFit/>
          </a:bodyPr>
          <a:lstStyle/>
          <a:p>
            <a:r>
              <a:rPr lang="en-AU" dirty="0" smtClean="0"/>
              <a:t>Change data</a:t>
            </a:r>
            <a:endParaRPr lang="en-AU" dirty="0"/>
          </a:p>
        </p:txBody>
      </p:sp>
      <p:sp>
        <p:nvSpPr>
          <p:cNvPr id="22" name="TextBox 21"/>
          <p:cNvSpPr txBox="1"/>
          <p:nvPr/>
        </p:nvSpPr>
        <p:spPr>
          <a:xfrm>
            <a:off x="544512" y="4999037"/>
            <a:ext cx="1762021" cy="607602"/>
          </a:xfrm>
          <a:prstGeom prst="rect">
            <a:avLst/>
          </a:prstGeom>
          <a:noFill/>
        </p:spPr>
        <p:txBody>
          <a:bodyPr wrap="none" rtlCol="0">
            <a:spAutoFit/>
          </a:bodyPr>
          <a:lstStyle/>
          <a:p>
            <a:r>
              <a:rPr lang="en-AU" dirty="0" smtClean="0"/>
              <a:t>User is looking </a:t>
            </a:r>
          </a:p>
          <a:p>
            <a:r>
              <a:rPr lang="en-AU" dirty="0" smtClean="0"/>
              <a:t>at stale data</a:t>
            </a:r>
            <a:endParaRPr lang="en-AU" dirty="0"/>
          </a:p>
        </p:txBody>
      </p:sp>
      <p:cxnSp>
        <p:nvCxnSpPr>
          <p:cNvPr id="13" name="Straight Arrow Connector 12"/>
          <p:cNvCxnSpPr/>
          <p:nvPr/>
        </p:nvCxnSpPr>
        <p:spPr bwMode="auto">
          <a:xfrm>
            <a:off x="2830512" y="4160837"/>
            <a:ext cx="1143000" cy="7620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5" name="TextBox 14"/>
          <p:cNvSpPr txBox="1"/>
          <p:nvPr/>
        </p:nvSpPr>
        <p:spPr>
          <a:xfrm>
            <a:off x="2678112" y="5075237"/>
            <a:ext cx="1505540" cy="349968"/>
          </a:xfrm>
          <a:prstGeom prst="rect">
            <a:avLst/>
          </a:prstGeom>
          <a:noFill/>
        </p:spPr>
        <p:txBody>
          <a:bodyPr wrap="square" rtlCol="0">
            <a:spAutoFit/>
          </a:bodyPr>
          <a:lstStyle/>
          <a:p>
            <a:r>
              <a:rPr lang="en-AU" dirty="0" smtClean="0"/>
              <a:t>Change data</a:t>
            </a:r>
            <a:endParaRPr lang="en-AU" dirty="0"/>
          </a:p>
        </p:txBody>
      </p:sp>
      <p:sp>
        <p:nvSpPr>
          <p:cNvPr id="19" name="TextBox 18"/>
          <p:cNvSpPr txBox="1"/>
          <p:nvPr/>
        </p:nvSpPr>
        <p:spPr>
          <a:xfrm>
            <a:off x="2904248" y="6446837"/>
            <a:ext cx="3821880" cy="893834"/>
          </a:xfrm>
          <a:prstGeom prst="rect">
            <a:avLst/>
          </a:prstGeom>
          <a:noFill/>
        </p:spPr>
        <p:txBody>
          <a:bodyPr wrap="none" rtlCol="0">
            <a:spAutoFit/>
          </a:bodyPr>
          <a:lstStyle/>
          <a:p>
            <a:pPr algn="ctr"/>
            <a:r>
              <a:rPr lang="en-AU" sz="2800" dirty="0" smtClean="0"/>
              <a:t>Optimistic concurrency</a:t>
            </a:r>
          </a:p>
          <a:p>
            <a:pPr algn="ctr"/>
            <a:r>
              <a:rPr lang="en-AU" sz="2800" dirty="0" smtClean="0"/>
              <a:t>not good enough</a:t>
            </a:r>
            <a:endParaRPr lang="en-AU" sz="2800" dirty="0"/>
          </a:p>
        </p:txBody>
      </p:sp>
    </p:spTree>
    <p:extLst>
      <p:ext uri="{BB962C8B-B14F-4D97-AF65-F5344CB8AC3E}">
        <p14:creationId xmlns:p14="http://schemas.microsoft.com/office/powerpoint/2010/main" val="1904459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P spid="15" grpId="0"/>
      <p:bldP spid="1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showing data to the user</a:t>
            </a:r>
            <a:endParaRPr lang="en-US" dirty="0"/>
          </a:p>
        </p:txBody>
      </p:sp>
      <p:sp>
        <p:nvSpPr>
          <p:cNvPr id="3" name="Content Placeholder 2"/>
          <p:cNvSpPr>
            <a:spLocks noGrp="1"/>
          </p:cNvSpPr>
          <p:nvPr>
            <p:ph idx="1"/>
          </p:nvPr>
        </p:nvSpPr>
        <p:spPr>
          <a:xfrm>
            <a:off x="503238" y="1768476"/>
            <a:ext cx="9337674" cy="3916362"/>
          </a:xfrm>
        </p:spPr>
        <p:txBody>
          <a:bodyPr/>
          <a:lstStyle/>
          <a:p>
            <a:r>
              <a:rPr lang="en-US" dirty="0" smtClean="0"/>
              <a:t>Can be implemented in simple 2-Tier fashion</a:t>
            </a:r>
          </a:p>
          <a:p>
            <a:r>
              <a:rPr lang="en-US" dirty="0" smtClean="0"/>
              <a:t>Use ADO.NET to get a DataTable, bind to the UI</a:t>
            </a:r>
          </a:p>
          <a:p>
            <a:r>
              <a:rPr lang="en-US" dirty="0" smtClean="0"/>
              <a:t>No 2-way Data Binding</a:t>
            </a:r>
          </a:p>
          <a:p>
            <a:endParaRPr lang="en-US" dirty="0"/>
          </a:p>
          <a:p>
            <a:r>
              <a:rPr lang="en-US" dirty="0" smtClean="0"/>
              <a:t>Denormalized, pre-calculated</a:t>
            </a:r>
          </a:p>
          <a:p>
            <a:r>
              <a:rPr lang="en-US" dirty="0" smtClean="0"/>
              <a:t>1 View == Table</a:t>
            </a:r>
          </a:p>
        </p:txBody>
      </p:sp>
      <p:sp>
        <p:nvSpPr>
          <p:cNvPr id="4" name="Flowchart: Card 3"/>
          <p:cNvSpPr/>
          <p:nvPr/>
        </p:nvSpPr>
        <p:spPr bwMode="auto">
          <a:xfrm>
            <a:off x="7016858" y="33988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UI</a:t>
            </a:r>
          </a:p>
        </p:txBody>
      </p:sp>
      <p:sp>
        <p:nvSpPr>
          <p:cNvPr id="5" name="Can 4"/>
          <p:cNvSpPr/>
          <p:nvPr/>
        </p:nvSpPr>
        <p:spPr bwMode="auto">
          <a:xfrm>
            <a:off x="6183312" y="53038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Persistent</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3600" b="0" i="0" u="none" strike="noStrike" cap="none" normalizeH="0" baseline="0" dirty="0" smtClean="0">
                <a:ln>
                  <a:noFill/>
                </a:ln>
                <a:effectLst/>
                <a:latin typeface="Arial" charset="0"/>
                <a:ea typeface="MS Gothic" charset="-128"/>
              </a:rPr>
              <a:t>View</a:t>
            </a:r>
            <a:r>
              <a:rPr kumimoji="0" lang="en-AU" sz="3600" b="0" i="0" u="none" strike="noStrike" cap="none" normalizeH="0" dirty="0" smtClean="0">
                <a:ln>
                  <a:noFill/>
                </a:ln>
                <a:effectLst/>
                <a:latin typeface="Arial" charset="0"/>
                <a:ea typeface="MS Gothic" charset="-128"/>
              </a:rPr>
              <a:t> Model</a:t>
            </a:r>
            <a:endParaRPr kumimoji="0" lang="en-AU" sz="3600" b="0" i="0" u="none" strike="noStrike" cap="none" normalizeH="0" baseline="0" dirty="0" smtClean="0">
              <a:ln>
                <a:noFill/>
              </a:ln>
              <a:effectLst/>
              <a:latin typeface="Arial" charset="0"/>
              <a:ea typeface="MS Gothic" charset="-128"/>
            </a:endParaRPr>
          </a:p>
        </p:txBody>
      </p:sp>
      <p:cxnSp>
        <p:nvCxnSpPr>
          <p:cNvPr id="7" name="Straight Arrow Connector 6"/>
          <p:cNvCxnSpPr>
            <a:stCxn id="4" idx="2"/>
            <a:endCxn id="5" idx="0"/>
          </p:cNvCxnSpPr>
          <p:nvPr/>
        </p:nvCxnSpPr>
        <p:spPr bwMode="auto">
          <a:xfrm>
            <a:off x="8009785" y="45418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
        <p:nvSpPr>
          <p:cNvPr id="8" name="Content Placeholder 2"/>
          <p:cNvSpPr txBox="1">
            <a:spLocks/>
          </p:cNvSpPr>
          <p:nvPr/>
        </p:nvSpPr>
        <p:spPr bwMode="auto">
          <a:xfrm>
            <a:off x="481450" y="6108877"/>
            <a:ext cx="6159062" cy="84808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3"/>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3"/>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3"/>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3"/>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9pPr>
          </a:lstStyle>
          <a:p>
            <a:pPr marL="107950" indent="0">
              <a:buNone/>
            </a:pPr>
            <a:r>
              <a:rPr lang="en-US" sz="2400" dirty="0" smtClean="0">
                <a:solidFill>
                  <a:schemeClr val="accent1">
                    <a:lumMod val="75000"/>
                  </a:schemeClr>
                </a:solidFill>
              </a:rPr>
              <a:t>SELECT</a:t>
            </a:r>
            <a:r>
              <a:rPr lang="en-US" sz="2400" dirty="0" smtClean="0"/>
              <a:t> * </a:t>
            </a:r>
            <a:r>
              <a:rPr lang="en-US" sz="2400" dirty="0" smtClean="0">
                <a:solidFill>
                  <a:schemeClr val="accent1">
                    <a:lumMod val="75000"/>
                  </a:schemeClr>
                </a:solidFill>
              </a:rPr>
              <a:t>FROM</a:t>
            </a:r>
            <a:r>
              <a:rPr lang="en-US" sz="2400" dirty="0" smtClean="0"/>
              <a:t> t1 </a:t>
            </a:r>
            <a:r>
              <a:rPr lang="en-US" sz="2400" dirty="0" smtClean="0">
                <a:solidFill>
                  <a:schemeClr val="accent1">
                    <a:lumMod val="75000"/>
                  </a:schemeClr>
                </a:solidFill>
              </a:rPr>
              <a:t>WHERE</a:t>
            </a:r>
            <a:r>
              <a:rPr lang="en-US" sz="2400" dirty="0" smtClean="0"/>
              <a:t> ID = @ID</a:t>
            </a:r>
          </a:p>
        </p:txBody>
      </p:sp>
    </p:spTree>
    <p:extLst>
      <p:ext uri="{BB962C8B-B14F-4D97-AF65-F5344CB8AC3E}">
        <p14:creationId xmlns:p14="http://schemas.microsoft.com/office/powerpoint/2010/main" val="29189080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 Model &amp; Preliminary Validation </a:t>
            </a:r>
            <a:endParaRPr lang="en-AU" dirty="0"/>
          </a:p>
        </p:txBody>
      </p:sp>
      <p:sp>
        <p:nvSpPr>
          <p:cNvPr id="3" name="Content Placeholder 2"/>
          <p:cNvSpPr>
            <a:spLocks noGrp="1"/>
          </p:cNvSpPr>
          <p:nvPr>
            <p:ph idx="1"/>
          </p:nvPr>
        </p:nvSpPr>
        <p:spPr/>
        <p:txBody>
          <a:bodyPr/>
          <a:lstStyle/>
          <a:p>
            <a:r>
              <a:rPr lang="en-AU" dirty="0" smtClean="0"/>
              <a:t>Used to decide if commands should be sent</a:t>
            </a:r>
          </a:p>
          <a:p>
            <a:pPr lvl="1"/>
            <a:r>
              <a:rPr lang="en-AU" dirty="0" smtClean="0"/>
              <a:t>Yes – this is business logic. Get over it</a:t>
            </a:r>
          </a:p>
          <a:p>
            <a:pPr lvl="1"/>
            <a:r>
              <a:rPr lang="en-AU" dirty="0" smtClean="0"/>
              <a:t>Client side controllers are supposed to do logic</a:t>
            </a:r>
            <a:endParaRPr lang="en-AU" dirty="0"/>
          </a:p>
          <a:p>
            <a:endParaRPr lang="en-AU" dirty="0" smtClean="0"/>
          </a:p>
          <a:p>
            <a:r>
              <a:rPr lang="en-AU" dirty="0" smtClean="0"/>
              <a:t>Checking for uniqueness</a:t>
            </a:r>
          </a:p>
          <a:p>
            <a:r>
              <a:rPr lang="en-AU" dirty="0" smtClean="0"/>
              <a:t>Other examples:</a:t>
            </a:r>
          </a:p>
          <a:p>
            <a:pPr lvl="1"/>
            <a:r>
              <a:rPr lang="en-AU" dirty="0" smtClean="0"/>
              <a:t>Is product still for sale?</a:t>
            </a:r>
          </a:p>
          <a:p>
            <a:pPr lvl="1"/>
            <a:endParaRPr lang="en-AU" dirty="0"/>
          </a:p>
        </p:txBody>
      </p:sp>
    </p:spTree>
    <p:extLst>
      <p:ext uri="{BB962C8B-B14F-4D97-AF65-F5344CB8AC3E}">
        <p14:creationId xmlns:p14="http://schemas.microsoft.com/office/powerpoint/2010/main" val="30081502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 accepting user input</a:t>
            </a:r>
            <a:endParaRPr lang="en-US" dirty="0"/>
          </a:p>
        </p:txBody>
      </p:sp>
      <p:sp>
        <p:nvSpPr>
          <p:cNvPr id="3" name="Content Placeholder 2"/>
          <p:cNvSpPr>
            <a:spLocks noGrp="1"/>
          </p:cNvSpPr>
          <p:nvPr>
            <p:ph idx="1"/>
          </p:nvPr>
        </p:nvSpPr>
        <p:spPr/>
        <p:txBody>
          <a:bodyPr/>
          <a:lstStyle/>
          <a:p>
            <a:r>
              <a:rPr lang="en-US" dirty="0" smtClean="0"/>
              <a:t>Implemented as simple fire &amp; forget mode</a:t>
            </a:r>
          </a:p>
          <a:p>
            <a:pPr marL="107950" indent="0">
              <a:buNone/>
            </a:pPr>
            <a:endParaRPr lang="en-US" dirty="0" smtClean="0"/>
          </a:p>
          <a:p>
            <a:r>
              <a:rPr lang="en-US" dirty="0" smtClean="0"/>
              <a:t>User should assume that the command succeeded</a:t>
            </a:r>
          </a:p>
          <a:p>
            <a:r>
              <a:rPr lang="en-US" dirty="0" smtClean="0"/>
              <a:t>Therefore validation should occur before sending the command</a:t>
            </a:r>
          </a:p>
          <a:p>
            <a:endParaRPr lang="en-US" dirty="0" smtClean="0"/>
          </a:p>
          <a:p>
            <a:r>
              <a:rPr lang="en-US" dirty="0" smtClean="0"/>
              <a:t>Race conditions still need to be dealt with</a:t>
            </a:r>
          </a:p>
        </p:txBody>
      </p:sp>
    </p:spTree>
    <p:extLst>
      <p:ext uri="{BB962C8B-B14F-4D97-AF65-F5344CB8AC3E}">
        <p14:creationId xmlns:p14="http://schemas.microsoft.com/office/powerpoint/2010/main" val="275385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Command Processing Layers</a:t>
            </a:r>
            <a:endParaRPr lang="en-AU" dirty="0"/>
          </a:p>
        </p:txBody>
      </p:sp>
      <p:grpSp>
        <p:nvGrpSpPr>
          <p:cNvPr id="4" name="Group 17"/>
          <p:cNvGrpSpPr/>
          <p:nvPr/>
        </p:nvGrpSpPr>
        <p:grpSpPr>
          <a:xfrm>
            <a:off x="3283954" y="2100067"/>
            <a:ext cx="3458967" cy="4459276"/>
            <a:chOff x="4994890" y="1323371"/>
            <a:chExt cx="3458967" cy="4459276"/>
          </a:xfrm>
        </p:grpSpPr>
        <p:graphicFrame>
          <p:nvGraphicFramePr>
            <p:cNvPr id="5" name="Diagram 4"/>
            <p:cNvGraphicFramePr/>
            <p:nvPr>
              <p:extLst>
                <p:ext uri="{D42A27DB-BD31-4B8C-83A1-F6EECF244321}">
                  <p14:modId xmlns:p14="http://schemas.microsoft.com/office/powerpoint/2010/main" val="919613814"/>
                </p:ext>
              </p:extLst>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owchart: Magnetic Disk 5"/>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extLst>
      <p:ext uri="{BB962C8B-B14F-4D97-AF65-F5344CB8AC3E}">
        <p14:creationId xmlns:p14="http://schemas.microsoft.com/office/powerpoint/2010/main" val="148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bwMode="auto">
          <a:xfrm>
            <a:off x="3516312" y="1189038"/>
            <a:ext cx="6248400" cy="555996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AU" sz="1800" b="0" i="0" u="none" strike="noStrike" cap="none" normalizeH="0" baseline="0" dirty="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AU" dirty="0" smtClean="0"/>
              <a:t>Command Processing Tiers</a:t>
            </a:r>
            <a:endParaRPr lang="en-AU"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1" y="1722437"/>
            <a:ext cx="1260317" cy="126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www.australia.edu/images/stories/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806" y="1895065"/>
            <a:ext cx="193963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Snip and Round Single Corner Rectangle 3"/>
          <p:cNvSpPr/>
          <p:nvPr/>
        </p:nvSpPr>
        <p:spPr bwMode="auto">
          <a:xfrm>
            <a:off x="1461542" y="3342865"/>
            <a:ext cx="1524000" cy="762000"/>
          </a:xfrm>
          <a:prstGeom prst="snipRound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2800" b="0" i="0" u="none" strike="noStrike" cap="none" normalizeH="0" baseline="0" dirty="0" smtClean="0">
                <a:ln>
                  <a:noFill/>
                </a:ln>
                <a:solidFill>
                  <a:schemeClr val="tx1"/>
                </a:solidFill>
                <a:effectLst/>
                <a:latin typeface="Arial" charset="0"/>
                <a:ea typeface="MS Gothic" charset="-128"/>
              </a:rPr>
              <a:t>Input</a:t>
            </a:r>
          </a:p>
        </p:txBody>
      </p:sp>
      <p:cxnSp>
        <p:nvCxnSpPr>
          <p:cNvPr id="6" name="Straight Arrow Connector 5"/>
          <p:cNvCxnSpPr/>
          <p:nvPr/>
        </p:nvCxnSpPr>
        <p:spPr bwMode="auto">
          <a:xfrm>
            <a:off x="905699" y="3025759"/>
            <a:ext cx="345677" cy="351947"/>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10" name="Group 9"/>
          <p:cNvGrpSpPr/>
          <p:nvPr/>
        </p:nvGrpSpPr>
        <p:grpSpPr>
          <a:xfrm>
            <a:off x="740944" y="6025496"/>
            <a:ext cx="2091156" cy="878541"/>
            <a:chOff x="815556" y="5075237"/>
            <a:chExt cx="3566110" cy="1295400"/>
          </a:xfrm>
        </p:grpSpPr>
        <p:sp>
          <p:nvSpPr>
            <p:cNvPr id="9" name="Rectangle 8"/>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13" name="Rectangle 12"/>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7" name="Rectangle 6"/>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sp>
        <p:nvSpPr>
          <p:cNvPr id="11" name="Pentagon 10"/>
          <p:cNvSpPr/>
          <p:nvPr/>
        </p:nvSpPr>
        <p:spPr bwMode="auto">
          <a:xfrm>
            <a:off x="5165558" y="3377706"/>
            <a:ext cx="1676400" cy="612715"/>
          </a:xfrm>
          <a:prstGeom prst="homePlat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3200" dirty="0" smtClean="0">
                <a:solidFill>
                  <a:schemeClr val="tx1"/>
                </a:solidFill>
                <a:latin typeface="+mn-lt"/>
                <a:ea typeface="+mn-ea"/>
              </a:rPr>
              <a:t>Server</a:t>
            </a:r>
            <a:endParaRPr lang="en-AU" sz="3200" dirty="0">
              <a:solidFill>
                <a:schemeClr val="tx1"/>
              </a:solidFill>
              <a:latin typeface="+mn-lt"/>
              <a:ea typeface="+mn-ea"/>
            </a:endParaRPr>
          </a:p>
        </p:txBody>
      </p:sp>
      <p:cxnSp>
        <p:nvCxnSpPr>
          <p:cNvPr id="14" name="Straight Arrow Connector 13"/>
          <p:cNvCxnSpPr/>
          <p:nvPr/>
        </p:nvCxnSpPr>
        <p:spPr bwMode="auto">
          <a:xfrm flipH="1">
            <a:off x="1583302" y="4390936"/>
            <a:ext cx="310445" cy="1467606"/>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1943266" y="4390936"/>
            <a:ext cx="280276" cy="144538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3135312" y="3627437"/>
            <a:ext cx="1954961"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pic>
        <p:nvPicPr>
          <p:cNvPr id="29"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8621712" y="3302573"/>
            <a:ext cx="995923" cy="995923"/>
          </a:xfrm>
        </p:spPr>
      </p:pic>
      <p:cxnSp>
        <p:nvCxnSpPr>
          <p:cNvPr id="26" name="Straight Arrow Connector 25"/>
          <p:cNvCxnSpPr/>
          <p:nvPr/>
        </p:nvCxnSpPr>
        <p:spPr bwMode="auto">
          <a:xfrm flipV="1">
            <a:off x="6994358" y="3170237"/>
            <a:ext cx="1017754" cy="264672"/>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7021512" y="3322637"/>
            <a:ext cx="1017754" cy="275708"/>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39" name="Group 38"/>
          <p:cNvGrpSpPr/>
          <p:nvPr/>
        </p:nvGrpSpPr>
        <p:grpSpPr>
          <a:xfrm>
            <a:off x="4101389" y="5177276"/>
            <a:ext cx="1752600" cy="878541"/>
            <a:chOff x="815556" y="5075237"/>
            <a:chExt cx="3566110" cy="1295400"/>
          </a:xfrm>
        </p:grpSpPr>
        <p:sp>
          <p:nvSpPr>
            <p:cNvPr id="40" name="Rectangle 39"/>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1" name="Rectangle 40"/>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2" name="Rectangle 41"/>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cxnSp>
        <p:nvCxnSpPr>
          <p:cNvPr id="2056" name="Straight Arrow Connector 2055"/>
          <p:cNvCxnSpPr/>
          <p:nvPr/>
        </p:nvCxnSpPr>
        <p:spPr bwMode="auto">
          <a:xfrm flipH="1">
            <a:off x="5012242" y="4133364"/>
            <a:ext cx="306631"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1" name="Straight Arrow Connector 2060"/>
          <p:cNvCxnSpPr/>
          <p:nvPr/>
        </p:nvCxnSpPr>
        <p:spPr bwMode="auto">
          <a:xfrm flipV="1">
            <a:off x="5179715" y="4133364"/>
            <a:ext cx="330793" cy="896738"/>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3" name="Straight Arrow Connector 2062"/>
          <p:cNvCxnSpPr/>
          <p:nvPr/>
        </p:nvCxnSpPr>
        <p:spPr bwMode="auto">
          <a:xfrm>
            <a:off x="6994358" y="3990421"/>
            <a:ext cx="1627354"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54" name="Group 53"/>
          <p:cNvGrpSpPr/>
          <p:nvPr/>
        </p:nvGrpSpPr>
        <p:grpSpPr>
          <a:xfrm>
            <a:off x="6291889" y="5151437"/>
            <a:ext cx="1415423" cy="878541"/>
            <a:chOff x="815556" y="5075237"/>
            <a:chExt cx="3996407" cy="1295400"/>
          </a:xfrm>
        </p:grpSpPr>
        <p:sp>
          <p:nvSpPr>
            <p:cNvPr id="55" name="Rectangle 54"/>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6" name="Rectangle 55"/>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7" name="Rectangle 56"/>
            <p:cNvSpPr/>
            <p:nvPr/>
          </p:nvSpPr>
          <p:spPr bwMode="auto">
            <a:xfrm>
              <a:off x="1181266" y="5075237"/>
              <a:ext cx="3630697"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Rules /</a:t>
              </a:r>
            </a:p>
            <a:p>
              <a:pPr algn="ctr"/>
              <a:r>
                <a:rPr lang="en-AU" sz="2400" dirty="0" smtClean="0">
                  <a:solidFill>
                    <a:schemeClr val="tx1"/>
                  </a:solidFill>
                </a:rPr>
                <a:t>Domain</a:t>
              </a:r>
              <a:endParaRPr lang="en-AU" sz="2400" dirty="0">
                <a:solidFill>
                  <a:schemeClr val="tx1"/>
                </a:solidFill>
              </a:endParaRPr>
            </a:p>
          </p:txBody>
        </p:sp>
      </p:grpSp>
      <p:cxnSp>
        <p:nvCxnSpPr>
          <p:cNvPr id="2073" name="Straight Arrow Connector 2072"/>
          <p:cNvCxnSpPr/>
          <p:nvPr/>
        </p:nvCxnSpPr>
        <p:spPr bwMode="auto">
          <a:xfrm>
            <a:off x="6217068" y="4170598"/>
            <a:ext cx="32875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75" name="Straight Arrow Connector 2074"/>
          <p:cNvCxnSpPr/>
          <p:nvPr/>
        </p:nvCxnSpPr>
        <p:spPr bwMode="auto">
          <a:xfrm flipH="1" flipV="1">
            <a:off x="6466220" y="4170598"/>
            <a:ext cx="38487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076" name="TextBox 2075"/>
          <p:cNvSpPr txBox="1"/>
          <p:nvPr/>
        </p:nvSpPr>
        <p:spPr>
          <a:xfrm>
            <a:off x="3738582" y="2941637"/>
            <a:ext cx="1606530" cy="435825"/>
          </a:xfrm>
          <a:prstGeom prst="rect">
            <a:avLst/>
          </a:prstGeom>
          <a:noFill/>
        </p:spPr>
        <p:txBody>
          <a:bodyPr wrap="none" rtlCol="0">
            <a:spAutoFit/>
          </a:bodyPr>
          <a:lstStyle/>
          <a:p>
            <a:r>
              <a:rPr lang="en-AU" sz="2400" dirty="0" smtClean="0"/>
              <a:t>Command</a:t>
            </a:r>
            <a:endParaRPr lang="en-AU" sz="2400" dirty="0"/>
          </a:p>
        </p:txBody>
      </p:sp>
      <p:cxnSp>
        <p:nvCxnSpPr>
          <p:cNvPr id="37" name="Straight Arrow Connector 36"/>
          <p:cNvCxnSpPr/>
          <p:nvPr/>
        </p:nvCxnSpPr>
        <p:spPr bwMode="auto">
          <a:xfrm flipH="1">
            <a:off x="3059112" y="3854302"/>
            <a:ext cx="197283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6" name="TextBox 45"/>
          <p:cNvSpPr txBox="1"/>
          <p:nvPr/>
        </p:nvSpPr>
        <p:spPr>
          <a:xfrm>
            <a:off x="7409963" y="3542098"/>
            <a:ext cx="1125629" cy="435825"/>
          </a:xfrm>
          <a:prstGeom prst="rect">
            <a:avLst/>
          </a:prstGeom>
          <a:noFill/>
        </p:spPr>
        <p:txBody>
          <a:bodyPr wrap="none" rtlCol="0">
            <a:spAutoFit/>
          </a:bodyPr>
          <a:lstStyle>
            <a:defPPr>
              <a:defRPr lang="en-GB"/>
            </a:defPPr>
            <a:lvl1pPr>
              <a:defRPr sz="2400"/>
            </a:lvl1pPr>
          </a:lstStyle>
          <a:p>
            <a:r>
              <a:rPr lang="en-AU" dirty="0"/>
              <a:t>Persist</a:t>
            </a:r>
          </a:p>
        </p:txBody>
      </p:sp>
      <p:sp>
        <p:nvSpPr>
          <p:cNvPr id="48" name="TextBox 47"/>
          <p:cNvSpPr txBox="1"/>
          <p:nvPr/>
        </p:nvSpPr>
        <p:spPr>
          <a:xfrm>
            <a:off x="6716712" y="2408237"/>
            <a:ext cx="1818292" cy="779316"/>
          </a:xfrm>
          <a:prstGeom prst="rect">
            <a:avLst/>
          </a:prstGeom>
          <a:noFill/>
        </p:spPr>
        <p:txBody>
          <a:bodyPr wrap="square" rtlCol="0" anchor="ctr" anchorCtr="0">
            <a:spAutoFit/>
          </a:bodyPr>
          <a:lstStyle>
            <a:defPPr>
              <a:defRPr lang="en-GB"/>
            </a:defPPr>
            <a:lvl1pPr>
              <a:defRPr sz="2400"/>
            </a:lvl1pPr>
          </a:lstStyle>
          <a:p>
            <a:pPr algn="ctr"/>
            <a:r>
              <a:rPr lang="en-AU" dirty="0"/>
              <a:t>Get </a:t>
            </a:r>
            <a:r>
              <a:rPr lang="en-AU" dirty="0" smtClean="0"/>
              <a:t>current</a:t>
            </a:r>
            <a:endParaRPr lang="en-AU" dirty="0"/>
          </a:p>
          <a:p>
            <a:pPr algn="ctr"/>
            <a:r>
              <a:rPr lang="en-AU" dirty="0"/>
              <a:t>state</a:t>
            </a:r>
          </a:p>
        </p:txBody>
      </p:sp>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1248" y="1817865"/>
            <a:ext cx="1085714" cy="142857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5004" y="1817865"/>
            <a:ext cx="1085714" cy="1428572"/>
          </a:xfrm>
          <a:prstGeom prst="rect">
            <a:avLst/>
          </a:prstGeom>
        </p:spPr>
      </p:pic>
      <p:sp>
        <p:nvSpPr>
          <p:cNvPr id="60" name="TextBox 59"/>
          <p:cNvSpPr txBox="1"/>
          <p:nvPr/>
        </p:nvSpPr>
        <p:spPr>
          <a:xfrm>
            <a:off x="4112792" y="1189038"/>
            <a:ext cx="4965069" cy="550278"/>
          </a:xfrm>
          <a:prstGeom prst="rect">
            <a:avLst/>
          </a:prstGeom>
          <a:noFill/>
        </p:spPr>
        <p:txBody>
          <a:bodyPr wrap="square" rtlCol="0">
            <a:spAutoFit/>
          </a:bodyPr>
          <a:lstStyle>
            <a:defPPr>
              <a:defRPr lang="en-GB"/>
            </a:defPPr>
            <a:lvl1pPr>
              <a:defRPr sz="2400"/>
            </a:lvl1pPr>
          </a:lstStyle>
          <a:p>
            <a:pPr algn="ctr"/>
            <a:r>
              <a:rPr lang="en-AU" sz="3200" dirty="0">
                <a:solidFill>
                  <a:schemeClr val="bg1"/>
                </a:solidFill>
              </a:rPr>
              <a:t>Transaction</a:t>
            </a:r>
          </a:p>
        </p:txBody>
      </p:sp>
    </p:spTree>
    <p:extLst>
      <p:ext uri="{BB962C8B-B14F-4D97-AF65-F5344CB8AC3E}">
        <p14:creationId xmlns:p14="http://schemas.microsoft.com/office/powerpoint/2010/main" val="21424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76"/>
                                        </p:tgtEl>
                                        <p:attrNameLst>
                                          <p:attrName>style.visibility</p:attrName>
                                        </p:attrNameLst>
                                      </p:cBhvr>
                                      <p:to>
                                        <p:strVal val="visible"/>
                                      </p:to>
                                    </p:set>
                                    <p:animEffect transition="in" filter="barn(inVertical)">
                                      <p:cBhvr>
                                        <p:cTn id="22" dur="500"/>
                                        <p:tgtEl>
                                          <p:spTgt spid="207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barn(inVertical)">
                                      <p:cBhvr>
                                        <p:cTn id="32" dur="500"/>
                                        <p:tgtEl>
                                          <p:spTgt spid="205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Effect transition="in" filter="barn(inVertical)">
                                      <p:cBhvr>
                                        <p:cTn id="37" dur="500"/>
                                        <p:tgtEl>
                                          <p:spTgt spid="206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073"/>
                                        </p:tgtEl>
                                        <p:attrNameLst>
                                          <p:attrName>style.visibility</p:attrName>
                                        </p:attrNameLst>
                                      </p:cBhvr>
                                      <p:to>
                                        <p:strVal val="visible"/>
                                      </p:to>
                                    </p:set>
                                    <p:animEffect transition="in" filter="barn(inVertical)">
                                      <p:cBhvr>
                                        <p:cTn id="57" dur="500"/>
                                        <p:tgtEl>
                                          <p:spTgt spid="207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075"/>
                                        </p:tgtEl>
                                        <p:attrNameLst>
                                          <p:attrName>style.visibility</p:attrName>
                                        </p:attrNameLst>
                                      </p:cBhvr>
                                      <p:to>
                                        <p:strVal val="visible"/>
                                      </p:to>
                                    </p:set>
                                    <p:animEffect transition="in" filter="barn(inVertical)">
                                      <p:cBhvr>
                                        <p:cTn id="62" dur="500"/>
                                        <p:tgtEl>
                                          <p:spTgt spid="207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Vertic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063"/>
                                        </p:tgtEl>
                                        <p:attrNameLst>
                                          <p:attrName>style.visibility</p:attrName>
                                        </p:attrNameLst>
                                      </p:cBhvr>
                                      <p:to>
                                        <p:strVal val="visible"/>
                                      </p:to>
                                    </p:set>
                                    <p:animEffect transition="in" filter="barn(inVertical)">
                                      <p:cBhvr>
                                        <p:cTn id="72" dur="500"/>
                                        <p:tgtEl>
                                          <p:spTgt spid="206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arn(inVertical)">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arn(inVertical)">
                                      <p:cBhvr>
                                        <p:cTn id="82" dur="500"/>
                                        <p:tgtEl>
                                          <p:spTgt spid="58"/>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barn(inVertical)">
                                      <p:cBhvr>
                                        <p:cTn id="8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076" grpId="0"/>
      <p:bldP spid="46" grpId="0"/>
      <p:bldP spid="48" grpId="0"/>
      <p:bldP spid="6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Feedback</a:t>
            </a:r>
            <a:endParaRPr lang="en-US" dirty="0"/>
          </a:p>
        </p:txBody>
      </p:sp>
      <p:sp>
        <p:nvSpPr>
          <p:cNvPr id="3" name="Content Placeholder 2"/>
          <p:cNvSpPr>
            <a:spLocks noGrp="1"/>
          </p:cNvSpPr>
          <p:nvPr>
            <p:ph idx="1"/>
          </p:nvPr>
        </p:nvSpPr>
        <p:spPr/>
        <p:txBody>
          <a:bodyPr/>
          <a:lstStyle/>
          <a:p>
            <a:r>
              <a:rPr lang="en-US" dirty="0" smtClean="0"/>
              <a:t>Success &amp; failure can be communicated back using email (or something similar)</a:t>
            </a:r>
          </a:p>
          <a:p>
            <a:endParaRPr lang="en-US" dirty="0" smtClean="0"/>
          </a:p>
          <a:p>
            <a:r>
              <a:rPr lang="en-US" dirty="0" smtClean="0"/>
              <a:t>Can also invest in AJAX widgets which pop up “toasts” to notify users</a:t>
            </a:r>
          </a:p>
          <a:p>
            <a:endParaRPr lang="en-US" dirty="0" smtClean="0"/>
          </a:p>
          <a:p>
            <a:r>
              <a:rPr lang="en-US" dirty="0" smtClean="0"/>
              <a:t>Or just implicitly assume success</a:t>
            </a:r>
          </a:p>
          <a:p>
            <a:pPr lvl="1"/>
            <a:r>
              <a:rPr lang="en-US" dirty="0" err="1" smtClean="0"/>
              <a:t>Stackoverflow</a:t>
            </a:r>
            <a:r>
              <a:rPr lang="en-US" dirty="0" smtClean="0"/>
              <a:t>: leaving a comment on a question</a:t>
            </a:r>
            <a:endParaRPr lang="en-US" dirty="0"/>
          </a:p>
        </p:txBody>
      </p:sp>
    </p:spTree>
    <p:extLst>
      <p:ext uri="{BB962C8B-B14F-4D97-AF65-F5344CB8AC3E}">
        <p14:creationId xmlns:p14="http://schemas.microsoft.com/office/powerpoint/2010/main" val="18367042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the UI</a:t>
            </a:r>
            <a:endParaRPr lang="en-US" dirty="0"/>
          </a:p>
        </p:txBody>
      </p:sp>
      <p:sp>
        <p:nvSpPr>
          <p:cNvPr id="3" name="Content Placeholder 2"/>
          <p:cNvSpPr>
            <a:spLocks noGrp="1"/>
          </p:cNvSpPr>
          <p:nvPr>
            <p:ph idx="1"/>
          </p:nvPr>
        </p:nvSpPr>
        <p:spPr>
          <a:xfrm>
            <a:off x="503239" y="1768475"/>
            <a:ext cx="7127874" cy="4987925"/>
          </a:xfrm>
        </p:spPr>
        <p:txBody>
          <a:bodyPr/>
          <a:lstStyle/>
          <a:p>
            <a:r>
              <a:rPr lang="en-US" dirty="0" smtClean="0"/>
              <a:t>Design the user-system interaction such that the user doesn’t need immediate feedback on their actions</a:t>
            </a:r>
          </a:p>
          <a:p>
            <a:endParaRPr lang="en-US" dirty="0" smtClean="0"/>
          </a:p>
          <a:p>
            <a:r>
              <a:rPr lang="en-US" dirty="0" smtClean="0"/>
              <a:t>Stay away from editable grids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316912" y="1417637"/>
            <a:ext cx="1433343" cy="5697538"/>
          </a:xfrm>
          <a:prstGeom prst="rect">
            <a:avLst/>
          </a:prstGeom>
          <a:noFill/>
          <a:ln w="9525">
            <a:noFill/>
            <a:miter lim="800000"/>
            <a:headEnd/>
            <a:tailEnd/>
          </a:ln>
        </p:spPr>
      </p:pic>
      <p:pic>
        <p:nvPicPr>
          <p:cNvPr id="5" name="Picture 4" descr="C:\Users\Administrator\Documents\Articles\Cutter\figure1.jpg"/>
          <p:cNvPicPr/>
          <p:nvPr/>
        </p:nvPicPr>
        <p:blipFill>
          <a:blip r:embed="rId4" cstate="print"/>
          <a:srcRect/>
          <a:stretch>
            <a:fillRect/>
          </a:stretch>
        </p:blipFill>
        <p:spPr bwMode="auto">
          <a:xfrm>
            <a:off x="1763712" y="4770437"/>
            <a:ext cx="4648200" cy="2408238"/>
          </a:xfrm>
          <a:prstGeom prst="rect">
            <a:avLst/>
          </a:prstGeom>
          <a:noFill/>
          <a:ln w="9525">
            <a:noFill/>
            <a:miter lim="800000"/>
            <a:headEnd/>
            <a:tailEnd/>
          </a:ln>
        </p:spPr>
      </p:pic>
      <p:sp>
        <p:nvSpPr>
          <p:cNvPr id="6" name="Multiply 5"/>
          <p:cNvSpPr/>
          <p:nvPr/>
        </p:nvSpPr>
        <p:spPr bwMode="auto">
          <a:xfrm>
            <a:off x="2982912" y="4694237"/>
            <a:ext cx="2057400" cy="2057400"/>
          </a:xfrm>
          <a:prstGeom prst="mathMultiply">
            <a:avLst/>
          </a:prstGeom>
          <a:solidFill>
            <a:schemeClr val="bg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extLst>
      <p:ext uri="{BB962C8B-B14F-4D97-AF65-F5344CB8AC3E}">
        <p14:creationId xmlns:p14="http://schemas.microsoft.com/office/powerpoint/2010/main" val="3561122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message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Bus.Send</a:t>
            </a:r>
            <a:r>
              <a:rPr lang="en-US" sz="2800" dirty="0" smtClean="0">
                <a:latin typeface="Consolas" pitchFamily="49" charset="0"/>
              </a:rPr>
              <a:t>(</a:t>
            </a:r>
            <a:r>
              <a:rPr lang="en-US" sz="2800" dirty="0" err="1" smtClean="0">
                <a:latin typeface="Consolas" pitchFamily="49" charset="0"/>
              </a:rPr>
              <a:t>messageObject</a:t>
            </a:r>
            <a:r>
              <a:rPr lang="en-US" sz="2800" dirty="0" smtClean="0">
                <a:latin typeface="Consolas" pitchFamily="49" charset="0"/>
              </a:rPr>
              <a:t>);</a:t>
            </a:r>
          </a:p>
          <a:p>
            <a:pPr lvl="3"/>
            <a:endParaRPr lang="en-US" dirty="0" smtClean="0"/>
          </a:p>
          <a:p>
            <a:r>
              <a:rPr lang="en-US" dirty="0" smtClean="0"/>
              <a:t>Can instantiate and send together</a:t>
            </a:r>
            <a:endParaRPr lang="en-US" sz="2800" dirty="0" smtClean="0">
              <a:latin typeface="Consolas" pitchFamily="49" charset="0"/>
            </a:endParaRPr>
          </a:p>
          <a:p>
            <a:pPr lvl="1"/>
            <a:r>
              <a:rPr lang="en-US" dirty="0" smtClean="0"/>
              <a:t>Useful for interfaces:</a:t>
            </a:r>
          </a:p>
          <a:p>
            <a:pPr lvl="1"/>
            <a:endParaRPr lang="en-US" dirty="0" smtClean="0"/>
          </a:p>
          <a:p>
            <a:pPr marL="1752600" lvl="5">
              <a:spcAft>
                <a:spcPts val="1425"/>
              </a:spcAft>
              <a:buSzPct val="39000"/>
              <a:buNone/>
            </a:pPr>
            <a:r>
              <a:rPr lang="en-US" sz="2800" dirty="0" err="1" smtClean="0">
                <a:latin typeface="Consolas" pitchFamily="49" charset="0"/>
                <a:cs typeface="+mn-cs"/>
              </a:rPr>
              <a:t>Bus.Send</a:t>
            </a:r>
            <a:r>
              <a:rPr lang="en-US" sz="2800" dirty="0" smtClean="0">
                <a:latin typeface="Consolas" pitchFamily="49" charset="0"/>
                <a:cs typeface="+mn-cs"/>
              </a:rPr>
              <a:t>&lt;</a:t>
            </a:r>
            <a:r>
              <a:rPr lang="en-US" sz="2800" dirty="0" err="1" smtClean="0">
                <a:solidFill>
                  <a:srgbClr val="660066"/>
                </a:solidFill>
                <a:latin typeface="Consolas" pitchFamily="49" charset="0"/>
                <a:cs typeface="+mn-cs"/>
              </a:rPr>
              <a:t>IMyMessage</a:t>
            </a:r>
            <a:r>
              <a:rPr lang="en-US" sz="2800" dirty="0" smtClean="0">
                <a:latin typeface="Consolas" pitchFamily="49" charset="0"/>
                <a:cs typeface="+mn-cs"/>
              </a:rPr>
              <a:t>&gt;(m =&gt; </a:t>
            </a:r>
          </a:p>
          <a:p>
            <a:pPr marL="1752600" lvl="5">
              <a:spcAft>
                <a:spcPts val="1425"/>
              </a:spcAft>
              <a:buSzPct val="39000"/>
              <a:buNone/>
            </a:pPr>
            <a:r>
              <a:rPr lang="en-US" sz="2800" dirty="0" smtClean="0">
                <a:latin typeface="Consolas" pitchFamily="49" charset="0"/>
                <a:cs typeface="+mn-cs"/>
              </a:rPr>
              <a:t>{ </a:t>
            </a:r>
          </a:p>
          <a:p>
            <a:pPr marL="1752600" lvl="5">
              <a:spcAft>
                <a:spcPts val="1425"/>
              </a:spcAft>
              <a:buSzPct val="39000"/>
              <a:buNone/>
            </a:pPr>
            <a:r>
              <a:rPr lang="en-US" sz="2800" dirty="0" smtClean="0">
                <a:latin typeface="Consolas" pitchFamily="49" charset="0"/>
                <a:cs typeface="+mn-cs"/>
              </a:rPr>
              <a:t>	m.Prop1 = v1; m.Prop2 = v2; </a:t>
            </a:r>
          </a:p>
          <a:p>
            <a:pPr marL="1752600" lvl="5">
              <a:spcAft>
                <a:spcPts val="1425"/>
              </a:spcAft>
              <a:buSzPct val="39000"/>
              <a:buNone/>
            </a:pPr>
            <a:r>
              <a:rPr lang="en-US" sz="2800" dirty="0" smtClean="0">
                <a:latin typeface="Consolas" pitchFamily="49" charset="0"/>
                <a:cs typeface="+mn-cs"/>
              </a:rPr>
              <a:t>});</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 Capturing User Intent</a:t>
            </a:r>
            <a:endParaRPr lang="en-AU" dirty="0"/>
          </a:p>
        </p:txBody>
      </p:sp>
      <p:pic>
        <p:nvPicPr>
          <p:cNvPr id="4" name="Picture 2"/>
          <p:cNvPicPr>
            <a:picLocks noChangeAspect="1" noChangeArrowheads="1"/>
          </p:cNvPicPr>
          <p:nvPr/>
        </p:nvPicPr>
        <p:blipFill>
          <a:blip r:embed="rId3" cstate="print"/>
          <a:srcRect b="7597"/>
          <a:stretch>
            <a:fillRect/>
          </a:stretch>
        </p:blipFill>
        <p:spPr bwMode="auto">
          <a:xfrm>
            <a:off x="1487791" y="1646237"/>
            <a:ext cx="7071369" cy="4267200"/>
          </a:xfrm>
          <a:prstGeom prst="rect">
            <a:avLst/>
          </a:prstGeom>
          <a:noFill/>
          <a:ln w="9525">
            <a:noFill/>
            <a:miter lim="800000"/>
            <a:headEnd/>
            <a:tailEnd/>
          </a:ln>
        </p:spPr>
      </p:pic>
    </p:spTree>
    <p:extLst>
      <p:ext uri="{BB962C8B-B14F-4D97-AF65-F5344CB8AC3E}">
        <p14:creationId xmlns:p14="http://schemas.microsoft.com/office/powerpoint/2010/main" val="379556048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Capturing user intent</a:t>
            </a:r>
            <a:endParaRPr lang="en-AU" dirty="0"/>
          </a:p>
        </p:txBody>
      </p:sp>
      <p:sp>
        <p:nvSpPr>
          <p:cNvPr id="3" name="Content Placeholder 2"/>
          <p:cNvSpPr>
            <a:spLocks noGrp="1"/>
          </p:cNvSpPr>
          <p:nvPr>
            <p:ph idx="1"/>
          </p:nvPr>
        </p:nvSpPr>
        <p:spPr>
          <a:xfrm>
            <a:off x="503238" y="1768475"/>
            <a:ext cx="9069387" cy="5516562"/>
          </a:xfrm>
        </p:spPr>
        <p:txBody>
          <a:bodyPr/>
          <a:lstStyle/>
          <a:p>
            <a:r>
              <a:rPr lang="en-AU" dirty="0" smtClean="0"/>
              <a:t>Group reservation</a:t>
            </a:r>
          </a:p>
          <a:p>
            <a:pPr lvl="1"/>
            <a:r>
              <a:rPr lang="en-AU" dirty="0" smtClean="0"/>
              <a:t>Small group sitting together</a:t>
            </a:r>
          </a:p>
          <a:p>
            <a:pPr lvl="1"/>
            <a:r>
              <a:rPr lang="en-AU" dirty="0" smtClean="0"/>
              <a:t>Large group – several small groups</a:t>
            </a:r>
          </a:p>
          <a:p>
            <a:pPr lvl="1"/>
            <a:endParaRPr lang="en-AU" dirty="0"/>
          </a:p>
          <a:p>
            <a:r>
              <a:rPr lang="en-AU" dirty="0" smtClean="0"/>
              <a:t>Enter number of people</a:t>
            </a:r>
          </a:p>
          <a:p>
            <a:r>
              <a:rPr lang="en-AU" dirty="0" smtClean="0"/>
              <a:t>Enter preferred seat type – indicates cost</a:t>
            </a:r>
          </a:p>
          <a:p>
            <a:endParaRPr lang="en-AU" dirty="0"/>
          </a:p>
          <a:p>
            <a:r>
              <a:rPr lang="en-AU" dirty="0" smtClean="0"/>
              <a:t>System emails back when reservation is filled </a:t>
            </a:r>
            <a:endParaRPr lang="en-AU" dirty="0"/>
          </a:p>
        </p:txBody>
      </p:sp>
    </p:spTree>
    <p:extLst>
      <p:ext uri="{BB962C8B-B14F-4D97-AF65-F5344CB8AC3E}">
        <p14:creationId xmlns:p14="http://schemas.microsoft.com/office/powerpoint/2010/main" val="400852638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Scalability benefits</a:t>
            </a:r>
            <a:endParaRPr lang="en-AU" dirty="0"/>
          </a:p>
        </p:txBody>
      </p:sp>
      <p:sp>
        <p:nvSpPr>
          <p:cNvPr id="3" name="Content Placeholder 2"/>
          <p:cNvSpPr>
            <a:spLocks noGrp="1"/>
          </p:cNvSpPr>
          <p:nvPr>
            <p:ph idx="1"/>
          </p:nvPr>
        </p:nvSpPr>
        <p:spPr>
          <a:xfrm>
            <a:off x="503238" y="6442074"/>
            <a:ext cx="9069387" cy="690563"/>
          </a:xfrm>
        </p:spPr>
        <p:txBody>
          <a:bodyPr/>
          <a:lstStyle/>
          <a:p>
            <a:r>
              <a:rPr lang="en-AU" dirty="0" smtClean="0"/>
              <a:t>No need to show actual status!</a:t>
            </a:r>
            <a:endParaRPr lang="en-AU" dirty="0"/>
          </a:p>
        </p:txBody>
      </p:sp>
      <p:pic>
        <p:nvPicPr>
          <p:cNvPr id="6" name="Picture 2" descr="http://www.stadiumsofprofootball.com/nfc/seatingcharts/banksea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12" y="1896811"/>
            <a:ext cx="476250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519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95" y="3206864"/>
            <a:ext cx="1260317" cy="160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smtClean="0"/>
              <a:t>Putting it all together</a:t>
            </a:r>
            <a:endParaRPr lang="en-AU" dirty="0"/>
          </a:p>
        </p:txBody>
      </p:sp>
      <p:sp>
        <p:nvSpPr>
          <p:cNvPr id="4" name="Rounded Rectangle 3"/>
          <p:cNvSpPr/>
          <p:nvPr/>
        </p:nvSpPr>
        <p:spPr bwMode="auto">
          <a:xfrm>
            <a:off x="1611312" y="1797226"/>
            <a:ext cx="7924800" cy="2048902"/>
          </a:xfrm>
          <a:prstGeom prst="roundRect">
            <a:avLst>
              <a:gd name="adj" fmla="val 1075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800" b="1" dirty="0" smtClean="0">
                <a:solidFill>
                  <a:schemeClr val="bg1"/>
                </a:solidFill>
                <a:effectLst>
                  <a:outerShdw blurRad="38100" dist="38100" dir="2700000" algn="tl">
                    <a:srgbClr val="000000">
                      <a:alpha val="43137"/>
                    </a:srgbClr>
                  </a:outerShdw>
                </a:effectLst>
                <a:latin typeface="Calibri" pitchFamily="34" charset="0"/>
              </a:rPr>
              <a:t>Queries</a:t>
            </a:r>
          </a:p>
        </p:txBody>
      </p:sp>
      <p:sp>
        <p:nvSpPr>
          <p:cNvPr id="5" name="Rounded Rectangle 4"/>
          <p:cNvSpPr/>
          <p:nvPr/>
        </p:nvSpPr>
        <p:spPr bwMode="auto">
          <a:xfrm>
            <a:off x="1521001" y="3863096"/>
            <a:ext cx="7924800" cy="2856085"/>
          </a:xfrm>
          <a:prstGeom prst="roundRect">
            <a:avLst>
              <a:gd name="adj" fmla="val 1075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b="1" dirty="0" smtClean="0">
                <a:solidFill>
                  <a:srgbClr val="FFFFFF"/>
                </a:solidFill>
                <a:effectLst>
                  <a:outerShdw blurRad="38100" dist="38100" dir="2700000" algn="tl">
                    <a:srgbClr val="000000">
                      <a:alpha val="43137"/>
                    </a:srgbClr>
                  </a:outerShdw>
                </a:effectLst>
                <a:latin typeface="Calibri" pitchFamily="34" charset="0"/>
              </a:rPr>
              <a:t>Commands</a:t>
            </a:r>
          </a:p>
        </p:txBody>
      </p:sp>
      <p:pic>
        <p:nvPicPr>
          <p:cNvPr id="6" name="Rectangle 24598" descr="Server"/>
          <p:cNvPicPr>
            <a:picLocks noChangeAspect="1" noChangeArrowheads="1"/>
          </p:cNvPicPr>
          <p:nvPr/>
        </p:nvPicPr>
        <p:blipFill>
          <a:blip r:embed="rId4" cstate="print"/>
          <a:srcRect/>
          <a:stretch>
            <a:fillRect/>
          </a:stretch>
        </p:blipFill>
        <p:spPr bwMode="auto">
          <a:xfrm>
            <a:off x="5389288" y="4028560"/>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 name="Picture 2" descr="L:\Paul Nelson\TechEd\Dev\Breakouts\ARC05-IS\laptop.png"/>
          <p:cNvPicPr>
            <a:picLocks noChangeAspect="1" noChangeArrowheads="1"/>
          </p:cNvPicPr>
          <p:nvPr/>
        </p:nvPicPr>
        <p:blipFill>
          <a:blip r:embed="rId5" cstate="print"/>
          <a:srcRect/>
          <a:stretch>
            <a:fillRect/>
          </a:stretch>
        </p:blipFill>
        <p:spPr bwMode="auto">
          <a:xfrm flipH="1">
            <a:off x="1872545" y="2971943"/>
            <a:ext cx="1501604" cy="1392792"/>
          </a:xfrm>
          <a:prstGeom prst="rect">
            <a:avLst/>
          </a:prstGeom>
          <a:noFill/>
        </p:spPr>
      </p:pic>
      <p:pic>
        <p:nvPicPr>
          <p:cNvPr id="8" name="Rectangle 24598" descr="Server"/>
          <p:cNvPicPr>
            <a:picLocks noChangeAspect="1" noChangeArrowheads="1"/>
          </p:cNvPicPr>
          <p:nvPr/>
        </p:nvPicPr>
        <p:blipFill>
          <a:blip r:embed="rId4" cstate="print"/>
          <a:srcRect/>
          <a:stretch>
            <a:fillRect/>
          </a:stretch>
        </p:blipFill>
        <p:spPr bwMode="auto">
          <a:xfrm>
            <a:off x="8064430" y="407337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Flowchart: Magnetic Disk 8"/>
          <p:cNvSpPr/>
          <p:nvPr/>
        </p:nvSpPr>
        <p:spPr bwMode="auto">
          <a:xfrm>
            <a:off x="8192600" y="5515807"/>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0" name="Pentagon 9"/>
          <p:cNvSpPr/>
          <p:nvPr/>
        </p:nvSpPr>
        <p:spPr bwMode="auto">
          <a:xfrm>
            <a:off x="5571993" y="4229920"/>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1" name="Round Diagonal Corner Rectangle 10"/>
          <p:cNvSpPr/>
          <p:nvPr/>
        </p:nvSpPr>
        <p:spPr bwMode="auto">
          <a:xfrm>
            <a:off x="2228663" y="4248648"/>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grpSp>
        <p:nvGrpSpPr>
          <p:cNvPr id="12" name="Group 11"/>
          <p:cNvGrpSpPr/>
          <p:nvPr/>
        </p:nvGrpSpPr>
        <p:grpSpPr>
          <a:xfrm>
            <a:off x="1992313" y="5301015"/>
            <a:ext cx="1676399" cy="688622"/>
            <a:chOff x="829734" y="3905956"/>
            <a:chExt cx="1676399" cy="688622"/>
          </a:xfrm>
        </p:grpSpPr>
        <p:sp>
          <p:nvSpPr>
            <p:cNvPr id="13" name="Rectangle 12"/>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Validation</a:t>
              </a:r>
            </a:p>
          </p:txBody>
        </p:sp>
        <p:sp>
          <p:nvSpPr>
            <p:cNvPr id="14" name="Rectangle 13"/>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Rectangle 14"/>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7" name="Group 16"/>
          <p:cNvGrpSpPr/>
          <p:nvPr/>
        </p:nvGrpSpPr>
        <p:grpSpPr>
          <a:xfrm>
            <a:off x="5529967" y="5135913"/>
            <a:ext cx="1676399" cy="688622"/>
            <a:chOff x="829734" y="3905956"/>
            <a:chExt cx="1676399" cy="688622"/>
          </a:xfrm>
        </p:grpSpPr>
        <p:sp>
          <p:nvSpPr>
            <p:cNvPr id="18" name="Rectangle 17"/>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Rules / Domain</a:t>
              </a:r>
            </a:p>
          </p:txBody>
        </p:sp>
        <p:sp>
          <p:nvSpPr>
            <p:cNvPr id="19" name="Rectangle 18"/>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Rectangle 19"/>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1" name="Round Diagonal Corner Rectangle 20"/>
          <p:cNvSpPr/>
          <p:nvPr/>
        </p:nvSpPr>
        <p:spPr bwMode="auto">
          <a:xfrm>
            <a:off x="2189150" y="2527074"/>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Queries</a:t>
            </a:r>
          </a:p>
        </p:txBody>
      </p:sp>
      <p:pic>
        <p:nvPicPr>
          <p:cNvPr id="22" name="Rectangle 24598" descr="Server"/>
          <p:cNvPicPr>
            <a:picLocks noChangeAspect="1" noChangeArrowheads="1"/>
          </p:cNvPicPr>
          <p:nvPr/>
        </p:nvPicPr>
        <p:blipFill>
          <a:blip r:embed="rId4" cstate="print"/>
          <a:srcRect/>
          <a:stretch>
            <a:fillRect/>
          </a:stretch>
        </p:blipFill>
        <p:spPr bwMode="auto">
          <a:xfrm>
            <a:off x="8070073" y="185508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3" name="Flowchart: Magnetic Disk 22"/>
          <p:cNvSpPr/>
          <p:nvPr/>
        </p:nvSpPr>
        <p:spPr bwMode="auto">
          <a:xfrm>
            <a:off x="7063841" y="1955275"/>
            <a:ext cx="2065867" cy="824089"/>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View Model</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grpSp>
        <p:nvGrpSpPr>
          <p:cNvPr id="24" name="Group 28"/>
          <p:cNvGrpSpPr/>
          <p:nvPr/>
        </p:nvGrpSpPr>
        <p:grpSpPr>
          <a:xfrm>
            <a:off x="5778323" y="3050292"/>
            <a:ext cx="2628900" cy="688622"/>
            <a:chOff x="-122766" y="3905956"/>
            <a:chExt cx="2628900" cy="688622"/>
          </a:xfrm>
        </p:grpSpPr>
        <p:sp>
          <p:nvSpPr>
            <p:cNvPr id="25" name="Rectangle 24"/>
            <p:cNvSpPr/>
            <p:nvPr/>
          </p:nvSpPr>
          <p:spPr bwMode="auto">
            <a:xfrm>
              <a:off x="79024" y="3905956"/>
              <a:ext cx="2427110"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latin typeface="Calibri" pitchFamily="34" charset="0"/>
                </a:rPr>
                <a:t>View Model</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Updater</a:t>
              </a:r>
            </a:p>
          </p:txBody>
        </p:sp>
        <p:sp>
          <p:nvSpPr>
            <p:cNvPr id="26" name="Rectangle 25"/>
            <p:cNvSpPr/>
            <p:nvPr/>
          </p:nvSpPr>
          <p:spPr bwMode="auto">
            <a:xfrm>
              <a:off x="-105831" y="40541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 name="Rectangle 26"/>
            <p:cNvSpPr/>
            <p:nvPr/>
          </p:nvSpPr>
          <p:spPr bwMode="auto">
            <a:xfrm>
              <a:off x="-122766" y="42742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8" name="Line 25"/>
          <p:cNvSpPr>
            <a:spLocks noChangeShapeType="1"/>
          </p:cNvSpPr>
          <p:nvPr/>
        </p:nvSpPr>
        <p:spPr bwMode="auto">
          <a:xfrm flipV="1">
            <a:off x="6442956" y="3750204"/>
            <a:ext cx="688623" cy="598311"/>
          </a:xfrm>
          <a:prstGeom prst="line">
            <a:avLst/>
          </a:prstGeom>
          <a:noFill/>
          <a:ln w="38100">
            <a:solidFill>
              <a:schemeClr val="tx1"/>
            </a:solidFill>
            <a:round/>
            <a:headEnd type="none" w="lg" len="lg"/>
            <a:tailEnd type="stealth" w="lg" len="lg"/>
          </a:ln>
          <a:effectLst/>
        </p:spPr>
        <p:txBody>
          <a:bodyPr/>
          <a:lstStyle/>
          <a:p>
            <a:endParaRPr lang="en-GB"/>
          </a:p>
        </p:txBody>
      </p:sp>
      <p:sp>
        <p:nvSpPr>
          <p:cNvPr id="29" name="Text Box 23"/>
          <p:cNvSpPr txBox="1">
            <a:spLocks noChangeArrowheads="1"/>
          </p:cNvSpPr>
          <p:nvPr/>
        </p:nvSpPr>
        <p:spPr bwMode="auto">
          <a:xfrm>
            <a:off x="6759780" y="4011377"/>
            <a:ext cx="1163432" cy="378565"/>
          </a:xfrm>
          <a:prstGeom prst="rect">
            <a:avLst/>
          </a:prstGeom>
          <a:noFill/>
          <a:ln w="9525">
            <a:noFill/>
            <a:miter lim="800000"/>
            <a:headEnd/>
            <a:tailEnd/>
          </a:ln>
          <a:effectLst/>
        </p:spPr>
        <p:txBody>
          <a:bodyPr wrap="square">
            <a:spAutoFit/>
          </a:bodyPr>
          <a:lstStyle/>
          <a:p>
            <a:pPr>
              <a:spcBef>
                <a:spcPct val="50000"/>
              </a:spcBef>
            </a:pPr>
            <a:r>
              <a:rPr lang="en-US" sz="2000" dirty="0" smtClean="0"/>
              <a:t>Publish</a:t>
            </a:r>
            <a:endParaRPr lang="en-US" sz="2000" b="0" dirty="0">
              <a:effectLst/>
            </a:endParaRPr>
          </a:p>
        </p:txBody>
      </p:sp>
      <p:sp>
        <p:nvSpPr>
          <p:cNvPr id="30" name="Line 25"/>
          <p:cNvSpPr>
            <a:spLocks noChangeShapeType="1"/>
          </p:cNvSpPr>
          <p:nvPr/>
        </p:nvSpPr>
        <p:spPr bwMode="auto">
          <a:xfrm flipV="1">
            <a:off x="7571844" y="2768069"/>
            <a:ext cx="158045" cy="282224"/>
          </a:xfrm>
          <a:prstGeom prst="line">
            <a:avLst/>
          </a:prstGeom>
          <a:noFill/>
          <a:ln w="38100">
            <a:solidFill>
              <a:schemeClr val="tx1"/>
            </a:solidFill>
            <a:round/>
            <a:headEnd type="none" w="lg" len="lg"/>
            <a:tailEnd type="stealth" w="lg" len="lg"/>
          </a:ln>
          <a:effectLst/>
        </p:spPr>
        <p:txBody>
          <a:bodyPr/>
          <a:lstStyle/>
          <a:p>
            <a:endParaRPr lang="en-GB"/>
          </a:p>
        </p:txBody>
      </p:sp>
      <p:sp>
        <p:nvSpPr>
          <p:cNvPr id="31" name="Rounded Rectangle 30"/>
          <p:cNvSpPr/>
          <p:nvPr/>
        </p:nvSpPr>
        <p:spPr bwMode="auto">
          <a:xfrm>
            <a:off x="1852612" y="2344737"/>
            <a:ext cx="2679700" cy="3746500"/>
          </a:xfrm>
          <a:prstGeom prst="roundRect">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dirty="0" smtClean="0">
              <a:solidFill>
                <a:schemeClr val="bg2"/>
              </a:solidFill>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rPr>
              <a:t>Client</a:t>
            </a:r>
          </a:p>
        </p:txBody>
      </p:sp>
      <p:sp>
        <p:nvSpPr>
          <p:cNvPr id="32" name="Line 25"/>
          <p:cNvSpPr>
            <a:spLocks noChangeShapeType="1"/>
          </p:cNvSpPr>
          <p:nvPr/>
        </p:nvSpPr>
        <p:spPr bwMode="auto">
          <a:xfrm flipV="1">
            <a:off x="3356856" y="2370136"/>
            <a:ext cx="3690056" cy="390878"/>
          </a:xfrm>
          <a:prstGeom prst="line">
            <a:avLst/>
          </a:prstGeom>
          <a:noFill/>
          <a:ln w="38100">
            <a:solidFill>
              <a:schemeClr val="tx1"/>
            </a:solidFill>
            <a:round/>
            <a:headEnd type="none" w="lg" len="lg"/>
            <a:tailEnd type="stealth" w="lg" len="lg"/>
          </a:ln>
          <a:effectLst/>
        </p:spPr>
        <p:txBody>
          <a:bodyPr/>
          <a:lstStyle/>
          <a:p>
            <a:endParaRPr lang="en-GB"/>
          </a:p>
        </p:txBody>
      </p:sp>
      <p:sp>
        <p:nvSpPr>
          <p:cNvPr id="33" name="Line 25"/>
          <p:cNvSpPr>
            <a:spLocks noChangeShapeType="1"/>
          </p:cNvSpPr>
          <p:nvPr/>
        </p:nvSpPr>
        <p:spPr bwMode="auto">
          <a:xfrm>
            <a:off x="3369556" y="4488214"/>
            <a:ext cx="2178756" cy="40922"/>
          </a:xfrm>
          <a:prstGeom prst="line">
            <a:avLst/>
          </a:prstGeom>
          <a:noFill/>
          <a:ln w="38100">
            <a:solidFill>
              <a:schemeClr val="tx1"/>
            </a:solidFill>
            <a:round/>
            <a:headEnd type="none" w="lg" len="lg"/>
            <a:tailEnd type="stealth" w="lg" len="lg"/>
          </a:ln>
          <a:effectLst/>
        </p:spPr>
        <p:txBody>
          <a:bodyPr/>
          <a:lstStyle/>
          <a:p>
            <a:endParaRPr lang="en-GB"/>
          </a:p>
        </p:txBody>
      </p:sp>
      <p:sp>
        <p:nvSpPr>
          <p:cNvPr id="34" name="Arc 33"/>
          <p:cNvSpPr/>
          <p:nvPr/>
        </p:nvSpPr>
        <p:spPr bwMode="auto">
          <a:xfrm rot="18440961" flipV="1">
            <a:off x="1319451" y="2801533"/>
            <a:ext cx="2472960" cy="1998719"/>
          </a:xfrm>
          <a:prstGeom prst="arc">
            <a:avLst>
              <a:gd name="adj1" fmla="val 16715768"/>
              <a:gd name="adj2" fmla="val 0"/>
            </a:avLst>
          </a:prstGeom>
          <a:noFill/>
          <a:ln w="28575" cap="flat" cmpd="sng" algn="ctr">
            <a:solidFill>
              <a:schemeClr val="bg2"/>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35" name="Text Box 23"/>
          <p:cNvSpPr txBox="1">
            <a:spLocks noChangeArrowheads="1"/>
          </p:cNvSpPr>
          <p:nvPr/>
        </p:nvSpPr>
        <p:spPr bwMode="auto">
          <a:xfrm>
            <a:off x="1547812" y="1341437"/>
            <a:ext cx="7848600" cy="435825"/>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latin typeface="+mj-lt"/>
                <a:ea typeface="+mj-ea"/>
                <a:cs typeface="+mj-cs"/>
              </a:rPr>
              <a:t>Data from commands immediately overlaid on queries</a:t>
            </a:r>
            <a:endParaRPr lang="en-US" sz="2400" b="0" dirty="0">
              <a:effectLst/>
              <a:latin typeface="+mj-lt"/>
              <a:ea typeface="+mj-ea"/>
              <a:cs typeface="+mj-cs"/>
            </a:endParaRPr>
          </a:p>
        </p:txBody>
      </p:sp>
    </p:spTree>
    <p:extLst>
      <p:ext uri="{BB962C8B-B14F-4D97-AF65-F5344CB8AC3E}">
        <p14:creationId xmlns:p14="http://schemas.microsoft.com/office/powerpoint/2010/main" val="51189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Rules / Domain Components</a:t>
            </a:r>
            <a:endParaRPr lang="en-AU" dirty="0"/>
          </a:p>
        </p:txBody>
      </p:sp>
      <p:sp>
        <p:nvSpPr>
          <p:cNvPr id="3" name="Content Placeholder 2"/>
          <p:cNvSpPr>
            <a:spLocks noGrp="1"/>
          </p:cNvSpPr>
          <p:nvPr>
            <p:ph idx="1"/>
          </p:nvPr>
        </p:nvSpPr>
        <p:spPr/>
        <p:txBody>
          <a:bodyPr/>
          <a:lstStyle/>
          <a:p>
            <a:r>
              <a:rPr lang="en-AU" dirty="0" smtClean="0"/>
              <a:t>What are they for?</a:t>
            </a:r>
          </a:p>
          <a:p>
            <a:pPr lvl="1"/>
            <a:r>
              <a:rPr lang="en-AU" dirty="0" smtClean="0"/>
              <a:t>In addition to doing what the command said to do, doing other things</a:t>
            </a:r>
          </a:p>
          <a:p>
            <a:pPr lvl="1"/>
            <a:r>
              <a:rPr lang="en-AU" dirty="0" smtClean="0"/>
              <a:t>E.g. When a customer withdraws money from their account, if the account is overdrawn, send them an email recommending a loan.</a:t>
            </a:r>
          </a:p>
          <a:p>
            <a:pPr lvl="1"/>
            <a:endParaRPr lang="en-AU" dirty="0" smtClean="0"/>
          </a:p>
          <a:p>
            <a:r>
              <a:rPr lang="en-AU" dirty="0" smtClean="0"/>
              <a:t>The focus is NOT on persistence</a:t>
            </a:r>
          </a:p>
          <a:p>
            <a:r>
              <a:rPr lang="en-AU" dirty="0" smtClean="0"/>
              <a:t>The view model provides for most data needs</a:t>
            </a:r>
            <a:endParaRPr lang="en-AU" dirty="0"/>
          </a:p>
        </p:txBody>
      </p:sp>
    </p:spTree>
    <p:extLst>
      <p:ext uri="{BB962C8B-B14F-4D97-AF65-F5344CB8AC3E}">
        <p14:creationId xmlns:p14="http://schemas.microsoft.com/office/powerpoint/2010/main" val="355828064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Domain Models</a:t>
            </a:r>
            <a:endParaRPr lang="en-US" dirty="0"/>
          </a:p>
        </p:txBody>
      </p:sp>
      <p:sp>
        <p:nvSpPr>
          <p:cNvPr id="5" name="Content Placeholder 4"/>
          <p:cNvSpPr>
            <a:spLocks noGrp="1"/>
          </p:cNvSpPr>
          <p:nvPr>
            <p:ph idx="1"/>
          </p:nvPr>
        </p:nvSpPr>
        <p:spPr/>
        <p:txBody>
          <a:bodyPr/>
          <a:lstStyle/>
          <a:p>
            <a:r>
              <a:rPr lang="en-US" dirty="0" smtClean="0"/>
              <a:t>“If you have complicated and </a:t>
            </a:r>
            <a:r>
              <a:rPr lang="en-US" dirty="0" err="1" smtClean="0"/>
              <a:t>everchanging</a:t>
            </a:r>
            <a:r>
              <a:rPr lang="en-US" dirty="0" smtClean="0"/>
              <a:t> business rules…”</a:t>
            </a:r>
          </a:p>
          <a:p>
            <a:endParaRPr lang="en-US" dirty="0" smtClean="0"/>
          </a:p>
          <a:p>
            <a:r>
              <a:rPr lang="en-US" dirty="0" smtClean="0"/>
              <a:t>“If you have simple not-null checks and a couple of sums to calculate, a Transaction Script is a better bet”</a:t>
            </a:r>
          </a:p>
          <a:p>
            <a:endParaRPr lang="en-US" dirty="0" smtClean="0"/>
          </a:p>
          <a:p>
            <a:r>
              <a:rPr lang="en-US" dirty="0" smtClean="0"/>
              <a:t>	 p119    Patterns of Enterprise 			Application Architecture</a:t>
            </a:r>
          </a:p>
          <a:p>
            <a:endParaRPr lang="en-US" dirty="0"/>
          </a:p>
        </p:txBody>
      </p:sp>
      <p:pic>
        <p:nvPicPr>
          <p:cNvPr id="6" name="Picture 5" descr="poeaa.jpg"/>
          <p:cNvPicPr>
            <a:picLocks noChangeAspect="1"/>
          </p:cNvPicPr>
          <p:nvPr/>
        </p:nvPicPr>
        <p:blipFill>
          <a:blip r:embed="rId3" cstate="print"/>
          <a:stretch>
            <a:fillRect/>
          </a:stretch>
        </p:blipFill>
        <p:spPr>
          <a:xfrm>
            <a:off x="7746699" y="4694237"/>
            <a:ext cx="2094213" cy="2624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4" name="TextBox 3"/>
          <p:cNvSpPr txBox="1"/>
          <p:nvPr/>
        </p:nvSpPr>
        <p:spPr>
          <a:xfrm>
            <a:off x="392112" y="2484437"/>
            <a:ext cx="9315371" cy="2153154"/>
          </a:xfrm>
          <a:prstGeom prst="rect">
            <a:avLst/>
          </a:prstGeom>
          <a:noFill/>
        </p:spPr>
        <p:txBody>
          <a:bodyPr wrap="none" rtlCol="0">
            <a:spAutoFit/>
          </a:bodyPr>
          <a:lstStyle/>
          <a:p>
            <a:r>
              <a:rPr lang="en-AU" sz="7200" dirty="0" smtClean="0"/>
              <a:t>Use CQRS only within</a:t>
            </a:r>
          </a:p>
          <a:p>
            <a:r>
              <a:rPr lang="en-AU" sz="7200" dirty="0" smtClean="0"/>
              <a:t>an SOA service</a:t>
            </a:r>
            <a:endParaRPr lang="en-AU" sz="7200"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SOA &amp; Events</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Loosely Coupled Synchronization</a:t>
            </a:r>
            <a:endParaRPr lang="en-US" dirty="0"/>
          </a:p>
        </p:txBody>
      </p:sp>
      <p:sp>
        <p:nvSpPr>
          <p:cNvPr id="33" name="Rounded Rectangle 32"/>
          <p:cNvSpPr/>
          <p:nvPr/>
        </p:nvSpPr>
        <p:spPr bwMode="auto">
          <a:xfrm>
            <a:off x="3744912" y="20272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cxnSp>
        <p:nvCxnSpPr>
          <p:cNvPr id="34" name="Straight Arrow Connector 33"/>
          <p:cNvCxnSpPr/>
          <p:nvPr/>
        </p:nvCxnSpPr>
        <p:spPr>
          <a:xfrm rot="5400000">
            <a:off x="2020996" y="3686941"/>
            <a:ext cx="2438400" cy="1447800"/>
          </a:xfrm>
          <a:prstGeom prst="straightConnector1">
            <a:avLst/>
          </a:prstGeom>
          <a:noFill/>
          <a:ln w="38100" cap="flat" cmpd="sng" algn="ctr">
            <a:solidFill>
              <a:schemeClr val="tx1"/>
            </a:solidFill>
            <a:prstDash val="solid"/>
            <a:tailEnd type="stealth" w="lg" len="lg"/>
          </a:ln>
          <a:effectLst/>
        </p:spPr>
      </p:cxnSp>
      <p:sp>
        <p:nvSpPr>
          <p:cNvPr id="35" name="Rectangle 3"/>
          <p:cNvSpPr txBox="1">
            <a:spLocks noChangeArrowheads="1"/>
          </p:cNvSpPr>
          <p:nvPr/>
        </p:nvSpPr>
        <p:spPr>
          <a:xfrm>
            <a:off x="611295" y="3633605"/>
            <a:ext cx="3275215"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Customer Status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36" name="Straight Arrow Connector 35"/>
          <p:cNvCxnSpPr/>
          <p:nvPr/>
        </p:nvCxnSpPr>
        <p:spPr>
          <a:xfrm rot="5400000" flipH="1" flipV="1">
            <a:off x="1982896" y="3877441"/>
            <a:ext cx="2667000" cy="1600200"/>
          </a:xfrm>
          <a:prstGeom prst="straightConnector1">
            <a:avLst/>
          </a:prstGeom>
          <a:noFill/>
          <a:ln w="38100" cap="flat" cmpd="sng" algn="ctr">
            <a:solidFill>
              <a:schemeClr val="tx1"/>
            </a:solidFill>
            <a:prstDash val="solid"/>
            <a:tailEnd type="stealth" w="lg" len="lg"/>
          </a:ln>
          <a:effectLst/>
        </p:spPr>
      </p:cxnSp>
      <p:sp>
        <p:nvSpPr>
          <p:cNvPr id="37" name="Rectangle 3"/>
          <p:cNvSpPr txBox="1">
            <a:spLocks noChangeArrowheads="1"/>
          </p:cNvSpPr>
          <p:nvPr/>
        </p:nvSpPr>
        <p:spPr>
          <a:xfrm>
            <a:off x="3037221" y="5401441"/>
            <a:ext cx="3409604"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Customer Status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38" name="Freeform 13"/>
          <p:cNvSpPr>
            <a:spLocks/>
          </p:cNvSpPr>
          <p:nvPr/>
        </p:nvSpPr>
        <p:spPr bwMode="auto">
          <a:xfrm flipH="1">
            <a:off x="3168702"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9" name="Rectangle 3"/>
          <p:cNvSpPr txBox="1">
            <a:spLocks noChangeArrowheads="1"/>
          </p:cNvSpPr>
          <p:nvPr/>
        </p:nvSpPr>
        <p:spPr>
          <a:xfrm>
            <a:off x="603593" y="2429641"/>
            <a:ext cx="2709805"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Discount Locally</a:t>
            </a:r>
          </a:p>
        </p:txBody>
      </p:sp>
      <p:cxnSp>
        <p:nvCxnSpPr>
          <p:cNvPr id="40" name="Straight Arrow Connector 39"/>
          <p:cNvCxnSpPr/>
          <p:nvPr/>
        </p:nvCxnSpPr>
        <p:spPr>
          <a:xfrm rot="16200000" flipH="1">
            <a:off x="5335696" y="3115441"/>
            <a:ext cx="2514600" cy="2514600"/>
          </a:xfrm>
          <a:prstGeom prst="straightConnector1">
            <a:avLst/>
          </a:prstGeom>
          <a:noFill/>
          <a:ln w="38100" cap="flat" cmpd="sng" algn="ctr">
            <a:solidFill>
              <a:schemeClr val="tx1"/>
            </a:solidFill>
            <a:prstDash val="solid"/>
            <a:tailEnd type="stealth" w="lg" len="lg"/>
          </a:ln>
          <a:effectLst/>
        </p:spPr>
      </p:cxnSp>
      <p:sp>
        <p:nvSpPr>
          <p:cNvPr id="41" name="Rectangle 3"/>
          <p:cNvSpPr txBox="1">
            <a:spLocks noChangeArrowheads="1"/>
          </p:cNvSpPr>
          <p:nvPr/>
        </p:nvSpPr>
        <p:spPr>
          <a:xfrm>
            <a:off x="6108576" y="3428949"/>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Product Pricing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42" name="Straight Arrow Connector 41"/>
          <p:cNvCxnSpPr/>
          <p:nvPr/>
        </p:nvCxnSpPr>
        <p:spPr>
          <a:xfrm rot="16200000" flipV="1">
            <a:off x="5221396" y="3382141"/>
            <a:ext cx="2590800" cy="2514600"/>
          </a:xfrm>
          <a:prstGeom prst="straightConnector1">
            <a:avLst/>
          </a:prstGeom>
          <a:noFill/>
          <a:ln w="38100" cap="flat" cmpd="sng" algn="ctr">
            <a:solidFill>
              <a:schemeClr val="tx1"/>
            </a:solidFill>
            <a:prstDash val="solid"/>
            <a:tailEnd type="stealth" w="lg" len="lg"/>
          </a:ln>
          <a:effectLst/>
        </p:spPr>
      </p:cxnSp>
      <p:sp>
        <p:nvSpPr>
          <p:cNvPr id="43" name="Rectangle 3"/>
          <p:cNvSpPr txBox="1">
            <a:spLocks noChangeArrowheads="1"/>
          </p:cNvSpPr>
          <p:nvPr/>
        </p:nvSpPr>
        <p:spPr>
          <a:xfrm>
            <a:off x="3621896" y="4567391"/>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Product Pricing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44" name="Freeform 13"/>
          <p:cNvSpPr>
            <a:spLocks/>
          </p:cNvSpPr>
          <p:nvPr/>
        </p:nvSpPr>
        <p:spPr bwMode="auto">
          <a:xfrm>
            <a:off x="5494088"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5" name="Rectangle 3"/>
          <p:cNvSpPr txBox="1">
            <a:spLocks noChangeArrowheads="1"/>
          </p:cNvSpPr>
          <p:nvPr/>
        </p:nvSpPr>
        <p:spPr>
          <a:xfrm>
            <a:off x="6021495" y="2429641"/>
            <a:ext cx="291915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Pricing Locally</a:t>
            </a:r>
          </a:p>
        </p:txBody>
      </p:sp>
      <p:pic>
        <p:nvPicPr>
          <p:cNvPr id="46" name="Picture 4"/>
          <p:cNvPicPr>
            <a:picLocks noChangeAspect="1" noChangeArrowheads="1"/>
          </p:cNvPicPr>
          <p:nvPr/>
        </p:nvPicPr>
        <p:blipFill>
          <a:blip r:embed="rId2" cstate="print"/>
          <a:srcRect/>
          <a:stretch>
            <a:fillRect/>
          </a:stretch>
        </p:blipFill>
        <p:spPr bwMode="auto">
          <a:xfrm flipH="1">
            <a:off x="8393112" y="1742117"/>
            <a:ext cx="1371600" cy="1371600"/>
          </a:xfrm>
          <a:prstGeom prst="rect">
            <a:avLst/>
          </a:prstGeom>
          <a:noFill/>
          <a:ln w="9525">
            <a:noFill/>
            <a:miter lim="800000"/>
            <a:headEnd/>
            <a:tailEnd/>
          </a:ln>
          <a:effectLst/>
        </p:spPr>
      </p:pic>
      <p:cxnSp>
        <p:nvCxnSpPr>
          <p:cNvPr id="47" name="Straight Arrow Connector 46"/>
          <p:cNvCxnSpPr/>
          <p:nvPr/>
        </p:nvCxnSpPr>
        <p:spPr>
          <a:xfrm rot="10800000" flipV="1">
            <a:off x="5560358" y="2217307"/>
            <a:ext cx="2468880" cy="0"/>
          </a:xfrm>
          <a:prstGeom prst="straightConnector1">
            <a:avLst/>
          </a:prstGeom>
          <a:noFill/>
          <a:ln w="38100" cap="flat" cmpd="sng" algn="ctr">
            <a:solidFill>
              <a:schemeClr val="tx1"/>
            </a:solidFill>
            <a:prstDash val="solid"/>
            <a:tailEnd type="stealth" w="lg" len="lg"/>
          </a:ln>
          <a:effectLst/>
        </p:spPr>
      </p:cxnSp>
      <p:sp>
        <p:nvSpPr>
          <p:cNvPr id="48" name="Rectangle 3"/>
          <p:cNvSpPr txBox="1">
            <a:spLocks noChangeArrowheads="1"/>
          </p:cNvSpPr>
          <p:nvPr/>
        </p:nvSpPr>
        <p:spPr>
          <a:xfrm>
            <a:off x="6326295" y="1802913"/>
            <a:ext cx="1749829" cy="401782"/>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Place Order</a:t>
            </a:r>
          </a:p>
        </p:txBody>
      </p:sp>
      <p:sp>
        <p:nvSpPr>
          <p:cNvPr id="49" name="Curved Left Arrow 48"/>
          <p:cNvSpPr/>
          <p:nvPr/>
        </p:nvSpPr>
        <p:spPr>
          <a:xfrm>
            <a:off x="4773498" y="2715605"/>
            <a:ext cx="245409" cy="333061"/>
          </a:xfrm>
          <a:prstGeom prst="curvedLef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50" name="Curved Right Arrow 49"/>
          <p:cNvSpPr/>
          <p:nvPr/>
        </p:nvSpPr>
        <p:spPr>
          <a:xfrm flipV="1">
            <a:off x="4315984" y="2678739"/>
            <a:ext cx="294491" cy="363281"/>
          </a:xfrm>
          <a:prstGeom prst="curvedRigh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cxnSp>
        <p:nvCxnSpPr>
          <p:cNvPr id="51" name="Straight Arrow Connector 50"/>
          <p:cNvCxnSpPr/>
          <p:nvPr/>
        </p:nvCxnSpPr>
        <p:spPr>
          <a:xfrm rot="16200000" flipH="1">
            <a:off x="5107096" y="3648841"/>
            <a:ext cx="2819400" cy="2667000"/>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p:nvPr/>
        </p:nvCxnSpPr>
        <p:spPr>
          <a:xfrm rot="5400000">
            <a:off x="2020996" y="4144141"/>
            <a:ext cx="2743200" cy="1752600"/>
          </a:xfrm>
          <a:prstGeom prst="straightConnector1">
            <a:avLst/>
          </a:prstGeom>
          <a:noFill/>
          <a:ln w="38100" cap="flat" cmpd="sng" algn="ctr">
            <a:solidFill>
              <a:schemeClr val="tx1"/>
            </a:solidFill>
            <a:prstDash val="solid"/>
            <a:tailEnd type="stealth" w="lg" len="lg"/>
          </a:ln>
          <a:effectLst/>
        </p:spPr>
      </p:cxnSp>
      <p:sp>
        <p:nvSpPr>
          <p:cNvPr id="53" name="Rectangle 3"/>
          <p:cNvSpPr txBox="1">
            <a:spLocks noChangeArrowheads="1"/>
          </p:cNvSpPr>
          <p:nvPr/>
        </p:nvSpPr>
        <p:spPr>
          <a:xfrm>
            <a:off x="3811696" y="6392041"/>
            <a:ext cx="3124200" cy="5334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 </a:t>
            </a:r>
            <a:r>
              <a:rPr kumimoji="0" lang="en-US" sz="2000" b="0" i="0" u="none" strike="noStrike" kern="0" cap="none" spc="0" normalizeH="0" baseline="0" noProof="0" dirty="0" smtClean="0">
                <a:ln>
                  <a:noFill/>
                </a:ln>
                <a:effectLst/>
                <a:uLnTx/>
                <a:uFillTx/>
                <a:latin typeface="Franklin Gothic Book"/>
              </a:rPr>
              <a:t>Order Accepted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cxnSp>
        <p:nvCxnSpPr>
          <p:cNvPr id="54" name="Straight Arrow Connector 53"/>
          <p:cNvCxnSpPr/>
          <p:nvPr/>
        </p:nvCxnSpPr>
        <p:spPr>
          <a:xfrm rot="5400000" flipH="1" flipV="1">
            <a:off x="2093744" y="5152069"/>
            <a:ext cx="838201" cy="120517"/>
          </a:xfrm>
          <a:prstGeom prst="straightConnector1">
            <a:avLst/>
          </a:prstGeom>
          <a:noFill/>
          <a:ln w="38100" cap="flat" cmpd="sng" algn="ctr">
            <a:solidFill>
              <a:schemeClr val="tx1"/>
            </a:solidFill>
            <a:prstDash val="solid"/>
            <a:tailEnd type="stealth" w="lg" len="lg"/>
          </a:ln>
          <a:effectLst/>
        </p:spPr>
      </p:cxnSp>
      <p:cxnSp>
        <p:nvCxnSpPr>
          <p:cNvPr id="55" name="Straight Arrow Connector 54"/>
          <p:cNvCxnSpPr/>
          <p:nvPr/>
        </p:nvCxnSpPr>
        <p:spPr>
          <a:xfrm rot="16200000" flipV="1">
            <a:off x="1644855" y="5089705"/>
            <a:ext cx="824347" cy="331144"/>
          </a:xfrm>
          <a:prstGeom prst="straightConnector1">
            <a:avLst/>
          </a:prstGeom>
          <a:noFill/>
          <a:ln w="38100" cap="flat" cmpd="sng" algn="ctr">
            <a:solidFill>
              <a:schemeClr val="tx1"/>
            </a:solidFill>
            <a:prstDash val="solid"/>
            <a:tailEnd type="stealth" w="lg" len="lg"/>
          </a:ln>
          <a:effectLst/>
        </p:spPr>
      </p:cxnSp>
      <p:cxnSp>
        <p:nvCxnSpPr>
          <p:cNvPr id="56" name="Straight Arrow Connector 55"/>
          <p:cNvCxnSpPr/>
          <p:nvPr/>
        </p:nvCxnSpPr>
        <p:spPr>
          <a:xfrm rot="5400000" flipH="1" flipV="1">
            <a:off x="7948675" y="5104963"/>
            <a:ext cx="838201" cy="120517"/>
          </a:xfrm>
          <a:prstGeom prst="straightConnector1">
            <a:avLst/>
          </a:prstGeom>
          <a:noFill/>
          <a:ln w="38100" cap="flat" cmpd="sng" algn="ctr">
            <a:solidFill>
              <a:schemeClr val="tx1"/>
            </a:solidFill>
            <a:prstDash val="solid"/>
            <a:tailEnd type="stealth" w="lg" len="lg"/>
          </a:ln>
          <a:effectLst/>
        </p:spPr>
      </p:cxnSp>
      <p:cxnSp>
        <p:nvCxnSpPr>
          <p:cNvPr id="57" name="Straight Arrow Connector 56"/>
          <p:cNvCxnSpPr/>
          <p:nvPr/>
        </p:nvCxnSpPr>
        <p:spPr>
          <a:xfrm rot="16200000" flipV="1">
            <a:off x="7499786" y="5042599"/>
            <a:ext cx="824347" cy="331144"/>
          </a:xfrm>
          <a:prstGeom prst="straightConnector1">
            <a:avLst/>
          </a:prstGeom>
          <a:noFill/>
          <a:ln w="38100" cap="flat" cmpd="sng" algn="ctr">
            <a:solidFill>
              <a:schemeClr val="tx1"/>
            </a:solidFill>
            <a:prstDash val="solid"/>
            <a:tailEnd type="stealth" w="lg" len="lg"/>
          </a:ln>
          <a:effectLst/>
        </p:spPr>
      </p:cxnSp>
      <p:cxnSp>
        <p:nvCxnSpPr>
          <p:cNvPr id="58" name="Straight Arrow Connector 57"/>
          <p:cNvCxnSpPr/>
          <p:nvPr/>
        </p:nvCxnSpPr>
        <p:spPr>
          <a:xfrm rot="16200000" flipH="1">
            <a:off x="4668842" y="3866499"/>
            <a:ext cx="964277" cy="498763"/>
          </a:xfrm>
          <a:prstGeom prst="straightConnector1">
            <a:avLst/>
          </a:prstGeom>
          <a:noFill/>
          <a:ln w="38100" cap="flat" cmpd="sng" algn="ctr">
            <a:solidFill>
              <a:schemeClr val="tx1"/>
            </a:solidFill>
            <a:prstDash val="solid"/>
            <a:tailEnd type="stealth" w="lg" len="lg"/>
          </a:ln>
          <a:effectLst/>
        </p:spPr>
      </p:cxnSp>
      <p:cxnSp>
        <p:nvCxnSpPr>
          <p:cNvPr id="59" name="Straight Arrow Connector 58"/>
          <p:cNvCxnSpPr/>
          <p:nvPr/>
        </p:nvCxnSpPr>
        <p:spPr>
          <a:xfrm rot="5400000">
            <a:off x="3936387" y="4058160"/>
            <a:ext cx="947651" cy="182880"/>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7883687" y="5703673"/>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Pricing</a:t>
            </a:r>
          </a:p>
        </p:txBody>
      </p:sp>
      <p:sp>
        <p:nvSpPr>
          <p:cNvPr id="61" name="Rounded Rectangle 60"/>
          <p:cNvSpPr/>
          <p:nvPr/>
        </p:nvSpPr>
        <p:spPr bwMode="auto">
          <a:xfrm>
            <a:off x="722600" y="5713947"/>
            <a:ext cx="1715784"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CRM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par>
                                <p:cTn id="20" presetID="22" presetClass="entr" presetSubtype="4"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1000"/>
                                        <p:tgtEl>
                                          <p:spTgt spid="37"/>
                                        </p:tgtEl>
                                      </p:cBhvr>
                                    </p:animEffect>
                                    <p:set>
                                      <p:cBhvr>
                                        <p:cTn id="39" dur="1" fill="hold">
                                          <p:stCondLst>
                                            <p:cond delay="999"/>
                                          </p:stCondLst>
                                        </p:cTn>
                                        <p:tgtEl>
                                          <p:spTgt spid="3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36"/>
                                        </p:tgtEl>
                                      </p:cBhvr>
                                    </p:animEffect>
                                    <p:set>
                                      <p:cBhvr>
                                        <p:cTn id="42" dur="1" fill="hold">
                                          <p:stCondLst>
                                            <p:cond delay="999"/>
                                          </p:stCondLst>
                                        </p:cTn>
                                        <p:tgtEl>
                                          <p:spTgt spid="3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4"/>
                                        </p:tgtEl>
                                      </p:cBhvr>
                                    </p:animEffect>
                                    <p:set>
                                      <p:cBhvr>
                                        <p:cTn id="45" dur="1" fill="hold">
                                          <p:stCondLst>
                                            <p:cond delay="999"/>
                                          </p:stCondLst>
                                        </p:cTn>
                                        <p:tgtEl>
                                          <p:spTgt spid="3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35"/>
                                        </p:tgtEl>
                                      </p:cBhvr>
                                    </p:animEffect>
                                    <p:set>
                                      <p:cBhvr>
                                        <p:cTn id="48" dur="1" fill="hold">
                                          <p:stCondLst>
                                            <p:cond delay="999"/>
                                          </p:stCondLst>
                                        </p:cTn>
                                        <p:tgtEl>
                                          <p:spTgt spid="3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39"/>
                                        </p:tgtEl>
                                      </p:cBhvr>
                                    </p:animEffect>
                                    <p:set>
                                      <p:cBhvr>
                                        <p:cTn id="51" dur="1" fill="hold">
                                          <p:stCondLst>
                                            <p:cond delay="999"/>
                                          </p:stCondLst>
                                        </p:cTn>
                                        <p:tgtEl>
                                          <p:spTgt spid="3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38"/>
                                        </p:tgtEl>
                                      </p:cBhvr>
                                    </p:animEffect>
                                    <p:set>
                                      <p:cBhvr>
                                        <p:cTn id="54" dur="1" fill="hold">
                                          <p:stCondLst>
                                            <p:cond delay="999"/>
                                          </p:stCondLst>
                                        </p:cTn>
                                        <p:tgtEl>
                                          <p:spTgt spid="3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54"/>
                                        </p:tgtEl>
                                      </p:cBhvr>
                                    </p:animEffect>
                                    <p:set>
                                      <p:cBhvr>
                                        <p:cTn id="57" dur="1" fill="hold">
                                          <p:stCondLst>
                                            <p:cond delay="999"/>
                                          </p:stCondLst>
                                        </p:cTn>
                                        <p:tgtEl>
                                          <p:spTgt spid="5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000"/>
                                        <p:tgtEl>
                                          <p:spTgt spid="55"/>
                                        </p:tgtEl>
                                      </p:cBhvr>
                                    </p:animEffect>
                                    <p:set>
                                      <p:cBhvr>
                                        <p:cTn id="60" dur="1" fill="hold">
                                          <p:stCondLst>
                                            <p:cond delay="999"/>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down)">
                                      <p:cBhvr>
                                        <p:cTn id="74" dur="500"/>
                                        <p:tgtEl>
                                          <p:spTgt spid="42"/>
                                        </p:tgtEl>
                                      </p:cBhvr>
                                    </p:animEffect>
                                  </p:childTnLst>
                                </p:cTn>
                              </p:par>
                              <p:par>
                                <p:cTn id="75" presetID="22" presetClass="entr" presetSubtype="4"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down)">
                                      <p:cBhvr>
                                        <p:cTn id="77" dur="500"/>
                                        <p:tgtEl>
                                          <p:spTgt spid="57"/>
                                        </p:tgtEl>
                                      </p:cBhvr>
                                    </p:animEffect>
                                  </p:childTnLst>
                                </p:cTn>
                              </p:par>
                              <p:par>
                                <p:cTn id="78" presetID="22" presetClass="entr" presetSubtype="4"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down)">
                                      <p:cBhvr>
                                        <p:cTn id="80" dur="500"/>
                                        <p:tgtEl>
                                          <p:spTgt spid="56"/>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1000"/>
                                        <p:tgtEl>
                                          <p:spTgt spid="43"/>
                                        </p:tgtEl>
                                      </p:cBhvr>
                                    </p:animEffect>
                                    <p:set>
                                      <p:cBhvr>
                                        <p:cTn id="97" dur="1" fill="hold">
                                          <p:stCondLst>
                                            <p:cond delay="999"/>
                                          </p:stCondLst>
                                        </p:cTn>
                                        <p:tgtEl>
                                          <p:spTgt spid="43"/>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1000"/>
                                        <p:tgtEl>
                                          <p:spTgt spid="42"/>
                                        </p:tgtEl>
                                      </p:cBhvr>
                                    </p:animEffect>
                                    <p:set>
                                      <p:cBhvr>
                                        <p:cTn id="100" dur="1" fill="hold">
                                          <p:stCondLst>
                                            <p:cond delay="999"/>
                                          </p:stCondLst>
                                        </p:cTn>
                                        <p:tgtEl>
                                          <p:spTgt spid="4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1000"/>
                                        <p:tgtEl>
                                          <p:spTgt spid="40"/>
                                        </p:tgtEl>
                                      </p:cBhvr>
                                    </p:animEffect>
                                    <p:set>
                                      <p:cBhvr>
                                        <p:cTn id="103" dur="1" fill="hold">
                                          <p:stCondLst>
                                            <p:cond delay="999"/>
                                          </p:stCondLst>
                                        </p:cTn>
                                        <p:tgtEl>
                                          <p:spTgt spid="4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41"/>
                                        </p:tgtEl>
                                      </p:cBhvr>
                                    </p:animEffect>
                                    <p:set>
                                      <p:cBhvr>
                                        <p:cTn id="106" dur="1" fill="hold">
                                          <p:stCondLst>
                                            <p:cond delay="9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1000"/>
                                        <p:tgtEl>
                                          <p:spTgt spid="45"/>
                                        </p:tgtEl>
                                      </p:cBhvr>
                                    </p:animEffect>
                                    <p:set>
                                      <p:cBhvr>
                                        <p:cTn id="109" dur="1" fill="hold">
                                          <p:stCondLst>
                                            <p:cond delay="999"/>
                                          </p:stCondLst>
                                        </p:cTn>
                                        <p:tgtEl>
                                          <p:spTgt spid="4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1000"/>
                                        <p:tgtEl>
                                          <p:spTgt spid="56"/>
                                        </p:tgtEl>
                                      </p:cBhvr>
                                    </p:animEffect>
                                    <p:set>
                                      <p:cBhvr>
                                        <p:cTn id="112" dur="1" fill="hold">
                                          <p:stCondLst>
                                            <p:cond delay="999"/>
                                          </p:stCondLst>
                                        </p:cTn>
                                        <p:tgtEl>
                                          <p:spTgt spid="56"/>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1000"/>
                                        <p:tgtEl>
                                          <p:spTgt spid="57"/>
                                        </p:tgtEl>
                                      </p:cBhvr>
                                    </p:animEffect>
                                    <p:set>
                                      <p:cBhvr>
                                        <p:cTn id="115" dur="1" fill="hold">
                                          <p:stCondLst>
                                            <p:cond delay="999"/>
                                          </p:stCondLst>
                                        </p:cTn>
                                        <p:tgtEl>
                                          <p:spTgt spid="5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1000"/>
                                        <p:tgtEl>
                                          <p:spTgt spid="44"/>
                                        </p:tgtEl>
                                      </p:cBhvr>
                                    </p:animEffect>
                                    <p:set>
                                      <p:cBhvr>
                                        <p:cTn id="118" dur="1" fill="hold">
                                          <p:stCondLst>
                                            <p:cond delay="999"/>
                                          </p:stCondLst>
                                        </p:cTn>
                                        <p:tgtEl>
                                          <p:spTgt spid="4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1000"/>
                                        <p:tgtEl>
                                          <p:spTgt spid="46"/>
                                        </p:tgtEl>
                                      </p:cBhvr>
                                    </p:animEffect>
                                  </p:childTnLst>
                                </p:cTn>
                              </p:par>
                            </p:childTnLst>
                          </p:cTn>
                        </p:par>
                        <p:par>
                          <p:cTn id="124" fill="hold">
                            <p:stCondLst>
                              <p:cond delay="1000"/>
                            </p:stCondLst>
                            <p:childTnLst>
                              <p:par>
                                <p:cTn id="125" presetID="22" presetClass="entr" presetSubtype="2" fill="hold" nodeType="after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wipe(right)">
                                      <p:cBhvr>
                                        <p:cTn id="127" dur="500"/>
                                        <p:tgtEl>
                                          <p:spTgt spid="47"/>
                                        </p:tgtEl>
                                      </p:cBhvr>
                                    </p:animEffect>
                                  </p:childTnLst>
                                </p:cTn>
                              </p:par>
                            </p:childTnLst>
                          </p:cTn>
                        </p:par>
                        <p:par>
                          <p:cTn id="128" fill="hold">
                            <p:stCondLst>
                              <p:cond delay="1500"/>
                            </p:stCondLst>
                            <p:childTnLst>
                              <p:par>
                                <p:cTn id="129" presetID="10" presetClass="entr" presetSubtype="0"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1000"/>
                                        <p:tgtEl>
                                          <p:spTgt spid="48"/>
                                        </p:tgtEl>
                                      </p:cBhvr>
                                    </p:animEffect>
                                  </p:childTnLst>
                                </p:cTn>
                              </p:par>
                            </p:childTnLst>
                          </p:cTn>
                        </p:par>
                        <p:par>
                          <p:cTn id="132" fill="hold">
                            <p:stCondLst>
                              <p:cond delay="2500"/>
                            </p:stCondLst>
                            <p:childTnLst>
                              <p:par>
                                <p:cTn id="133" presetID="22" presetClass="entr" presetSubtype="1" fill="hold" grpId="0"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wipe(up)">
                                      <p:cBhvr>
                                        <p:cTn id="135" dur="500"/>
                                        <p:tgtEl>
                                          <p:spTgt spid="49"/>
                                        </p:tgtEl>
                                      </p:cBhvr>
                                    </p:animEffect>
                                  </p:childTnLst>
                                </p:cTn>
                              </p:par>
                            </p:childTnLst>
                          </p:cTn>
                        </p:par>
                        <p:par>
                          <p:cTn id="136" fill="hold">
                            <p:stCondLst>
                              <p:cond delay="3000"/>
                            </p:stCondLst>
                            <p:childTnLst>
                              <p:par>
                                <p:cTn id="137" presetID="22" presetClass="entr" presetSubtype="4"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down)">
                                      <p:cBhvr>
                                        <p:cTn id="139" dur="500"/>
                                        <p:tgtEl>
                                          <p:spTgt spid="5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fade">
                                      <p:cBhvr>
                                        <p:cTn id="144" dur="1000"/>
                                        <p:tgtEl>
                                          <p:spTgt spid="53"/>
                                        </p:tgtEl>
                                      </p:cBhvr>
                                    </p:animEffect>
                                  </p:childTnLst>
                                </p:cTn>
                              </p:par>
                              <p:par>
                                <p:cTn id="145" presetID="22" presetClass="entr" presetSubtype="1" fill="hold"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up)">
                                      <p:cBhvr>
                                        <p:cTn id="147" dur="500"/>
                                        <p:tgtEl>
                                          <p:spTgt spid="51"/>
                                        </p:tgtEl>
                                      </p:cBhvr>
                                    </p:animEffect>
                                  </p:childTnLst>
                                </p:cTn>
                              </p:par>
                              <p:par>
                                <p:cTn id="148" presetID="22" presetClass="entr" presetSubtype="1"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wipe(up)">
                                      <p:cBhvr>
                                        <p:cTn id="150" dur="500"/>
                                        <p:tgtEl>
                                          <p:spTgt spid="52"/>
                                        </p:tgtEl>
                                      </p:cBhvr>
                                    </p:animEffect>
                                  </p:childTnLst>
                                </p:cTn>
                              </p:par>
                              <p:par>
                                <p:cTn id="151" presetID="22" presetClass="entr" presetSubtype="1" fill="hold" nodeType="with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up)">
                                      <p:cBhvr>
                                        <p:cTn id="153" dur="500"/>
                                        <p:tgtEl>
                                          <p:spTgt spid="58"/>
                                        </p:tgtEl>
                                      </p:cBhvr>
                                    </p:animEffect>
                                  </p:childTnLst>
                                </p:cTn>
                              </p:par>
                              <p:par>
                                <p:cTn id="154" presetID="22" presetClass="entr" presetSubtype="1" fill="hold"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wipe(up)">
                                      <p:cBhvr>
                                        <p:cTn id="1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p:bldP spid="37" grpId="1"/>
      <p:bldP spid="38" grpId="0" animBg="1"/>
      <p:bldP spid="38" grpId="1" animBg="1"/>
      <p:bldP spid="39" grpId="0"/>
      <p:bldP spid="39" grpId="1"/>
      <p:bldP spid="41" grpId="0"/>
      <p:bldP spid="41" grpId="1"/>
      <p:bldP spid="43" grpId="0"/>
      <p:bldP spid="43" grpId="1"/>
      <p:bldP spid="44" grpId="0" animBg="1"/>
      <p:bldP spid="44" grpId="1" animBg="1"/>
      <p:bldP spid="45" grpId="0"/>
      <p:bldP spid="45" grpId="1"/>
      <p:bldP spid="48" grpId="0"/>
      <p:bldP spid="49" grpId="0" animBg="1"/>
      <p:bldP spid="50" grpId="0" animBg="1"/>
      <p:bldP spid="5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Definition</a:t>
            </a:r>
            <a:endParaRPr lang="en-US" dirty="0"/>
          </a:p>
        </p:txBody>
      </p:sp>
      <p:sp>
        <p:nvSpPr>
          <p:cNvPr id="3" name="Content Placeholder 2"/>
          <p:cNvSpPr>
            <a:spLocks noGrp="1"/>
          </p:cNvSpPr>
          <p:nvPr>
            <p:ph idx="1"/>
          </p:nvPr>
        </p:nvSpPr>
        <p:spPr/>
        <p:txBody>
          <a:bodyPr/>
          <a:lstStyle/>
          <a:p>
            <a:r>
              <a:rPr lang="en-US" dirty="0" smtClean="0"/>
              <a:t>A service is divided internally into Business Components (BC)</a:t>
            </a:r>
          </a:p>
          <a:p>
            <a:endParaRPr lang="en-US" dirty="0" smtClean="0"/>
          </a:p>
          <a:p>
            <a:r>
              <a:rPr lang="en-US" dirty="0" smtClean="0"/>
              <a:t>A Business Component is a sub-division of the business capability, not relevant outside the context of the service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54112" y="4389437"/>
            <a:ext cx="8610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err="1" smtClean="0">
                <a:latin typeface="Consolas" pitchFamily="49" charset="0"/>
              </a:rPr>
              <a:t>Bus.Send</a:t>
            </a:r>
            <a:r>
              <a:rPr lang="en-US" sz="2400" dirty="0" smtClean="0">
                <a:latin typeface="Consolas" pitchFamily="49" charset="0"/>
              </a:rPr>
              <a:t>(</a:t>
            </a:r>
            <a:r>
              <a:rPr lang="en-US" sz="2400" dirty="0" smtClean="0">
                <a:solidFill>
                  <a:schemeClr val="accent2">
                    <a:lumMod val="50000"/>
                  </a:schemeClr>
                </a:solidFill>
                <a:latin typeface="Consolas" pitchFamily="49" charset="0"/>
              </a:rPr>
              <a:t>string</a:t>
            </a:r>
            <a:r>
              <a:rPr lang="en-US" sz="2400" dirty="0" smtClean="0">
                <a:latin typeface="Consolas" pitchFamily="49" charset="0"/>
              </a:rPr>
              <a:t> destination, </a:t>
            </a:r>
            <a:r>
              <a:rPr lang="en-US" sz="2400" dirty="0" err="1" smtClean="0">
                <a:latin typeface="Consolas" pitchFamily="49" charset="0"/>
              </a:rPr>
              <a:t>IMessage</a:t>
            </a:r>
            <a:r>
              <a:rPr lang="en-US" sz="2400" dirty="0" smtClean="0">
                <a:latin typeface="Consolas" pitchFamily="49" charset="0"/>
              </a:rPr>
              <a:t>[] </a:t>
            </a:r>
            <a:r>
              <a:rPr lang="en-US" sz="2400" dirty="0" err="1" smtClean="0">
                <a:latin typeface="Consolas" pitchFamily="49" charset="0"/>
              </a:rPr>
              <a:t>msgs</a:t>
            </a:r>
            <a:r>
              <a:rPr lang="en-US" sz="2400" dirty="0" smtClean="0">
                <a:latin typeface="Consolas" pitchFamily="49" charset="0"/>
              </a:rPr>
              <a:t>);</a:t>
            </a:r>
            <a:endParaRPr lang="en-US" sz="2800" dirty="0" smtClean="0">
              <a:latin typeface="Consolas" pitchFamily="49" charset="0"/>
            </a:endParaRPr>
          </a:p>
          <a:p>
            <a:pPr lvl="1"/>
            <a:r>
              <a:rPr lang="en-US" dirty="0" smtClean="0"/>
              <a:t>Requires that application manages routing</a:t>
            </a:r>
          </a:p>
          <a:p>
            <a:pPr lvl="3">
              <a:buNone/>
            </a:pPr>
            <a:endParaRPr lang="en-US" dirty="0" smtClean="0"/>
          </a:p>
          <a:p>
            <a:r>
              <a:rPr lang="en-US" dirty="0" smtClean="0"/>
              <a:t>Configure destination for message type:</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cs typeface="+mn-cs"/>
              </a:rPr>
              <a:t>			&lt;add Messages=“assembly” endpoint=“destination”&gt;</a:t>
            </a:r>
          </a:p>
          <a:p>
            <a:pPr lvl="2">
              <a:buNone/>
            </a:pPr>
            <a:r>
              <a:rPr lang="en-US" sz="2800" dirty="0" smtClean="0"/>
              <a:t>Or:</a:t>
            </a:r>
          </a:p>
          <a:p>
            <a:pPr lvl="2">
              <a:buNone/>
            </a:pPr>
            <a:r>
              <a:rPr lang="en-US" dirty="0" smtClean="0">
                <a:latin typeface="Consolas" pitchFamily="49" charset="0"/>
                <a:cs typeface="+mn-cs"/>
              </a:rPr>
              <a:t>&lt;add Messages=“type” endpoint=“destination”&gt;</a:t>
            </a:r>
            <a:endParaRPr lang="en-US" sz="2800" dirty="0">
              <a:latin typeface="Consolas" pitchFamily="49" charset="0"/>
              <a:cs typeface="+mn-cs"/>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Components: Example</a:t>
            </a:r>
            <a:endParaRPr lang="en-US" dirty="0"/>
          </a:p>
        </p:txBody>
      </p:sp>
      <p:sp>
        <p:nvSpPr>
          <p:cNvPr id="3" name="Content Placeholder 2"/>
          <p:cNvSpPr>
            <a:spLocks noGrp="1"/>
          </p:cNvSpPr>
          <p:nvPr>
            <p:ph idx="1"/>
          </p:nvPr>
        </p:nvSpPr>
        <p:spPr/>
        <p:txBody>
          <a:bodyPr/>
          <a:lstStyle/>
          <a:p>
            <a:r>
              <a:rPr lang="en-US" dirty="0" smtClean="0"/>
              <a:t>Business Components in Shipping Service</a:t>
            </a:r>
          </a:p>
          <a:p>
            <a:pPr lvl="1"/>
            <a:r>
              <a:rPr lang="en-US" dirty="0" smtClean="0"/>
              <a:t>Perishable</a:t>
            </a:r>
          </a:p>
          <a:p>
            <a:pPr lvl="1"/>
            <a:r>
              <a:rPr lang="en-US" dirty="0" smtClean="0"/>
              <a:t>Non-perishable</a:t>
            </a:r>
          </a:p>
          <a:p>
            <a:pPr lvl="2"/>
            <a:endParaRPr lang="en-US" dirty="0" smtClean="0"/>
          </a:p>
          <a:p>
            <a:r>
              <a:rPr lang="en-US" dirty="0" smtClean="0"/>
              <a:t>Business Components in Sales Service</a:t>
            </a:r>
          </a:p>
          <a:p>
            <a:pPr lvl="1"/>
            <a:r>
              <a:rPr lang="en-US" dirty="0" smtClean="0"/>
              <a:t>Regular Customers</a:t>
            </a:r>
          </a:p>
          <a:p>
            <a:pPr lvl="1"/>
            <a:r>
              <a:rPr lang="en-US" dirty="0" smtClean="0"/>
              <a:t>Strategic Partners</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Structure</a:t>
            </a:r>
            <a:endParaRPr lang="en-US" dirty="0"/>
          </a:p>
        </p:txBody>
      </p:sp>
      <p:sp>
        <p:nvSpPr>
          <p:cNvPr id="3" name="Content Placeholder 2"/>
          <p:cNvSpPr>
            <a:spLocks noGrp="1"/>
          </p:cNvSpPr>
          <p:nvPr>
            <p:ph idx="1"/>
          </p:nvPr>
        </p:nvSpPr>
        <p:spPr/>
        <p:txBody>
          <a:bodyPr/>
          <a:lstStyle/>
          <a:p>
            <a:pPr>
              <a:buNone/>
            </a:pPr>
            <a:r>
              <a:rPr lang="en-US" dirty="0" smtClean="0"/>
              <a:t>A business component:</a:t>
            </a:r>
          </a:p>
          <a:p>
            <a:r>
              <a:rPr lang="en-US" dirty="0" smtClean="0"/>
              <a:t>	Has its own database</a:t>
            </a:r>
          </a:p>
          <a:p>
            <a:pPr lvl="1"/>
            <a:r>
              <a:rPr lang="en-US" dirty="0" smtClean="0"/>
              <a:t>Logically independent</a:t>
            </a:r>
          </a:p>
          <a:p>
            <a:pPr lvl="2"/>
            <a:r>
              <a:rPr lang="en-US" dirty="0" smtClean="0"/>
              <a:t>No foreign keys to any other BCs</a:t>
            </a:r>
          </a:p>
          <a:p>
            <a:pPr lvl="1"/>
            <a:r>
              <a:rPr lang="en-US" dirty="0" smtClean="0"/>
              <a:t>Physical separation provides greatest autonomy</a:t>
            </a:r>
          </a:p>
          <a:p>
            <a:pPr lvl="1"/>
            <a:endParaRPr lang="en-US" dirty="0" smtClean="0"/>
          </a:p>
          <a:p>
            <a:r>
              <a:rPr lang="en-US" dirty="0" smtClean="0"/>
              <a:t>	Can subscribe to events from other services</a:t>
            </a:r>
          </a:p>
          <a:p>
            <a:r>
              <a:rPr lang="en-US" dirty="0" smtClean="0"/>
              <a:t>	Logically owns the code, </a:t>
            </a:r>
            <a:r>
              <a:rPr lang="en-US" dirty="0" err="1" smtClean="0"/>
              <a:t>config</a:t>
            </a:r>
            <a:r>
              <a:rPr lang="en-US" dirty="0" smtClean="0"/>
              <a:t>, DB schema as well as message schema for those it publishes</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Component: Definition</a:t>
            </a:r>
            <a:endParaRPr lang="en-US" dirty="0"/>
          </a:p>
        </p:txBody>
      </p:sp>
      <p:sp>
        <p:nvSpPr>
          <p:cNvPr id="3" name="Content Placeholder 2"/>
          <p:cNvSpPr>
            <a:spLocks noGrp="1"/>
          </p:cNvSpPr>
          <p:nvPr>
            <p:ph idx="1"/>
          </p:nvPr>
        </p:nvSpPr>
        <p:spPr/>
        <p:txBody>
          <a:bodyPr/>
          <a:lstStyle/>
          <a:p>
            <a:r>
              <a:rPr lang="en-US" dirty="0" smtClean="0"/>
              <a:t>An Autonomous Component (AC) is a logical unit of deployment, containing all code and </a:t>
            </a:r>
            <a:r>
              <a:rPr lang="en-US" dirty="0" err="1" smtClean="0"/>
              <a:t>config</a:t>
            </a:r>
            <a:r>
              <a:rPr lang="en-US" dirty="0" smtClean="0"/>
              <a:t> needed to handle a single message type within a given business component.</a:t>
            </a:r>
          </a:p>
          <a:p>
            <a:endParaRPr lang="en-US" dirty="0" smtClean="0"/>
          </a:p>
          <a:p>
            <a:r>
              <a:rPr lang="en-US" dirty="0" smtClean="0"/>
              <a:t>When installed on a given machine, that physical instance is called an</a:t>
            </a:r>
          </a:p>
          <a:p>
            <a:pPr>
              <a:buNone/>
            </a:pPr>
            <a:r>
              <a:rPr lang="en-US" dirty="0" smtClean="0"/>
              <a:t>	Autonomous Component Instance (ACI)</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Structure</a:t>
            </a:r>
            <a:endParaRPr lang="en-US" dirty="0"/>
          </a:p>
        </p:txBody>
      </p:sp>
      <p:sp>
        <p:nvSpPr>
          <p:cNvPr id="58" name="Rectangle 57"/>
          <p:cNvSpPr/>
          <p:nvPr/>
        </p:nvSpPr>
        <p:spPr bwMode="auto">
          <a:xfrm>
            <a:off x="468312" y="1722437"/>
            <a:ext cx="9144000" cy="5105400"/>
          </a:xfrm>
          <a:prstGeom prst="rect">
            <a:avLst/>
          </a:prstGeom>
          <a:noFill/>
          <a:ln w="57150"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9" name="TextBox 58"/>
          <p:cNvSpPr txBox="1"/>
          <p:nvPr/>
        </p:nvSpPr>
        <p:spPr>
          <a:xfrm>
            <a:off x="8277205" y="1372469"/>
            <a:ext cx="954107" cy="349968"/>
          </a:xfrm>
          <a:prstGeom prst="rect">
            <a:avLst/>
          </a:prstGeom>
          <a:noFill/>
        </p:spPr>
        <p:txBody>
          <a:bodyPr wrap="none" rtlCol="0">
            <a:spAutoFit/>
          </a:bodyPr>
          <a:lstStyle/>
          <a:p>
            <a:r>
              <a:rPr lang="en-US" dirty="0" smtClean="0"/>
              <a:t>Service</a:t>
            </a:r>
            <a:endParaRPr lang="en-US" dirty="0"/>
          </a:p>
        </p:txBody>
      </p:sp>
      <p:sp>
        <p:nvSpPr>
          <p:cNvPr id="60" name="Rectangle 59"/>
          <p:cNvSpPr/>
          <p:nvPr/>
        </p:nvSpPr>
        <p:spPr bwMode="auto">
          <a:xfrm>
            <a:off x="1077912" y="2103437"/>
            <a:ext cx="3581400" cy="44196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1" name="Rectangle 60"/>
          <p:cNvSpPr/>
          <p:nvPr/>
        </p:nvSpPr>
        <p:spPr bwMode="auto">
          <a:xfrm>
            <a:off x="5649912" y="2103437"/>
            <a:ext cx="3733800" cy="44196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2" name="Flowchart: Magnetic Disk 61"/>
          <p:cNvSpPr/>
          <p:nvPr/>
        </p:nvSpPr>
        <p:spPr bwMode="auto">
          <a:xfrm>
            <a:off x="2068512" y="5761037"/>
            <a:ext cx="1066800" cy="609600"/>
          </a:xfrm>
          <a:prstGeom prst="flowChartMagneticDisk">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sp>
        <p:nvSpPr>
          <p:cNvPr id="63" name="Flowchart: Magnetic Disk 62"/>
          <p:cNvSpPr/>
          <p:nvPr/>
        </p:nvSpPr>
        <p:spPr bwMode="auto">
          <a:xfrm>
            <a:off x="7021512" y="5761037"/>
            <a:ext cx="1066800" cy="609600"/>
          </a:xfrm>
          <a:prstGeom prst="flowChartMagneticDisk">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grpSp>
        <p:nvGrpSpPr>
          <p:cNvPr id="64" name="Group 18"/>
          <p:cNvGrpSpPr/>
          <p:nvPr/>
        </p:nvGrpSpPr>
        <p:grpSpPr>
          <a:xfrm>
            <a:off x="1154112" y="2255837"/>
            <a:ext cx="1676400" cy="1498600"/>
            <a:chOff x="1916112" y="2509837"/>
            <a:chExt cx="1676400" cy="1498600"/>
          </a:xfrm>
        </p:grpSpPr>
        <p:sp>
          <p:nvSpPr>
            <p:cNvPr id="65"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6"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7"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68" name="Group 19"/>
          <p:cNvGrpSpPr/>
          <p:nvPr/>
        </p:nvGrpSpPr>
        <p:grpSpPr>
          <a:xfrm>
            <a:off x="239712" y="2865437"/>
            <a:ext cx="770280" cy="457200"/>
            <a:chOff x="3668710" y="1798637"/>
            <a:chExt cx="770280" cy="457200"/>
          </a:xfrm>
        </p:grpSpPr>
        <p:pic>
          <p:nvPicPr>
            <p:cNvPr id="69"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0" name="TextBox 69"/>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grpSp>
        <p:nvGrpSpPr>
          <p:cNvPr id="71" name="Group 22"/>
          <p:cNvGrpSpPr/>
          <p:nvPr/>
        </p:nvGrpSpPr>
        <p:grpSpPr>
          <a:xfrm>
            <a:off x="1306512" y="3932237"/>
            <a:ext cx="1676400" cy="1498600"/>
            <a:chOff x="1916112" y="2509837"/>
            <a:chExt cx="1676400" cy="1498600"/>
          </a:xfrm>
        </p:grpSpPr>
        <p:sp>
          <p:nvSpPr>
            <p:cNvPr id="72"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75" name="Group 26"/>
          <p:cNvGrpSpPr/>
          <p:nvPr/>
        </p:nvGrpSpPr>
        <p:grpSpPr>
          <a:xfrm>
            <a:off x="239712" y="4465637"/>
            <a:ext cx="770280" cy="457200"/>
            <a:chOff x="3668710" y="1798637"/>
            <a:chExt cx="770280" cy="457200"/>
          </a:xfrm>
        </p:grpSpPr>
        <p:pic>
          <p:nvPicPr>
            <p:cNvPr id="7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7" name="TextBox 76"/>
            <p:cNvSpPr txBox="1"/>
            <p:nvPr/>
          </p:nvSpPr>
          <p:spPr>
            <a:xfrm>
              <a:off x="3668710" y="1820077"/>
              <a:ext cx="762001" cy="321306"/>
            </a:xfrm>
            <a:prstGeom prst="rect">
              <a:avLst/>
            </a:prstGeom>
            <a:noFill/>
          </p:spPr>
          <p:txBody>
            <a:bodyPr wrap="square" rtlCol="0">
              <a:spAutoFit/>
            </a:bodyPr>
            <a:lstStyle/>
            <a:p>
              <a:pPr algn="ctr"/>
              <a:r>
                <a:rPr lang="en-US" sz="1600" dirty="0" smtClean="0"/>
                <a:t>M2</a:t>
              </a:r>
              <a:endParaRPr lang="en-US" sz="1600" dirty="0"/>
            </a:p>
          </p:txBody>
        </p:sp>
      </p:grpSp>
      <p:grpSp>
        <p:nvGrpSpPr>
          <p:cNvPr id="78" name="Group 29"/>
          <p:cNvGrpSpPr/>
          <p:nvPr/>
        </p:nvGrpSpPr>
        <p:grpSpPr>
          <a:xfrm>
            <a:off x="5802312" y="2255837"/>
            <a:ext cx="1676400" cy="1498600"/>
            <a:chOff x="1916112" y="2509837"/>
            <a:chExt cx="1676400" cy="1498600"/>
          </a:xfrm>
        </p:grpSpPr>
        <p:sp>
          <p:nvSpPr>
            <p:cNvPr id="79"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2" name="Group 33"/>
          <p:cNvGrpSpPr/>
          <p:nvPr/>
        </p:nvGrpSpPr>
        <p:grpSpPr>
          <a:xfrm>
            <a:off x="4811712" y="2789237"/>
            <a:ext cx="770280" cy="457200"/>
            <a:chOff x="3668710" y="1798637"/>
            <a:chExt cx="770280" cy="457200"/>
          </a:xfrm>
        </p:grpSpPr>
        <p:pic>
          <p:nvPicPr>
            <p:cNvPr id="8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84" name="TextBox 83"/>
            <p:cNvSpPr txBox="1"/>
            <p:nvPr/>
          </p:nvSpPr>
          <p:spPr>
            <a:xfrm>
              <a:off x="3668710" y="1820077"/>
              <a:ext cx="762001" cy="321306"/>
            </a:xfrm>
            <a:prstGeom prst="rect">
              <a:avLst/>
            </a:prstGeom>
            <a:noFill/>
          </p:spPr>
          <p:txBody>
            <a:bodyPr wrap="square" rtlCol="0">
              <a:spAutoFit/>
            </a:bodyPr>
            <a:lstStyle/>
            <a:p>
              <a:pPr algn="ctr"/>
              <a:r>
                <a:rPr lang="en-US" sz="1600" dirty="0" smtClean="0"/>
                <a:t>M4</a:t>
              </a:r>
              <a:endParaRPr lang="en-US" sz="1600" dirty="0"/>
            </a:p>
          </p:txBody>
        </p:sp>
      </p:grpSp>
      <p:grpSp>
        <p:nvGrpSpPr>
          <p:cNvPr id="85" name="Group 36"/>
          <p:cNvGrpSpPr/>
          <p:nvPr/>
        </p:nvGrpSpPr>
        <p:grpSpPr>
          <a:xfrm>
            <a:off x="5878512" y="3932237"/>
            <a:ext cx="1676400" cy="1498600"/>
            <a:chOff x="1916112" y="2509837"/>
            <a:chExt cx="1676400" cy="1498600"/>
          </a:xfrm>
        </p:grpSpPr>
        <p:sp>
          <p:nvSpPr>
            <p:cNvPr id="86"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7"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8"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9" name="Group 40"/>
          <p:cNvGrpSpPr/>
          <p:nvPr/>
        </p:nvGrpSpPr>
        <p:grpSpPr>
          <a:xfrm>
            <a:off x="4811712" y="4465637"/>
            <a:ext cx="770280" cy="457200"/>
            <a:chOff x="3668710" y="1798637"/>
            <a:chExt cx="770280" cy="457200"/>
          </a:xfrm>
        </p:grpSpPr>
        <p:pic>
          <p:nvPicPr>
            <p:cNvPr id="90"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91" name="TextBox 90"/>
            <p:cNvSpPr txBox="1"/>
            <p:nvPr/>
          </p:nvSpPr>
          <p:spPr>
            <a:xfrm>
              <a:off x="3668710" y="1820077"/>
              <a:ext cx="762001" cy="321306"/>
            </a:xfrm>
            <a:prstGeom prst="rect">
              <a:avLst/>
            </a:prstGeom>
            <a:noFill/>
          </p:spPr>
          <p:txBody>
            <a:bodyPr wrap="square" rtlCol="0">
              <a:spAutoFit/>
            </a:bodyPr>
            <a:lstStyle/>
            <a:p>
              <a:pPr algn="ctr"/>
              <a:r>
                <a:rPr lang="en-US" sz="1600" dirty="0" smtClean="0"/>
                <a:t>M3</a:t>
              </a:r>
              <a:endParaRPr lang="en-US" sz="1600" dirty="0"/>
            </a:p>
          </p:txBody>
        </p:sp>
      </p:grpSp>
      <p:sp>
        <p:nvSpPr>
          <p:cNvPr id="92" name="TextBox 91"/>
          <p:cNvSpPr txBox="1"/>
          <p:nvPr/>
        </p:nvSpPr>
        <p:spPr>
          <a:xfrm>
            <a:off x="1077912" y="1722437"/>
            <a:ext cx="2582823" cy="349968"/>
          </a:xfrm>
          <a:prstGeom prst="rect">
            <a:avLst/>
          </a:prstGeom>
          <a:noFill/>
        </p:spPr>
        <p:txBody>
          <a:bodyPr wrap="none" rtlCol="0">
            <a:spAutoFit/>
          </a:bodyPr>
          <a:lstStyle/>
          <a:p>
            <a:r>
              <a:rPr lang="en-US" dirty="0" smtClean="0"/>
              <a:t>Business Component A</a:t>
            </a:r>
            <a:endParaRPr lang="en-US" dirty="0"/>
          </a:p>
        </p:txBody>
      </p:sp>
      <p:sp>
        <p:nvSpPr>
          <p:cNvPr id="93" name="TextBox 92"/>
          <p:cNvSpPr txBox="1"/>
          <p:nvPr/>
        </p:nvSpPr>
        <p:spPr>
          <a:xfrm>
            <a:off x="6335712" y="1722437"/>
            <a:ext cx="2582823" cy="349968"/>
          </a:xfrm>
          <a:prstGeom prst="rect">
            <a:avLst/>
          </a:prstGeom>
          <a:noFill/>
        </p:spPr>
        <p:txBody>
          <a:bodyPr wrap="none" rtlCol="0">
            <a:spAutoFit/>
          </a:bodyPr>
          <a:lstStyle/>
          <a:p>
            <a:r>
              <a:rPr lang="en-US" dirty="0" smtClean="0"/>
              <a:t>Business Component B</a:t>
            </a:r>
            <a:endParaRPr lang="en-US" dirty="0"/>
          </a:p>
        </p:txBody>
      </p:sp>
      <p:sp>
        <p:nvSpPr>
          <p:cNvPr id="94" name="Rounded Rectangle 93"/>
          <p:cNvSpPr/>
          <p:nvPr/>
        </p:nvSpPr>
        <p:spPr bwMode="auto">
          <a:xfrm>
            <a:off x="3440112" y="3551237"/>
            <a:ext cx="10668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5" name="Rounded Rectangle 94"/>
          <p:cNvSpPr/>
          <p:nvPr/>
        </p:nvSpPr>
        <p:spPr bwMode="auto">
          <a:xfrm>
            <a:off x="3516312" y="5532437"/>
            <a:ext cx="9906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
        <p:nvSpPr>
          <p:cNvPr id="96" name="Rounded Rectangle 95"/>
          <p:cNvSpPr/>
          <p:nvPr/>
        </p:nvSpPr>
        <p:spPr bwMode="auto">
          <a:xfrm>
            <a:off x="8088312" y="3551237"/>
            <a:ext cx="11430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7" name="Rounded Rectangle 96"/>
          <p:cNvSpPr/>
          <p:nvPr/>
        </p:nvSpPr>
        <p:spPr bwMode="auto">
          <a:xfrm>
            <a:off x="8240712" y="5456237"/>
            <a:ext cx="9906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sp>
        <p:nvSpPr>
          <p:cNvPr id="3" name="Content Placeholder 2"/>
          <p:cNvSpPr>
            <a:spLocks noGrp="1"/>
          </p:cNvSpPr>
          <p:nvPr>
            <p:ph idx="1"/>
          </p:nvPr>
        </p:nvSpPr>
        <p:spPr>
          <a:xfrm>
            <a:off x="503238" y="1768475"/>
            <a:ext cx="9577387" cy="4987925"/>
          </a:xfrm>
        </p:spPr>
        <p:txBody>
          <a:bodyPr/>
          <a:lstStyle/>
          <a:p>
            <a:r>
              <a:rPr lang="en-US" sz="2800" dirty="0" smtClean="0"/>
              <a:t>Messages represent logical events</a:t>
            </a:r>
          </a:p>
          <a:p>
            <a:pPr lvl="1"/>
            <a:r>
              <a:rPr lang="en-US" sz="2400" dirty="0" smtClean="0"/>
              <a:t>Technically, there’s no difference.</a:t>
            </a:r>
          </a:p>
          <a:p>
            <a:pPr lvl="1"/>
            <a:endParaRPr lang="en-US" sz="2400" dirty="0" smtClean="0"/>
          </a:p>
          <a:p>
            <a:r>
              <a:rPr lang="en-US" sz="2800" dirty="0" smtClean="0"/>
              <a:t>Publisher advertises these events</a:t>
            </a:r>
          </a:p>
          <a:p>
            <a:endParaRPr lang="en-US" sz="2800" dirty="0" smtClean="0"/>
          </a:p>
          <a:p>
            <a:r>
              <a:rPr lang="en-US" sz="2800" dirty="0" smtClean="0"/>
              <a:t>Subscribers express interest in an event</a:t>
            </a:r>
          </a:p>
          <a:p>
            <a:endParaRPr lang="en-US" sz="2800" dirty="0" smtClean="0"/>
          </a:p>
          <a:p>
            <a:r>
              <a:rPr lang="en-US" sz="2800" dirty="0" smtClean="0"/>
              <a:t>When a publisher publishes an event, a message arrives in the queues of subscribed parties</a:t>
            </a:r>
            <a:endParaRPr lang="en-US" sz="2800"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endParaRPr lang="en-US"/>
          </a:p>
        </p:txBody>
      </p:sp>
      <p:cxnSp>
        <p:nvCxnSpPr>
          <p:cNvPr id="60" name="Straight Connector 59"/>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61" name="Straight Connector 60"/>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62" name="Straight Connector 61"/>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63" name="Straight Connector 62"/>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64" name="Straight Connector 63"/>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65" name="Straight Connector 64"/>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66" name="Straight Connector 65"/>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67" name="Straight Connector 66"/>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68" name="Picture 2" descr="C:\Documents and Settings\Udi Dahan\My Documents\My Pictures\work\rack.png"/>
          <p:cNvPicPr>
            <a:picLocks noChangeAspect="1" noChangeArrowheads="1"/>
          </p:cNvPicPr>
          <p:nvPr/>
        </p:nvPicPr>
        <p:blipFill>
          <a:blip r:embed="rId2"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69" name="Picture 2" descr="C:\Documents and Settings\Udi Dahan\My Documents\My Pictures\work\rack.png"/>
          <p:cNvPicPr>
            <a:picLocks noChangeAspect="1" noChangeArrowheads="1"/>
          </p:cNvPicPr>
          <p:nvPr/>
        </p:nvPicPr>
        <p:blipFill>
          <a:blip r:embed="rId2"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70" name="Picture 2" descr="C:\Documents and Settings\Udi Dahan\My Documents\My Pictures\work\rack.png"/>
          <p:cNvPicPr>
            <a:picLocks noChangeAspect="1" noChangeArrowheads="1"/>
          </p:cNvPicPr>
          <p:nvPr/>
        </p:nvPicPr>
        <p:blipFill>
          <a:blip r:embed="rId2"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71" name="Picture 2" descr="C:\Documents and Settings\Udi Dahan\My Documents\My Pictures\work\rack.png"/>
          <p:cNvPicPr>
            <a:picLocks noChangeAspect="1" noChangeArrowheads="1"/>
          </p:cNvPicPr>
          <p:nvPr/>
        </p:nvPicPr>
        <p:blipFill>
          <a:blip r:embed="rId2"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72" name="Picture 2" descr="C:\Documents and Settings\Udi Dahan\My Documents\My Pictures\work\rack.png"/>
          <p:cNvPicPr>
            <a:picLocks noChangeAspect="1" noChangeArrowheads="1"/>
          </p:cNvPicPr>
          <p:nvPr/>
        </p:nvPicPr>
        <p:blipFill>
          <a:blip r:embed="rId2"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73" name="Picture 2" descr="C:\Documents and Settings\Udi Dahan\My Documents\My Pictures\work\rack.png"/>
          <p:cNvPicPr>
            <a:picLocks noChangeAspect="1" noChangeArrowheads="1"/>
          </p:cNvPicPr>
          <p:nvPr/>
        </p:nvPicPr>
        <p:blipFill>
          <a:blip r:embed="rId2"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74" name="Rounded Rectangle 73"/>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75" name="Rounded Rectangle 74"/>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6" name="Straight Arrow Connector 75"/>
          <p:cNvCxnSpPr/>
          <p:nvPr/>
        </p:nvCxnSpPr>
        <p:spPr>
          <a:xfrm rot="5400000" flipH="1" flipV="1">
            <a:off x="-1285916" y="3214686"/>
            <a:ext cx="5072098" cy="642942"/>
          </a:xfrm>
          <a:prstGeom prst="straightConnector1">
            <a:avLst/>
          </a:prstGeom>
          <a:noFill/>
          <a:ln w="50800" cap="flat" cmpd="sng" algn="ctr">
            <a:solidFill>
              <a:sysClr val="windowText" lastClr="000000"/>
            </a:solidFill>
            <a:prstDash val="solid"/>
            <a:tailEnd type="stealth" w="lg" len="lg"/>
          </a:ln>
          <a:effectLst/>
        </p:spPr>
      </p:cxnSp>
      <p:grpSp>
        <p:nvGrpSpPr>
          <p:cNvPr id="3" name="Group 27"/>
          <p:cNvGrpSpPr/>
          <p:nvPr/>
        </p:nvGrpSpPr>
        <p:grpSpPr>
          <a:xfrm>
            <a:off x="214282" y="1142984"/>
            <a:ext cx="1223948" cy="732592"/>
            <a:chOff x="214282" y="1142984"/>
            <a:chExt cx="1223948" cy="732592"/>
          </a:xfrm>
        </p:grpSpPr>
        <p:pic>
          <p:nvPicPr>
            <p:cNvPr id="78"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214282" y="1142984"/>
              <a:ext cx="1223948" cy="732592"/>
            </a:xfrm>
            <a:prstGeom prst="rect">
              <a:avLst/>
            </a:prstGeom>
            <a:noFill/>
          </p:spPr>
        </p:pic>
        <p:sp>
          <p:nvSpPr>
            <p:cNvPr id="79" name="TextBox 78"/>
            <p:cNvSpPr txBox="1"/>
            <p:nvPr/>
          </p:nvSpPr>
          <p:spPr>
            <a:xfrm>
              <a:off x="283418" y="1155430"/>
              <a:ext cx="1048685"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Subscribe</a:t>
              </a: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80" name="Rounded Rectangle 79"/>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1" name="Rounded Rectangle 80"/>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2" name="Rounded Rectangle 81"/>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3" name="Rounded Rectangle 82"/>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4" name="Straight Arrow Connector 83"/>
          <p:cNvCxnSpPr/>
          <p:nvPr/>
        </p:nvCxnSpPr>
        <p:spPr>
          <a:xfrm rot="16200000" flipV="1">
            <a:off x="892943" y="1893083"/>
            <a:ext cx="3714776" cy="1928826"/>
          </a:xfrm>
          <a:prstGeom prst="straightConnector1">
            <a:avLst/>
          </a:prstGeom>
          <a:noFill/>
          <a:ln w="50800" cap="flat" cmpd="sng" algn="ctr">
            <a:solidFill>
              <a:sysClr val="windowText" lastClr="000000"/>
            </a:solidFill>
            <a:prstDash val="solid"/>
            <a:tailEnd type="stealth" w="lg" len="lg"/>
          </a:ln>
          <a:effectLst/>
        </p:spPr>
      </p:cxnSp>
      <p:cxnSp>
        <p:nvCxnSpPr>
          <p:cNvPr id="85" name="Straight Arrow Connector 84"/>
          <p:cNvCxnSpPr/>
          <p:nvPr/>
        </p:nvCxnSpPr>
        <p:spPr>
          <a:xfrm rot="10800000">
            <a:off x="2143108" y="1000108"/>
            <a:ext cx="5572164" cy="4572032"/>
          </a:xfrm>
          <a:prstGeom prst="straightConnector1">
            <a:avLst/>
          </a:prstGeom>
          <a:noFill/>
          <a:ln w="50800" cap="flat" cmpd="sng" algn="ctr">
            <a:solidFill>
              <a:sysClr val="windowText" lastClr="000000"/>
            </a:solidFill>
            <a:prstDash val="solid"/>
            <a:tailEnd type="stealth" w="lg" len="lg"/>
          </a:ln>
          <a:effectLst/>
        </p:spPr>
      </p:cxnSp>
      <p:cxnSp>
        <p:nvCxnSpPr>
          <p:cNvPr id="86" name="Straight Arrow Connector 85"/>
          <p:cNvCxnSpPr/>
          <p:nvPr/>
        </p:nvCxnSpPr>
        <p:spPr>
          <a:xfrm rot="10800000">
            <a:off x="2500298" y="1000108"/>
            <a:ext cx="1500198" cy="571504"/>
          </a:xfrm>
          <a:prstGeom prst="straightConnector1">
            <a:avLst/>
          </a:prstGeom>
          <a:noFill/>
          <a:ln w="50800" cap="flat" cmpd="sng" algn="ctr">
            <a:solidFill>
              <a:sysClr val="windowText" lastClr="000000"/>
            </a:solidFill>
            <a:prstDash val="solid"/>
            <a:tailEnd type="stealth" w="lg" len="lg"/>
          </a:ln>
          <a:effectLst/>
        </p:spPr>
      </p:cxnSp>
      <p:cxnSp>
        <p:nvCxnSpPr>
          <p:cNvPr id="87" name="Straight Arrow Connector 86"/>
          <p:cNvCxnSpPr/>
          <p:nvPr/>
        </p:nvCxnSpPr>
        <p:spPr>
          <a:xfrm rot="10800000" flipV="1">
            <a:off x="2643174" y="428604"/>
            <a:ext cx="4000528" cy="285752"/>
          </a:xfrm>
          <a:prstGeom prst="straightConnector1">
            <a:avLst/>
          </a:prstGeom>
          <a:noFill/>
          <a:ln w="50800" cap="flat" cmpd="sng" algn="ctr">
            <a:solidFill>
              <a:sysClr val="windowText" lastClr="000000"/>
            </a:solidFill>
            <a:prstDash val="solid"/>
            <a:tailEnd type="stealth"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down)">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right)">
                                      <p:cBhvr>
                                        <p:cTn id="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cxnSp>
        <p:nvCxnSpPr>
          <p:cNvPr id="45" name="Straight Connector 44"/>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46" name="Straight Connector 45"/>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47" name="Straight Connector 46"/>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48" name="Straight Connector 47"/>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49" name="Straight Connector 48"/>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50" name="Straight Connector 49"/>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51" name="Straight Connector 50"/>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52" name="Straight Connector 51"/>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5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54"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55"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56"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57"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5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59" name="Rounded Rectangle 58"/>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60" name="Rounded Rectangle 59"/>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1" name="Rounded Rectangle 60"/>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2" name="Rounded Rectangle 61"/>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Rounded Rectangle 62"/>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4" name="Rounded Rectangle 63"/>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5" name="Straight Arrow Connector 64"/>
          <p:cNvCxnSpPr/>
          <p:nvPr/>
        </p:nvCxnSpPr>
        <p:spPr>
          <a:xfrm rot="5400000">
            <a:off x="-964445" y="3250405"/>
            <a:ext cx="5000660" cy="642942"/>
          </a:xfrm>
          <a:prstGeom prst="straightConnector1">
            <a:avLst/>
          </a:prstGeom>
          <a:noFill/>
          <a:ln w="50800" cap="flat" cmpd="sng" algn="ctr">
            <a:solidFill>
              <a:srgbClr val="8064A2">
                <a:lumMod val="75000"/>
              </a:srgbClr>
            </a:solidFill>
            <a:prstDash val="solid"/>
            <a:tailEnd type="stealth" w="lg" len="lg"/>
          </a:ln>
          <a:effectLst/>
        </p:spPr>
      </p:cxnSp>
      <p:cxnSp>
        <p:nvCxnSpPr>
          <p:cNvPr id="66" name="Straight Arrow Connector 65"/>
          <p:cNvCxnSpPr/>
          <p:nvPr/>
        </p:nvCxnSpPr>
        <p:spPr>
          <a:xfrm rot="16200000" flipH="1">
            <a:off x="892943" y="2178835"/>
            <a:ext cx="3714776" cy="1500198"/>
          </a:xfrm>
          <a:prstGeom prst="straightConnector1">
            <a:avLst/>
          </a:prstGeom>
          <a:noFill/>
          <a:ln w="50800" cap="flat" cmpd="sng" algn="ctr">
            <a:solidFill>
              <a:srgbClr val="8064A2">
                <a:lumMod val="75000"/>
              </a:srgbClr>
            </a:solidFill>
            <a:prstDash val="solid"/>
            <a:tailEnd type="stealth" w="lg" len="lg"/>
          </a:ln>
          <a:effectLst/>
        </p:spPr>
      </p:cxnSp>
      <p:cxnSp>
        <p:nvCxnSpPr>
          <p:cNvPr id="67" name="Straight Arrow Connector 66"/>
          <p:cNvCxnSpPr/>
          <p:nvPr/>
        </p:nvCxnSpPr>
        <p:spPr>
          <a:xfrm>
            <a:off x="2285984" y="1071546"/>
            <a:ext cx="5000660" cy="4500594"/>
          </a:xfrm>
          <a:prstGeom prst="straightConnector1">
            <a:avLst/>
          </a:prstGeom>
          <a:noFill/>
          <a:ln w="50800" cap="flat" cmpd="sng" algn="ctr">
            <a:solidFill>
              <a:srgbClr val="8064A2">
                <a:lumMod val="75000"/>
              </a:srgbClr>
            </a:solidFill>
            <a:prstDash val="solid"/>
            <a:tailEnd type="stealth" w="lg" len="lg"/>
          </a:ln>
          <a:effectLst/>
        </p:spPr>
      </p:cxnSp>
      <p:cxnSp>
        <p:nvCxnSpPr>
          <p:cNvPr id="68" name="Straight Arrow Connector 67"/>
          <p:cNvCxnSpPr/>
          <p:nvPr/>
        </p:nvCxnSpPr>
        <p:spPr>
          <a:xfrm>
            <a:off x="2500298" y="928670"/>
            <a:ext cx="1428760" cy="714380"/>
          </a:xfrm>
          <a:prstGeom prst="straightConnector1">
            <a:avLst/>
          </a:prstGeom>
          <a:noFill/>
          <a:ln w="50800" cap="flat" cmpd="sng" algn="ctr">
            <a:solidFill>
              <a:srgbClr val="8064A2">
                <a:lumMod val="75000"/>
              </a:srgbClr>
            </a:solidFill>
            <a:prstDash val="solid"/>
            <a:tailEnd type="stealth" w="lg" len="lg"/>
          </a:ln>
          <a:effectLst/>
        </p:spPr>
      </p:cxnSp>
      <p:cxnSp>
        <p:nvCxnSpPr>
          <p:cNvPr id="69" name="Straight Arrow Connector 68"/>
          <p:cNvCxnSpPr/>
          <p:nvPr/>
        </p:nvCxnSpPr>
        <p:spPr>
          <a:xfrm flipV="1">
            <a:off x="2643174" y="357166"/>
            <a:ext cx="4071966" cy="357190"/>
          </a:xfrm>
          <a:prstGeom prst="straightConnector1">
            <a:avLst/>
          </a:prstGeom>
          <a:noFill/>
          <a:ln w="50800" cap="flat" cmpd="sng" algn="ctr">
            <a:solidFill>
              <a:srgbClr val="8064A2">
                <a:lumMod val="75000"/>
              </a:srgbClr>
            </a:solidFill>
            <a:prstDash val="solid"/>
            <a:tailEnd type="stealth" w="lg" len="lg"/>
          </a:ln>
          <a:effectLst/>
        </p:spPr>
      </p:cxnSp>
      <p:grpSp>
        <p:nvGrpSpPr>
          <p:cNvPr id="3" name="Group 55"/>
          <p:cNvGrpSpPr/>
          <p:nvPr/>
        </p:nvGrpSpPr>
        <p:grpSpPr>
          <a:xfrm>
            <a:off x="2000232" y="5786454"/>
            <a:ext cx="1223948" cy="732592"/>
            <a:chOff x="214282" y="1142984"/>
            <a:chExt cx="1223948" cy="732592"/>
          </a:xfrm>
        </p:grpSpPr>
        <p:pic>
          <p:nvPicPr>
            <p:cNvPr id="71"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2" name="TextBox 71"/>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5" name="Group 58"/>
          <p:cNvGrpSpPr/>
          <p:nvPr/>
        </p:nvGrpSpPr>
        <p:grpSpPr>
          <a:xfrm>
            <a:off x="4857752" y="4643446"/>
            <a:ext cx="1223948" cy="732592"/>
            <a:chOff x="214282" y="1142984"/>
            <a:chExt cx="1223948" cy="732592"/>
          </a:xfrm>
        </p:grpSpPr>
        <p:pic>
          <p:nvPicPr>
            <p:cNvPr id="74"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5" name="TextBox 74"/>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6" name="Group 61"/>
          <p:cNvGrpSpPr/>
          <p:nvPr/>
        </p:nvGrpSpPr>
        <p:grpSpPr>
          <a:xfrm>
            <a:off x="5929322" y="5786454"/>
            <a:ext cx="1223948" cy="732592"/>
            <a:chOff x="214282" y="1142984"/>
            <a:chExt cx="1223948" cy="732592"/>
          </a:xfrm>
        </p:grpSpPr>
        <p:pic>
          <p:nvPicPr>
            <p:cNvPr id="77"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8" name="TextBox 77"/>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7" name="Group 64"/>
          <p:cNvGrpSpPr/>
          <p:nvPr/>
        </p:nvGrpSpPr>
        <p:grpSpPr>
          <a:xfrm>
            <a:off x="5429256" y="1785926"/>
            <a:ext cx="1223948" cy="732592"/>
            <a:chOff x="214282" y="1142984"/>
            <a:chExt cx="1223948" cy="732592"/>
          </a:xfrm>
        </p:grpSpPr>
        <p:pic>
          <p:nvPicPr>
            <p:cNvPr id="80"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1" name="TextBox 80"/>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8" name="Group 67"/>
          <p:cNvGrpSpPr/>
          <p:nvPr/>
        </p:nvGrpSpPr>
        <p:grpSpPr>
          <a:xfrm>
            <a:off x="7286644" y="714356"/>
            <a:ext cx="1223948" cy="732592"/>
            <a:chOff x="214282" y="1142984"/>
            <a:chExt cx="1223948" cy="732592"/>
          </a:xfrm>
        </p:grpSpPr>
        <p:pic>
          <p:nvPicPr>
            <p:cNvPr id="83"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4" name="TextBox 83"/>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up)">
                                      <p:cBhvr>
                                        <p:cTn id="15" dur="500"/>
                                        <p:tgtEl>
                                          <p:spTgt spid="66"/>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up)">
                                      <p:cBhvr>
                                        <p:cTn id="23" dur="500"/>
                                        <p:tgtEl>
                                          <p:spTgt spid="6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500"/>
                                        <p:tgtEl>
                                          <p:spTgt spid="68"/>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Extensible</a:t>
            </a:r>
          </a:p>
          <a:p>
            <a:pPr lvl="1"/>
            <a:r>
              <a:rPr lang="en-US" dirty="0" smtClean="0"/>
              <a:t>Adding subscribers without bringing anything down</a:t>
            </a:r>
          </a:p>
          <a:p>
            <a:endParaRPr lang="en-US" dirty="0" smtClean="0"/>
          </a:p>
          <a:p>
            <a:r>
              <a:rPr lang="en-US" dirty="0" smtClean="0"/>
              <a:t>Robust</a:t>
            </a:r>
          </a:p>
          <a:p>
            <a:pPr lvl="1"/>
            <a:r>
              <a:rPr lang="en-US" dirty="0" smtClean="0"/>
              <a:t>publishers &amp; subscribers can operate independently of each other</a:t>
            </a:r>
          </a:p>
          <a:p>
            <a:pPr lvl="1"/>
            <a:endParaRPr lang="en-US" dirty="0" smtClean="0"/>
          </a:p>
          <a:p>
            <a:r>
              <a:rPr lang="en-US" dirty="0" smtClean="0"/>
              <a:t>Easy to patch, upgrade, and administer</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NServiceBus is not involved in this step</a:t>
            </a:r>
          </a:p>
          <a:p>
            <a:endParaRPr lang="en-US" dirty="0" smtClean="0"/>
          </a:p>
          <a:p>
            <a:r>
              <a:rPr lang="en-US" dirty="0" smtClean="0"/>
              <a:t>May be as simple as a wiki</a:t>
            </a:r>
          </a:p>
          <a:p>
            <a:pPr lvl="1"/>
            <a:r>
              <a:rPr lang="en-US" dirty="0" smtClean="0"/>
              <a:t>Hosts the schema as well as where to go to subscribe</a:t>
            </a:r>
          </a:p>
          <a:p>
            <a:r>
              <a:rPr lang="en-US" dirty="0" smtClean="0"/>
              <a:t>Configure like regular messaging:</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rPr>
              <a:t>			&lt;add 	Messages=“schema assembly” </a:t>
            </a:r>
          </a:p>
          <a:p>
            <a:pPr marL="431800" lvl="2" indent="-323850">
              <a:spcAft>
                <a:spcPts val="1425"/>
              </a:spcAft>
              <a:buSzPct val="39000"/>
              <a:buNone/>
            </a:pPr>
            <a:r>
              <a:rPr lang="en-US" dirty="0" smtClean="0">
                <a:latin typeface="Consolas" pitchFamily="49" charset="0"/>
              </a:rPr>
              <a:t>					endpoint=“subscribe-</a:t>
            </a:r>
            <a:r>
              <a:rPr lang="en-US" dirty="0" err="1" smtClean="0">
                <a:latin typeface="Consolas" pitchFamily="49" charset="0"/>
              </a:rPr>
              <a:t>here@Publisher</a:t>
            </a:r>
            <a:r>
              <a:rPr lang="en-US" dirty="0" smtClean="0">
                <a:latin typeface="Consolas" pitchFamily="49" charset="0"/>
              </a:rPr>
              <a:t>”&gt;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QueueName@ServerName</a:t>
            </a:r>
            <a:endParaRPr lang="en-US" dirty="0" smtClean="0">
              <a:latin typeface="Consolas" pitchFamily="49" charset="0"/>
            </a:endParaRPr>
          </a:p>
          <a:p>
            <a:endParaRPr lang="en-US" dirty="0" smtClean="0"/>
          </a:p>
          <a:p>
            <a:r>
              <a:rPr lang="en-US" dirty="0" smtClean="0"/>
              <a:t>Or</a:t>
            </a:r>
          </a:p>
          <a:p>
            <a:endParaRPr lang="en-US" dirty="0" smtClean="0"/>
          </a:p>
          <a:p>
            <a:r>
              <a:rPr lang="en-US" dirty="0" smtClean="0"/>
              <a:t>Just </a:t>
            </a:r>
            <a:r>
              <a:rPr lang="en-US" dirty="0" err="1" smtClean="0">
                <a:latin typeface="Consolas" pitchFamily="49" charset="0"/>
              </a:rPr>
              <a:t>QueueName</a:t>
            </a:r>
            <a:r>
              <a:rPr lang="en-US" dirty="0" smtClean="0"/>
              <a:t> for the same machine</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Subscriptions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handler for the event</a:t>
            </a:r>
          </a:p>
          <a:p>
            <a:pPr lvl="1"/>
            <a:r>
              <a:rPr lang="en-US" dirty="0" smtClean="0"/>
              <a:t>NServiceBus will contact the configured publisher at startup to subscribe to that message</a:t>
            </a:r>
          </a:p>
          <a:p>
            <a:pPr lvl="2"/>
            <a:r>
              <a:rPr lang="en-US" dirty="0" smtClean="0"/>
              <a:t>Unless: </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UnicastBus.DoNotAutoSubscribe</a:t>
            </a:r>
            <a:r>
              <a:rPr lang="en-US" sz="20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Subscription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Bus.Subscribe</a:t>
            </a:r>
            <a:r>
              <a:rPr lang="en-US" dirty="0" smtClean="0">
                <a:latin typeface="Consolas" pitchFamily="49" charset="0"/>
              </a:rPr>
              <a:t>&lt;T&gt;();</a:t>
            </a:r>
          </a:p>
          <a:p>
            <a:r>
              <a:rPr lang="en-US" dirty="0" err="1" smtClean="0">
                <a:latin typeface="Consolas" pitchFamily="49" charset="0"/>
              </a:rPr>
              <a:t>Bus.Unsubscribe</a:t>
            </a:r>
            <a:r>
              <a:rPr lang="en-US" dirty="0" smtClean="0">
                <a:latin typeface="Consolas" pitchFamily="49" charset="0"/>
              </a:rPr>
              <a:t>&lt;T&gt;();</a:t>
            </a:r>
          </a:p>
          <a:p>
            <a:endParaRPr lang="en-US" dirty="0" smtClean="0">
              <a:latin typeface="Consolas" pitchFamily="49" charset="0"/>
            </a:endParaRPr>
          </a:p>
          <a:p>
            <a:r>
              <a:rPr lang="en-US" dirty="0" smtClean="0"/>
              <a:t>Still requires a handler for the given message</a:t>
            </a:r>
          </a:p>
          <a:p>
            <a:endParaRPr lang="en-US" sz="2800" dirty="0" smtClean="0"/>
          </a:p>
          <a:p>
            <a:r>
              <a:rPr lang="en-US" sz="2800" dirty="0" smtClean="0"/>
              <a:t>Consider unsubscribing clients when they shut down</a:t>
            </a:r>
            <a:endParaRPr lang="en-US" sz="2800" dirty="0">
              <a:latin typeface="Consolas" pitchFamily="49"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Storage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Publisher-side storage of who is interested in what</a:t>
            </a:r>
          </a:p>
          <a:p>
            <a:pPr lvl="1"/>
            <a:r>
              <a:rPr lang="en-US" dirty="0" smtClean="0"/>
              <a:t>Can be stored in MSMQ (not scale-out friendly)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MsmqSubscriptionStorage</a:t>
            </a:r>
            <a:r>
              <a:rPr lang="en-US" sz="2000" dirty="0" smtClean="0">
                <a:latin typeface="Consolas" pitchFamily="49" charset="0"/>
              </a:rPr>
              <a:t>();</a:t>
            </a:r>
          </a:p>
          <a:p>
            <a:pPr lvl="2"/>
            <a:r>
              <a:rPr lang="en-US" dirty="0" smtClean="0"/>
              <a:t>Configured:</a:t>
            </a:r>
          </a:p>
          <a:p>
            <a:pPr lvl="2">
              <a:buNone/>
            </a:pPr>
            <a:r>
              <a:rPr lang="en-US" sz="2000" dirty="0" smtClean="0">
                <a:latin typeface="Consolas" pitchFamily="49" charset="0"/>
              </a:rPr>
              <a:t>			&lt;</a:t>
            </a:r>
            <a:r>
              <a:rPr lang="en-US" sz="2000" dirty="0" err="1" smtClean="0">
                <a:latin typeface="Consolas" pitchFamily="49" charset="0"/>
              </a:rPr>
              <a:t>MsmqSubscriptionStorageConfig</a:t>
            </a:r>
            <a:r>
              <a:rPr lang="en-US" sz="2000" dirty="0" smtClean="0">
                <a:latin typeface="Consolas" pitchFamily="49" charset="0"/>
              </a:rPr>
              <a:t> Queue=“” /&gt;</a:t>
            </a:r>
          </a:p>
          <a:p>
            <a:pPr lvl="1"/>
            <a:r>
              <a:rPr lang="en-US" dirty="0" smtClean="0"/>
              <a:t>Can be stored in a database</a:t>
            </a:r>
          </a:p>
          <a:p>
            <a:pPr lvl="2"/>
            <a:r>
              <a:rPr lang="en-US" dirty="0" smtClean="0"/>
              <a:t>RavenDB is the default</a:t>
            </a:r>
          </a:p>
          <a:p>
            <a:pPr marL="1008062" lvl="2" indent="0">
              <a:buNone/>
            </a:pPr>
            <a:r>
              <a:rPr lang="en-US" sz="2000" dirty="0" err="1">
                <a:latin typeface="Consolas" pitchFamily="49" charset="0"/>
                <a:cs typeface="Consolas" pitchFamily="49" charset="0"/>
              </a:rPr>
              <a:t>NServicebus.Configure.With</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RavenSubscriptionStorage</a:t>
            </a:r>
            <a:r>
              <a:rPr lang="en-US" sz="2000" dirty="0" smtClean="0">
                <a:latin typeface="Consolas" pitchFamily="49" charset="0"/>
                <a:cs typeface="Consolas" pitchFamily="49" charset="0"/>
              </a:rPr>
              <a:t>();</a:t>
            </a:r>
            <a:endParaRPr lang="en-US" dirty="0" smtClean="0"/>
          </a:p>
          <a:p>
            <a:pPr lvl="2"/>
            <a:r>
              <a:rPr lang="en-US" dirty="0" err="1" smtClean="0"/>
              <a:t>NHibernate</a:t>
            </a:r>
            <a:r>
              <a:rPr lang="en-US" dirty="0" smtClean="0"/>
              <a:t> is still supported but in a separate assembly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DbSubscriptionStorage</a:t>
            </a:r>
            <a:r>
              <a:rPr lang="en-US" sz="2000" dirty="0" smtClean="0">
                <a:latin typeface="Consolas" pitchFamily="49" charset="0"/>
              </a:rPr>
              <a:t>();</a:t>
            </a:r>
          </a:p>
          <a:p>
            <a:pPr marL="1008062" lvl="2" indent="0">
              <a:buNone/>
            </a:pPr>
            <a:endParaRPr lang="en-US" sz="2000" dirty="0" smtClean="0">
              <a:latin typeface="Consolas"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Events</a:t>
            </a:r>
            <a:endParaRPr lang="en-US" dirty="0"/>
          </a:p>
        </p:txBody>
      </p:sp>
      <p:sp>
        <p:nvSpPr>
          <p:cNvPr id="3" name="Content Placeholder 2"/>
          <p:cNvSpPr>
            <a:spLocks noGrp="1"/>
          </p:cNvSpPr>
          <p:nvPr>
            <p:ph idx="1"/>
          </p:nvPr>
        </p:nvSpPr>
        <p:spPr>
          <a:xfrm>
            <a:off x="503238" y="1768475"/>
            <a:ext cx="9413874" cy="4987925"/>
          </a:xfrm>
        </p:spPr>
        <p:txBody>
          <a:bodyPr/>
          <a:lstStyle/>
          <a:p>
            <a:r>
              <a:rPr lang="en-US" dirty="0" smtClean="0"/>
              <a:t>Similar to sending a message:</a:t>
            </a:r>
          </a:p>
          <a:p>
            <a:endParaRPr lang="en-US" dirty="0" smtClean="0"/>
          </a:p>
          <a:p>
            <a:pPr>
              <a:buNone/>
            </a:pPr>
            <a:r>
              <a:rPr lang="en-US" dirty="0" smtClean="0"/>
              <a:t>			</a:t>
            </a:r>
            <a:r>
              <a:rPr lang="en-US" sz="2800" dirty="0" err="1" smtClean="0">
                <a:latin typeface="Consolas" pitchFamily="49" charset="0"/>
              </a:rPr>
              <a:t>Bus.Publish</a:t>
            </a:r>
            <a:r>
              <a:rPr lang="en-US" sz="2800" dirty="0" smtClean="0">
                <a:latin typeface="Consolas" pitchFamily="49" charset="0"/>
              </a:rPr>
              <a:t>(</a:t>
            </a:r>
            <a:r>
              <a:rPr lang="en-US" sz="2800" dirty="0" err="1" smtClean="0">
                <a:latin typeface="Consolas" pitchFamily="49" charset="0"/>
              </a:rPr>
              <a:t>msg</a:t>
            </a:r>
            <a:r>
              <a:rPr lang="en-US" sz="2800" dirty="0" smtClean="0">
                <a:latin typeface="Consolas" pitchFamily="49" charset="0"/>
              </a:rPr>
              <a:t>);</a:t>
            </a:r>
          </a:p>
          <a:p>
            <a:pPr>
              <a:buNone/>
            </a:pPr>
            <a:r>
              <a:rPr lang="en-US" dirty="0" smtClean="0"/>
              <a:t>Or:</a:t>
            </a:r>
          </a:p>
          <a:p>
            <a:pPr>
              <a:buNone/>
            </a:pPr>
            <a:r>
              <a:rPr lang="en-US" sz="2800" dirty="0" smtClean="0">
                <a:latin typeface="Consolas" pitchFamily="49" charset="0"/>
              </a:rPr>
              <a:t>			</a:t>
            </a:r>
            <a:r>
              <a:rPr lang="en-US" sz="2800" dirty="0" err="1" smtClean="0">
                <a:latin typeface="Consolas" pitchFamily="49" charset="0"/>
              </a:rPr>
              <a:t>Bus.Publish</a:t>
            </a:r>
            <a:r>
              <a:rPr lang="en-US" sz="2800" dirty="0" smtClean="0">
                <a:latin typeface="Consolas" pitchFamily="49" charset="0"/>
              </a:rPr>
              <a:t>&lt;</a:t>
            </a:r>
            <a:r>
              <a:rPr lang="en-US" sz="2800" dirty="0" err="1" smtClean="0">
                <a:latin typeface="Consolas" pitchFamily="49" charset="0"/>
              </a:rPr>
              <a:t>IMyEvent</a:t>
            </a:r>
            <a:r>
              <a:rPr lang="en-US" sz="2800" dirty="0" smtClean="0">
                <a:latin typeface="Consolas" pitchFamily="49" charset="0"/>
              </a:rPr>
              <a:t>&gt;( (m) =&gt; </a:t>
            </a:r>
          </a:p>
          <a:p>
            <a:pPr>
              <a:buNone/>
            </a:pPr>
            <a:r>
              <a:rPr lang="en-US" sz="2800" dirty="0" smtClean="0">
                <a:latin typeface="Consolas" pitchFamily="49" charset="0"/>
              </a:rPr>
              <a:t>				{ m.Prop1 = val1; m.Prop2 = val2; } );</a:t>
            </a:r>
          </a:p>
          <a:p>
            <a:pPr>
              <a:buFont typeface="Arial" pitchFamily="34" charset="0"/>
              <a:buChar char="•"/>
            </a:pPr>
            <a:endParaRPr lang="en-US" dirty="0" smtClean="0"/>
          </a:p>
          <a:p>
            <a:pPr>
              <a:buFont typeface="Arial" pitchFamily="34" charset="0"/>
              <a:buChar char="•"/>
            </a:pPr>
            <a:r>
              <a:rPr lang="en-US" dirty="0" smtClean="0"/>
              <a:t>Consider having your events inherit from </a:t>
            </a:r>
            <a:r>
              <a:rPr lang="en-US" dirty="0" err="1" smtClean="0">
                <a:latin typeface="Consolas" pitchFamily="49" charset="0"/>
                <a:cs typeface="Consolas" pitchFamily="49" charset="0"/>
              </a:rPr>
              <a:t>IEvent</a:t>
            </a:r>
            <a:endParaRPr lang="en-US" sz="2800" dirty="0" smtClean="0">
              <a:latin typeface="Consolas" pitchFamily="49"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grpSp>
        <p:nvGrpSpPr>
          <p:cNvPr id="3" name="Group 5"/>
          <p:cNvGrpSpPr/>
          <p:nvPr/>
        </p:nvGrpSpPr>
        <p:grpSpPr>
          <a:xfrm>
            <a:off x="5954712" y="3551236"/>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4" name="Flowchart: Direct Access Storage 3"/>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6" name="Group 10"/>
          <p:cNvGrpSpPr/>
          <p:nvPr/>
        </p:nvGrpSpPr>
        <p:grpSpPr>
          <a:xfrm>
            <a:off x="1382712" y="3551236"/>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408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sp>
          <p:nvSpPr>
            <p:cNvPr id="10" name="Flowchart: Direct Access Storage 9"/>
            <p:cNvSpPr/>
            <p:nvPr/>
          </p:nvSpPr>
          <p:spPr bwMode="auto">
            <a:xfrm>
              <a:off x="7173912" y="30178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200" b="0" i="0" u="none" strike="noStrike" cap="none" normalizeH="0" baseline="0" dirty="0" smtClean="0">
                  <a:ln>
                    <a:noFill/>
                  </a:ln>
                  <a:effectLst/>
                  <a:latin typeface="Arial" charset="0"/>
                  <a:ea typeface="MS Gothic" charset="-128"/>
                </a:rPr>
                <a:t>Store</a:t>
              </a:r>
            </a:p>
          </p:txBody>
        </p:sp>
      </p:grpSp>
      <p:cxnSp>
        <p:nvCxnSpPr>
          <p:cNvPr id="13" name="Straight Arrow Connector 12"/>
          <p:cNvCxnSpPr/>
          <p:nvPr/>
        </p:nvCxnSpPr>
        <p:spPr>
          <a:xfrm rot="10800000">
            <a:off x="3882072" y="41608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6"/>
          <p:cNvGrpSpPr/>
          <p:nvPr/>
        </p:nvGrpSpPr>
        <p:grpSpPr>
          <a:xfrm>
            <a:off x="3287711" y="3094036"/>
            <a:ext cx="1498317" cy="685800"/>
            <a:chOff x="3287711" y="1798637"/>
            <a:chExt cx="1498317" cy="685800"/>
          </a:xfrm>
        </p:grpSpPr>
        <p:pic>
          <p:nvPicPr>
            <p:cNvPr id="12"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6" name="TextBox 15"/>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8" name="Curved Left Arrow 17"/>
          <p:cNvSpPr/>
          <p:nvPr/>
        </p:nvSpPr>
        <p:spPr>
          <a:xfrm>
            <a:off x="2144712" y="4389436"/>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9" name="Curved Right Arrow 18"/>
          <p:cNvSpPr/>
          <p:nvPr/>
        </p:nvSpPr>
        <p:spPr>
          <a:xfrm flipV="1">
            <a:off x="1605006" y="4317998"/>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cxnSp>
        <p:nvCxnSpPr>
          <p:cNvPr id="21" name="Curved Connector 20"/>
          <p:cNvCxnSpPr/>
          <p:nvPr/>
        </p:nvCxnSpPr>
        <p:spPr bwMode="auto">
          <a:xfrm rot="5400000" flipH="1" flipV="1">
            <a:off x="4792662" y="1893886"/>
            <a:ext cx="457200" cy="5905500"/>
          </a:xfrm>
          <a:prstGeom prst="curvedConnector3">
            <a:avLst>
              <a:gd name="adj1" fmla="val -309740"/>
            </a:avLst>
          </a:prstGeom>
          <a:solidFill>
            <a:srgbClr val="00B8FF"/>
          </a:solidFill>
          <a:ln w="38100" cap="flat" cmpd="sng" algn="ctr">
            <a:solidFill>
              <a:schemeClr val="tx1"/>
            </a:solidFill>
            <a:prstDash val="solid"/>
            <a:round/>
            <a:headEnd type="none" w="med" len="med"/>
            <a:tailEnd type="stealth" w="lg" len="lg"/>
          </a:ln>
          <a:effectLst/>
        </p:spPr>
      </p:cxnSp>
      <p:sp>
        <p:nvSpPr>
          <p:cNvPr id="25" name="Folded Corner 24"/>
          <p:cNvSpPr/>
          <p:nvPr/>
        </p:nvSpPr>
        <p:spPr bwMode="auto">
          <a:xfrm>
            <a:off x="3885437" y="1341437"/>
            <a:ext cx="2286000" cy="1295400"/>
          </a:xfrm>
          <a:prstGeom prst="foldedCorner">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WIKI</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lang="en-US" dirty="0" smtClean="0"/>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t>M1 </a:t>
            </a:r>
            <a:r>
              <a:rPr lang="en-US" dirty="0" smtClean="0">
                <a:sym typeface="Wingdings" pitchFamily="2" charset="2"/>
              </a:rPr>
              <a:t> </a:t>
            </a:r>
            <a:r>
              <a:rPr lang="en-US" dirty="0" err="1" smtClean="0">
                <a:sym typeface="Wingdings" pitchFamily="2" charset="2"/>
              </a:rPr>
              <a:t>Q@Publisher</a:t>
            </a:r>
            <a:endParaRPr kumimoji="0" lang="en-US" sz="1800" b="0" i="0" u="none" strike="noStrike" cap="none" normalizeH="0" baseline="0" dirty="0" smtClean="0">
              <a:ln>
                <a:noFill/>
              </a:ln>
              <a:effectLst/>
              <a:latin typeface="Arial" charset="0"/>
              <a:ea typeface="MS Gothic" charset="-128"/>
            </a:endParaRPr>
          </a:p>
        </p:txBody>
      </p:sp>
      <p:cxnSp>
        <p:nvCxnSpPr>
          <p:cNvPr id="27" name="Straight Connector 26"/>
          <p:cNvCxnSpPr/>
          <p:nvPr/>
        </p:nvCxnSpPr>
        <p:spPr bwMode="auto">
          <a:xfrm>
            <a:off x="4278312" y="225583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278312" y="2391412"/>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4278312" y="250818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grpSp>
        <p:nvGrpSpPr>
          <p:cNvPr id="11" name="Group 29"/>
          <p:cNvGrpSpPr/>
          <p:nvPr/>
        </p:nvGrpSpPr>
        <p:grpSpPr>
          <a:xfrm>
            <a:off x="8164512" y="4694237"/>
            <a:ext cx="1498317" cy="685800"/>
            <a:chOff x="3287711" y="1798637"/>
            <a:chExt cx="1498317" cy="685800"/>
          </a:xfrm>
        </p:grpSpPr>
        <p:pic>
          <p:nvPicPr>
            <p:cNvPr id="31"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32" name="TextBox 3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sp>
        <p:nvSpPr>
          <p:cNvPr id="33" name="TextBox 32"/>
          <p:cNvSpPr txBox="1"/>
          <p:nvPr/>
        </p:nvSpPr>
        <p:spPr>
          <a:xfrm>
            <a:off x="163512" y="56848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1000"/>
                            </p:stCondLst>
                            <p:childTnLst>
                              <p:par>
                                <p:cTn id="21" presetID="0" presetClass="path" presetSubtype="0" accel="50000" decel="50000" fill="hold" nodeType="afterEffect">
                                  <p:stCondLst>
                                    <p:cond delay="0"/>
                                  </p:stCondLst>
                                  <p:childTnLst>
                                    <p:animMotion origin="layout" path="M -0.16249 -0.08059 C -0.21367 -0.07828 -0.26484 -0.07576 -0.2968 -0.0382 C -0.32877 -0.00063 -0.35616 0.0894 -0.35443 0.14543 C -0.3527 0.20147 -0.31901 0.26316 -0.2861 0.29779 C -0.25319 0.33242 -0.19666 0.35718 -0.15667 0.35278 C -0.11683 0.34837 -0.08125 0.30975 -0.04582 0.27114 " pathEditMode="relative" ptsTypes="aaaaaA">
                                      <p:cBhvr>
                                        <p:cTn id="22" dur="2000" fill="hold"/>
                                        <p:tgtEl>
                                          <p:spTgt spid="7"/>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Scale-Out</a:t>
            </a:r>
            <a:endParaRPr lang="en-US" dirty="0"/>
          </a:p>
        </p:txBody>
      </p:sp>
      <p:grpSp>
        <p:nvGrpSpPr>
          <p:cNvPr id="3" name="Group 3"/>
          <p:cNvGrpSpPr/>
          <p:nvPr/>
        </p:nvGrpSpPr>
        <p:grpSpPr>
          <a:xfrm>
            <a:off x="6564312" y="2255837"/>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6" name="Flowchart: Direct Access Storage 5"/>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4" name="Group 6"/>
          <p:cNvGrpSpPr/>
          <p:nvPr/>
        </p:nvGrpSpPr>
        <p:grpSpPr>
          <a:xfrm>
            <a:off x="1992312" y="2255837"/>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cxnSp>
        <p:nvCxnSpPr>
          <p:cNvPr id="11" name="Straight Arrow Connector 10"/>
          <p:cNvCxnSpPr/>
          <p:nvPr/>
        </p:nvCxnSpPr>
        <p:spPr>
          <a:xfrm rot="10800000">
            <a:off x="4491672" y="29416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3897311" y="1798637"/>
            <a:ext cx="1498317" cy="685800"/>
            <a:chOff x="3287711" y="1798637"/>
            <a:chExt cx="1498317" cy="685800"/>
          </a:xfrm>
        </p:grpSpPr>
        <p:pic>
          <p:nvPicPr>
            <p:cNvPr id="1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4" name="TextBox 13"/>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5" name="Curved Left Arrow 14"/>
          <p:cNvSpPr/>
          <p:nvPr/>
        </p:nvSpPr>
        <p:spPr>
          <a:xfrm>
            <a:off x="2754312" y="3094037"/>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6" name="Curved Right Arrow 15"/>
          <p:cNvSpPr/>
          <p:nvPr/>
        </p:nvSpPr>
        <p:spPr>
          <a:xfrm flipV="1">
            <a:off x="2214606" y="3022599"/>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7" name="Flowchart: Magnetic Disk 16"/>
          <p:cNvSpPr/>
          <p:nvPr/>
        </p:nvSpPr>
        <p:spPr bwMode="auto">
          <a:xfrm>
            <a:off x="239712" y="4084637"/>
            <a:ext cx="1219200" cy="838200"/>
          </a:xfrm>
          <a:prstGeom prst="flowChartMagneticDisk">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DB</a:t>
            </a:r>
          </a:p>
        </p:txBody>
      </p:sp>
      <p:cxnSp>
        <p:nvCxnSpPr>
          <p:cNvPr id="18" name="Straight Arrow Connector 17"/>
          <p:cNvCxnSpPr/>
          <p:nvPr/>
        </p:nvCxnSpPr>
        <p:spPr>
          <a:xfrm rot="10800000" flipV="1">
            <a:off x="849312" y="3475037"/>
            <a:ext cx="1143000" cy="76200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20"/>
          <p:cNvGrpSpPr/>
          <p:nvPr/>
        </p:nvGrpSpPr>
        <p:grpSpPr>
          <a:xfrm>
            <a:off x="1992312" y="4313237"/>
            <a:ext cx="2590800" cy="1524000"/>
            <a:chOff x="5726112" y="2103437"/>
            <a:chExt cx="2590800" cy="1524000"/>
          </a:xfrm>
        </p:grpSpPr>
        <p:sp>
          <p:nvSpPr>
            <p:cNvPr id="22" name="Cube 21"/>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23" name="Flowchart: Direct Access Storage 22"/>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sp>
        <p:nvSpPr>
          <p:cNvPr id="24" name="TextBox 23"/>
          <p:cNvSpPr txBox="1"/>
          <p:nvPr/>
        </p:nvSpPr>
        <p:spPr>
          <a:xfrm>
            <a:off x="1992312" y="59134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cxnSp>
        <p:nvCxnSpPr>
          <p:cNvPr id="28" name="Curved Connector 27"/>
          <p:cNvCxnSpPr/>
          <p:nvPr/>
        </p:nvCxnSpPr>
        <p:spPr bwMode="auto">
          <a:xfrm flipV="1">
            <a:off x="3821112" y="3322637"/>
            <a:ext cx="4838700" cy="2286000"/>
          </a:xfrm>
          <a:prstGeom prst="bentConnector3">
            <a:avLst>
              <a:gd name="adj1" fmla="val 100066"/>
            </a:avLst>
          </a:prstGeom>
          <a:solidFill>
            <a:srgbClr val="00B8FF"/>
          </a:solidFill>
          <a:ln w="38100" cap="flat" cmpd="sng" algn="ctr">
            <a:solidFill>
              <a:schemeClr val="tx1"/>
            </a:solidFill>
            <a:prstDash val="solid"/>
            <a:round/>
            <a:headEnd type="none" w="med" len="med"/>
            <a:tailEnd type="stealth" w="lg" len="lg"/>
          </a:ln>
          <a:effectLst/>
        </p:spPr>
      </p:cxnSp>
      <p:grpSp>
        <p:nvGrpSpPr>
          <p:cNvPr id="12" name="Group 24"/>
          <p:cNvGrpSpPr/>
          <p:nvPr/>
        </p:nvGrpSpPr>
        <p:grpSpPr>
          <a:xfrm>
            <a:off x="8926512" y="3551237"/>
            <a:ext cx="1030003" cy="533400"/>
            <a:chOff x="3287711" y="1798637"/>
            <a:chExt cx="1498317" cy="685800"/>
          </a:xfrm>
        </p:grpSpPr>
        <p:pic>
          <p:nvPicPr>
            <p:cNvPr id="2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27" name="TextBox 2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3" name="Straight Arrow Connector 32"/>
          <p:cNvCxnSpPr>
            <a:stCxn id="22" idx="2"/>
          </p:cNvCxnSpPr>
          <p:nvPr/>
        </p:nvCxnSpPr>
        <p:spPr>
          <a:xfrm rot="10800000">
            <a:off x="849312" y="4770437"/>
            <a:ext cx="1143000" cy="495300"/>
          </a:xfrm>
          <a:prstGeom prst="straightConnector1">
            <a:avLst/>
          </a:prstGeom>
          <a:ln w="508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500"/>
                                        <p:tgtEl>
                                          <p:spTgt spid="3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Architectural Style – not a Broker</a:t>
            </a:r>
            <a:endParaRPr lang="en-US" dirty="0"/>
          </a:p>
        </p:txBody>
      </p:sp>
      <p:sp>
        <p:nvSpPr>
          <p:cNvPr id="3" name="Content Placeholder 2"/>
          <p:cNvSpPr>
            <a:spLocks noGrp="1"/>
          </p:cNvSpPr>
          <p:nvPr>
            <p:ph idx="1"/>
          </p:nvPr>
        </p:nvSpPr>
        <p:spPr/>
        <p:txBody>
          <a:bodyPr/>
          <a:lstStyle/>
          <a:p>
            <a:r>
              <a:rPr lang="en-US" dirty="0" smtClean="0"/>
              <a:t>Event sources and sinks communicate via channels in the bus</a:t>
            </a:r>
          </a:p>
          <a:p>
            <a:r>
              <a:rPr lang="en-US" dirty="0" smtClean="0"/>
              <a:t>Source place events (messages) in channels, sinks are notified about message availability</a:t>
            </a:r>
          </a:p>
          <a:p>
            <a:endParaRPr lang="en-US" dirty="0"/>
          </a:p>
        </p:txBody>
      </p:sp>
      <p:sp>
        <p:nvSpPr>
          <p:cNvPr id="17" name="Text Box 4"/>
          <p:cNvSpPr txBox="1">
            <a:spLocks noChangeArrowheads="1"/>
          </p:cNvSpPr>
          <p:nvPr/>
        </p:nvSpPr>
        <p:spPr bwMode="auto">
          <a:xfrm>
            <a:off x="2652712" y="6586537"/>
            <a:ext cx="10033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uLnTx/>
                <a:uFillTx/>
              </a:rPr>
              <a:t>Sink</a:t>
            </a:r>
          </a:p>
        </p:txBody>
      </p:sp>
      <p:sp>
        <p:nvSpPr>
          <p:cNvPr id="18" name="Text Box 5"/>
          <p:cNvSpPr txBox="1">
            <a:spLocks noChangeArrowheads="1"/>
          </p:cNvSpPr>
          <p:nvPr/>
        </p:nvSpPr>
        <p:spPr bwMode="auto">
          <a:xfrm>
            <a:off x="2462212" y="4324905"/>
            <a:ext cx="14732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19" name="Text Box 6"/>
          <p:cNvSpPr txBox="1">
            <a:spLocks noChangeArrowheads="1"/>
          </p:cNvSpPr>
          <p:nvPr/>
        </p:nvSpPr>
        <p:spPr bwMode="auto">
          <a:xfrm>
            <a:off x="4824412" y="4324905"/>
            <a:ext cx="10287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Sink</a:t>
            </a:r>
          </a:p>
        </p:txBody>
      </p:sp>
      <p:sp>
        <p:nvSpPr>
          <p:cNvPr id="20" name="Text Box 7"/>
          <p:cNvSpPr txBox="1">
            <a:spLocks noChangeArrowheads="1"/>
          </p:cNvSpPr>
          <p:nvPr/>
        </p:nvSpPr>
        <p:spPr bwMode="auto">
          <a:xfrm>
            <a:off x="4595812" y="6586537"/>
            <a:ext cx="14351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21" name="AutoShape 8"/>
          <p:cNvSpPr>
            <a:spLocks noChangeArrowheads="1"/>
          </p:cNvSpPr>
          <p:nvPr/>
        </p:nvSpPr>
        <p:spPr bwMode="auto">
          <a:xfrm>
            <a:off x="1916112" y="5075237"/>
            <a:ext cx="6896100" cy="1143000"/>
          </a:xfrm>
          <a:prstGeom prst="plaque">
            <a:avLst>
              <a:gd name="adj" fmla="val 16667"/>
            </a:avLst>
          </a:prstGeom>
          <a:solidFill>
            <a:srgbClr val="00B0F0"/>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2" name="Text Box 9"/>
          <p:cNvSpPr txBox="1">
            <a:spLocks noChangeArrowheads="1"/>
          </p:cNvSpPr>
          <p:nvPr/>
        </p:nvSpPr>
        <p:spPr bwMode="auto">
          <a:xfrm>
            <a:off x="7250112" y="5329237"/>
            <a:ext cx="1422400" cy="369332"/>
          </a:xfrm>
          <a:prstGeom prst="rect">
            <a:avLst/>
          </a:prstGeom>
          <a:solidFill>
            <a:srgbClr val="00B0F0"/>
          </a:solid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Bus</a:t>
            </a:r>
          </a:p>
        </p:txBody>
      </p:sp>
      <p:sp>
        <p:nvSpPr>
          <p:cNvPr id="23" name="AutoShape 10"/>
          <p:cNvSpPr>
            <a:spLocks noChangeArrowheads="1"/>
          </p:cNvSpPr>
          <p:nvPr/>
        </p:nvSpPr>
        <p:spPr bwMode="auto">
          <a:xfrm>
            <a:off x="2855912" y="51260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AutoShape 14"/>
          <p:cNvSpPr>
            <a:spLocks noChangeArrowheads="1"/>
          </p:cNvSpPr>
          <p:nvPr/>
        </p:nvSpPr>
        <p:spPr bwMode="auto">
          <a:xfrm>
            <a:off x="5065712" y="51387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5" name="Line 16"/>
          <p:cNvSpPr>
            <a:spLocks noChangeShapeType="1"/>
          </p:cNvSpPr>
          <p:nvPr/>
        </p:nvSpPr>
        <p:spPr bwMode="auto">
          <a:xfrm flipV="1">
            <a:off x="5383212" y="62436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6" name="Line 17"/>
          <p:cNvSpPr>
            <a:spLocks noChangeShapeType="1"/>
          </p:cNvSpPr>
          <p:nvPr/>
        </p:nvSpPr>
        <p:spPr bwMode="auto">
          <a:xfrm flipV="1">
            <a:off x="5370512" y="47577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7" name="Line 18"/>
          <p:cNvSpPr>
            <a:spLocks noChangeShapeType="1"/>
          </p:cNvSpPr>
          <p:nvPr/>
        </p:nvSpPr>
        <p:spPr bwMode="auto">
          <a:xfrm flipH="1">
            <a:off x="3719512" y="6243637"/>
            <a:ext cx="1485900" cy="3937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Line 19"/>
          <p:cNvSpPr>
            <a:spLocks noChangeShapeType="1"/>
          </p:cNvSpPr>
          <p:nvPr/>
        </p:nvSpPr>
        <p:spPr bwMode="auto">
          <a:xfrm>
            <a:off x="3160712" y="47704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9" name="Line 20"/>
          <p:cNvSpPr>
            <a:spLocks noChangeShapeType="1"/>
          </p:cNvSpPr>
          <p:nvPr/>
        </p:nvSpPr>
        <p:spPr bwMode="auto">
          <a:xfrm>
            <a:off x="3173412" y="61928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Characteristics</a:t>
            </a:r>
            <a:endParaRPr lang="en-US" dirty="0"/>
          </a:p>
        </p:txBody>
      </p:sp>
      <p:sp>
        <p:nvSpPr>
          <p:cNvPr id="3" name="Content Placeholder 2"/>
          <p:cNvSpPr>
            <a:spLocks noGrp="1"/>
          </p:cNvSpPr>
          <p:nvPr>
            <p:ph idx="1"/>
          </p:nvPr>
        </p:nvSpPr>
        <p:spPr>
          <a:xfrm>
            <a:off x="503238" y="1768475"/>
            <a:ext cx="9577387" cy="4987925"/>
          </a:xfrm>
        </p:spPr>
        <p:txBody>
          <a:bodyPr/>
          <a:lstStyle/>
          <a:p>
            <a:pPr marL="342900" indent="-342900"/>
            <a:r>
              <a:rPr lang="en-US" dirty="0" smtClean="0"/>
              <a:t>Bus is not necessarily physically separate</a:t>
            </a:r>
          </a:p>
          <a:p>
            <a:pPr marL="742950" lvl="1" indent="-285750"/>
            <a:r>
              <a:rPr lang="en-US" dirty="0" smtClean="0"/>
              <a:t>Channels are both physical and logical</a:t>
            </a:r>
          </a:p>
          <a:p>
            <a:pPr marL="342900" indent="-342900"/>
            <a:endParaRPr lang="en-US" dirty="0" smtClean="0"/>
          </a:p>
          <a:p>
            <a:pPr marL="342900" indent="-342900"/>
            <a:r>
              <a:rPr lang="en-US" dirty="0" smtClean="0"/>
              <a:t>Bus is simpler than most Brokers</a:t>
            </a:r>
          </a:p>
          <a:p>
            <a:pPr marL="774700" lvl="1" indent="-342900"/>
            <a:r>
              <a:rPr lang="en-US" dirty="0" smtClean="0"/>
              <a:t>No routing or service fail over </a:t>
            </a:r>
          </a:p>
          <a:p>
            <a:pPr marL="342900" indent="-342900"/>
            <a:endParaRPr lang="en-US" dirty="0" smtClean="0"/>
          </a:p>
          <a:p>
            <a:pPr marL="342900" indent="-342900"/>
            <a:r>
              <a:rPr lang="en-US" dirty="0" smtClean="0"/>
              <a:t>No single point of failure</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Publish / Subscribe</a:t>
            </a:r>
            <a:endParaRPr lang="en-US" dirty="0"/>
          </a:p>
        </p:txBody>
      </p:sp>
      <p:sp>
        <p:nvSpPr>
          <p:cNvPr id="5" name="Content Placeholder 2"/>
          <p:cNvSpPr txBox="1">
            <a:spLocks/>
          </p:cNvSpPr>
          <p:nvPr/>
        </p:nvSpPr>
        <p:spPr bwMode="auto">
          <a:xfrm>
            <a:off x="503238" y="1768475"/>
            <a:ext cx="9577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539750" marR="0" lvl="1" indent="0" algn="l" defTabSz="449263" rtl="0" eaLnBrk="1" fontAlgn="base" latinLnBrk="0" hangingPunct="0">
              <a:lnSpc>
                <a:spcPct val="97000"/>
              </a:lnSpc>
              <a:spcBef>
                <a:spcPct val="0"/>
              </a:spcBef>
              <a:spcAft>
                <a:spcPts val="1138"/>
              </a:spcAft>
              <a:buClr>
                <a:srgbClr val="000000"/>
              </a:buClr>
              <a:buSzPct val="52000"/>
              <a:tabLst/>
              <a:defRPr/>
            </a:pPr>
            <a:endParaRPr kumimoji="0" lang="en-US" sz="2400" b="0" i="0" u="none" strike="noStrike" kern="0" cap="none" spc="0" normalizeH="0" baseline="0" noProof="0" dirty="0" smtClean="0">
              <a:ln>
                <a:noFill/>
              </a:ln>
              <a:solidFill>
                <a:srgbClr val="000000"/>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Pub/Sub, Caching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a message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class that implements </a:t>
            </a:r>
            <a:r>
              <a:rPr lang="en-US" dirty="0" err="1" smtClean="0">
                <a:latin typeface="Consolas" pitchFamily="49" charset="0"/>
              </a:rPr>
              <a:t>IHandleMessages</a:t>
            </a:r>
            <a:r>
              <a:rPr lang="en-US" dirty="0" smtClean="0">
                <a:latin typeface="Consolas" pitchFamily="49" charset="0"/>
              </a:rPr>
              <a:t>&lt;T&gt;</a:t>
            </a:r>
            <a:r>
              <a:rPr lang="en-US" dirty="0" smtClean="0"/>
              <a:t> where T is message type</a:t>
            </a:r>
          </a:p>
          <a:p>
            <a:endParaRPr lang="en-US" dirty="0" smtClean="0"/>
          </a:p>
          <a:p>
            <a:pPr lvl="1">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lvl="1">
              <a:buNone/>
            </a:pPr>
            <a:r>
              <a:rPr lang="en-US" sz="2400" dirty="0" smtClean="0">
                <a:latin typeface="Consolas" pitchFamily="49" charset="0"/>
              </a:rPr>
              <a:t>{</a:t>
            </a:r>
          </a:p>
          <a:p>
            <a:pPr lvl="1">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lvl="1">
              <a:buNone/>
            </a:pPr>
            <a:r>
              <a:rPr lang="en-US" sz="2400" dirty="0" smtClean="0">
                <a:latin typeface="Consolas" pitchFamily="49" charset="0"/>
              </a:rPr>
              <a:t>			{</a:t>
            </a:r>
          </a:p>
          <a:p>
            <a:pPr lvl="1">
              <a:buNone/>
            </a:pPr>
            <a:r>
              <a:rPr lang="en-US" sz="2400" dirty="0" smtClean="0">
                <a:latin typeface="Consolas" pitchFamily="49" charset="0"/>
              </a:rPr>
              <a:t>			}</a:t>
            </a:r>
          </a:p>
          <a:p>
            <a:pPr lvl="1">
              <a:buNone/>
            </a:pPr>
            <a:r>
              <a:rPr lang="en-US" sz="2400" dirty="0" smtClean="0">
                <a:latin typeface="Consolas" pitchFamily="49" charset="0"/>
              </a:rPr>
              <a:t>}</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Apps</a:t>
            </a:r>
            <a:endParaRPr lang="en-US" dirty="0"/>
          </a:p>
        </p:txBody>
      </p:sp>
      <p:sp>
        <p:nvSpPr>
          <p:cNvPr id="5" name="Content Placeholder 4"/>
          <p:cNvSpPr>
            <a:spLocks noGrp="1"/>
          </p:cNvSpPr>
          <p:nvPr>
            <p:ph idx="1"/>
          </p:nvPr>
        </p:nvSpPr>
        <p:spPr>
          <a:xfrm>
            <a:off x="503238" y="1768475"/>
            <a:ext cx="9577387" cy="4987925"/>
          </a:xfrm>
        </p:spPr>
        <p:txBody>
          <a:bodyPr/>
          <a:lstStyle/>
          <a:p>
            <a:r>
              <a:rPr lang="en-US" dirty="0" smtClean="0"/>
              <a:t>HTTP request/response with browsers</a:t>
            </a:r>
          </a:p>
          <a:p>
            <a:r>
              <a:rPr lang="en-US" dirty="0" smtClean="0"/>
              <a:t>Should avoid request/response with backend</a:t>
            </a:r>
          </a:p>
          <a:p>
            <a:pPr lvl="1"/>
            <a:r>
              <a:rPr lang="en-US" dirty="0" smtClean="0"/>
              <a:t>Easier said than done</a:t>
            </a:r>
          </a:p>
          <a:p>
            <a:endParaRPr lang="en-US" dirty="0" smtClean="0"/>
          </a:p>
          <a:p>
            <a:endParaRPr lang="en-US" dirty="0"/>
          </a:p>
        </p:txBody>
      </p:sp>
      <p:pic>
        <p:nvPicPr>
          <p:cNvPr id="90115"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90116"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90117"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cxnSp>
        <p:nvCxnSpPr>
          <p:cNvPr id="8" name="Straight Arrow Connector 7"/>
          <p:cNvCxnSpPr/>
          <p:nvPr/>
        </p:nvCxnSpPr>
        <p:spPr>
          <a:xfrm rot="10800000" flipH="1" flipV="1">
            <a:off x="2159952" y="4922837"/>
            <a:ext cx="1280160" cy="0"/>
          </a:xfrm>
          <a:prstGeom prst="straightConnector1">
            <a:avLst/>
          </a:prstGeom>
          <a:noFill/>
          <a:ln w="38100" cap="flat" cmpd="sng" algn="ctr">
            <a:solidFill>
              <a:schemeClr val="tx1"/>
            </a:solidFill>
            <a:prstDash val="solid"/>
            <a:tailEnd type="stealth" w="lg" len="lg"/>
          </a:ln>
          <a:effectLst/>
        </p:spPr>
      </p:cxnSp>
      <p:cxnSp>
        <p:nvCxnSpPr>
          <p:cNvPr id="9" name="Straight Arrow Connector 8"/>
          <p:cNvCxnSpPr/>
          <p:nvPr/>
        </p:nvCxnSpPr>
        <p:spPr>
          <a:xfrm rot="10800000" flipV="1">
            <a:off x="2144713" y="5151437"/>
            <a:ext cx="1280160" cy="0"/>
          </a:xfrm>
          <a:prstGeom prst="straightConnector1">
            <a:avLst/>
          </a:prstGeom>
          <a:noFill/>
          <a:ln w="38100" cap="flat" cmpd="sng" algn="ctr">
            <a:solidFill>
              <a:schemeClr val="tx1"/>
            </a:solidFill>
            <a:prstDash val="sysDot"/>
            <a:tailEnd type="stealth" w="lg" len="lg"/>
          </a:ln>
          <a:effectLst/>
        </p:spPr>
      </p:cxnSp>
      <p:cxnSp>
        <p:nvCxnSpPr>
          <p:cNvPr id="10" name="Straight Arrow Connector 9"/>
          <p:cNvCxnSpPr/>
          <p:nvPr/>
        </p:nvCxnSpPr>
        <p:spPr>
          <a:xfrm rot="10800000" flipH="1" flipV="1">
            <a:off x="5207951" y="4922837"/>
            <a:ext cx="128016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rot="10800000" flipV="1">
            <a:off x="5192712" y="5151437"/>
            <a:ext cx="1280160" cy="0"/>
          </a:xfrm>
          <a:prstGeom prst="straightConnector1">
            <a:avLst/>
          </a:prstGeom>
          <a:noFill/>
          <a:ln w="38100" cap="flat" cmpd="sng" algn="ctr">
            <a:solidFill>
              <a:schemeClr val="tx1"/>
            </a:solidFill>
            <a:prstDash val="sysDot"/>
            <a:tailEnd type="stealth" w="lg" len="lg"/>
          </a:ln>
          <a:effectLst/>
        </p:spPr>
      </p:cxnSp>
      <p:sp>
        <p:nvSpPr>
          <p:cNvPr id="12" name="&quot;No&quot; Symbol 11"/>
          <p:cNvSpPr/>
          <p:nvPr/>
        </p:nvSpPr>
        <p:spPr bwMode="auto">
          <a:xfrm>
            <a:off x="5497512" y="4618037"/>
            <a:ext cx="685800" cy="838200"/>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Apps, Pub/Sub, and Caching</a:t>
            </a:r>
            <a:endParaRPr lang="en-US" dirty="0"/>
          </a:p>
        </p:txBody>
      </p:sp>
      <p:sp>
        <p:nvSpPr>
          <p:cNvPr id="3" name="Content Placeholder 2"/>
          <p:cNvSpPr>
            <a:spLocks noGrp="1"/>
          </p:cNvSpPr>
          <p:nvPr>
            <p:ph idx="1"/>
          </p:nvPr>
        </p:nvSpPr>
        <p:spPr/>
        <p:txBody>
          <a:bodyPr/>
          <a:lstStyle/>
          <a:p>
            <a:r>
              <a:rPr lang="en-US" dirty="0" smtClean="0"/>
              <a:t>Web app front end subscribes to events</a:t>
            </a:r>
          </a:p>
          <a:p>
            <a:pPr lvl="1"/>
            <a:r>
              <a:rPr lang="en-US" dirty="0" smtClean="0"/>
              <a:t>Caches data from events in the web tier</a:t>
            </a:r>
          </a:p>
          <a:p>
            <a:pPr lvl="1"/>
            <a:r>
              <a:rPr lang="en-US" dirty="0" smtClean="0"/>
              <a:t>Serves data from the cache to browsers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345112" y="4237037"/>
            <a:ext cx="1322283" cy="457200"/>
            <a:chOff x="5345112" y="4237037"/>
            <a:chExt cx="1322283" cy="457200"/>
          </a:xfrm>
        </p:grpSpPr>
        <p:cxnSp>
          <p:nvCxnSpPr>
            <p:cNvPr id="7" name="Straight Arrow Connector 6"/>
            <p:cNvCxnSpPr/>
            <p:nvPr/>
          </p:nvCxnSpPr>
          <p:spPr>
            <a:xfrm rot="10800000" flipV="1">
              <a:off x="5345112" y="4694237"/>
              <a:ext cx="128016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726112" y="4237037"/>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303837"/>
            <a:ext cx="1384915" cy="349968"/>
            <a:chOff x="4964112" y="5303837"/>
            <a:chExt cx="1384915" cy="349968"/>
          </a:xfrm>
        </p:grpSpPr>
        <p:sp>
          <p:nvSpPr>
            <p:cNvPr id="15" name="Freeform 13"/>
            <p:cNvSpPr>
              <a:spLocks/>
            </p:cNvSpPr>
            <p:nvPr/>
          </p:nvSpPr>
          <p:spPr bwMode="auto">
            <a:xfrm>
              <a:off x="4964112" y="5303837"/>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303837"/>
              <a:ext cx="851515" cy="349968"/>
            </a:xfrm>
            <a:prstGeom prst="rect">
              <a:avLst/>
            </a:prstGeom>
            <a:noFill/>
          </p:spPr>
          <p:txBody>
            <a:bodyPr wrap="none" rtlCol="0">
              <a:spAutoFit/>
            </a:bodyPr>
            <a:lstStyle/>
            <a:p>
              <a:r>
                <a:rPr lang="en-US" dirty="0" smtClean="0"/>
                <a:t>Cache</a:t>
              </a:r>
              <a:endParaRPr lang="en-US" dirty="0"/>
            </a:p>
          </p:txBody>
        </p:sp>
      </p:grpSp>
      <p:grpSp>
        <p:nvGrpSpPr>
          <p:cNvPr id="18" name="Group 20"/>
          <p:cNvGrpSpPr/>
          <p:nvPr/>
        </p:nvGrpSpPr>
        <p:grpSpPr>
          <a:xfrm>
            <a:off x="2053272" y="4541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659155" cy="349968"/>
            </a:xfrm>
            <a:prstGeom prst="rect">
              <a:avLst/>
            </a:prstGeom>
            <a:noFill/>
          </p:spPr>
          <p:txBody>
            <a:bodyPr wrap="none" rtlCol="0">
              <a:spAutoFit/>
            </a:bodyPr>
            <a:lstStyle/>
            <a:p>
              <a:r>
                <a:rPr lang="en-US" dirty="0" smtClean="0"/>
                <a:t>GET</a:t>
              </a:r>
              <a:endParaRPr lang="en-US" dirty="0"/>
            </a:p>
          </p:txBody>
        </p:sp>
      </p:grpSp>
      <p:sp>
        <p:nvSpPr>
          <p:cNvPr id="22" name="Curved Left Arrow 21"/>
          <p:cNvSpPr/>
          <p:nvPr/>
        </p:nvSpPr>
        <p:spPr bwMode="auto">
          <a:xfrm>
            <a:off x="3516312" y="4846637"/>
            <a:ext cx="609600" cy="762000"/>
          </a:xfrm>
          <a:prstGeom prst="curved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nvGrpSpPr>
          <p:cNvPr id="21" name="Group 24"/>
          <p:cNvGrpSpPr/>
          <p:nvPr/>
        </p:nvGrpSpPr>
        <p:grpSpPr>
          <a:xfrm>
            <a:off x="1961832" y="5075237"/>
            <a:ext cx="1463040" cy="381000"/>
            <a:chOff x="1961832" y="5075237"/>
            <a:chExt cx="1463040"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671979" cy="349968"/>
            </a:xfrm>
            <a:prstGeom prst="rect">
              <a:avLst/>
            </a:prstGeom>
            <a:noFill/>
          </p:spPr>
          <p:txBody>
            <a:bodyPr wrap="none" rtlCol="0">
              <a:spAutoFit/>
            </a:bodyPr>
            <a:lstStyle/>
            <a:p>
              <a:r>
                <a:rPr lang="en-US" dirty="0" smtClean="0"/>
                <a:t>Data</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User submits changes to data</a:t>
            </a:r>
          </a:p>
          <a:p>
            <a:pPr lvl="1"/>
            <a:r>
              <a:rPr lang="en-US" dirty="0" smtClean="0"/>
              <a:t>Send message and show user “thank you” page</a:t>
            </a:r>
          </a:p>
          <a:p>
            <a:pPr lvl="1"/>
            <a:r>
              <a:rPr lang="en-US" dirty="0" smtClean="0"/>
              <a:t>Successful processing causes publish/cache update</a:t>
            </a:r>
          </a:p>
          <a:p>
            <a:pPr lvl="1"/>
            <a:r>
              <a:rPr lang="en-US" dirty="0" smtClean="0"/>
              <a:t>Email (?)</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25512" y="4084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flipH="1">
            <a:off x="3544888" y="4122436"/>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009832" y="4801469"/>
            <a:ext cx="1463040" cy="349968"/>
            <a:chOff x="5162232" y="4344269"/>
            <a:chExt cx="1463040" cy="349968"/>
          </a:xfrm>
        </p:grpSpPr>
        <p:cxnSp>
          <p:nvCxnSpPr>
            <p:cNvPr id="7" name="Straight Arrow Connector 6"/>
            <p:cNvCxnSpPr/>
            <p:nvPr/>
          </p:nvCxnSpPr>
          <p:spPr>
            <a:xfrm rot="10800000" flipV="1">
              <a:off x="5162232" y="4694237"/>
              <a:ext cx="146304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573712" y="4344269"/>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227637"/>
            <a:ext cx="1461859" cy="607602"/>
            <a:chOff x="4964112" y="5198603"/>
            <a:chExt cx="1461859" cy="607602"/>
          </a:xfrm>
        </p:grpSpPr>
        <p:sp>
          <p:nvSpPr>
            <p:cNvPr id="15"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198603"/>
              <a:ext cx="928459" cy="607602"/>
            </a:xfrm>
            <a:prstGeom prst="rect">
              <a:avLst/>
            </a:prstGeom>
            <a:noFill/>
          </p:spPr>
          <p:txBody>
            <a:bodyPr wrap="none" rtlCol="0">
              <a:spAutoFit/>
            </a:bodyPr>
            <a:lstStyle/>
            <a:p>
              <a:r>
                <a:rPr lang="en-US" dirty="0" smtClean="0"/>
                <a:t>Update</a:t>
              </a:r>
            </a:p>
            <a:p>
              <a:r>
                <a:rPr lang="en-US" dirty="0" smtClean="0"/>
                <a:t>Cache</a:t>
              </a:r>
              <a:endParaRPr lang="en-US" dirty="0"/>
            </a:p>
          </p:txBody>
        </p:sp>
      </p:grpSp>
      <p:grpSp>
        <p:nvGrpSpPr>
          <p:cNvPr id="18" name="Group 20"/>
          <p:cNvGrpSpPr/>
          <p:nvPr/>
        </p:nvGrpSpPr>
        <p:grpSpPr>
          <a:xfrm>
            <a:off x="2053272" y="4160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813043" cy="349968"/>
            </a:xfrm>
            <a:prstGeom prst="rect">
              <a:avLst/>
            </a:prstGeom>
            <a:noFill/>
          </p:spPr>
          <p:txBody>
            <a:bodyPr wrap="none" rtlCol="0">
              <a:spAutoFit/>
            </a:bodyPr>
            <a:lstStyle/>
            <a:p>
              <a:r>
                <a:rPr lang="en-US" dirty="0" smtClean="0"/>
                <a:t>POST</a:t>
              </a:r>
              <a:endParaRPr lang="en-US" dirty="0"/>
            </a:p>
          </p:txBody>
        </p:sp>
      </p:grpSp>
      <p:grpSp>
        <p:nvGrpSpPr>
          <p:cNvPr id="21" name="Group 24"/>
          <p:cNvGrpSpPr/>
          <p:nvPr/>
        </p:nvGrpSpPr>
        <p:grpSpPr>
          <a:xfrm>
            <a:off x="1961832" y="4694237"/>
            <a:ext cx="1603462" cy="381000"/>
            <a:chOff x="1961832" y="5075237"/>
            <a:chExt cx="1603462"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1420582" cy="349968"/>
            </a:xfrm>
            <a:prstGeom prst="rect">
              <a:avLst/>
            </a:prstGeom>
            <a:noFill/>
          </p:spPr>
          <p:txBody>
            <a:bodyPr wrap="none" rtlCol="0">
              <a:spAutoFit/>
            </a:bodyPr>
            <a:lstStyle/>
            <a:p>
              <a:r>
                <a:rPr lang="en-US" dirty="0" smtClean="0"/>
                <a:t>“Thank you”</a:t>
              </a:r>
              <a:endParaRPr lang="en-US" dirty="0"/>
            </a:p>
          </p:txBody>
        </p:sp>
      </p:grpSp>
      <p:grpSp>
        <p:nvGrpSpPr>
          <p:cNvPr id="22" name="Group 20"/>
          <p:cNvGrpSpPr/>
          <p:nvPr/>
        </p:nvGrpSpPr>
        <p:grpSpPr>
          <a:xfrm>
            <a:off x="5040312" y="4313237"/>
            <a:ext cx="2590800" cy="381000"/>
            <a:chOff x="1916112" y="4541837"/>
            <a:chExt cx="2590800" cy="381000"/>
          </a:xfrm>
        </p:grpSpPr>
        <p:cxnSp>
          <p:nvCxnSpPr>
            <p:cNvPr id="26" name="Straight Arrow Connector 25"/>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27" name="TextBox 26"/>
            <p:cNvSpPr txBox="1"/>
            <p:nvPr/>
          </p:nvSpPr>
          <p:spPr>
            <a:xfrm>
              <a:off x="1916112" y="4541837"/>
              <a:ext cx="1954381" cy="349968"/>
            </a:xfrm>
            <a:prstGeom prst="rect">
              <a:avLst/>
            </a:prstGeom>
            <a:noFill/>
          </p:spPr>
          <p:txBody>
            <a:bodyPr wrap="none" rtlCol="0">
              <a:spAutoFit/>
            </a:bodyPr>
            <a:lstStyle/>
            <a:p>
              <a:r>
                <a:rPr lang="en-US" dirty="0" smtClean="0"/>
                <a:t>Fire &amp; forget </a:t>
              </a:r>
              <a:r>
                <a:rPr lang="en-US" dirty="0" err="1" smtClean="0"/>
                <a:t>msg</a:t>
              </a:r>
              <a:endParaRPr lang="en-US" dirty="0"/>
            </a:p>
          </p:txBody>
        </p:sp>
      </p:grpSp>
      <p:sp>
        <p:nvSpPr>
          <p:cNvPr id="28" name="Curved Left Arrow 27"/>
          <p:cNvSpPr/>
          <p:nvPr/>
        </p:nvSpPr>
        <p:spPr>
          <a:xfrm>
            <a:off x="8266374" y="4770436"/>
            <a:ext cx="753147" cy="1011857"/>
          </a:xfrm>
          <a:prstGeom prst="curvedLef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29" name="Curved Right Arrow 28"/>
          <p:cNvSpPr/>
          <p:nvPr/>
        </p:nvSpPr>
        <p:spPr>
          <a:xfrm flipV="1">
            <a:off x="7173912" y="4733569"/>
            <a:ext cx="903777" cy="1103667"/>
          </a:xfrm>
          <a:prstGeom prst="curvedRigh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grpSp>
        <p:nvGrpSpPr>
          <p:cNvPr id="25" name="Group 9"/>
          <p:cNvGrpSpPr/>
          <p:nvPr/>
        </p:nvGrpSpPr>
        <p:grpSpPr>
          <a:xfrm>
            <a:off x="620712" y="6325469"/>
            <a:ext cx="5852160" cy="349968"/>
            <a:chOff x="773112" y="4344269"/>
            <a:chExt cx="5852160" cy="349968"/>
          </a:xfrm>
        </p:grpSpPr>
        <p:cxnSp>
          <p:nvCxnSpPr>
            <p:cNvPr id="31" name="Straight Arrow Connector 30"/>
            <p:cNvCxnSpPr/>
            <p:nvPr/>
          </p:nvCxnSpPr>
          <p:spPr>
            <a:xfrm rot="10800000" flipV="1">
              <a:off x="773112" y="4694237"/>
              <a:ext cx="5852160" cy="0"/>
            </a:xfrm>
            <a:prstGeom prst="straightConnector1">
              <a:avLst/>
            </a:prstGeom>
            <a:noFill/>
            <a:ln w="38100" cap="flat" cmpd="sng" algn="ctr">
              <a:solidFill>
                <a:schemeClr val="tx1"/>
              </a:solidFill>
              <a:prstDash val="solid"/>
              <a:tailEnd type="stealth" w="lg" len="lg"/>
            </a:ln>
            <a:effectLst/>
          </p:spPr>
        </p:cxnSp>
        <p:sp>
          <p:nvSpPr>
            <p:cNvPr id="32" name="TextBox 31"/>
            <p:cNvSpPr txBox="1"/>
            <p:nvPr/>
          </p:nvSpPr>
          <p:spPr>
            <a:xfrm>
              <a:off x="5573712" y="4344269"/>
              <a:ext cx="761747" cy="349968"/>
            </a:xfrm>
            <a:prstGeom prst="rect">
              <a:avLst/>
            </a:prstGeom>
            <a:noFill/>
          </p:spPr>
          <p:txBody>
            <a:bodyPr wrap="none" rtlCol="0">
              <a:spAutoFit/>
            </a:bodyPr>
            <a:lstStyle/>
            <a:p>
              <a:r>
                <a:rPr lang="en-US" dirty="0" smtClean="0"/>
                <a:t>Email</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Scaling-out and </a:t>
            </a:r>
            <a:r>
              <a:rPr lang="en-US" sz="4000" dirty="0" smtClean="0"/>
              <a:t>Multi-Site Messaging</a:t>
            </a:r>
            <a:endParaRPr lang="en-US" sz="4000"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nodes and worker nodes</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Master node provides infrastructure capabilities</a:t>
            </a:r>
          </a:p>
          <a:p>
            <a:pPr lvl="1"/>
            <a:r>
              <a:rPr lang="en-US" dirty="0" smtClean="0"/>
              <a:t>Distributor, RavenDB, </a:t>
            </a:r>
            <a:r>
              <a:rPr lang="en-US" dirty="0" err="1" smtClean="0"/>
              <a:t>TimeoutManager</a:t>
            </a:r>
            <a:r>
              <a:rPr lang="en-US" dirty="0" smtClean="0"/>
              <a:t>, etc</a:t>
            </a:r>
          </a:p>
          <a:p>
            <a:pPr lvl="1"/>
            <a:r>
              <a:rPr lang="en-US" dirty="0" smtClean="0"/>
              <a:t>Needs to be highly available</a:t>
            </a:r>
          </a:p>
          <a:p>
            <a:pPr lvl="1"/>
            <a:endParaRPr lang="en-US" dirty="0" smtClean="0"/>
          </a:p>
          <a:p>
            <a:r>
              <a:rPr lang="en-US" dirty="0" smtClean="0"/>
              <a:t>Worker nodes – process messages delivered from the master node</a:t>
            </a:r>
          </a:p>
          <a:p>
            <a:endParaRPr lang="en-US" dirty="0" smtClean="0"/>
          </a:p>
          <a:p>
            <a:r>
              <a:rPr lang="en-US" dirty="0" smtClean="0"/>
              <a:t>Enables scale out with minimal configuration</a:t>
            </a:r>
          </a:p>
        </p:txBody>
      </p:sp>
    </p:spTree>
    <p:extLst>
      <p:ext uri="{BB962C8B-B14F-4D97-AF65-F5344CB8AC3E}">
        <p14:creationId xmlns:p14="http://schemas.microsoft.com/office/powerpoint/2010/main" val="31649285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2" y="360363"/>
            <a:ext cx="9610726" cy="719137"/>
          </a:xfrm>
        </p:spPr>
        <p:txBody>
          <a:bodyPr/>
          <a:lstStyle/>
          <a:p>
            <a:r>
              <a:rPr lang="en-US" dirty="0" smtClean="0"/>
              <a:t>Scaling a Autonomous Component</a:t>
            </a:r>
            <a:endParaRPr lang="en-US" dirty="0"/>
          </a:p>
        </p:txBody>
      </p:sp>
      <p:grpSp>
        <p:nvGrpSpPr>
          <p:cNvPr id="2" name="Group 5"/>
          <p:cNvGrpSpPr/>
          <p:nvPr/>
        </p:nvGrpSpPr>
        <p:grpSpPr>
          <a:xfrm>
            <a:off x="1878012" y="2560637"/>
            <a:ext cx="7277100" cy="4343400"/>
            <a:chOff x="2106612" y="2509837"/>
            <a:chExt cx="7277100" cy="4343400"/>
          </a:xfrm>
        </p:grpSpPr>
        <p:sp>
          <p:nvSpPr>
            <p:cNvPr id="7" name="AutoShape 13"/>
            <p:cNvSpPr>
              <a:spLocks noChangeArrowheads="1"/>
            </p:cNvSpPr>
            <p:nvPr/>
          </p:nvSpPr>
          <p:spPr bwMode="auto">
            <a:xfrm flipH="1">
              <a:off x="2106612" y="2509837"/>
              <a:ext cx="7277100" cy="4343400"/>
            </a:xfrm>
            <a:prstGeom prst="cube">
              <a:avLst>
                <a:gd name="adj" fmla="val 8120"/>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Text Box 15"/>
            <p:cNvSpPr txBox="1">
              <a:spLocks noChangeArrowheads="1"/>
            </p:cNvSpPr>
            <p:nvPr/>
          </p:nvSpPr>
          <p:spPr bwMode="auto">
            <a:xfrm>
              <a:off x="2678112" y="2509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3" name="Group 9"/>
          <p:cNvGrpSpPr/>
          <p:nvPr/>
        </p:nvGrpSpPr>
        <p:grpSpPr>
          <a:xfrm>
            <a:off x="163512" y="3551237"/>
            <a:ext cx="770280" cy="457200"/>
            <a:chOff x="3668710" y="1798637"/>
            <a:chExt cx="770280" cy="457200"/>
          </a:xfrm>
        </p:grpSpPr>
        <p:pic>
          <p:nvPicPr>
            <p:cNvPr id="11"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12" name="TextBox 1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pic>
        <p:nvPicPr>
          <p:cNvPr id="13" name="Rectangle 24598" descr="Server"/>
          <p:cNvPicPr>
            <a:picLocks noChangeAspect="1" noChangeArrowheads="1"/>
          </p:cNvPicPr>
          <p:nvPr/>
        </p:nvPicPr>
        <p:blipFill>
          <a:blip r:embed="rId4" cstate="print"/>
          <a:srcRect/>
          <a:stretch>
            <a:fillRect/>
          </a:stretch>
        </p:blipFill>
        <p:spPr bwMode="auto">
          <a:xfrm>
            <a:off x="2906712" y="3017837"/>
            <a:ext cx="1600200" cy="233961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Rectangle 24598" descr="Server"/>
          <p:cNvPicPr>
            <a:picLocks noChangeAspect="1" noChangeArrowheads="1"/>
          </p:cNvPicPr>
          <p:nvPr/>
        </p:nvPicPr>
        <p:blipFill>
          <a:blip r:embed="rId4" cstate="print"/>
          <a:srcRect/>
          <a:stretch>
            <a:fillRect/>
          </a:stretch>
        </p:blipFill>
        <p:spPr bwMode="auto">
          <a:xfrm>
            <a:off x="7478712" y="3017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Rectangle 24598" descr="Server"/>
          <p:cNvPicPr>
            <a:picLocks noChangeAspect="1" noChangeArrowheads="1"/>
          </p:cNvPicPr>
          <p:nvPr/>
        </p:nvPicPr>
        <p:blipFill>
          <a:blip r:embed="rId4" cstate="print"/>
          <a:srcRect/>
          <a:stretch>
            <a:fillRect/>
          </a:stretch>
        </p:blipFill>
        <p:spPr bwMode="auto">
          <a:xfrm>
            <a:off x="5878512" y="40084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6" name="Rectangle 24598" descr="Server"/>
          <p:cNvPicPr>
            <a:picLocks noChangeAspect="1" noChangeArrowheads="1"/>
          </p:cNvPicPr>
          <p:nvPr/>
        </p:nvPicPr>
        <p:blipFill>
          <a:blip r:embed="rId4" cstate="print"/>
          <a:srcRect/>
          <a:stretch>
            <a:fillRect/>
          </a:stretch>
        </p:blipFill>
        <p:spPr bwMode="auto">
          <a:xfrm>
            <a:off x="4354512" y="5303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 name="Group 20"/>
          <p:cNvGrpSpPr/>
          <p:nvPr/>
        </p:nvGrpSpPr>
        <p:grpSpPr>
          <a:xfrm>
            <a:off x="5726112" y="4541837"/>
            <a:ext cx="1007851" cy="762000"/>
            <a:chOff x="1975061" y="2662237"/>
            <a:chExt cx="1007851" cy="762000"/>
          </a:xfrm>
        </p:grpSpPr>
        <p:sp>
          <p:nvSpPr>
            <p:cNvPr id="22"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10" name="Group 24"/>
          <p:cNvGrpSpPr/>
          <p:nvPr/>
        </p:nvGrpSpPr>
        <p:grpSpPr>
          <a:xfrm>
            <a:off x="7326312" y="3398837"/>
            <a:ext cx="1007851" cy="762000"/>
            <a:chOff x="1975061" y="2662237"/>
            <a:chExt cx="1007851" cy="762000"/>
          </a:xfrm>
        </p:grpSpPr>
        <p:sp>
          <p:nvSpPr>
            <p:cNvPr id="26"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33" name="AutoShape 14"/>
          <p:cNvSpPr>
            <a:spLocks noChangeArrowheads="1"/>
          </p:cNvSpPr>
          <p:nvPr/>
        </p:nvSpPr>
        <p:spPr bwMode="auto">
          <a:xfrm rot="16200000">
            <a:off x="1624012" y="35766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4" name="AutoShape 14"/>
          <p:cNvSpPr>
            <a:spLocks noChangeArrowheads="1"/>
          </p:cNvSpPr>
          <p:nvPr/>
        </p:nvSpPr>
        <p:spPr bwMode="auto">
          <a:xfrm rot="16200000">
            <a:off x="4119561" y="40909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grpSp>
        <p:nvGrpSpPr>
          <p:cNvPr id="21" name="Group 34"/>
          <p:cNvGrpSpPr/>
          <p:nvPr/>
        </p:nvGrpSpPr>
        <p:grpSpPr>
          <a:xfrm>
            <a:off x="468312" y="3551237"/>
            <a:ext cx="770280" cy="457200"/>
            <a:chOff x="3668710" y="1798637"/>
            <a:chExt cx="770280" cy="457200"/>
          </a:xfrm>
        </p:grpSpPr>
        <p:pic>
          <p:nvPicPr>
            <p:cNvPr id="36"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37" name="TextBox 3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9" name="Straight Arrow Connector 38"/>
          <p:cNvCxnSpPr>
            <a:stCxn id="20" idx="0"/>
            <a:endCxn id="34" idx="2"/>
          </p:cNvCxnSpPr>
          <p:nvPr/>
        </p:nvCxnSpPr>
        <p:spPr bwMode="auto">
          <a:xfrm rot="16200000" flipV="1">
            <a:off x="3822250" y="4839148"/>
            <a:ext cx="1524000" cy="624577"/>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0" name="TextBox 39"/>
          <p:cNvSpPr txBox="1"/>
          <p:nvPr/>
        </p:nvSpPr>
        <p:spPr>
          <a:xfrm>
            <a:off x="4506912" y="4770437"/>
            <a:ext cx="851515" cy="349968"/>
          </a:xfrm>
          <a:prstGeom prst="rect">
            <a:avLst/>
          </a:prstGeom>
          <a:noFill/>
        </p:spPr>
        <p:txBody>
          <a:bodyPr wrap="none" rtlCol="0">
            <a:spAutoFit/>
          </a:bodyPr>
          <a:lstStyle/>
          <a:p>
            <a:r>
              <a:rPr lang="en-US" dirty="0" smtClean="0"/>
              <a:t>Ready</a:t>
            </a:r>
            <a:endParaRPr lang="en-US" dirty="0"/>
          </a:p>
        </p:txBody>
      </p:sp>
      <p:cxnSp>
        <p:nvCxnSpPr>
          <p:cNvPr id="41" name="Straight Arrow Connector 40"/>
          <p:cNvCxnSpPr>
            <a:stCxn id="24" idx="0"/>
          </p:cNvCxnSpPr>
          <p:nvPr/>
        </p:nvCxnSpPr>
        <p:spPr bwMode="auto">
          <a:xfrm rot="16200000" flipV="1">
            <a:off x="5197025" y="3470724"/>
            <a:ext cx="381000" cy="1913626"/>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4" name="TextBox 43"/>
          <p:cNvSpPr txBox="1"/>
          <p:nvPr/>
        </p:nvSpPr>
        <p:spPr>
          <a:xfrm>
            <a:off x="4887912" y="4084637"/>
            <a:ext cx="851515" cy="349968"/>
          </a:xfrm>
          <a:prstGeom prst="rect">
            <a:avLst/>
          </a:prstGeom>
          <a:noFill/>
        </p:spPr>
        <p:txBody>
          <a:bodyPr wrap="none" rtlCol="0">
            <a:spAutoFit/>
          </a:bodyPr>
          <a:lstStyle/>
          <a:p>
            <a:r>
              <a:rPr lang="en-US" dirty="0" smtClean="0"/>
              <a:t>Ready</a:t>
            </a:r>
            <a:endParaRPr lang="en-US" dirty="0"/>
          </a:p>
        </p:txBody>
      </p:sp>
      <p:sp>
        <p:nvSpPr>
          <p:cNvPr id="45" name="Rectangle 44"/>
          <p:cNvSpPr/>
          <p:nvPr/>
        </p:nvSpPr>
        <p:spPr>
          <a:xfrm>
            <a:off x="2703973" y="2999209"/>
            <a:ext cx="1467068"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Master node</a:t>
            </a:r>
            <a:endParaRPr lang="en-US" dirty="0"/>
          </a:p>
        </p:txBody>
      </p:sp>
      <p:sp>
        <p:nvSpPr>
          <p:cNvPr id="42" name="Rectangle 41"/>
          <p:cNvSpPr/>
          <p:nvPr/>
        </p:nvSpPr>
        <p:spPr>
          <a:xfrm>
            <a:off x="5162229" y="6604036"/>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6" name="Group 16"/>
          <p:cNvGrpSpPr/>
          <p:nvPr/>
        </p:nvGrpSpPr>
        <p:grpSpPr>
          <a:xfrm>
            <a:off x="4278312" y="5837237"/>
            <a:ext cx="1007851" cy="762000"/>
            <a:chOff x="1975061" y="2662237"/>
            <a:chExt cx="1007851" cy="762000"/>
          </a:xfrm>
        </p:grpSpPr>
        <p:sp>
          <p:nvSpPr>
            <p:cNvPr id="1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43" name="Rectangle 42"/>
          <p:cNvSpPr/>
          <p:nvPr/>
        </p:nvSpPr>
        <p:spPr>
          <a:xfrm>
            <a:off x="6413998" y="5357453"/>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sp>
        <p:nvSpPr>
          <p:cNvPr id="47" name="Rectangle 46"/>
          <p:cNvSpPr/>
          <p:nvPr/>
        </p:nvSpPr>
        <p:spPr>
          <a:xfrm>
            <a:off x="7915063" y="4191869"/>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17" name="Group 28"/>
          <p:cNvGrpSpPr/>
          <p:nvPr/>
        </p:nvGrpSpPr>
        <p:grpSpPr>
          <a:xfrm>
            <a:off x="2068512" y="3398837"/>
            <a:ext cx="2133600" cy="990600"/>
            <a:chOff x="1289261" y="2662237"/>
            <a:chExt cx="2133600" cy="990600"/>
          </a:xfrm>
        </p:grpSpPr>
        <p:sp>
          <p:nvSpPr>
            <p:cNvPr id="30" name="AutoShape 13"/>
            <p:cNvSpPr>
              <a:spLocks noChangeArrowheads="1"/>
            </p:cNvSpPr>
            <p:nvPr/>
          </p:nvSpPr>
          <p:spPr bwMode="auto">
            <a:xfrm flipH="1">
              <a:off x="2144710" y="2662237"/>
              <a:ext cx="1278150" cy="9906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 name="AutoShape 14"/>
            <p:cNvSpPr>
              <a:spLocks noChangeArrowheads="1"/>
            </p:cNvSpPr>
            <p:nvPr/>
          </p:nvSpPr>
          <p:spPr bwMode="auto">
            <a:xfrm rot="16200000">
              <a:off x="1587710" y="2592388"/>
              <a:ext cx="381000" cy="9778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2" name="Text Box 15"/>
            <p:cNvSpPr txBox="1">
              <a:spLocks noChangeArrowheads="1"/>
            </p:cNvSpPr>
            <p:nvPr/>
          </p:nvSpPr>
          <p:spPr bwMode="auto">
            <a:xfrm>
              <a:off x="2279861" y="2839462"/>
              <a:ext cx="1143000" cy="338554"/>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i="0" u="none" strike="noStrike" kern="0" cap="none" spc="0" normalizeH="0" baseline="0" noProof="0" dirty="0" smtClean="0">
                  <a:ln>
                    <a:noFill/>
                  </a:ln>
                  <a:solidFill>
                    <a:srgbClr val="000000"/>
                  </a:solidFill>
                  <a:uLnTx/>
                  <a:uFillTx/>
                </a:rPr>
                <a:t>Distributor</a:t>
              </a:r>
              <a:endParaRPr kumimoji="0" lang="en-US" sz="1600" i="0" u="none" strike="noStrike" kern="0" cap="none" spc="0" normalizeH="0" baseline="0" noProof="0" dirty="0">
                <a:ln>
                  <a:noFill/>
                </a:ln>
                <a:solidFill>
                  <a:srgbClr val="000000"/>
                </a:solidFill>
                <a:uLnTx/>
                <a:uFillTx/>
              </a:endParaRPr>
            </a:p>
          </p:txBody>
        </p:sp>
      </p:grpSp>
      <p:grpSp>
        <p:nvGrpSpPr>
          <p:cNvPr id="57" name="Group 24"/>
          <p:cNvGrpSpPr/>
          <p:nvPr/>
        </p:nvGrpSpPr>
        <p:grpSpPr>
          <a:xfrm>
            <a:off x="2859537" y="4593428"/>
            <a:ext cx="1007851" cy="762000"/>
            <a:chOff x="1975061" y="2662237"/>
            <a:chExt cx="1007851" cy="762000"/>
          </a:xfrm>
        </p:grpSpPr>
        <p:sp>
          <p:nvSpPr>
            <p:cNvPr id="5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wipe(down)">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1.30804E-6 -7.92358E-6 C 0.02738 -0.00484 0.05934 0.00293 0.08657 0.00545 C 0.09554 0.00188 0.10892 0.00629 0.11774 0.00734 C 0.1319 0.00482 0.1456 0.00125 0.15976 -0.00169 C 0.17802 0.00146 0.19738 0.0044 0.21517 0.01091 C 0.22162 0.01322 0.22776 0.017 0.23406 0.01994 C 0.23878 0.02204 0.2476 0.02708 0.2476 0.02708 C 0.25342 0.03484 0.24681 0.0275 0.2572 0.03254 C 0.26286 0.03526 0.26491 0.04261 0.27073 0.04513 C 0.27168 0.04702 0.27231 0.04912 0.27341 0.05059 C 0.27451 0.05206 0.2764 0.05248 0.2775 0.05416 C 0.28396 0.06445 0.27609 0.05983 0.28427 0.06319 C 0.28632 0.07222 0.2901 0.08166 0.29498 0.08859 C 0.29749 0.09783 0.29797 0.10329 0.30316 0.11022 C 0.30631 0.12302 0.30741 0.11778 0.30316 0.12638 C 0.30379 0.13163 0.30568 0.15431 0.30851 0.15893 C 0.30993 0.16124 0.31245 0.16229 0.31402 0.16439 C 0.31512 0.16585 0.31575 0.16795 0.3167 0.16963 C 0.31622 0.17152 0.31481 0.1732 0.31528 0.17509 C 0.31591 0.17761 0.31827 0.17845 0.31937 0.18055 C 0.32221 0.18601 0.32158 0.19231 0.32488 0.19861 C 0.32299 0.20092 0.32 0.20239 0.31937 0.20575 C 0.3178 0.21519 0.32252 0.23115 0.32488 0.24018 C 0.32205 0.25089 0.32661 0.2702 0.33165 0.27986 C 0.33275 0.28868 0.3348 0.30547 0.33417 0.3124 C 0.33401 0.3145 0.33165 0.30904 0.33165 0.30694 C 0.33165 0.30568 0.33338 0.30694 0.33417 0.30694 " pathEditMode="relative" ptsTypes="ffffffffffffffffffffffffffA">
                                      <p:cBhvr>
                                        <p:cTn id="13" dur="2000" fill="hold"/>
                                        <p:tgtEl>
                                          <p:spTgt spid="3"/>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3.00488E-6 4.97586E-6 C 0.03777 0.0044 0.02125 0.00272 0.04958 0.00545 C 0.06013 0.00377 0.06863 0.00503 0.0787 0.00902 C 0.08846 0.01721 0.10263 0.01847 0.11396 0.01994 C 0.14544 0.03023 0.17645 0.03569 0.20887 0.04157 C 0.22131 0.04387 0.2328 0.04849 0.24524 0.05059 C 0.25295 0.05374 0.26082 0.05374 0.26869 0.05605 C 0.26869 0.05626 0.28175 0.05962 0.28474 0.06151 C 0.29025 0.06487 0.28758 0.0655 0.2934 0.06676 C 0.29797 0.0676 0.30237 0.06802 0.30678 0.06865 C 0.3337 0.07747 0.3614 0.08335 0.38847 0.09216 C 0.39981 0.10098 0.41161 0.10644 0.42342 0.11379 C 0.42924 0.11736 0.42735 0.11358 0.43365 0.11925 C 0.43538 0.12072 0.43633 0.12324 0.43806 0.12471 C 0.45459 0.13919 0.43522 0.11904 0.44829 0.13184 C 0.45097 0.13457 0.4527 0.13856 0.45553 0.14087 C 0.45695 0.14192 0.45868 0.14192 0.45994 0.14276 C 0.46623 0.14696 0.47064 0.15263 0.47741 0.15536 C 0.48182 0.15725 0.49079 0.16082 0.49079 0.16103 " pathEditMode="relative" rAng="0" ptsTypes="ffffffffffffffffffA">
                                      <p:cBhvr>
                                        <p:cTn id="17" dur="2000" fill="hold"/>
                                        <p:tgtEl>
                                          <p:spTgt spid="21"/>
                                        </p:tgtEl>
                                        <p:attrNameLst>
                                          <p:attrName>ppt_x</p:attrName>
                                          <p:attrName>ppt_y</p:attrName>
                                        </p:attrNameLst>
                                      </p:cBhvr>
                                      <p:rCtr x="24500" y="800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the master</a:t>
            </a:r>
            <a:endParaRPr lang="en-US" dirty="0"/>
          </a:p>
        </p:txBody>
      </p:sp>
      <p:sp>
        <p:nvSpPr>
          <p:cNvPr id="3" name="Content Placeholder 2"/>
          <p:cNvSpPr>
            <a:spLocks noGrp="1"/>
          </p:cNvSpPr>
          <p:nvPr>
            <p:ph idx="1"/>
          </p:nvPr>
        </p:nvSpPr>
        <p:spPr>
          <a:xfrm>
            <a:off x="503239" y="1768475"/>
            <a:ext cx="9337674" cy="4987925"/>
          </a:xfrm>
        </p:spPr>
        <p:txBody>
          <a:bodyPr/>
          <a:lstStyle/>
          <a:p>
            <a:pPr>
              <a:buNone/>
            </a:pPr>
            <a:endParaRPr lang="en-US" sz="2400" dirty="0" smtClean="0">
              <a:latin typeface="Consolas" pitchFamily="49" charset="0"/>
            </a:endParaRPr>
          </a:p>
          <a:p>
            <a:r>
              <a:rPr lang="en-US" dirty="0" smtClean="0"/>
              <a:t>Use the </a:t>
            </a:r>
            <a:r>
              <a:rPr lang="en-US" dirty="0" smtClean="0">
                <a:latin typeface="Consolas" pitchFamily="49" charset="0"/>
                <a:cs typeface="Consolas" pitchFamily="49" charset="0"/>
              </a:rPr>
              <a:t>Master</a:t>
            </a:r>
            <a:r>
              <a:rPr lang="en-US" dirty="0" smtClean="0"/>
              <a:t> profile</a:t>
            </a:r>
          </a:p>
          <a:p>
            <a:r>
              <a:rPr lang="en-US" dirty="0" smtClean="0"/>
              <a:t>Must be running on the master node</a:t>
            </a:r>
          </a:p>
          <a:p>
            <a:r>
              <a:rPr lang="en-US" dirty="0" smtClean="0"/>
              <a:t>Runs the distributor in-process</a:t>
            </a:r>
          </a:p>
          <a:p>
            <a:r>
              <a:rPr lang="en-US" dirty="0" smtClean="0"/>
              <a:t>Enlists it self as a worker</a:t>
            </a:r>
          </a:p>
          <a:p>
            <a:endParaRPr lang="en-US" dirty="0" smtClean="0"/>
          </a:p>
          <a:p>
            <a:r>
              <a:rPr lang="en-US" dirty="0" smtClean="0"/>
              <a:t>If you want to run the distributor by itself, use the </a:t>
            </a:r>
            <a:r>
              <a:rPr lang="en-US" dirty="0" smtClean="0">
                <a:latin typeface="Consolas" pitchFamily="49" charset="0"/>
                <a:cs typeface="Consolas" pitchFamily="49" charset="0"/>
              </a:rPr>
              <a:t>Distributor </a:t>
            </a:r>
            <a:r>
              <a:rPr lang="en-US" dirty="0" smtClean="0"/>
              <a:t>profile</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a worker</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Use the </a:t>
            </a:r>
            <a:r>
              <a:rPr lang="en-US" dirty="0" smtClean="0">
                <a:latin typeface="Consolas" pitchFamily="49" charset="0"/>
                <a:cs typeface="Consolas" pitchFamily="49" charset="0"/>
              </a:rPr>
              <a:t>Worker</a:t>
            </a:r>
            <a:r>
              <a:rPr lang="en-US" dirty="0" smtClean="0"/>
              <a:t> </a:t>
            </a:r>
            <a:r>
              <a:rPr lang="en-US" dirty="0"/>
              <a:t>profile</a:t>
            </a:r>
          </a:p>
          <a:p>
            <a:r>
              <a:rPr lang="en-US" dirty="0" smtClean="0"/>
              <a:t>Must know the master node</a:t>
            </a:r>
          </a:p>
          <a:p>
            <a:pPr marL="107950" indent="0">
              <a:buNone/>
            </a:pPr>
            <a:r>
              <a:rPr lang="en-US" dirty="0">
                <a:latin typeface="Consolas" pitchFamily="49" charset="0"/>
                <a:cs typeface="Consolas" pitchFamily="49" charset="0"/>
              </a:rPr>
              <a:t>&lt;</a:t>
            </a:r>
            <a:r>
              <a:rPr lang="en-US" dirty="0" err="1">
                <a:latin typeface="Consolas" pitchFamily="49" charset="0"/>
                <a:cs typeface="Consolas" pitchFamily="49" charset="0"/>
              </a:rPr>
              <a:t>MasterNodeConfig</a:t>
            </a:r>
            <a:r>
              <a:rPr lang="en-US" dirty="0">
                <a:latin typeface="Consolas" pitchFamily="49" charset="0"/>
                <a:cs typeface="Consolas" pitchFamily="49" charset="0"/>
              </a:rPr>
              <a:t> Node=“</a:t>
            </a:r>
            <a:r>
              <a:rPr lang="en-US" dirty="0" err="1">
                <a:latin typeface="Consolas" pitchFamily="49" charset="0"/>
                <a:cs typeface="Consolas" pitchFamily="49" charset="0"/>
              </a:rPr>
              <a:t>MyCluster</a:t>
            </a:r>
            <a:r>
              <a:rPr lang="en-US" dirty="0">
                <a:latin typeface="Consolas" pitchFamily="49" charset="0"/>
                <a:cs typeface="Consolas" pitchFamily="49" charset="0"/>
              </a:rPr>
              <a:t>"/&gt;</a:t>
            </a:r>
          </a:p>
          <a:p>
            <a:endParaRPr lang="en-US" dirty="0" smtClean="0"/>
          </a:p>
          <a:p>
            <a:r>
              <a:rPr lang="en-US" dirty="0" smtClean="0"/>
              <a:t>Sends timeout/gateway requests to the master</a:t>
            </a:r>
          </a:p>
          <a:p>
            <a:endParaRPr lang="en-US" dirty="0" smtClean="0"/>
          </a:p>
          <a:p>
            <a:r>
              <a:rPr lang="en-US" dirty="0" smtClean="0"/>
              <a:t>Connects to RavenDB on the master for shared subscriptions and sagas</a:t>
            </a:r>
          </a:p>
          <a:p>
            <a:endParaRPr lang="en-US" dirty="0"/>
          </a:p>
          <a:p>
            <a:pPr marL="10795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246161054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Distributor – Group Exercise</a:t>
            </a:r>
            <a:endParaRPr lang="en-US" dirty="0"/>
          </a:p>
        </p:txBody>
      </p:sp>
      <p:sp>
        <p:nvSpPr>
          <p:cNvPr id="5" name="Content Placeholder 4"/>
          <p:cNvSpPr>
            <a:spLocks noGrp="1"/>
          </p:cNvSpPr>
          <p:nvPr>
            <p:ph idx="1"/>
          </p:nvPr>
        </p:nvSpPr>
        <p:spPr/>
        <p:txBody>
          <a:bodyPr/>
          <a:lstStyle/>
          <a:p>
            <a:r>
              <a:rPr lang="en-US" dirty="0" smtClean="0"/>
              <a:t>Use the scale out sample from the download</a:t>
            </a:r>
          </a:p>
          <a:p>
            <a:r>
              <a:rPr lang="en-US" dirty="0" smtClean="0"/>
              <a:t>Run only the </a:t>
            </a:r>
            <a:r>
              <a:rPr lang="en-US" dirty="0" err="1" smtClean="0"/>
              <a:t>Orders.Handler</a:t>
            </a:r>
            <a:r>
              <a:rPr lang="en-US" dirty="0" smtClean="0"/>
              <a:t> project</a:t>
            </a:r>
          </a:p>
          <a:p>
            <a:r>
              <a:rPr lang="en-US" dirty="0" smtClean="0"/>
              <a:t>Have one machine be a </a:t>
            </a:r>
            <a:r>
              <a:rPr lang="en-US" dirty="0" err="1" smtClean="0"/>
              <a:t>masternode</a:t>
            </a:r>
            <a:endParaRPr lang="en-US" dirty="0" smtClean="0"/>
          </a:p>
          <a:p>
            <a:pPr marL="863600" lvl="2">
              <a:spcAft>
                <a:spcPts val="1425"/>
              </a:spcAft>
              <a:buSzPct val="39000"/>
            </a:pPr>
            <a:r>
              <a:rPr lang="en-US" sz="2000" i="1" dirty="0" err="1"/>
              <a:t>NServiceBus.Production</a:t>
            </a:r>
            <a:r>
              <a:rPr lang="en-US" sz="2000" i="1" dirty="0"/>
              <a:t> </a:t>
            </a:r>
            <a:r>
              <a:rPr lang="en-US" sz="2000" i="1" dirty="0" err="1" smtClean="0"/>
              <a:t>NServiceBus.Master</a:t>
            </a:r>
            <a:endParaRPr lang="en-US" dirty="0" smtClean="0"/>
          </a:p>
          <a:p>
            <a:r>
              <a:rPr lang="en-US" dirty="0" smtClean="0"/>
              <a:t>Configure the  other machines to  be workers</a:t>
            </a:r>
          </a:p>
          <a:p>
            <a:pPr lvl="1"/>
            <a:r>
              <a:rPr lang="en-US" sz="2000" i="1" dirty="0" err="1">
                <a:latin typeface="+mj-lt"/>
              </a:rPr>
              <a:t>NServiceBus.Production</a:t>
            </a:r>
            <a:r>
              <a:rPr lang="en-US" sz="2000" i="1" dirty="0">
                <a:latin typeface="+mj-lt"/>
              </a:rPr>
              <a:t> </a:t>
            </a:r>
            <a:r>
              <a:rPr lang="en-US" sz="2000" i="1" dirty="0" err="1" smtClean="0">
                <a:latin typeface="+mj-lt"/>
              </a:rPr>
              <a:t>NServiceBus.Worker</a:t>
            </a:r>
            <a:endParaRPr lang="en-US" sz="2000" i="1" dirty="0" smtClean="0">
              <a:latin typeface="+mj-lt"/>
            </a:endParaRPr>
          </a:p>
          <a:p>
            <a:pPr lvl="1"/>
            <a:r>
              <a:rPr lang="sv-SE" dirty="0"/>
              <a:t> </a:t>
            </a:r>
            <a:r>
              <a:rPr lang="sv-SE" sz="2000" i="1" dirty="0" smtClean="0"/>
              <a:t>&lt;</a:t>
            </a:r>
            <a:r>
              <a:rPr lang="sv-SE" sz="2000" i="1" dirty="0"/>
              <a:t>MasterNodeConfig Node</a:t>
            </a:r>
            <a:r>
              <a:rPr lang="sv-SE" sz="2000" i="1" dirty="0" smtClean="0"/>
              <a:t>=”smt68"/&gt;</a:t>
            </a:r>
            <a:endParaRPr lang="sv-SE" i="1" dirty="0"/>
          </a:p>
          <a:p>
            <a:endParaRPr lang="sv-SE" dirty="0"/>
          </a:p>
          <a:p>
            <a:pPr lvl="1"/>
            <a:endParaRPr lang="en-US" sz="2000" i="1" dirty="0">
              <a:latin typeface="+mj-lt"/>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Cross-site communication</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When your sites are logically different</a:t>
            </a:r>
          </a:p>
          <a:p>
            <a:pPr lvl="1"/>
            <a:r>
              <a:rPr lang="en-US" dirty="0" smtClean="0"/>
              <a:t>Headquarter </a:t>
            </a:r>
            <a:r>
              <a:rPr lang="en-US" dirty="0" err="1" smtClean="0"/>
              <a:t>vs</a:t>
            </a:r>
            <a:r>
              <a:rPr lang="en-US" dirty="0" smtClean="0"/>
              <a:t> Stores</a:t>
            </a:r>
          </a:p>
          <a:p>
            <a:r>
              <a:rPr lang="en-US" dirty="0" smtClean="0"/>
              <a:t>For High Availability (HA) scenarios infrastructure solutions should be used</a:t>
            </a:r>
          </a:p>
          <a:p>
            <a:r>
              <a:rPr lang="en-US" dirty="0" smtClean="0"/>
              <a:t>Prefer explicit message types for your cross-site communication</a:t>
            </a:r>
          </a:p>
          <a:p>
            <a:pPr marL="539750" lvl="1" indent="0">
              <a:buNone/>
            </a:pPr>
            <a:endParaRPr lang="en-US" dirty="0" smtClean="0"/>
          </a:p>
        </p:txBody>
      </p:sp>
      <p:sp>
        <p:nvSpPr>
          <p:cNvPr id="4" name="Rectangle 3"/>
          <p:cNvSpPr/>
          <p:nvPr/>
        </p:nvSpPr>
        <p:spPr>
          <a:xfrm>
            <a:off x="849312" y="5285338"/>
            <a:ext cx="8763000" cy="1466299"/>
          </a:xfrm>
          <a:prstGeom prst="rect">
            <a:avLst/>
          </a:prstGeom>
        </p:spPr>
        <p:txBody>
          <a:bodyPr wrap="square">
            <a:spAutoFit/>
          </a:bodyPr>
          <a:lstStyle/>
          <a:p>
            <a:pPr>
              <a:buNone/>
            </a:pPr>
            <a:r>
              <a:rPr lang="en-US" sz="2400" dirty="0" smtClean="0">
                <a:latin typeface="Consolas" pitchFamily="49" charset="0"/>
              </a:rPr>
              <a:t>public class </a:t>
            </a:r>
            <a:r>
              <a:rPr lang="en-US" sz="2400" dirty="0" err="1" smtClean="0">
                <a:latin typeface="Consolas" pitchFamily="49" charset="0"/>
              </a:rPr>
              <a:t>EndOfDaySalesReport</a:t>
            </a:r>
            <a:r>
              <a:rPr lang="en-US" sz="2400" dirty="0" smtClean="0">
                <a:latin typeface="Consolas" pitchFamily="49" charset="0"/>
              </a:rPr>
              <a:t> : </a:t>
            </a:r>
            <a:r>
              <a:rPr lang="en-US" sz="2400" dirty="0" err="1" smtClean="0">
                <a:latin typeface="Consolas" pitchFamily="49" charset="0"/>
              </a:rPr>
              <a:t>IMessage</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public List&lt;Purchase&gt; Purchases{ </a:t>
            </a:r>
            <a:r>
              <a:rPr lang="en-US" sz="2400" dirty="0" err="1" smtClean="0">
                <a:latin typeface="Consolas" pitchFamily="49" charset="0"/>
              </a:rPr>
              <a:t>get;set</a:t>
            </a:r>
            <a:r>
              <a:rPr lang="en-US" sz="2400" dirty="0" smtClean="0">
                <a:latin typeface="Consolas" pitchFamily="49" charset="0"/>
              </a:rPr>
              <a:t>; }</a:t>
            </a:r>
            <a:endParaRPr lang="en-US" sz="2400" dirty="0">
              <a:latin typeface="Consolas" pitchFamily="49" charset="0"/>
            </a:endParaRPr>
          </a:p>
          <a:p>
            <a:pPr>
              <a:buNone/>
            </a:pPr>
            <a:r>
              <a:rPr lang="en-US" sz="2400" dirty="0" smtClean="0">
                <a:latin typeface="Consolas" pitchFamily="49" charset="0"/>
              </a:rPr>
              <a:t>}</a:t>
            </a:r>
            <a:endParaRPr lang="en-US" sz="2400" dirty="0">
              <a:latin typeface="Consolas" pitchFamily="49" charset="0"/>
            </a:endParaRPr>
          </a:p>
        </p:txBody>
      </p:sp>
    </p:spTree>
    <p:extLst>
      <p:ext uri="{BB962C8B-B14F-4D97-AF65-F5344CB8AC3E}">
        <p14:creationId xmlns:p14="http://schemas.microsoft.com/office/powerpoint/2010/main" val="3018034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3 - 6</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Logically significant sites</a:t>
            </a:r>
            <a:endParaRPr lang="sv-SE" dirty="0"/>
          </a:p>
        </p:txBody>
      </p:sp>
      <p:pic>
        <p:nvPicPr>
          <p:cNvPr id="1026" name="Picture 2" descr="Store to headquarters pricing and sales intera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2" y="1951037"/>
            <a:ext cx="894154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78443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Gateway</a:t>
            </a:r>
            <a:endParaRPr lang="sv-SE" dirty="0"/>
          </a:p>
        </p:txBody>
      </p:sp>
      <p:sp>
        <p:nvSpPr>
          <p:cNvPr id="3" name="Content Placeholder 2"/>
          <p:cNvSpPr>
            <a:spLocks noGrp="1"/>
          </p:cNvSpPr>
          <p:nvPr>
            <p:ph idx="1"/>
          </p:nvPr>
        </p:nvSpPr>
        <p:spPr/>
        <p:txBody>
          <a:bodyPr/>
          <a:lstStyle/>
          <a:p>
            <a:r>
              <a:rPr lang="sv-SE" dirty="0" smtClean="0"/>
              <a:t>Runs in-process with your endpoint</a:t>
            </a:r>
          </a:p>
          <a:p>
            <a:pPr lvl="1"/>
            <a:r>
              <a:rPr lang="sv-SE" dirty="0" smtClean="0"/>
              <a:t>Enabled by the </a:t>
            </a:r>
            <a:r>
              <a:rPr lang="sv-SE" dirty="0" smtClean="0">
                <a:latin typeface="Consolas" pitchFamily="49" charset="0"/>
                <a:cs typeface="Consolas" pitchFamily="49" charset="0"/>
              </a:rPr>
              <a:t>MultiSite</a:t>
            </a:r>
            <a:r>
              <a:rPr lang="sv-SE" dirty="0" smtClean="0"/>
              <a:t> profile</a:t>
            </a:r>
          </a:p>
          <a:p>
            <a:r>
              <a:rPr lang="sv-SE" dirty="0" smtClean="0"/>
              <a:t>Use the gateway by calling</a:t>
            </a:r>
          </a:p>
          <a:p>
            <a:endParaRPr lang="sv-SE" dirty="0"/>
          </a:p>
          <a:p>
            <a:endParaRPr lang="sv-SE" dirty="0" smtClean="0"/>
          </a:p>
          <a:p>
            <a:r>
              <a:rPr lang="sv-SE" dirty="0" smtClean="0"/>
              <a:t>Builtin channels are Http/Https</a:t>
            </a:r>
          </a:p>
          <a:p>
            <a:pPr lvl="1"/>
            <a:r>
              <a:rPr lang="sv-SE" dirty="0" smtClean="0"/>
              <a:t>Create you own by implementing </a:t>
            </a:r>
            <a:r>
              <a:rPr lang="sv-SE" dirty="0" smtClean="0">
                <a:latin typeface="Consolas" pitchFamily="49" charset="0"/>
                <a:cs typeface="Consolas" pitchFamily="49" charset="0"/>
              </a:rPr>
              <a:t>IChannel</a:t>
            </a:r>
          </a:p>
          <a:p>
            <a:r>
              <a:rPr lang="sv-SE" dirty="0"/>
              <a:t>Handles </a:t>
            </a:r>
            <a:r>
              <a:rPr lang="sv-SE" dirty="0" smtClean="0"/>
              <a:t>de-duplication </a:t>
            </a:r>
            <a:r>
              <a:rPr lang="sv-SE" dirty="0"/>
              <a:t>for </a:t>
            </a:r>
            <a:r>
              <a:rPr lang="sv-SE" dirty="0" smtClean="0"/>
              <a:t>you</a:t>
            </a:r>
            <a:endParaRPr lang="sv-SE" dirty="0"/>
          </a:p>
          <a:p>
            <a:endParaRPr lang="sv-SE" dirty="0" smtClean="0"/>
          </a:p>
          <a:p>
            <a:endParaRPr lang="sv-SE" dirty="0"/>
          </a:p>
        </p:txBody>
      </p:sp>
      <p:sp>
        <p:nvSpPr>
          <p:cNvPr id="5" name="Rectangle 4"/>
          <p:cNvSpPr/>
          <p:nvPr/>
        </p:nvSpPr>
        <p:spPr>
          <a:xfrm>
            <a:off x="925512" y="3724203"/>
            <a:ext cx="8763000" cy="893834"/>
          </a:xfrm>
          <a:prstGeom prst="rect">
            <a:avLst/>
          </a:prstGeom>
        </p:spPr>
        <p:txBody>
          <a:bodyPr wrap="square">
            <a:spAutoFit/>
          </a:bodyPr>
          <a:lstStyle/>
          <a:p>
            <a:pPr>
              <a:buNone/>
            </a:pPr>
            <a:r>
              <a:rPr lang="en-US" sz="2800" dirty="0" err="1" smtClean="0">
                <a:latin typeface="Consolas" pitchFamily="49" charset="0"/>
              </a:rPr>
              <a:t>Bus.SendToSites</a:t>
            </a:r>
            <a:r>
              <a:rPr lang="en-US" sz="2800" dirty="0" smtClean="0">
                <a:latin typeface="Consolas" pitchFamily="49" charset="0"/>
              </a:rPr>
              <a:t>(</a:t>
            </a:r>
            <a:r>
              <a:rPr lang="en-US" sz="2800" dirty="0" err="1" smtClean="0">
                <a:latin typeface="Consolas" pitchFamily="49" charset="0"/>
              </a:rPr>
              <a:t>endOfDayReport</a:t>
            </a:r>
            <a:r>
              <a:rPr lang="en-US" sz="2800" dirty="0" smtClean="0">
                <a:latin typeface="Consolas" pitchFamily="49" charset="0"/>
              </a:rPr>
              <a:t>,</a:t>
            </a:r>
          </a:p>
          <a:p>
            <a:pPr>
              <a:buNone/>
            </a:pPr>
            <a:r>
              <a:rPr lang="en-US" sz="2800" dirty="0">
                <a:latin typeface="Consolas" pitchFamily="49" charset="0"/>
              </a:rPr>
              <a:t>	</a:t>
            </a:r>
            <a:r>
              <a:rPr lang="en-US" sz="2800" dirty="0" smtClean="0">
                <a:latin typeface="Consolas" pitchFamily="49" charset="0"/>
              </a:rPr>
              <a:t>				new[]{“Headquarter”})</a:t>
            </a:r>
            <a:endParaRPr lang="en-US" sz="2800" dirty="0">
              <a:latin typeface="Consolas" pitchFamily="49" charset="0"/>
            </a:endParaRPr>
          </a:p>
        </p:txBody>
      </p:sp>
    </p:spTree>
    <p:extLst>
      <p:ext uri="{BB962C8B-B14F-4D97-AF65-F5344CB8AC3E}">
        <p14:creationId xmlns:p14="http://schemas.microsoft.com/office/powerpoint/2010/main" val="227372816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Sagas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Definition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A saga is pattern for implementing long-lived transaction by using a series of shorter transactions</a:t>
            </a:r>
          </a:p>
          <a:p>
            <a:endParaRPr lang="en-US" dirty="0" smtClean="0"/>
          </a:p>
          <a:p>
            <a:r>
              <a:rPr lang="en-US" dirty="0" smtClean="0"/>
              <a:t>Sagas hold relevant state needed to process multiple messages in a “saga entity”</a:t>
            </a:r>
          </a:p>
          <a:p>
            <a:endParaRPr lang="en-US" dirty="0" smtClean="0"/>
          </a:p>
          <a:p>
            <a:r>
              <a:rPr lang="en-US" dirty="0" smtClean="0"/>
              <a:t>Sagas are initiated by a message</a:t>
            </a:r>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5512" y="2103437"/>
            <a:ext cx="4038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a:t>
            </a:r>
            <a:r>
              <a:rPr lang="en-US" sz="2400" dirty="0" smtClean="0">
                <a:latin typeface="Consolas" pitchFamily="49" charset="0"/>
              </a:rPr>
              <a:t> </a:t>
            </a:r>
            <a:r>
              <a:rPr lang="en-US" sz="2400" dirty="0" err="1" smtClean="0">
                <a:latin typeface="Consolas" pitchFamily="49" charset="0"/>
              </a:rPr>
              <a:t>MySaga</a:t>
            </a:r>
            <a:r>
              <a:rPr lang="en-US" sz="2400" dirty="0" smtClean="0">
                <a:latin typeface="Consolas" pitchFamily="49" charset="0"/>
              </a:rPr>
              <a:t> : Saga&lt;</a:t>
            </a:r>
            <a:r>
              <a:rPr lang="en-US" sz="2400" dirty="0" err="1" smtClean="0">
                <a:latin typeface="Consolas" pitchFamily="49" charset="0"/>
              </a:rPr>
              <a:t>MySagaData</a:t>
            </a:r>
            <a:r>
              <a:rPr lang="en-US" sz="2400" dirty="0" smtClean="0">
                <a:latin typeface="Consolas" pitchFamily="49" charset="0"/>
              </a:rPr>
              <a:t>&gt;, </a:t>
            </a:r>
            <a:r>
              <a:rPr lang="en-US" sz="2400" dirty="0" err="1" smtClean="0">
                <a:latin typeface="Consolas" pitchFamily="49" charset="0"/>
              </a:rPr>
              <a:t>IAmStartedByMessages</a:t>
            </a:r>
            <a:r>
              <a:rPr lang="en-US" sz="2400" dirty="0" smtClean="0">
                <a:latin typeface="Consolas" pitchFamily="49" charset="0"/>
              </a:rPr>
              <a:t>&lt;M1&gt;, </a:t>
            </a:r>
            <a:r>
              <a:rPr lang="en-US" sz="2400" dirty="0" err="1" smtClean="0">
                <a:latin typeface="Consolas" pitchFamily="49" charset="0"/>
              </a:rPr>
              <a:t>IHandleMessages</a:t>
            </a:r>
            <a:r>
              <a:rPr lang="en-US" sz="2400" dirty="0" smtClean="0">
                <a:latin typeface="Consolas" pitchFamily="49" charset="0"/>
              </a:rPr>
              <a:t>&lt;M2&gt;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Handle(M1 message)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Handle(M2 message) {}</a:t>
            </a:r>
          </a:p>
          <a:p>
            <a:pPr>
              <a:buNone/>
            </a:pPr>
            <a:r>
              <a:rPr lang="en-US" sz="2400" dirty="0" smtClean="0">
                <a:latin typeface="Consolas" pitchFamily="49" charset="0"/>
              </a:rPr>
              <a:t>}</a:t>
            </a:r>
          </a:p>
          <a:p>
            <a:pPr>
              <a:buNone/>
            </a:pPr>
            <a:endParaRPr lang="en-US" sz="2400" dirty="0" smtClean="0">
              <a:latin typeface="Consolas" pitchFamily="49" charset="0"/>
            </a:endParaRPr>
          </a:p>
          <a:p>
            <a:pPr lvl="0"/>
            <a:r>
              <a:rPr lang="en-US" sz="2800" dirty="0" smtClean="0"/>
              <a:t>Methods are like regular message handling logic</a:t>
            </a:r>
          </a:p>
          <a:p>
            <a:pPr>
              <a:buNone/>
            </a:pPr>
            <a:endParaRPr lang="en-US" sz="2400" dirty="0">
              <a:latin typeface="Consolas" pitchFamily="49" charset="0"/>
            </a:endParaRPr>
          </a:p>
        </p:txBody>
      </p:sp>
      <p:sp>
        <p:nvSpPr>
          <p:cNvPr id="2" name="Title 1"/>
          <p:cNvSpPr>
            <a:spLocks noGrp="1"/>
          </p:cNvSpPr>
          <p:nvPr>
            <p:ph type="title"/>
          </p:nvPr>
        </p:nvSpPr>
        <p:spPr/>
        <p:txBody>
          <a:bodyPr/>
          <a:lstStyle/>
          <a:p>
            <a:r>
              <a:rPr lang="en-US" dirty="0" smtClean="0"/>
              <a:t>Saga: Declaration</a:t>
            </a:r>
            <a:endParaRPr lang="en-US"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SagaEntity</a:t>
            </a:r>
            <a:r>
              <a:rPr lang="en-US" dirty="0" smtClean="0"/>
              <a:t>: Declaration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 </a:t>
            </a:r>
            <a:r>
              <a:rPr lang="en-US" sz="2400" dirty="0" err="1" smtClean="0">
                <a:latin typeface="Consolas" pitchFamily="49" charset="0"/>
              </a:rPr>
              <a:t>MySagaData</a:t>
            </a:r>
            <a:r>
              <a:rPr lang="en-US" sz="2400" dirty="0" smtClean="0">
                <a:latin typeface="Consolas" pitchFamily="49" charset="0"/>
              </a:rPr>
              <a:t> : </a:t>
            </a:r>
            <a:r>
              <a:rPr lang="en-US" sz="2400" dirty="0" err="1" smtClean="0">
                <a:latin typeface="Consolas" pitchFamily="49" charset="0"/>
              </a:rPr>
              <a:t>IContainSagaData</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a:t>
            </a:r>
            <a:r>
              <a:rPr lang="en-US" sz="2400" dirty="0" err="1" smtClean="0">
                <a:solidFill>
                  <a:schemeClr val="accent2">
                    <a:lumMod val="50000"/>
                  </a:schemeClr>
                </a:solidFill>
                <a:latin typeface="Consolas" pitchFamily="49" charset="0"/>
              </a:rPr>
              <a:t>G</a:t>
            </a:r>
            <a:r>
              <a:rPr lang="en-US" sz="2400" dirty="0" err="1" smtClean="0">
                <a:latin typeface="Consolas" pitchFamily="49" charset="0"/>
              </a:rPr>
              <a:t>uid</a:t>
            </a:r>
            <a:r>
              <a:rPr lang="en-US" sz="2400" dirty="0" smtClean="0">
                <a:latin typeface="Consolas" pitchFamily="49" charset="0"/>
              </a:rPr>
              <a:t> Id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smtClean="0">
                <a:latin typeface="Consolas" pitchFamily="49" charset="0"/>
              </a:rPr>
              <a:t>Originator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err="1" smtClean="0">
                <a:latin typeface="Consolas" pitchFamily="49" charset="0"/>
              </a:rPr>
              <a:t>OriginalMessageId</a:t>
            </a:r>
            <a:r>
              <a:rPr lang="en-US" sz="2400" dirty="0" smtClean="0">
                <a:latin typeface="Consolas" pitchFamily="49" charset="0"/>
              </a:rPr>
              <a:t>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a:t>
            </a:r>
          </a:p>
          <a:p>
            <a:pPr>
              <a:buNone/>
            </a:pPr>
            <a:endParaRPr lang="en-US" sz="2400" dirty="0" smtClean="0">
              <a:latin typeface="Consolas" pitchFamily="49" charset="0"/>
            </a:endParaRPr>
          </a:p>
          <a:p>
            <a:r>
              <a:rPr lang="en-US" sz="2800" dirty="0" smtClean="0"/>
              <a:t>Must have these properties</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Sagas and Services</a:t>
            </a:r>
            <a:endParaRPr lang="en-US" dirty="0"/>
          </a:p>
        </p:txBody>
      </p:sp>
      <p:sp>
        <p:nvSpPr>
          <p:cNvPr id="33" name="Rounded Rectangle 32"/>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39" name="Rectangle 3"/>
          <p:cNvSpPr txBox="1">
            <a:spLocks noChangeArrowheads="1"/>
          </p:cNvSpPr>
          <p:nvPr/>
        </p:nvSpPr>
        <p:spPr>
          <a:xfrm>
            <a:off x="7021513" y="40846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51" name="Straight Arrow Connector 50"/>
          <p:cNvCxnSpPr>
            <a:stCxn id="33" idx="2"/>
          </p:cNvCxnSpPr>
          <p:nvPr/>
        </p:nvCxnSpPr>
        <p:spPr>
          <a:xfrm rot="16200000" flipH="1">
            <a:off x="1978185" y="3156110"/>
            <a:ext cx="2827962" cy="2381892"/>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a:stCxn id="60" idx="2"/>
          </p:cNvCxnSpPr>
          <p:nvPr/>
        </p:nvCxnSpPr>
        <p:spPr>
          <a:xfrm rot="5400000">
            <a:off x="5216685" y="3213902"/>
            <a:ext cx="2827962" cy="2266308"/>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6905928"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61" name="Rounded Rectangle 60"/>
          <p:cNvSpPr/>
          <p:nvPr/>
        </p:nvSpPr>
        <p:spPr bwMode="auto">
          <a:xfrm>
            <a:off x="3973512" y="59134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sp>
        <p:nvSpPr>
          <p:cNvPr id="64"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65" name="Straight Arrow Connector 64"/>
          <p:cNvCxnSpPr>
            <a:stCxn id="33" idx="3"/>
            <a:endCxn id="60" idx="1"/>
          </p:cNvCxnSpPr>
          <p:nvPr/>
        </p:nvCxnSpPr>
        <p:spPr>
          <a:xfrm>
            <a:off x="3059112" y="2403956"/>
            <a:ext cx="3846816" cy="1588"/>
          </a:xfrm>
          <a:prstGeom prst="straightConnector1">
            <a:avLst/>
          </a:prstGeom>
          <a:noFill/>
          <a:ln w="38100" cap="flat" cmpd="sng" algn="ctr">
            <a:solidFill>
              <a:schemeClr val="tx1"/>
            </a:solidFill>
            <a:prstDash val="solid"/>
            <a:tailEnd type="stealth" w="lg" len="lg"/>
          </a:ln>
          <a:effectLst/>
        </p:spPr>
      </p:cxnSp>
      <p:grpSp>
        <p:nvGrpSpPr>
          <p:cNvPr id="69" name="Group 68"/>
          <p:cNvGrpSpPr/>
          <p:nvPr/>
        </p:nvGrpSpPr>
        <p:grpSpPr>
          <a:xfrm>
            <a:off x="6132512" y="6065837"/>
            <a:ext cx="3632200" cy="609600"/>
            <a:chOff x="6132512" y="6065837"/>
            <a:chExt cx="3632200" cy="609600"/>
          </a:xfrm>
        </p:grpSpPr>
        <p:sp>
          <p:nvSpPr>
            <p:cNvPr id="38" name="Freeform 13"/>
            <p:cNvSpPr>
              <a:spLocks/>
            </p:cNvSpPr>
            <p:nvPr/>
          </p:nvSpPr>
          <p:spPr bwMode="auto">
            <a:xfrm>
              <a:off x="6132512" y="6218237"/>
              <a:ext cx="508000" cy="457200"/>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8" name="Rectangle 3"/>
            <p:cNvSpPr txBox="1">
              <a:spLocks noChangeArrowheads="1"/>
            </p:cNvSpPr>
            <p:nvPr/>
          </p:nvSpPr>
          <p:spPr>
            <a:xfrm>
              <a:off x="6716712" y="6065837"/>
              <a:ext cx="30480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Process only when both events have arrived</a:t>
              </a:r>
            </a:p>
          </p:txBody>
        </p:sp>
      </p:grpSp>
      <p:grpSp>
        <p:nvGrpSpPr>
          <p:cNvPr id="70" name="Group 39"/>
          <p:cNvGrpSpPr/>
          <p:nvPr/>
        </p:nvGrpSpPr>
        <p:grpSpPr>
          <a:xfrm>
            <a:off x="239712" y="6010203"/>
            <a:ext cx="3576430" cy="893834"/>
            <a:chOff x="671630" y="4663112"/>
            <a:chExt cx="3576430" cy="893834"/>
          </a:xfrm>
        </p:grpSpPr>
        <p:sp>
          <p:nvSpPr>
            <p:cNvPr id="71" name="TextBox 70"/>
            <p:cNvSpPr txBox="1"/>
            <p:nvPr/>
          </p:nvSpPr>
          <p:spPr>
            <a:xfrm>
              <a:off x="1496794" y="4663112"/>
              <a:ext cx="2751266" cy="893834"/>
            </a:xfrm>
            <a:prstGeom prst="rect">
              <a:avLst/>
            </a:prstGeom>
            <a:noFill/>
          </p:spPr>
          <p:txBody>
            <a:bodyPr wrap="none" rtlCol="0">
              <a:spAutoFit/>
            </a:bodyPr>
            <a:lstStyle/>
            <a:p>
              <a:r>
                <a:rPr lang="en-US" sz="2800" b="0" dirty="0" smtClean="0">
                  <a:latin typeface="Calibri" pitchFamily="34" charset="0"/>
                </a:rPr>
                <a:t>Events may arrive</a:t>
              </a:r>
            </a:p>
            <a:p>
              <a:r>
                <a:rPr lang="en-US" sz="2800" dirty="0" smtClean="0">
                  <a:latin typeface="Calibri" pitchFamily="34" charset="0"/>
                </a:rPr>
                <a:t> out of order</a:t>
              </a:r>
              <a:endParaRPr lang="en-GB" sz="2800" b="0" dirty="0">
                <a:latin typeface="Calibri" pitchFamily="34" charset="0"/>
              </a:endParaRPr>
            </a:p>
          </p:txBody>
        </p:sp>
        <p:pic>
          <p:nvPicPr>
            <p:cNvPr id="72"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par>
                                <p:cTn id="8" presetID="22" presetClass="entr" presetSubtype="8"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up)">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4"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Sagas can be started by multiple messages</a:t>
            </a:r>
          </a:p>
          <a:p>
            <a:pPr lvl="1"/>
            <a:r>
              <a:rPr lang="en-US" dirty="0" smtClean="0"/>
              <a:t>Implement </a:t>
            </a:r>
            <a:r>
              <a:rPr lang="en-US" dirty="0" err="1" smtClean="0"/>
              <a:t>IAmStartedByMessages</a:t>
            </a:r>
            <a:r>
              <a:rPr lang="en-US" dirty="0" smtClean="0"/>
              <a:t>&lt;&gt; for each</a:t>
            </a:r>
          </a:p>
          <a:p>
            <a:pPr lvl="1"/>
            <a:endParaRPr lang="en-US" dirty="0" smtClean="0"/>
          </a:p>
          <a:p>
            <a:r>
              <a:rPr lang="en-US" dirty="0" smtClean="0"/>
              <a:t>First messages should start saga, following messages should be processed by the same one</a:t>
            </a:r>
            <a:endParaRPr 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 can declare how to find it using messages:</a:t>
            </a:r>
          </a:p>
          <a:p>
            <a:pPr>
              <a:buNone/>
            </a:pPr>
            <a:endParaRPr lang="en-US" sz="300" dirty="0" smtClean="0"/>
          </a:p>
          <a:p>
            <a:pPr lvl="0">
              <a:lnSpc>
                <a:spcPct val="50000"/>
              </a:lnSpc>
              <a:buNone/>
            </a:pPr>
            <a:r>
              <a:rPr lang="en-US" sz="2200" dirty="0" smtClean="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a:t>
            </a:r>
            <a:r>
              <a:rPr lang="en-US" sz="2200" dirty="0" smtClean="0">
                <a:latin typeface="Consolas" pitchFamily="49" charset="0"/>
              </a:rPr>
              <a:t> : Saga&lt;</a:t>
            </a:r>
            <a:r>
              <a:rPr lang="en-US" sz="2200" dirty="0" err="1" smtClean="0">
                <a:latin typeface="Consolas" pitchFamily="49" charset="0"/>
              </a:rPr>
              <a:t>MySagaData</a:t>
            </a:r>
            <a:r>
              <a:rPr lang="en-US" sz="2200" dirty="0" smtClean="0">
                <a:latin typeface="Consolas" pitchFamily="49" charset="0"/>
              </a:rPr>
              <a:t>&gt;, </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&lt;M1&gt;,</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&lt;M2&gt;</a:t>
            </a:r>
          </a:p>
          <a:p>
            <a:pPr lvl="0">
              <a:lnSpc>
                <a:spcPct val="50000"/>
              </a:lnSpc>
              <a:buNone/>
            </a:pP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smtClean="0">
                <a:solidFill>
                  <a:srgbClr val="3333CC">
                    <a:lumMod val="50000"/>
                  </a:srgbClr>
                </a:solidFill>
                <a:latin typeface="Consolas" pitchFamily="49" charset="0"/>
              </a:rPr>
              <a:t>override void </a:t>
            </a:r>
            <a:r>
              <a:rPr lang="en-US" sz="2200" dirty="0" err="1" smtClean="0">
                <a:latin typeface="Consolas" pitchFamily="49" charset="0"/>
              </a:rPr>
              <a:t>ConfigureHowToFindSaga</a:t>
            </a:r>
            <a:r>
              <a:rPr lang="en-US" sz="2200" dirty="0" smtClean="0">
                <a:latin typeface="Consolas" pitchFamily="49" charset="0"/>
              </a:rPr>
              <a:t>() </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&lt;M1&gt;(s =&gt; </a:t>
            </a:r>
            <a:r>
              <a:rPr lang="en-US" sz="2200" dirty="0" err="1" smtClean="0">
                <a:latin typeface="Consolas" pitchFamily="49" charset="0"/>
              </a:rPr>
              <a:t>s.MyId</a:t>
            </a:r>
            <a:r>
              <a:rPr lang="en-US" sz="2200" dirty="0" smtClean="0">
                <a:latin typeface="Consolas" pitchFamily="49" charset="0"/>
              </a:rPr>
              <a:t>, m =&gt; </a:t>
            </a:r>
            <a:r>
              <a:rPr lang="en-US" sz="2200" dirty="0" err="1" smtClean="0">
                <a:latin typeface="Consolas" pitchFamily="49" charset="0"/>
              </a:rPr>
              <a:t>m.SomeId</a:t>
            </a:r>
            <a:r>
              <a:rPr lang="en-US" sz="2200" dirty="0" smtClean="0">
                <a:latin typeface="Consolas" pitchFamily="49" charset="0"/>
              </a:rPr>
              <a:t>);</a:t>
            </a:r>
          </a:p>
          <a:p>
            <a:pPr>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&lt;M2&gt;(s =&gt; </a:t>
            </a:r>
            <a:r>
              <a:rPr lang="en-US" sz="2200" dirty="0" err="1" smtClean="0">
                <a:latin typeface="Consolas" pitchFamily="49" charset="0"/>
              </a:rPr>
              <a:t>s.MyId</a:t>
            </a:r>
            <a:r>
              <a:rPr lang="en-US" sz="2200" dirty="0" smtClean="0">
                <a:latin typeface="Consolas" pitchFamily="49" charset="0"/>
              </a:rPr>
              <a:t>, m =&gt; </a:t>
            </a:r>
            <a:r>
              <a:rPr lang="en-US" sz="2200" dirty="0" err="1" smtClean="0">
                <a:latin typeface="Consolas" pitchFamily="49" charset="0"/>
              </a:rPr>
              <a:t>m.SomeId</a:t>
            </a:r>
            <a:r>
              <a:rPr lang="en-US" sz="2200" dirty="0" smtClean="0">
                <a:latin typeface="Consolas" pitchFamily="49" charset="0"/>
              </a:rPr>
              <a:t>);</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a:t>
            </a:r>
            <a:endParaRPr lang="en-US" sz="2200"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dirty="0" smtClean="0"/>
              <a:t>For greater flexibility:</a:t>
            </a:r>
            <a:endParaRPr lang="en-US" dirty="0" smtClean="0">
              <a:latin typeface="Consolas" pitchFamily="49" charset="0"/>
            </a:endParaRPr>
          </a:p>
          <a:p>
            <a:pPr>
              <a:buNone/>
            </a:pPr>
            <a:endParaRPr lang="en-US" sz="900" dirty="0" smtClean="0">
              <a:latin typeface="Consolas" pitchFamily="49" charset="0"/>
            </a:endParaRPr>
          </a:p>
          <a:p>
            <a:pPr>
              <a:buNone/>
            </a:pP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MySagaFinder</a:t>
            </a:r>
            <a:r>
              <a:rPr lang="en-US" sz="2200" dirty="0" smtClean="0">
                <a:latin typeface="Consolas" pitchFamily="49" charset="0"/>
              </a:rPr>
              <a:t> : </a:t>
            </a:r>
            <a:r>
              <a:rPr lang="en-US" sz="2200" dirty="0" err="1" smtClean="0">
                <a:latin typeface="Consolas" pitchFamily="49" charset="0"/>
              </a:rPr>
              <a:t>IFindSagas</a:t>
            </a:r>
            <a:r>
              <a:rPr lang="en-US" sz="2200" dirty="0" smtClean="0">
                <a:latin typeface="Consolas" pitchFamily="49" charset="0"/>
              </a:rPr>
              <a:t>&lt;</a:t>
            </a:r>
            <a:r>
              <a:rPr lang="en-US" sz="2200" dirty="0" err="1" smtClean="0">
                <a:latin typeface="Consolas" pitchFamily="49" charset="0"/>
              </a:rPr>
              <a:t>MySagaData</a:t>
            </a:r>
            <a:r>
              <a:rPr lang="en-US" sz="2200" dirty="0" smtClean="0">
                <a:latin typeface="Consolas" pitchFamily="49" charset="0"/>
              </a:rPr>
              <a:t>&gt;.Using&lt;M1&gt;</a:t>
            </a:r>
          </a:p>
          <a:p>
            <a:pPr>
              <a:buNone/>
            </a:pPr>
            <a:r>
              <a:rPr lang="en-US" sz="2200" dirty="0" smtClean="0">
                <a:latin typeface="Consolas" pitchFamily="49" charset="0"/>
              </a:rPr>
              <a:t>{</a:t>
            </a:r>
          </a:p>
          <a:p>
            <a:pPr>
              <a:buNone/>
            </a:pPr>
            <a:r>
              <a:rPr lang="en-US" sz="2200" dirty="0" smtClean="0">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latin typeface="Consolas" pitchFamily="49" charset="0"/>
              </a:rPr>
              <a:t> </a:t>
            </a:r>
            <a:r>
              <a:rPr lang="en-US" sz="2200" dirty="0" err="1" smtClean="0">
                <a:latin typeface="Consolas" pitchFamily="49" charset="0"/>
              </a:rPr>
              <a:t>MySagaData</a:t>
            </a:r>
            <a:r>
              <a:rPr lang="en-US" sz="2200" dirty="0" smtClean="0">
                <a:latin typeface="Consolas" pitchFamily="49" charset="0"/>
              </a:rPr>
              <a:t> </a:t>
            </a:r>
            <a:r>
              <a:rPr lang="en-US" sz="2200" dirty="0" err="1" smtClean="0">
                <a:latin typeface="Consolas" pitchFamily="49" charset="0"/>
              </a:rPr>
              <a:t>FindBy</a:t>
            </a:r>
            <a:r>
              <a:rPr lang="en-US" sz="2200" dirty="0" smtClean="0">
                <a:latin typeface="Consolas" pitchFamily="49" charset="0"/>
              </a:rPr>
              <a:t>(M1 message)</a:t>
            </a:r>
          </a:p>
          <a:p>
            <a:pPr>
              <a:buNone/>
            </a:pPr>
            <a:r>
              <a:rPr lang="en-US" sz="2200" dirty="0" smtClean="0">
                <a:latin typeface="Consolas" pitchFamily="49" charset="0"/>
              </a:rPr>
              <a:t>	{</a:t>
            </a:r>
          </a:p>
          <a:p>
            <a:pPr>
              <a:buNone/>
            </a:pPr>
            <a:r>
              <a:rPr lang="en-US" sz="2200" dirty="0" smtClean="0">
                <a:latin typeface="Consolas" pitchFamily="49" charset="0"/>
              </a:rPr>
              <a:t>			</a:t>
            </a:r>
            <a:r>
              <a:rPr lang="en-US" sz="2200" dirty="0" smtClean="0">
                <a:solidFill>
                  <a:schemeClr val="accent1">
                    <a:lumMod val="50000"/>
                  </a:schemeClr>
                </a:solidFill>
                <a:latin typeface="Consolas" pitchFamily="49" charset="0"/>
              </a:rPr>
              <a:t>//Go to DB and find it using any/all data from message</a:t>
            </a:r>
          </a:p>
          <a:p>
            <a:pPr>
              <a:buNone/>
            </a:pPr>
            <a:r>
              <a:rPr lang="en-US" sz="2200" dirty="0" smtClean="0">
                <a:latin typeface="Consolas" pitchFamily="49" charset="0"/>
              </a:rPr>
              <a:t>	}</a:t>
            </a:r>
          </a:p>
          <a:p>
            <a:pPr>
              <a:buNone/>
            </a:pPr>
            <a:r>
              <a:rPr lang="en-US" sz="22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of distributed computing</a:t>
            </a:r>
            <a:endParaRPr lang="en-US" dirty="0"/>
          </a:p>
        </p:txBody>
      </p:sp>
      <p:sp>
        <p:nvSpPr>
          <p:cNvPr id="3" name="Rectangle 5"/>
          <p:cNvSpPr>
            <a:spLocks noChangeArrowheads="1"/>
          </p:cNvSpPr>
          <p:nvPr/>
        </p:nvSpPr>
        <p:spPr bwMode="auto">
          <a:xfrm>
            <a:off x="228600" y="1493837"/>
            <a:ext cx="6622366" cy="3896451"/>
          </a:xfrm>
          <a:prstGeom prst="rect">
            <a:avLst/>
          </a:prstGeom>
          <a:noFill/>
          <a:ln w="9525">
            <a:noFill/>
            <a:miter lim="800000"/>
            <a:headEnd/>
            <a:tailEnd/>
          </a:ln>
          <a:effectLst/>
        </p:spPr>
        <p:txBody>
          <a:bodyPr wrap="square">
            <a:spAutoFit/>
          </a:bodyPr>
          <a:lstStyle/>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reliable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Latency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Bandwidth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secure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topology won’t change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administrator will know what to do</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Transport cost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homogeneous</a:t>
            </a:r>
          </a:p>
          <a:p>
            <a:pPr marL="1371600" lvl="2" indent="-457200"/>
            <a:endParaRPr lang="en-US" sz="2400" b="0" dirty="0">
              <a:latin typeface="Franklin Gothic Book" pitchFamily="34" charset="0"/>
            </a:endParaRPr>
          </a:p>
        </p:txBody>
      </p:sp>
      <p:sp>
        <p:nvSpPr>
          <p:cNvPr id="5" name="Rounded Rectangle 4"/>
          <p:cNvSpPr/>
          <p:nvPr/>
        </p:nvSpPr>
        <p:spPr bwMode="auto">
          <a:xfrm>
            <a:off x="1306512" y="5456237"/>
            <a:ext cx="7620000" cy="10668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800" b="0" i="0" u="none" strike="noStrike" cap="none" normalizeH="0" baseline="0" dirty="0" smtClean="0">
                <a:ln>
                  <a:noFill/>
                </a:ln>
                <a:effectLst/>
                <a:latin typeface="Arial" charset="0"/>
                <a:ea typeface="MS Gothic" charset="-128"/>
              </a:rPr>
              <a:t>Can’t assume WHEN the message will arrive</a:t>
            </a:r>
            <a:r>
              <a:rPr lang="en-US" sz="2800" dirty="0" smtClean="0"/>
              <a:t>, </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sz="2800" dirty="0" smtClean="0"/>
              <a:t>IF AT ALL</a:t>
            </a:r>
            <a:endParaRPr kumimoji="0" lang="en-US" sz="2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Ending a saga</a:t>
            </a:r>
            <a:endParaRPr lang="en-US" dirty="0"/>
          </a:p>
        </p:txBody>
      </p:sp>
      <p:sp>
        <p:nvSpPr>
          <p:cNvPr id="3" name="Content Placeholder 2"/>
          <p:cNvSpPr>
            <a:spLocks noGrp="1"/>
          </p:cNvSpPr>
          <p:nvPr>
            <p:ph idx="1"/>
          </p:nvPr>
        </p:nvSpPr>
        <p:spPr/>
        <p:txBody>
          <a:bodyPr/>
          <a:lstStyle/>
          <a:p>
            <a:r>
              <a:rPr lang="en-US" dirty="0" err="1" smtClean="0">
                <a:latin typeface="Consolas" pitchFamily="49" charset="0"/>
              </a:rPr>
              <a:t>MarkAsComplete</a:t>
            </a:r>
            <a:r>
              <a:rPr lang="en-US" dirty="0" smtClean="0">
                <a:latin typeface="Consolas" pitchFamily="49" charset="0"/>
              </a:rPr>
              <a:t>();</a:t>
            </a:r>
          </a:p>
          <a:p>
            <a:endParaRPr lang="en-US" dirty="0" smtClean="0"/>
          </a:p>
          <a:p>
            <a:r>
              <a:rPr lang="en-US" dirty="0" smtClean="0"/>
              <a:t>Can call this from any method</a:t>
            </a:r>
          </a:p>
          <a:p>
            <a:r>
              <a:rPr lang="en-US" dirty="0" smtClean="0"/>
              <a:t>Causes the saga to be deleted</a:t>
            </a:r>
          </a:p>
          <a:p>
            <a:endParaRPr lang="en-US" dirty="0" smtClean="0"/>
          </a:p>
          <a:p>
            <a:r>
              <a:rPr lang="en-US" dirty="0" smtClean="0"/>
              <a:t>Any data that you want retained should be sent on (or published) via a message</a:t>
            </a:r>
            <a:endParaRPr lang="en-US"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Timeouts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5268912" y="66754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9" name="Rectangle 28"/>
          <p:cNvSpPr/>
          <p:nvPr/>
        </p:nvSpPr>
        <p:spPr bwMode="auto">
          <a:xfrm>
            <a:off x="1001712" y="6370637"/>
            <a:ext cx="8458200" cy="685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1" i="0" u="none" strike="noStrike" cap="none" normalizeH="0" baseline="0" dirty="0" smtClean="0">
                <a:ln>
                  <a:noFill/>
                </a:ln>
                <a:effectLst/>
                <a:latin typeface="Arial" charset="0"/>
                <a:ea typeface="MS Gothic" charset="-128"/>
              </a:rPr>
              <a:t>Remember: </a:t>
            </a:r>
            <a:r>
              <a:rPr kumimoji="0" lang="en-US" sz="2000" b="0" i="0" u="none" strike="noStrike" cap="none" normalizeH="0" baseline="0" dirty="0" smtClean="0">
                <a:ln>
                  <a:noFill/>
                </a:ln>
                <a:effectLst/>
                <a:latin typeface="Arial" charset="0"/>
                <a:ea typeface="MS Gothic" charset="-128"/>
              </a:rPr>
              <a:t>when handling a response from a partner, </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if you want to reply to your client, use </a:t>
            </a:r>
            <a:r>
              <a:rPr kumimoji="0" lang="en-US" sz="2000" b="0" i="0" u="none" strike="noStrike" cap="none" normalizeH="0" baseline="0" dirty="0" err="1" smtClean="0">
                <a:ln>
                  <a:noFill/>
                </a:ln>
                <a:effectLst/>
                <a:latin typeface="Consolas" pitchFamily="49" charset="0"/>
              </a:rPr>
              <a:t>Saga.ReplyToOriginator</a:t>
            </a:r>
            <a:r>
              <a:rPr kumimoji="0" lang="en-US" sz="2000" b="0" i="0" u="none" strike="noStrike" cap="none" normalizeH="0" baseline="0" dirty="0" smtClean="0">
                <a:ln>
                  <a:noFill/>
                </a:ln>
                <a:effectLst/>
                <a:latin typeface="Consolas" pitchFamily="49" charset="0"/>
              </a:rPr>
              <a:t>(</a:t>
            </a:r>
            <a:r>
              <a:rPr kumimoji="0" lang="en-US" sz="2000" b="0" i="0" u="none" strike="noStrike" cap="none" normalizeH="0" baseline="0" dirty="0" err="1" smtClean="0">
                <a:ln>
                  <a:noFill/>
                </a:ln>
                <a:effectLst/>
                <a:latin typeface="Consolas" pitchFamily="49" charset="0"/>
              </a:rPr>
              <a:t>msg</a:t>
            </a:r>
            <a:r>
              <a:rPr kumimoji="0" lang="en-US" sz="2000" b="0" i="0" u="none" strike="noStrike" cap="none" normalizeH="0" baseline="0" dirty="0" smtClean="0">
                <a:ln>
                  <a:noFill/>
                </a:ln>
                <a:effectLst/>
                <a:latin typeface="Consolas" pitchFamily="49" charset="0"/>
              </a:rPr>
              <a:t>);</a:t>
            </a:r>
          </a:p>
        </p:txBody>
      </p:sp>
      <p:sp>
        <p:nvSpPr>
          <p:cNvPr id="2" name="Title 1"/>
          <p:cNvSpPr>
            <a:spLocks noGrp="1"/>
          </p:cNvSpPr>
          <p:nvPr>
            <p:ph type="title"/>
          </p:nvPr>
        </p:nvSpPr>
        <p:spPr/>
        <p:txBody>
          <a:bodyPr/>
          <a:lstStyle/>
          <a:p>
            <a:r>
              <a:rPr lang="en-US" dirty="0" smtClean="0"/>
              <a:t>Sagas and Integration</a:t>
            </a:r>
            <a:endParaRPr lang="en-US" dirty="0"/>
          </a:p>
        </p:txBody>
      </p:sp>
      <p:sp>
        <p:nvSpPr>
          <p:cNvPr id="4" name="Rounded Rectangle 3"/>
          <p:cNvSpPr/>
          <p:nvPr/>
        </p:nvSpPr>
        <p:spPr bwMode="auto">
          <a:xfrm>
            <a:off x="6030912" y="4855199"/>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UPS proxy</a:t>
            </a:r>
          </a:p>
        </p:txBody>
      </p:sp>
      <p:sp>
        <p:nvSpPr>
          <p:cNvPr id="6" name="Rounded Rectangle 5"/>
          <p:cNvSpPr/>
          <p:nvPr/>
        </p:nvSpPr>
        <p:spPr bwMode="auto">
          <a:xfrm>
            <a:off x="6030912" y="2111999"/>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FedEx proxy</a:t>
            </a:r>
          </a:p>
        </p:txBody>
      </p:sp>
      <p:sp>
        <p:nvSpPr>
          <p:cNvPr id="7" name="Rounded Rectangle 6"/>
          <p:cNvSpPr/>
          <p:nvPr/>
        </p:nvSpPr>
        <p:spPr bwMode="auto">
          <a:xfrm>
            <a:off x="849312" y="1874837"/>
            <a:ext cx="2122472" cy="4267200"/>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cxnSp>
        <p:nvCxnSpPr>
          <p:cNvPr id="8" name="Straight Arrow Connector 7"/>
          <p:cNvCxnSpPr/>
          <p:nvPr/>
        </p:nvCxnSpPr>
        <p:spPr>
          <a:xfrm flipV="1">
            <a:off x="2982912" y="2255837"/>
            <a:ext cx="292608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flipH="1" flipV="1">
            <a:off x="4506912" y="3017837"/>
            <a:ext cx="1371600" cy="0"/>
          </a:xfrm>
          <a:prstGeom prst="straightConnector1">
            <a:avLst/>
          </a:prstGeom>
          <a:noFill/>
          <a:ln w="38100" cap="flat" cmpd="dbl" algn="ctr">
            <a:solidFill>
              <a:schemeClr val="tx1"/>
            </a:solidFill>
            <a:prstDash val="sysDot"/>
            <a:tailEnd type="stealth" w="lg" len="lg"/>
          </a:ln>
          <a:effectLst/>
        </p:spPr>
      </p:cxnSp>
      <p:cxnSp>
        <p:nvCxnSpPr>
          <p:cNvPr id="12" name="Straight Arrow Connector 11"/>
          <p:cNvCxnSpPr/>
          <p:nvPr/>
        </p:nvCxnSpPr>
        <p:spPr>
          <a:xfrm flipV="1">
            <a:off x="2982912" y="5083799"/>
            <a:ext cx="2926080" cy="0"/>
          </a:xfrm>
          <a:prstGeom prst="straightConnector1">
            <a:avLst/>
          </a:prstGeom>
          <a:noFill/>
          <a:ln w="38100" cap="flat" cmpd="sng" algn="ctr">
            <a:solidFill>
              <a:schemeClr val="tx1"/>
            </a:solidFill>
            <a:prstDash val="solid"/>
            <a:tailEnd type="stealth" w="lg" len="lg"/>
          </a:ln>
          <a:effectLst/>
        </p:spPr>
      </p:cxnSp>
      <p:cxnSp>
        <p:nvCxnSpPr>
          <p:cNvPr id="13" name="Straight Arrow Connector 12"/>
          <p:cNvCxnSpPr/>
          <p:nvPr/>
        </p:nvCxnSpPr>
        <p:spPr>
          <a:xfrm flipH="1" flipV="1">
            <a:off x="2982912" y="5693399"/>
            <a:ext cx="2926080" cy="0"/>
          </a:xfrm>
          <a:prstGeom prst="straightConnector1">
            <a:avLst/>
          </a:prstGeom>
          <a:noFill/>
          <a:ln w="38100" cap="flat" cmpd="sng" algn="ctr">
            <a:solidFill>
              <a:schemeClr val="tx1"/>
            </a:solidFill>
            <a:prstDash val="solid"/>
            <a:tailEnd type="stealth" w="lg" len="lg"/>
          </a:ln>
          <a:effectLst/>
        </p:spPr>
      </p:cxnSp>
      <p:pic>
        <p:nvPicPr>
          <p:cNvPr id="90114" name="Picture 2"/>
          <p:cNvPicPr>
            <a:picLocks noChangeAspect="1" noChangeArrowheads="1"/>
          </p:cNvPicPr>
          <p:nvPr/>
        </p:nvPicPr>
        <p:blipFill>
          <a:blip r:embed="rId3" cstate="print"/>
          <a:srcRect r="29756" b="34884"/>
          <a:stretch>
            <a:fillRect/>
          </a:stretch>
        </p:blipFill>
        <p:spPr bwMode="auto">
          <a:xfrm>
            <a:off x="8545512" y="2103437"/>
            <a:ext cx="1371600" cy="533400"/>
          </a:xfrm>
          <a:prstGeom prst="rect">
            <a:avLst/>
          </a:prstGeom>
          <a:noFill/>
          <a:ln w="9525">
            <a:noFill/>
            <a:miter lim="800000"/>
            <a:headEnd/>
            <a:tailEnd/>
          </a:ln>
        </p:spPr>
      </p:pic>
      <p:cxnSp>
        <p:nvCxnSpPr>
          <p:cNvPr id="15" name="Straight Arrow Connector 14"/>
          <p:cNvCxnSpPr/>
          <p:nvPr/>
        </p:nvCxnSpPr>
        <p:spPr>
          <a:xfrm flipV="1">
            <a:off x="7826888" y="2346105"/>
            <a:ext cx="822960" cy="0"/>
          </a:xfrm>
          <a:prstGeom prst="straightConnector1">
            <a:avLst/>
          </a:prstGeom>
          <a:noFill/>
          <a:ln w="38100" cap="flat" cmpd="sng" algn="ctr">
            <a:solidFill>
              <a:schemeClr val="tx1"/>
            </a:solidFill>
            <a:prstDash val="solid"/>
            <a:tailEnd type="stealth" w="lg" len="lg"/>
          </a:ln>
          <a:effectLst/>
        </p:spPr>
      </p:cxnSp>
      <p:cxnSp>
        <p:nvCxnSpPr>
          <p:cNvPr id="16" name="Straight Arrow Connector 15"/>
          <p:cNvCxnSpPr/>
          <p:nvPr/>
        </p:nvCxnSpPr>
        <p:spPr>
          <a:xfrm flipH="1" flipV="1">
            <a:off x="8164512" y="2865437"/>
            <a:ext cx="457200" cy="0"/>
          </a:xfrm>
          <a:prstGeom prst="straightConnector1">
            <a:avLst/>
          </a:prstGeom>
          <a:noFill/>
          <a:ln w="38100" cap="flat" cmpd="sng" algn="ctr">
            <a:solidFill>
              <a:schemeClr val="tx1"/>
            </a:solidFill>
            <a:prstDash val="sysDash"/>
            <a:tailEnd type="stealth" w="lg" len="lg"/>
          </a:ln>
          <a:effectLst/>
        </p:spPr>
      </p:cxnSp>
      <p:pic>
        <p:nvPicPr>
          <p:cNvPr id="90115" name="Picture 3"/>
          <p:cNvPicPr>
            <a:picLocks noChangeAspect="1" noChangeArrowheads="1"/>
          </p:cNvPicPr>
          <p:nvPr/>
        </p:nvPicPr>
        <p:blipFill>
          <a:blip r:embed="rId4" cstate="print"/>
          <a:srcRect/>
          <a:stretch>
            <a:fillRect/>
          </a:stretch>
        </p:blipFill>
        <p:spPr bwMode="auto">
          <a:xfrm>
            <a:off x="9002712" y="5159999"/>
            <a:ext cx="400050" cy="523875"/>
          </a:xfrm>
          <a:prstGeom prst="rect">
            <a:avLst/>
          </a:prstGeom>
          <a:noFill/>
          <a:ln w="9525">
            <a:noFill/>
            <a:miter lim="800000"/>
            <a:headEnd/>
            <a:tailEnd/>
          </a:ln>
        </p:spPr>
      </p:pic>
      <p:cxnSp>
        <p:nvCxnSpPr>
          <p:cNvPr id="18" name="Straight Arrow Connector 17"/>
          <p:cNvCxnSpPr/>
          <p:nvPr/>
        </p:nvCxnSpPr>
        <p:spPr>
          <a:xfrm flipV="1">
            <a:off x="7874952" y="5326467"/>
            <a:ext cx="822960" cy="0"/>
          </a:xfrm>
          <a:prstGeom prst="straightConnector1">
            <a:avLst/>
          </a:prstGeom>
          <a:noFill/>
          <a:ln w="38100" cap="flat" cmpd="sng" algn="ctr">
            <a:solidFill>
              <a:schemeClr val="tx1"/>
            </a:solidFill>
            <a:prstDash val="solid"/>
            <a:tailEnd type="stealth" w="lg" len="lg"/>
          </a:ln>
          <a:effectLst/>
        </p:spPr>
      </p:cxnSp>
      <p:cxnSp>
        <p:nvCxnSpPr>
          <p:cNvPr id="19" name="Straight Arrow Connector 18"/>
          <p:cNvCxnSpPr/>
          <p:nvPr/>
        </p:nvCxnSpPr>
        <p:spPr>
          <a:xfrm flipH="1" flipV="1">
            <a:off x="7823368" y="5540999"/>
            <a:ext cx="822960" cy="0"/>
          </a:xfrm>
          <a:prstGeom prst="straightConnector1">
            <a:avLst/>
          </a:prstGeom>
          <a:noFill/>
          <a:ln w="38100" cap="flat" cmpd="sng" algn="ctr">
            <a:solidFill>
              <a:schemeClr val="tx1"/>
            </a:solidFill>
            <a:prstDash val="sysDash"/>
            <a:tailEnd type="stealth" w="lg" len="lg"/>
          </a:ln>
          <a:effectLst/>
        </p:spPr>
      </p:cxnSp>
      <p:sp>
        <p:nvSpPr>
          <p:cNvPr id="20" name="Rectangle 3"/>
          <p:cNvSpPr txBox="1">
            <a:spLocks noChangeArrowheads="1"/>
          </p:cNvSpPr>
          <p:nvPr/>
        </p:nvSpPr>
        <p:spPr>
          <a:xfrm>
            <a:off x="3287712" y="1341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Messaging</a:t>
            </a:r>
          </a:p>
        </p:txBody>
      </p:sp>
      <p:sp>
        <p:nvSpPr>
          <p:cNvPr id="21" name="Rectangle 3"/>
          <p:cNvSpPr txBox="1">
            <a:spLocks noChangeArrowheads="1"/>
          </p:cNvSpPr>
          <p:nvPr/>
        </p:nvSpPr>
        <p:spPr>
          <a:xfrm>
            <a:off x="7935912" y="1341437"/>
            <a:ext cx="9144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WS</a:t>
            </a:r>
          </a:p>
        </p:txBody>
      </p:sp>
      <p:sp>
        <p:nvSpPr>
          <p:cNvPr id="22" name="TextBox 21"/>
          <p:cNvSpPr txBox="1"/>
          <p:nvPr/>
        </p:nvSpPr>
        <p:spPr>
          <a:xfrm>
            <a:off x="7707312" y="24844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23" name="Rectangle 3"/>
          <p:cNvSpPr txBox="1">
            <a:spLocks noChangeArrowheads="1"/>
          </p:cNvSpPr>
          <p:nvPr/>
        </p:nvSpPr>
        <p:spPr>
          <a:xfrm>
            <a:off x="6107111" y="32464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
        <p:nvSpPr>
          <p:cNvPr id="24" name="TextBox 23"/>
          <p:cNvSpPr txBox="1"/>
          <p:nvPr/>
        </p:nvSpPr>
        <p:spPr>
          <a:xfrm>
            <a:off x="3430518" y="27130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7" name="Group 26"/>
          <p:cNvGrpSpPr/>
          <p:nvPr/>
        </p:nvGrpSpPr>
        <p:grpSpPr>
          <a:xfrm>
            <a:off x="3059112" y="3398837"/>
            <a:ext cx="5345113" cy="1333501"/>
            <a:chOff x="3059112" y="3398837"/>
            <a:chExt cx="5345113" cy="1333501"/>
          </a:xfrm>
        </p:grpSpPr>
        <p:pic>
          <p:nvPicPr>
            <p:cNvPr id="90116" name="Picture 4"/>
            <p:cNvPicPr>
              <a:picLocks noChangeAspect="1" noChangeArrowheads="1"/>
            </p:cNvPicPr>
            <p:nvPr/>
          </p:nvPicPr>
          <p:blipFill>
            <a:blip r:embed="rId5" cstate="print"/>
            <a:srcRect/>
            <a:stretch>
              <a:fillRect/>
            </a:stretch>
          </p:blipFill>
          <p:spPr bwMode="auto">
            <a:xfrm>
              <a:off x="3059112" y="3398837"/>
              <a:ext cx="1333501" cy="1333501"/>
            </a:xfrm>
            <a:prstGeom prst="rect">
              <a:avLst/>
            </a:prstGeom>
            <a:noFill/>
            <a:ln w="9525">
              <a:noFill/>
              <a:miter lim="800000"/>
              <a:headEnd/>
              <a:tailEnd/>
            </a:ln>
          </p:spPr>
        </p:pic>
        <p:sp>
          <p:nvSpPr>
            <p:cNvPr id="26"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901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righ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 grpId="0" animBg="1"/>
      <p:bldP spid="22" grpId="0"/>
      <p:bldP spid="23" grpId="0"/>
      <p:bldP spid="24"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54112" y="1798637"/>
            <a:ext cx="4191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1992312" y="3533585"/>
            <a:ext cx="23622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4474086" y="3564837"/>
            <a:ext cx="1888922" cy="2735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4354512" y="5913437"/>
            <a:ext cx="186944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3211512" y="5913437"/>
            <a:ext cx="990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696912" y="1189037"/>
            <a:ext cx="9383713" cy="6370638"/>
          </a:xfrm>
        </p:spPr>
        <p:txBody>
          <a:bodyPr/>
          <a:lstStyle/>
          <a:p>
            <a:pPr lvl="0">
              <a:spcAft>
                <a:spcPts val="0"/>
              </a:spcAft>
              <a:buNone/>
            </a:pPr>
            <a:r>
              <a:rPr lang="en-US" sz="2000" dirty="0" smtClean="0">
                <a:solidFill>
                  <a:srgbClr val="3333CC">
                    <a:lumMod val="50000"/>
                  </a:srgbClr>
                </a:solidFill>
                <a:latin typeface="Consolas" pitchFamily="49" charset="0"/>
              </a:rPr>
              <a:t>public</a:t>
            </a:r>
            <a:r>
              <a:rPr lang="en-US" sz="2000" dirty="0" smtClean="0">
                <a:latin typeface="Consolas" pitchFamily="49" charset="0"/>
              </a:rPr>
              <a:t> </a:t>
            </a:r>
            <a:r>
              <a:rPr lang="en-US" sz="2000" dirty="0" smtClean="0">
                <a:solidFill>
                  <a:srgbClr val="3333CC">
                    <a:lumMod val="50000"/>
                  </a:srgbClr>
                </a:solidFill>
                <a:latin typeface="Consolas" pitchFamily="49" charset="0"/>
              </a:rPr>
              <a:t>class</a:t>
            </a:r>
            <a:r>
              <a:rPr lang="en-US" sz="2000" dirty="0" smtClean="0">
                <a:latin typeface="Consolas" pitchFamily="49" charset="0"/>
              </a:rPr>
              <a:t> </a:t>
            </a:r>
            <a:r>
              <a:rPr lang="en-US" sz="2000" dirty="0" err="1" smtClean="0">
                <a:latin typeface="Consolas" pitchFamily="49" charset="0"/>
              </a:rPr>
              <a:t>ShippingSaga</a:t>
            </a:r>
            <a:r>
              <a:rPr lang="en-US" sz="2000" dirty="0" smtClean="0">
                <a:latin typeface="Consolas" pitchFamily="49" charset="0"/>
              </a:rPr>
              <a:t> : Saga&lt;</a:t>
            </a:r>
            <a:r>
              <a:rPr lang="en-US" sz="2000" dirty="0" err="1" smtClean="0">
                <a:latin typeface="Consolas" pitchFamily="49" charset="0"/>
              </a:rPr>
              <a:t>ShippingSagaData</a:t>
            </a:r>
            <a:r>
              <a:rPr lang="en-US" sz="2000" dirty="0" smtClean="0">
                <a:latin typeface="Consolas" pitchFamily="49" charset="0"/>
              </a:rPr>
              <a:t>&gt;, </a:t>
            </a:r>
            <a:r>
              <a:rPr lang="en-US" sz="2000" dirty="0" err="1" smtClean="0">
                <a:latin typeface="Consolas" pitchFamily="49" charset="0"/>
              </a:rPr>
              <a:t>IAmStartedByMessages</a:t>
            </a:r>
            <a:r>
              <a:rPr lang="en-US" sz="2000" dirty="0" smtClean="0">
                <a:latin typeface="Consolas" pitchFamily="49" charset="0"/>
              </a:rPr>
              <a:t>&lt;M1&gt;, </a:t>
            </a:r>
            <a:r>
              <a:rPr lang="en-US" sz="2000" dirty="0" err="1" smtClean="0">
                <a:latin typeface="Consolas" pitchFamily="49" charset="0"/>
              </a:rPr>
              <a:t>IHandleMessages</a:t>
            </a:r>
            <a:r>
              <a:rPr lang="en-US" sz="2000" dirty="0" smtClean="0">
                <a:latin typeface="Consolas" pitchFamily="49" charset="0"/>
              </a:rPr>
              <a:t>&lt;</a:t>
            </a:r>
            <a:r>
              <a:rPr lang="en-US" sz="2000" dirty="0" err="1" smtClean="0">
                <a:latin typeface="Consolas" pitchFamily="49" charset="0"/>
              </a:rPr>
              <a:t>FedExResponse</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err="1" smtClean="0">
                <a:latin typeface="Consolas" pitchFamily="49" charset="0"/>
              </a:rPr>
              <a:t>IHandleTimeouts</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Handle(M1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Data.Order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ShipToFedEx</a:t>
            </a:r>
            <a:r>
              <a:rPr lang="en-US" sz="2000" dirty="0" smtClean="0">
                <a:latin typeface="Consolas" pitchFamily="49" charset="0"/>
              </a:rPr>
              <a:t>&gt;(m =&gt; </a:t>
            </a:r>
            <a:r>
              <a:rPr lang="en-US" sz="2000" dirty="0" err="1" smtClean="0">
                <a:latin typeface="Consolas" pitchFamily="49" charset="0"/>
              </a:rPr>
              <a:t>m.Order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				</a:t>
            </a:r>
            <a:r>
              <a:rPr lang="en-US" sz="2000" dirty="0" err="1" smtClean="0">
                <a:latin typeface="Consolas" pitchFamily="49" charset="0"/>
              </a:rPr>
              <a:t>RequestUtcTimeout</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TimeSpan.FromMinutes</a:t>
            </a:r>
            <a:r>
              <a:rPr lang="en-US" sz="2000" dirty="0" smtClean="0">
                <a:latin typeface="Consolas" pitchFamily="49" charset="0"/>
              </a:rPr>
              <a:t>(5));</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a:t>
            </a:r>
            <a:r>
              <a:rPr lang="en-US" sz="2000" dirty="0" err="1" smtClean="0">
                <a:latin typeface="Consolas" pitchFamily="49" charset="0"/>
              </a:rPr>
              <a:t>FedExResponse</a:t>
            </a:r>
            <a:r>
              <a:rPr lang="en-US" sz="2000" dirty="0" smtClean="0">
                <a:latin typeface="Consolas" pitchFamily="49" charset="0"/>
              </a:rPr>
              <a:t>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solidFill>
                  <a:schemeClr val="accent2">
                    <a:lumMod val="50000"/>
                  </a:schemeClr>
                </a:solidFill>
                <a:latin typeface="Consolas" pitchFamily="49" charset="0"/>
              </a:rPr>
              <a:t>this</a:t>
            </a:r>
            <a:r>
              <a:rPr lang="en-US" sz="2000" dirty="0" err="1" smtClean="0">
                <a:latin typeface="Consolas" pitchFamily="49" charset="0"/>
              </a:rPr>
              <a:t>.MarkAsComplete</a:t>
            </a:r>
            <a:r>
              <a:rPr lang="en-US" sz="2000" dirty="0" smtClean="0">
                <a:latin typeface="Consolas" pitchFamily="49" charset="0"/>
              </a:rPr>
              <a:t>();</a:t>
            </a:r>
          </a:p>
          <a:p>
            <a:pPr lvl="0">
              <a:spcAft>
                <a:spcPts val="0"/>
              </a:spcAft>
              <a:buNone/>
            </a:pPr>
            <a:r>
              <a:rPr lang="en-US" sz="2000" dirty="0" smtClean="0">
                <a:latin typeface="Consolas" pitchFamily="49" charset="0"/>
              </a:rPr>
              <a:t>			}</a:t>
            </a:r>
          </a:p>
          <a:p>
            <a:pPr lvl="0">
              <a:spcAft>
                <a:spcPts val="0"/>
              </a:spcAft>
              <a:buNone/>
            </a:pPr>
            <a:endParaRPr lang="en-US" sz="2000" dirty="0" smtClean="0">
              <a:latin typeface="Consolas" pitchFamily="49" charset="0"/>
            </a:endParaRP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a:t>
            </a:r>
            <a:r>
              <a:rPr lang="en-US" sz="2000" dirty="0">
                <a:solidFill>
                  <a:srgbClr val="3333CC">
                    <a:lumMod val="50000"/>
                  </a:srgbClr>
                </a:solidFill>
                <a:latin typeface="Consolas" pitchFamily="49" charset="0"/>
              </a:rPr>
              <a:t>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a:t>
            </a:r>
            <a:r>
              <a:rPr lang="en-US" sz="2000" dirty="0" smtClean="0">
                <a:latin typeface="Consolas" pitchFamily="49" charset="0"/>
              </a:rPr>
              <a:t>state)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ShipToUps</a:t>
            </a:r>
            <a:r>
              <a:rPr lang="en-US" sz="2000" dirty="0" smtClean="0">
                <a:latin typeface="Consolas" pitchFamily="49" charset="0"/>
              </a:rPr>
              <a:t>&gt;(m =&gt; </a:t>
            </a:r>
            <a:r>
              <a:rPr lang="en-US" sz="2000" dirty="0" err="1" smtClean="0">
                <a:latin typeface="Consolas" pitchFamily="49" charset="0"/>
              </a:rPr>
              <a:t>m.Data</a:t>
            </a:r>
            <a:r>
              <a:rPr lang="en-US" sz="2000" dirty="0" smtClean="0">
                <a:latin typeface="Consolas" pitchFamily="49" charset="0"/>
              </a:rPr>
              <a:t> = </a:t>
            </a:r>
            <a:r>
              <a:rPr lang="en-US" sz="2000" dirty="0" err="1" smtClean="0">
                <a:latin typeface="Consolas" pitchFamily="49" charset="0"/>
              </a:rPr>
              <a:t>Data.Order</a:t>
            </a:r>
            <a:r>
              <a:rPr lang="en-US" sz="2000" dirty="0" smtClean="0">
                <a:latin typeface="Consolas" pitchFamily="49" charset="0"/>
              </a:rPr>
              <a:t>);</a:t>
            </a:r>
          </a:p>
          <a:p>
            <a:pPr lvl="0">
              <a:spcAft>
                <a:spcPts val="0"/>
              </a:spcAft>
              <a:buNone/>
            </a:pPr>
            <a:r>
              <a:rPr lang="en-US" sz="2200" dirty="0" smtClean="0">
                <a:latin typeface="Consolas" pitchFamily="49" charset="0"/>
              </a:rPr>
              <a:t>			}</a:t>
            </a:r>
          </a:p>
          <a:p>
            <a:pPr lvl="0">
              <a:spcAft>
                <a:spcPts val="0"/>
              </a:spcAft>
              <a:buNone/>
            </a:pPr>
            <a:r>
              <a:rPr lang="en-US" sz="2200" dirty="0" smtClean="0">
                <a:latin typeface="Consolas" pitchFamily="49" charset="0"/>
              </a:rPr>
              <a:t>}</a:t>
            </a:r>
          </a:p>
          <a:p>
            <a:pPr>
              <a:spcAft>
                <a:spcPts val="0"/>
              </a:spcAft>
              <a:buNone/>
            </a:pPr>
            <a:endParaRPr lang="en-US" sz="2200" dirty="0"/>
          </a:p>
        </p:txBody>
      </p:sp>
      <p:sp>
        <p:nvSpPr>
          <p:cNvPr id="2" name="Title 1"/>
          <p:cNvSpPr>
            <a:spLocks noGrp="1"/>
          </p:cNvSpPr>
          <p:nvPr>
            <p:ph type="title"/>
          </p:nvPr>
        </p:nvSpPr>
        <p:spPr/>
        <p:txBody>
          <a:bodyPr/>
          <a:lstStyle/>
          <a:p>
            <a:r>
              <a:rPr lang="en-US" dirty="0" smtClean="0"/>
              <a:t>Sagas and Integration</a:t>
            </a:r>
            <a:endParaRPr 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220912" y="5075237"/>
            <a:ext cx="13335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7" name="Rectangle 6"/>
          <p:cNvSpPr/>
          <p:nvPr/>
        </p:nvSpPr>
        <p:spPr bwMode="auto">
          <a:xfrm>
            <a:off x="2862897" y="2865437"/>
            <a:ext cx="138303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Custom timeout state</a:t>
            </a:r>
            <a:endParaRPr lang="en-US" dirty="0"/>
          </a:p>
        </p:txBody>
      </p:sp>
      <p:sp>
        <p:nvSpPr>
          <p:cNvPr id="5" name="Rectangle 4"/>
          <p:cNvSpPr/>
          <p:nvPr/>
        </p:nvSpPr>
        <p:spPr>
          <a:xfrm>
            <a:off x="463548" y="2255984"/>
            <a:ext cx="8920163" cy="1237262"/>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err="1" smtClean="0">
                <a:latin typeface="Consolas" pitchFamily="49" charset="0"/>
              </a:rPr>
              <a:t>FedexTimedOut</a:t>
            </a:r>
            <a:r>
              <a:rPr lang="en-US" sz="2000" dirty="0" smtClean="0">
                <a:latin typeface="Consolas" pitchFamily="49" charset="0"/>
              </a:rPr>
              <a:t>:</a:t>
            </a:r>
          </a:p>
          <a:p>
            <a:pPr lvl="0">
              <a:spcAft>
                <a:spcPts val="0"/>
              </a:spcAft>
              <a:buNone/>
            </a:pPr>
            <a:r>
              <a:rPr lang="en-US" sz="2000" dirty="0">
                <a:latin typeface="Consolas" pitchFamily="49" charset="0"/>
              </a:rPr>
              <a:t>{</a:t>
            </a:r>
          </a:p>
          <a:p>
            <a:pPr lvl="0">
              <a:spcAft>
                <a:spcPts val="0"/>
              </a:spcAft>
              <a:buNone/>
            </a:pPr>
            <a:r>
              <a:rPr lang="en-US" sz="2000" dirty="0" smtClean="0">
                <a:solidFill>
                  <a:schemeClr val="accent2">
                    <a:lumMod val="50000"/>
                  </a:schemeClr>
                </a:solidFill>
                <a:latin typeface="Consolas" pitchFamily="49" charset="0"/>
              </a:rPr>
              <a:t>	public string </a:t>
            </a:r>
            <a:r>
              <a:rPr lang="en-US" sz="2000" dirty="0" err="1" smtClean="0">
                <a:solidFill>
                  <a:schemeClr val="accent2">
                    <a:lumMod val="50000"/>
                  </a:schemeClr>
                </a:solidFill>
                <a:latin typeface="Consolas" pitchFamily="49" charset="0"/>
              </a:rPr>
              <a:t>SomeState</a:t>
            </a:r>
            <a:r>
              <a:rPr lang="en-US" sz="2000" dirty="0" smtClean="0">
                <a:solidFill>
                  <a:schemeClr val="accent2">
                    <a:lumMod val="50000"/>
                  </a:schemeClr>
                </a:solidFill>
                <a:latin typeface="Consolas" pitchFamily="49" charset="0"/>
              </a:rPr>
              <a:t>{</a:t>
            </a:r>
            <a:r>
              <a:rPr lang="en-US" sz="2000" dirty="0" err="1" smtClean="0">
                <a:solidFill>
                  <a:schemeClr val="accent2">
                    <a:lumMod val="50000"/>
                  </a:schemeClr>
                </a:solidFill>
                <a:latin typeface="Consolas" pitchFamily="49" charset="0"/>
              </a:rPr>
              <a:t>get;set</a:t>
            </a:r>
            <a:r>
              <a:rPr lang="en-US" sz="2000" dirty="0" smtClean="0">
                <a:solidFill>
                  <a:schemeClr val="accent2">
                    <a:lumMod val="50000"/>
                  </a:schemeClr>
                </a:solidFill>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a:t>
            </a:r>
            <a:endParaRPr lang="en-US" sz="2000" dirty="0">
              <a:latin typeface="Consolas" pitchFamily="49" charset="0"/>
            </a:endParaRPr>
          </a:p>
        </p:txBody>
      </p:sp>
      <p:sp>
        <p:nvSpPr>
          <p:cNvPr id="8" name="Rectangle 7"/>
          <p:cNvSpPr/>
          <p:nvPr/>
        </p:nvSpPr>
        <p:spPr>
          <a:xfrm>
            <a:off x="463549" y="4465637"/>
            <a:ext cx="9072563" cy="1523494"/>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state) </a:t>
            </a:r>
          </a:p>
          <a:p>
            <a:pPr lvl="0">
              <a:spcAft>
                <a:spcPts val="0"/>
              </a:spcAft>
              <a:buNone/>
            </a:pPr>
            <a:r>
              <a:rPr lang="en-US" sz="2000" dirty="0" smtClean="0">
                <a:latin typeface="Consolas" pitchFamily="49" charset="0"/>
              </a:rPr>
              <a:t>{</a:t>
            </a:r>
            <a:endParaRPr lang="en-US" sz="2000" dirty="0">
              <a:latin typeface="Consolas" pitchFamily="49" charset="0"/>
            </a:endParaRPr>
          </a:p>
          <a:p>
            <a:pPr lvl="0">
              <a:spcAft>
                <a:spcPts val="0"/>
              </a:spcAft>
              <a:buNone/>
            </a:pPr>
            <a:r>
              <a:rPr lang="en-US" sz="2000" dirty="0" smtClean="0">
                <a:latin typeface="Consolas" pitchFamily="49" charset="0"/>
              </a:rPr>
              <a:t>	if(</a:t>
            </a:r>
            <a:r>
              <a:rPr lang="en-US" sz="2000" dirty="0" err="1" smtClean="0">
                <a:latin typeface="Consolas" pitchFamily="49" charset="0"/>
              </a:rPr>
              <a:t>state.SomeState</a:t>
            </a:r>
            <a:r>
              <a:rPr lang="en-US" sz="2000" dirty="0" smtClean="0">
                <a:latin typeface="Consolas" pitchFamily="49" charset="0"/>
              </a:rPr>
              <a:t>)</a:t>
            </a:r>
          </a:p>
          <a:p>
            <a:pPr lvl="0">
              <a:spcAft>
                <a:spcPts val="0"/>
              </a:spcAft>
              <a:buNone/>
            </a:pPr>
            <a:r>
              <a:rPr lang="en-US" sz="2000" dirty="0">
                <a:latin typeface="Consolas" pitchFamily="49" charset="0"/>
              </a:rPr>
              <a:t> </a:t>
            </a:r>
            <a:r>
              <a:rPr lang="en-US" sz="2000" dirty="0" smtClean="0">
                <a:latin typeface="Consolas" pitchFamily="49" charset="0"/>
              </a:rPr>
              <a:t>     …</a:t>
            </a:r>
          </a:p>
          <a:p>
            <a:pPr lvl="0">
              <a:spcAft>
                <a:spcPts val="0"/>
              </a:spcAft>
              <a:buNone/>
            </a:pPr>
            <a:r>
              <a:rPr lang="en-US" sz="2000" dirty="0" smtClean="0">
                <a:latin typeface="Consolas" pitchFamily="49" charset="0"/>
              </a:rPr>
              <a:t>}</a:t>
            </a:r>
            <a:endParaRPr lang="en-US" sz="2000" dirty="0">
              <a:latin typeface="Consolas" pitchFamily="49" charset="0"/>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Runs in process with your endpoint by default</a:t>
            </a:r>
          </a:p>
          <a:p>
            <a:pPr lvl="1"/>
            <a:r>
              <a:rPr lang="en-US" dirty="0" smtClean="0"/>
              <a:t>Enabled by default</a:t>
            </a:r>
          </a:p>
          <a:p>
            <a:r>
              <a:rPr lang="en-US" dirty="0" smtClean="0"/>
              <a:t>Easily replaced with your own implementation</a:t>
            </a:r>
          </a:p>
          <a:p>
            <a:r>
              <a:rPr lang="en-US" dirty="0" smtClean="0"/>
              <a:t>Maintains timeout data in RavenDB</a:t>
            </a:r>
          </a:p>
        </p:txBody>
      </p:sp>
    </p:spTree>
    <p:extLst>
      <p:ext uri="{BB962C8B-B14F-4D97-AF65-F5344CB8AC3E}">
        <p14:creationId xmlns:p14="http://schemas.microsoft.com/office/powerpoint/2010/main" val="331106955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Configuration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Convention based configuration</a:t>
            </a:r>
          </a:p>
          <a:p>
            <a:pPr lvl="1"/>
            <a:r>
              <a:rPr lang="en-US" dirty="0" smtClean="0"/>
              <a:t>Input queue: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}.timeouts@{</a:t>
            </a:r>
            <a:r>
              <a:rPr lang="en-US" dirty="0" err="1" smtClean="0">
                <a:latin typeface="Consolas" pitchFamily="49" charset="0"/>
                <a:cs typeface="Consolas" pitchFamily="49" charset="0"/>
              </a:rPr>
              <a:t>masternode</a:t>
            </a:r>
            <a:r>
              <a:rPr lang="en-US" dirty="0" smtClean="0">
                <a:latin typeface="Consolas" pitchFamily="49" charset="0"/>
                <a:cs typeface="Consolas" pitchFamily="49" charset="0"/>
              </a:rPr>
              <a:t>}</a:t>
            </a:r>
          </a:p>
          <a:p>
            <a:pPr>
              <a:buNone/>
            </a:pPr>
            <a:endParaRPr lang="en-US" sz="2400" dirty="0" smtClean="0">
              <a:latin typeface="Consolas" pitchFamily="49" charset="0"/>
            </a:endParaRPr>
          </a:p>
          <a:p>
            <a:pPr lvl="0"/>
            <a:r>
              <a:rPr lang="en-US" dirty="0" smtClean="0"/>
              <a:t>Override using:</a:t>
            </a:r>
          </a:p>
          <a:p>
            <a:pPr lvl="0"/>
            <a:endParaRPr lang="en-US" dirty="0"/>
          </a:p>
          <a:p>
            <a:pPr marL="107950" lvl="0" indent="0">
              <a:buNone/>
            </a:pPr>
            <a:r>
              <a:rPr lang="en-US" sz="2400" dirty="0">
                <a:latin typeface="Consolas" pitchFamily="49" charset="0"/>
                <a:cs typeface="Consolas" pitchFamily="49" charset="0"/>
              </a:rPr>
              <a:t>&lt;</a:t>
            </a:r>
            <a:r>
              <a:rPr lang="en-US" sz="2400" dirty="0" err="1" smtClean="0">
                <a:latin typeface="Consolas" pitchFamily="49" charset="0"/>
                <a:cs typeface="Consolas" pitchFamily="49" charset="0"/>
              </a:rPr>
              <a:t>UnicastBusConfig</a:t>
            </a:r>
            <a:endParaRPr lang="en-US" sz="2400" dirty="0" smtClean="0">
              <a:latin typeface="Consolas" pitchFamily="49" charset="0"/>
              <a:cs typeface="Consolas" pitchFamily="49" charset="0"/>
            </a:endParaRPr>
          </a:p>
          <a:p>
            <a:pPr marL="107950" lvl="0" indent="0">
              <a:buNone/>
            </a:pPr>
            <a:r>
              <a:rPr lang="en-US" sz="2400" dirty="0">
                <a:latin typeface="Consolas" pitchFamily="49" charset="0"/>
                <a:cs typeface="Consolas" pitchFamily="49" charset="0"/>
              </a:rPr>
              <a:t>	</a:t>
            </a:r>
            <a:r>
              <a:rPr lang="en-US" sz="2400" dirty="0" err="1" smtClean="0">
                <a:latin typeface="Consolas" pitchFamily="49" charset="0"/>
                <a:cs typeface="Consolas" pitchFamily="49" charset="0"/>
              </a:rPr>
              <a:t>TimeoutManagerAddress</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timeouts@myserver</a:t>
            </a:r>
            <a:r>
              <a:rPr lang="en-US" sz="2400" dirty="0" smtClean="0">
                <a:latin typeface="Consolas" pitchFamily="49" charset="0"/>
                <a:cs typeface="Consolas" pitchFamily="49" charset="0"/>
              </a:rPr>
              <a:t>"/&gt;</a:t>
            </a:r>
          </a:p>
          <a:p>
            <a:pPr marL="107950" lvl="0" indent="0">
              <a:buNone/>
            </a:pPr>
            <a:endParaRPr lang="en-US" dirty="0" smtClean="0"/>
          </a:p>
          <a:p>
            <a:pPr marL="107950" lvl="0" indent="0">
              <a:buNone/>
            </a:pPr>
            <a:endParaRPr lang="en-US" dirty="0" smtClean="0"/>
          </a:p>
          <a:p>
            <a:pPr>
              <a:buNone/>
            </a:pPr>
            <a:endParaRPr lang="en-US" dirty="0">
              <a:latin typeface="Consolas" pitchFamily="49" charset="0"/>
            </a:endParaRPr>
          </a:p>
        </p:txBody>
      </p:sp>
    </p:spTree>
    <p:extLst>
      <p:ext uri="{BB962C8B-B14F-4D97-AF65-F5344CB8AC3E}">
        <p14:creationId xmlns:p14="http://schemas.microsoft.com/office/powerpoint/2010/main" val="388487067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Sagas</a:t>
            </a:r>
            <a:endParaRPr lang="en-US" dirty="0"/>
          </a:p>
        </p:txBody>
      </p:sp>
      <p:sp>
        <p:nvSpPr>
          <p:cNvPr id="3" name="Content Placeholder 2"/>
          <p:cNvSpPr>
            <a:spLocks noGrp="1"/>
          </p:cNvSpPr>
          <p:nvPr>
            <p:ph idx="1"/>
          </p:nvPr>
        </p:nvSpPr>
        <p:spPr>
          <a:xfrm>
            <a:off x="503238" y="1768475"/>
            <a:ext cx="9069387" cy="5135562"/>
          </a:xfrm>
        </p:spPr>
        <p:txBody>
          <a:bodyPr/>
          <a:lstStyle/>
          <a:p>
            <a:pPr>
              <a:buNone/>
            </a:pPr>
            <a:r>
              <a:rPr lang="en-US" sz="2400" dirty="0" err="1" smtClean="0">
                <a:latin typeface="Consolas" pitchFamily="49" charset="0"/>
              </a:rPr>
              <a:t>Test.Saga</a:t>
            </a:r>
            <a:r>
              <a:rPr lang="en-US" sz="2400" dirty="0" smtClean="0">
                <a:latin typeface="Consolas" pitchFamily="49" charset="0"/>
              </a:rPr>
              <a:t>&lt;</a:t>
            </a:r>
            <a:r>
              <a:rPr lang="en-US" sz="2400" dirty="0" err="1" smtClean="0">
                <a:latin typeface="Consolas" pitchFamily="49" charset="0"/>
              </a:rPr>
              <a:t>MySaga</a:t>
            </a:r>
            <a:r>
              <a:rPr lang="en-US" sz="2400" dirty="0" smtClean="0">
                <a:latin typeface="Consolas" pitchFamily="49" charset="0"/>
              </a:rPr>
              <a:t>&gt;(</a:t>
            </a:r>
            <a:r>
              <a:rPr lang="en-US" sz="2400" dirty="0" err="1" smtClean="0">
                <a:latin typeface="Consolas" pitchFamily="49" charset="0"/>
              </a:rPr>
              <a:t>sagaId</a:t>
            </a:r>
            <a:r>
              <a:rPr lang="en-US" sz="2400" dirty="0" smtClean="0">
                <a:latin typeface="Consolas" pitchFamily="49" charset="0"/>
              </a:rPr>
              <a:t>)</a:t>
            </a:r>
          </a:p>
          <a:p>
            <a:pPr>
              <a:buNone/>
            </a:pPr>
            <a:r>
              <a:rPr lang="en-US" sz="2400" dirty="0" smtClean="0">
                <a:latin typeface="Consolas" pitchFamily="49" charset="0"/>
              </a:rPr>
              <a:t>.</a:t>
            </a:r>
            <a:r>
              <a:rPr lang="en-US" sz="2400" dirty="0" err="1" smtClean="0">
                <a:latin typeface="Consolas" pitchFamily="49" charset="0"/>
              </a:rPr>
              <a:t>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ExpectReplyToOrginator</a:t>
            </a:r>
            <a:r>
              <a:rPr lang="en-US" sz="2400" dirty="0" smtClean="0">
                <a:latin typeface="Consolas" pitchFamily="49" charset="0"/>
              </a:rPr>
              <a:t>&lt;</a:t>
            </a:r>
            <a:r>
              <a:rPr lang="en-US" sz="2400" dirty="0" smtClean="0">
                <a:solidFill>
                  <a:srgbClr val="C00000"/>
                </a:solidFill>
                <a:latin typeface="Consolas" pitchFamily="49" charset="0"/>
              </a:rPr>
              <a:t>M1</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ExpectPublish</a:t>
            </a:r>
            <a:r>
              <a:rPr lang="en-US" sz="2400" dirty="0" smtClean="0">
                <a:latin typeface="Consolas" pitchFamily="49" charset="0"/>
              </a:rPr>
              <a:t>&lt;</a:t>
            </a:r>
            <a:r>
              <a:rPr lang="en-US" sz="2400" dirty="0" smtClean="0">
                <a:solidFill>
                  <a:srgbClr val="C00000"/>
                </a:solidFill>
                <a:latin typeface="Consolas" pitchFamily="49" charset="0"/>
              </a:rPr>
              <a:t>M2</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ExpectSend</a:t>
            </a:r>
            <a:r>
              <a:rPr lang="en-US" sz="2400" dirty="0" smtClean="0">
                <a:latin typeface="Consolas" pitchFamily="49" charset="0"/>
              </a:rPr>
              <a:t>&lt;</a:t>
            </a:r>
            <a:r>
              <a:rPr lang="en-US" sz="2400" dirty="0" smtClean="0">
                <a:solidFill>
                  <a:srgbClr val="C00000"/>
                </a:solidFill>
                <a:latin typeface="Consolas" pitchFamily="49" charset="0"/>
              </a:rPr>
              <a:t>M3</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a:buNone/>
            </a:pPr>
            <a:endParaRPr lang="en-US" sz="2400" dirty="0" smtClean="0">
              <a:latin typeface="Consolas" pitchFamily="49" charset="0"/>
            </a:endParaRPr>
          </a:p>
          <a:p>
            <a:pPr>
              <a:buNone/>
            </a:pPr>
            <a:endParaRPr lang="en-US" sz="2400" dirty="0" smtClean="0">
              <a:latin typeface="Consolas" pitchFamily="49" charset="0"/>
            </a:endParaRPr>
          </a:p>
          <a:p>
            <a:pPr>
              <a:buNone/>
            </a:pPr>
            <a:r>
              <a:rPr lang="en-US" sz="2400" dirty="0" smtClean="0">
                <a:solidFill>
                  <a:schemeClr val="accent1">
                    <a:lumMod val="50000"/>
                  </a:schemeClr>
                </a:solidFill>
                <a:latin typeface="Consolas" pitchFamily="49" charset="0"/>
              </a:rPr>
              <a:t>Check Data</a:t>
            </a:r>
            <a:r>
              <a:rPr lang="en-US" sz="2400" dirty="0" smtClean="0">
                <a:latin typeface="Consolas" pitchFamily="49" charset="0"/>
              </a:rPr>
              <a:t>:</a:t>
            </a:r>
          </a:p>
          <a:p>
            <a:pPr>
              <a:buNone/>
            </a:pPr>
            <a:r>
              <a:rPr lang="en-US" sz="2400" dirty="0" smtClean="0">
                <a:latin typeface="Consolas" pitchFamily="49" charset="0"/>
              </a:rPr>
              <a:t>						m =&gt; return (</a:t>
            </a:r>
            <a:r>
              <a:rPr lang="en-US" sz="2400" dirty="0" err="1" smtClean="0">
                <a:latin typeface="Consolas" pitchFamily="49" charset="0"/>
              </a:rPr>
              <a:t>m.Data</a:t>
            </a:r>
            <a:r>
              <a:rPr lang="en-US" sz="2400" dirty="0" smtClean="0">
                <a:latin typeface="Consolas" pitchFamily="49" charset="0"/>
              </a:rPr>
              <a:t> == Something)</a:t>
            </a:r>
          </a:p>
          <a:p>
            <a:pPr>
              <a:buNone/>
            </a:pPr>
            <a:endParaRPr lang="en-US" sz="2400" dirty="0" smtClean="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 Timeouts</a:t>
            </a:r>
            <a:endParaRPr lang="en-US" dirty="0"/>
          </a:p>
        </p:txBody>
      </p:sp>
      <p:sp>
        <p:nvSpPr>
          <p:cNvPr id="4" name="Rectangle 3"/>
          <p:cNvSpPr/>
          <p:nvPr/>
        </p:nvSpPr>
        <p:spPr bwMode="auto">
          <a:xfrm>
            <a:off x="3135312" y="1798637"/>
            <a:ext cx="91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3440112" y="3932237"/>
            <a:ext cx="1524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3564376" y="5532437"/>
            <a:ext cx="3581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lvl="0">
              <a:buNone/>
            </a:pPr>
            <a:r>
              <a:rPr lang="en-US" sz="2400" dirty="0" err="1" smtClean="0">
                <a:latin typeface="Consolas" pitchFamily="49" charset="0"/>
              </a:rPr>
              <a:t>MyTimeoutState</a:t>
            </a:r>
            <a:r>
              <a:rPr lang="en-US" sz="2400" dirty="0" smtClean="0">
                <a:latin typeface="Consolas" pitchFamily="49" charset="0"/>
              </a:rPr>
              <a:t> state;</a:t>
            </a:r>
          </a:p>
          <a:p>
            <a:pPr lvl="0">
              <a:buNone/>
            </a:pPr>
            <a:endParaRPr lang="en-US" sz="2400" dirty="0" smtClean="0">
              <a:latin typeface="Consolas" pitchFamily="49" charset="0"/>
            </a:endParaRPr>
          </a:p>
          <a:p>
            <a:pPr lvl="0">
              <a:buNone/>
            </a:pPr>
            <a:r>
              <a:rPr lang="en-US" sz="2400" dirty="0" err="1" smtClean="0">
                <a:latin typeface="Consolas" pitchFamily="49" charset="0"/>
              </a:rPr>
              <a:t>Saga.WhenReceivesMessageFrom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lvl="0">
              <a:buNone/>
            </a:pPr>
            <a:r>
              <a:rPr lang="en-US" sz="2400" dirty="0" smtClean="0">
                <a:latin typeface="Consolas" pitchFamily="49" charset="0"/>
              </a:rPr>
              <a:t>			.</a:t>
            </a:r>
            <a:r>
              <a:rPr lang="en-US" sz="2400" dirty="0" err="1" smtClean="0">
                <a:latin typeface="Consolas" pitchFamily="49" charset="0"/>
              </a:rPr>
              <a:t>ExpectTimeoutToBeSetAt</a:t>
            </a:r>
            <a:r>
              <a:rPr lang="en-US" sz="2400" dirty="0" smtClean="0">
                <a:latin typeface="Consolas" pitchFamily="49" charset="0"/>
              </a:rPr>
              <a:t>&lt;</a:t>
            </a:r>
            <a:r>
              <a:rPr lang="en-US" sz="2400" dirty="0" err="1" smtClean="0">
                <a:latin typeface="Consolas" pitchFamily="49" charset="0"/>
              </a:rPr>
              <a:t>MyTimeoutState</a:t>
            </a:r>
            <a:r>
              <a:rPr lang="en-US" sz="2400" dirty="0" smtClean="0">
                <a:latin typeface="Consolas" pitchFamily="49" charset="0"/>
              </a:rPr>
              <a:t>&gt;(…)</a:t>
            </a:r>
          </a:p>
          <a:p>
            <a:pPr lvl="0">
              <a:buNone/>
            </a:pPr>
            <a:r>
              <a:rPr lang="en-US" sz="2400" dirty="0" smtClean="0">
                <a:latin typeface="Consolas" pitchFamily="49" charset="0"/>
              </a:rPr>
              <a:t>			.When( saga =&gt; </a:t>
            </a:r>
            <a:r>
              <a:rPr lang="en-US" sz="2400" dirty="0" err="1" smtClean="0">
                <a:latin typeface="Consolas" pitchFamily="49" charset="0"/>
              </a:rPr>
              <a:t>saga.Handle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lvl="0">
              <a:buNone/>
            </a:pPr>
            <a:endParaRPr lang="en-US" sz="2400" dirty="0" smtClean="0">
              <a:latin typeface="Consolas" pitchFamily="49" charset="0"/>
            </a:endParaRPr>
          </a:p>
          <a:p>
            <a:pPr lvl="0">
              <a:buNone/>
            </a:pPr>
            <a:r>
              <a:rPr lang="en-US" sz="2400" dirty="0" err="1" smtClean="0">
                <a:latin typeface="Consolas" pitchFamily="49" charset="0"/>
              </a:rPr>
              <a:t>Saga.Expect</a:t>
            </a:r>
            <a:r>
              <a:rPr lang="en-US" sz="2400" dirty="0" smtClean="0">
                <a:latin typeface="Consolas" pitchFamily="49" charset="0"/>
              </a:rPr>
              <a:t>…</a:t>
            </a:r>
          </a:p>
          <a:p>
            <a:pPr lvl="0">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aga.Timeout</a:t>
            </a:r>
            <a:r>
              <a:rPr lang="en-US" sz="2400" dirty="0" smtClean="0">
                <a:latin typeface="Consolas" pitchFamily="49" charset="0"/>
              </a:rPr>
              <a:t>(</a:t>
            </a:r>
            <a:r>
              <a:rPr lang="en-US" sz="2400" dirty="0" smtClean="0">
                <a:solidFill>
                  <a:srgbClr val="660066"/>
                </a:solidFill>
                <a:latin typeface="Consolas" pitchFamily="49" charset="0"/>
              </a:rPr>
              <a:t>state</a:t>
            </a:r>
            <a:r>
              <a:rPr lang="en-US" sz="2400" dirty="0" smtClean="0">
                <a:latin typeface="Consolas" pitchFamily="49" charset="0"/>
              </a:rPr>
              <a:t>) );</a:t>
            </a:r>
          </a:p>
          <a:p>
            <a:pPr lvl="0">
              <a:buNone/>
            </a:pPr>
            <a:endParaRPr lang="en-US" sz="2400" dirty="0" smtClean="0">
              <a:latin typeface="Consolas" pitchFamily="49"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from RPC</a:t>
            </a:r>
            <a:endParaRPr lang="en-US" dirty="0"/>
          </a:p>
        </p:txBody>
      </p:sp>
      <p:sp>
        <p:nvSpPr>
          <p:cNvPr id="3" name="Rectangle 2"/>
          <p:cNvSpPr txBox="1">
            <a:spLocks noChangeArrowheads="1"/>
          </p:cNvSpPr>
          <p:nvPr/>
        </p:nvSpPr>
        <p:spPr>
          <a:xfrm>
            <a:off x="503238" y="1798637"/>
            <a:ext cx="9070975" cy="4989513"/>
          </a:xfrm>
          <a:prstGeom prst="rect">
            <a:avLst/>
          </a:prstGeom>
          <a:ln/>
        </p:spPr>
        <p:txBody>
          <a:bodyPr/>
          <a:lstStyle/>
          <a:p>
            <a:pPr marL="431800" marR="0" lvl="0" indent="-323850" algn="l" defTabSz="449263" rtl="0" eaLnBrk="1" fontAlgn="base" latinLnBrk="0" hangingPunct="0">
              <a:lnSpc>
                <a:spcPct val="84000"/>
              </a:lnSpc>
              <a:spcBef>
                <a:spcPct val="0"/>
              </a:spcBef>
              <a:spcAft>
                <a:spcPts val="1425"/>
              </a:spcAft>
              <a:buClr>
                <a:srgbClr val="000000"/>
              </a:buClr>
              <a:buSzPct val="39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3200" b="0" i="0" u="none" strike="noStrike" kern="0" cap="none" spc="0" normalizeH="0" baseline="0" noProof="0" dirty="0" smtClean="0">
                <a:ln>
                  <a:noFill/>
                </a:ln>
                <a:solidFill>
                  <a:srgbClr val="000000"/>
                </a:solidFill>
                <a:effectLst/>
                <a:uLnTx/>
                <a:uFillTx/>
                <a:latin typeface="Arial" charset="0"/>
                <a:ea typeface="+mn-ea"/>
                <a:cs typeface="+mn-cs"/>
              </a:rPr>
              <a:t>RPC is easy to code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2800" b="0" i="0" u="none" strike="noStrike" kern="0" cap="none" spc="0" normalizeH="0" baseline="0" noProof="0" dirty="0" smtClean="0">
                <a:ln>
                  <a:noFill/>
                </a:ln>
                <a:solidFill>
                  <a:srgbClr val="000000"/>
                </a:solidFill>
                <a:effectLst/>
                <a:uLnTx/>
                <a:uFillTx/>
                <a:latin typeface="Arial" charset="0"/>
                <a:ea typeface="+mn-ea"/>
              </a:rPr>
              <a:t>After invoking a web service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kern="0" dirty="0" smtClean="0">
                <a:solidFill>
                  <a:srgbClr val="000000"/>
                </a:solidFill>
                <a:ea typeface="+mn-ea"/>
              </a:rPr>
              <a:t>Next line of code assumes we’ve got a response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GB" sz="2800" b="0" i="0" u="none" strike="noStrike" kern="0" cap="none" spc="0" normalizeH="0" baseline="0" noProof="0" dirty="0" smtClean="0">
              <a:ln>
                <a:noFill/>
              </a:ln>
              <a:solidFill>
                <a:srgbClr val="000000"/>
              </a:solidFill>
              <a:effectLst/>
              <a:uLnTx/>
              <a:uFillTx/>
              <a:latin typeface="Arial" charset="0"/>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kern="0" noProof="0" dirty="0" smtClean="0">
                <a:solidFill>
                  <a:srgbClr val="000000"/>
                </a:solidFill>
                <a:ea typeface="+mn-ea"/>
              </a:rPr>
              <a:t>RPC problems</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baseline="0" dirty="0" smtClean="0">
                <a:ln>
                  <a:noFill/>
                </a:ln>
                <a:solidFill>
                  <a:srgbClr val="000000"/>
                </a:solidFill>
                <a:effectLst/>
                <a:uLnTx/>
                <a:uFillTx/>
                <a:latin typeface="Arial" charset="0"/>
                <a:ea typeface="+mn-ea"/>
              </a:rPr>
              <a:t>Can’t</a:t>
            </a:r>
            <a:r>
              <a:rPr kumimoji="0" lang="en-GB" sz="2800" b="0" i="0" u="none" strike="noStrike" kern="0" cap="none" spc="0" normalizeH="0" dirty="0" smtClean="0">
                <a:ln>
                  <a:noFill/>
                </a:ln>
                <a:solidFill>
                  <a:srgbClr val="000000"/>
                </a:solidFill>
                <a:effectLst/>
                <a:uLnTx/>
                <a:uFillTx/>
                <a:latin typeface="Arial" charset="0"/>
                <a:ea typeface="+mn-ea"/>
              </a:rPr>
              <a:t> reason about the time between one line of code and another</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800" kern="0" baseline="0" noProof="0" dirty="0" smtClean="0">
              <a:solidFill>
                <a:srgbClr val="000000"/>
              </a:solidFill>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dirty="0" smtClean="0">
                <a:ln>
                  <a:noFill/>
                </a:ln>
                <a:solidFill>
                  <a:srgbClr val="000000"/>
                </a:solidFill>
                <a:effectLst/>
                <a:uLnTx/>
                <a:uFillTx/>
                <a:latin typeface="Arial" charset="0"/>
                <a:ea typeface="+mn-ea"/>
              </a:rPr>
              <a:t>Messaging makes this all explicit</a:t>
            </a:r>
            <a:endParaRPr kumimoji="0" lang="en-GB" sz="2800" b="0" i="0" u="none" strike="noStrike" kern="0" cap="none" spc="0" normalizeH="0" baseline="0" noProof="0" dirty="0">
              <a:ln>
                <a:noFill/>
              </a:ln>
              <a:solidFill>
                <a:srgbClr val="000000"/>
              </a:solidFill>
              <a:effectLst/>
              <a:uLnTx/>
              <a:uFillTx/>
              <a:latin typeface="Arial" charset="0"/>
              <a:ea typeface="+mn-ea"/>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Sagas</a:t>
            </a:r>
            <a:endParaRPr lang="en-US" dirty="0"/>
          </a:p>
        </p:txBody>
      </p:sp>
      <p:sp>
        <p:nvSpPr>
          <p:cNvPr id="5" name="Content Placeholder 4"/>
          <p:cNvSpPr>
            <a:spLocks noGrp="1"/>
          </p:cNvSpPr>
          <p:nvPr>
            <p:ph idx="1"/>
          </p:nvPr>
        </p:nvSpPr>
        <p:spPr/>
        <p:txBody>
          <a:bodyPr/>
          <a:lstStyle/>
          <a:p>
            <a:r>
              <a:rPr lang="en-US" dirty="0" smtClean="0"/>
              <a:t>Implement and unit test the shipping saga described</a:t>
            </a:r>
            <a:endParaRPr 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Activity Monitoring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BAM &amp; Monitoring</a:t>
            </a:r>
            <a:endParaRPr lang="en-US" dirty="0"/>
          </a:p>
        </p:txBody>
      </p:sp>
      <p:sp>
        <p:nvSpPr>
          <p:cNvPr id="5" name="Content Placeholder 4"/>
          <p:cNvSpPr>
            <a:spLocks noGrp="1"/>
          </p:cNvSpPr>
          <p:nvPr>
            <p:ph idx="1"/>
          </p:nvPr>
        </p:nvSpPr>
        <p:spPr/>
        <p:txBody>
          <a:bodyPr/>
          <a:lstStyle/>
          <a:p>
            <a:r>
              <a:rPr lang="en-US" dirty="0" smtClean="0"/>
              <a:t>Business Activity Monitoring</a:t>
            </a:r>
          </a:p>
          <a:p>
            <a:pPr lvl="1"/>
            <a:r>
              <a:rPr lang="en-US" dirty="0" smtClean="0"/>
              <a:t>High-level “what’s going on” from a business view</a:t>
            </a:r>
          </a:p>
          <a:p>
            <a:pPr lvl="1"/>
            <a:endParaRPr lang="en-US" dirty="0" smtClean="0"/>
          </a:p>
          <a:p>
            <a:r>
              <a:rPr lang="en-US" dirty="0" smtClean="0"/>
              <a:t>Monitoring</a:t>
            </a:r>
          </a:p>
          <a:p>
            <a:pPr lvl="1"/>
            <a:r>
              <a:rPr lang="en-US" dirty="0" smtClean="0"/>
              <a:t>Lower-level “what’s going on” from a technical view</a:t>
            </a:r>
          </a:p>
          <a:p>
            <a:pPr lvl="1"/>
            <a:endParaRPr lang="en-US" dirty="0" smtClean="0"/>
          </a:p>
          <a:p>
            <a:r>
              <a:rPr lang="en-US" dirty="0" smtClean="0"/>
              <a:t>Important to be able to tie one to the other</a:t>
            </a:r>
            <a:endParaRPr lang="en-US" dirty="0"/>
          </a:p>
        </p:txBody>
      </p:sp>
    </p:spTree>
    <p:extLst>
      <p:ext uri="{BB962C8B-B14F-4D97-AF65-F5344CB8AC3E}">
        <p14:creationId xmlns:p14="http://schemas.microsoft.com/office/powerpoint/2010/main" val="405076654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Events Don’t Happen In Time</a:t>
            </a:r>
            <a:endParaRPr lang="en-US" dirty="0"/>
          </a:p>
        </p:txBody>
      </p:sp>
      <p:sp>
        <p:nvSpPr>
          <p:cNvPr id="4" name="Rounded Rectangle 3"/>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5" name="Rectangle 3"/>
          <p:cNvSpPr txBox="1">
            <a:spLocks noChangeArrowheads="1"/>
          </p:cNvSpPr>
          <p:nvPr/>
        </p:nvSpPr>
        <p:spPr>
          <a:xfrm>
            <a:off x="5649912" y="34750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6" name="Straight Arrow Connector 5"/>
          <p:cNvCxnSpPr>
            <a:stCxn id="4" idx="2"/>
            <a:endCxn id="9" idx="0"/>
          </p:cNvCxnSpPr>
          <p:nvPr/>
        </p:nvCxnSpPr>
        <p:spPr>
          <a:xfrm rot="16200000" flipH="1">
            <a:off x="1365803" y="3768492"/>
            <a:ext cx="1684962" cy="14128"/>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a:stCxn id="8" idx="2"/>
          </p:cNvCxnSpPr>
          <p:nvPr/>
        </p:nvCxnSpPr>
        <p:spPr>
          <a:xfrm rot="5400000">
            <a:off x="5045877" y="2927510"/>
            <a:ext cx="1075362" cy="1086492"/>
          </a:xfrm>
          <a:prstGeom prst="straightConnector1">
            <a:avLst/>
          </a:prstGeom>
          <a:noFill/>
          <a:ln w="38100" cap="flat" cmpd="dbl" algn="ctr">
            <a:solidFill>
              <a:schemeClr val="tx1"/>
            </a:solidFill>
            <a:prstDash val="dash"/>
            <a:tailEnd type="stealth" w="lg" len="lg"/>
          </a:ln>
          <a:effectLst/>
        </p:spPr>
      </p:cxnSp>
      <p:sp>
        <p:nvSpPr>
          <p:cNvPr id="8" name="Rounded Rectangle 7"/>
          <p:cNvSpPr/>
          <p:nvPr/>
        </p:nvSpPr>
        <p:spPr bwMode="auto">
          <a:xfrm>
            <a:off x="5268912"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9" name="Rounded Rectangle 8"/>
          <p:cNvSpPr/>
          <p:nvPr/>
        </p:nvSpPr>
        <p:spPr bwMode="auto">
          <a:xfrm>
            <a:off x="1154112" y="46180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BAM</a:t>
            </a:r>
          </a:p>
        </p:txBody>
      </p:sp>
      <p:sp>
        <p:nvSpPr>
          <p:cNvPr id="10"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11" name="Straight Arrow Connector 10"/>
          <p:cNvCxnSpPr>
            <a:stCxn id="4" idx="3"/>
            <a:endCxn id="8" idx="1"/>
          </p:cNvCxnSpPr>
          <p:nvPr/>
        </p:nvCxnSpPr>
        <p:spPr>
          <a:xfrm>
            <a:off x="3059112" y="2403956"/>
            <a:ext cx="2209800" cy="1588"/>
          </a:xfrm>
          <a:prstGeom prst="straightConnector1">
            <a:avLst/>
          </a:prstGeom>
          <a:noFill/>
          <a:ln w="38100" cap="flat" cmpd="sng" algn="ctr">
            <a:solidFill>
              <a:schemeClr val="tx1"/>
            </a:solidFill>
            <a:prstDash val="solid"/>
            <a:tailEnd type="stealth" w="lg" len="lg"/>
          </a:ln>
          <a:effectLst/>
        </p:spPr>
      </p:cxnSp>
      <p:sp>
        <p:nvSpPr>
          <p:cNvPr id="19" name="TextBox 18"/>
          <p:cNvSpPr txBox="1"/>
          <p:nvPr/>
        </p:nvSpPr>
        <p:spPr>
          <a:xfrm>
            <a:off x="4497318" y="39322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0" name="Group 19"/>
          <p:cNvGrpSpPr/>
          <p:nvPr/>
        </p:nvGrpSpPr>
        <p:grpSpPr>
          <a:xfrm>
            <a:off x="3287712" y="4465637"/>
            <a:ext cx="5345113" cy="1333501"/>
            <a:chOff x="3059112" y="3398837"/>
            <a:chExt cx="5345113" cy="1333501"/>
          </a:xfrm>
        </p:grpSpPr>
        <p:pic>
          <p:nvPicPr>
            <p:cNvPr id="21" name="Picture 4"/>
            <p:cNvPicPr>
              <a:picLocks noChangeAspect="1" noChangeArrowheads="1"/>
            </p:cNvPicPr>
            <p:nvPr/>
          </p:nvPicPr>
          <p:blipFill>
            <a:blip r:embed="rId2" cstate="print"/>
            <a:srcRect/>
            <a:stretch>
              <a:fillRect/>
            </a:stretch>
          </p:blipFill>
          <p:spPr bwMode="auto">
            <a:xfrm>
              <a:off x="3059112" y="3398837"/>
              <a:ext cx="1333501" cy="1333501"/>
            </a:xfrm>
            <a:prstGeom prst="rect">
              <a:avLst/>
            </a:prstGeom>
            <a:noFill/>
            <a:ln w="9525">
              <a:noFill/>
              <a:miter lim="800000"/>
              <a:headEnd/>
              <a:tailEnd/>
            </a:ln>
          </p:spPr>
        </p:pic>
        <p:sp>
          <p:nvSpPr>
            <p:cNvPr id="22"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
        <p:nvSpPr>
          <p:cNvPr id="24" name="TextBox 23"/>
          <p:cNvSpPr txBox="1"/>
          <p:nvPr/>
        </p:nvSpPr>
        <p:spPr>
          <a:xfrm>
            <a:off x="1687512" y="5913437"/>
            <a:ext cx="4943982" cy="550279"/>
          </a:xfrm>
          <a:prstGeom prst="rect">
            <a:avLst/>
          </a:prstGeom>
          <a:noFill/>
        </p:spPr>
        <p:txBody>
          <a:bodyPr wrap="none" rtlCol="0">
            <a:spAutoFit/>
          </a:bodyPr>
          <a:lstStyle/>
          <a:p>
            <a:r>
              <a:rPr lang="en-US" sz="3200" dirty="0" smtClean="0"/>
              <a:t>Often makes use of sagas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9" grpId="0"/>
      <p:bldP spid="24"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big of a timeout?</a:t>
            </a:r>
            <a:endParaRPr lang="en-US" dirty="0"/>
          </a:p>
        </p:txBody>
      </p:sp>
      <p:sp>
        <p:nvSpPr>
          <p:cNvPr id="3" name="Content Placeholder 2"/>
          <p:cNvSpPr>
            <a:spLocks noGrp="1"/>
          </p:cNvSpPr>
          <p:nvPr>
            <p:ph idx="1"/>
          </p:nvPr>
        </p:nvSpPr>
        <p:spPr/>
        <p:txBody>
          <a:bodyPr/>
          <a:lstStyle/>
          <a:p>
            <a:r>
              <a:rPr lang="en-US" dirty="0" smtClean="0"/>
              <a:t>The service’s SLA specifies time</a:t>
            </a:r>
          </a:p>
          <a:p>
            <a:endParaRPr lang="en-US" dirty="0" smtClean="0"/>
          </a:p>
          <a:p>
            <a:r>
              <a:rPr lang="en-US" dirty="0" smtClean="0"/>
              <a:t>BAM bases timeout choices on that SLA</a:t>
            </a:r>
            <a:endParaRPr lang="en-US"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BAM can show:</a:t>
            </a:r>
          </a:p>
          <a:p>
            <a:pPr lvl="1"/>
            <a:r>
              <a:rPr lang="en-US" dirty="0" smtClean="0"/>
              <a:t>How many cross-service processes are in progress</a:t>
            </a:r>
          </a:p>
          <a:p>
            <a:pPr lvl="1"/>
            <a:r>
              <a:rPr lang="en-US" dirty="0" smtClean="0"/>
              <a:t>How many did we do yesterday, last week, etc</a:t>
            </a:r>
          </a:p>
          <a:p>
            <a:pPr lvl="1"/>
            <a:r>
              <a:rPr lang="en-US" dirty="0" smtClean="0"/>
              <a:t>Statistics around completion time</a:t>
            </a:r>
          </a:p>
          <a:p>
            <a:pPr lvl="1"/>
            <a:r>
              <a:rPr lang="en-US" dirty="0" smtClean="0"/>
              <a:t>Trends</a:t>
            </a:r>
          </a:p>
          <a:p>
            <a:pPr lvl="1"/>
            <a:endParaRPr lang="en-US" dirty="0" smtClean="0"/>
          </a:p>
          <a:p>
            <a:r>
              <a:rPr lang="en-US" dirty="0" smtClean="0"/>
              <a:t>In real time</a:t>
            </a:r>
          </a:p>
          <a:p>
            <a:r>
              <a:rPr lang="en-US" dirty="0" smtClean="0"/>
              <a:t>Useful for administrators to see problematic trends</a:t>
            </a:r>
          </a:p>
          <a:p>
            <a:pPr lvl="1"/>
            <a:r>
              <a:rPr lang="en-US" dirty="0" smtClean="0"/>
              <a:t>Zoom in on an AC of problem service </a:t>
            </a:r>
          </a:p>
          <a:p>
            <a:endParaRPr lang="en-US" dirty="0" smtClean="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BAM, and Centralization</a:t>
            </a:r>
            <a:endParaRPr lang="en-US" dirty="0"/>
          </a:p>
        </p:txBody>
      </p:sp>
      <p:sp>
        <p:nvSpPr>
          <p:cNvPr id="5" name="Content Placeholder 4"/>
          <p:cNvSpPr>
            <a:spLocks noGrp="1"/>
          </p:cNvSpPr>
          <p:nvPr>
            <p:ph idx="1"/>
          </p:nvPr>
        </p:nvSpPr>
        <p:spPr/>
        <p:txBody>
          <a:bodyPr/>
          <a:lstStyle/>
          <a:p>
            <a:r>
              <a:rPr lang="en-US" dirty="0" smtClean="0"/>
              <a:t>There is no central authority which orchestrates autonomous services</a:t>
            </a:r>
          </a:p>
          <a:p>
            <a:endParaRPr lang="en-US" dirty="0" smtClean="0"/>
          </a:p>
          <a:p>
            <a:r>
              <a:rPr lang="en-US" dirty="0" smtClean="0"/>
              <a:t>Business Activity Monitoring provides a central point of visibility on what’s going on</a:t>
            </a:r>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CQRS, and Sagas</a:t>
            </a:r>
            <a:endParaRPr lang="en-US" dirty="0"/>
          </a:p>
        </p:txBody>
      </p:sp>
      <p:sp>
        <p:nvSpPr>
          <p:cNvPr id="5" name="Content Placeholder 4"/>
          <p:cNvSpPr>
            <a:spLocks noGrp="1"/>
          </p:cNvSpPr>
          <p:nvPr>
            <p:ph idx="1"/>
          </p:nvPr>
        </p:nvSpPr>
        <p:spPr/>
        <p:txBody>
          <a:bodyPr/>
          <a:lstStyle/>
          <a:p>
            <a:pPr>
              <a:buNone/>
            </a:pPr>
            <a:r>
              <a:rPr lang="en-US" sz="4000" dirty="0" smtClean="0"/>
              <a:t>All together now</a:t>
            </a:r>
            <a:endParaRPr lang="en-US"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 – the secret sauce</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Race conditions may indicate a collaborative domain – fertile ground for CQRS</a:t>
            </a:r>
          </a:p>
          <a:p>
            <a:endParaRPr lang="en-US" dirty="0" smtClean="0"/>
          </a:p>
          <a:p>
            <a:r>
              <a:rPr lang="en-US" dirty="0" smtClean="0"/>
              <a:t>May even make you think your service boundaries are wrong</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Requirements</a:t>
            </a:r>
            <a:endParaRPr lang="en-US" dirty="0"/>
          </a:p>
        </p:txBody>
      </p:sp>
      <p:sp>
        <p:nvSpPr>
          <p:cNvPr id="3" name="Content Placeholder 2"/>
          <p:cNvSpPr>
            <a:spLocks noGrp="1"/>
          </p:cNvSpPr>
          <p:nvPr>
            <p:ph idx="1"/>
          </p:nvPr>
        </p:nvSpPr>
        <p:spPr/>
        <p:txBody>
          <a:bodyPr/>
          <a:lstStyle/>
          <a:p>
            <a:r>
              <a:rPr lang="en-US" dirty="0" smtClean="0"/>
              <a:t>Do not allow users to cancel shipped orders</a:t>
            </a:r>
          </a:p>
          <a:p>
            <a:r>
              <a:rPr lang="en-US" dirty="0" smtClean="0"/>
              <a:t>Don’t ship cancelled orders</a:t>
            </a:r>
          </a:p>
          <a:p>
            <a:endParaRPr lang="en-US" dirty="0" smtClean="0"/>
          </a:p>
          <a:p>
            <a:r>
              <a:rPr lang="en-US" dirty="0" smtClean="0"/>
              <a:t>As we shrink the time between actions, a race condition presents itself</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773112" y="1382441"/>
            <a:ext cx="9055497" cy="6219233"/>
          </a:xfrm>
          <a:noFill/>
          <a:ln/>
        </p:spPr>
        <p:txBody>
          <a:bodyPr/>
          <a:lstStyle/>
          <a:p>
            <a:pPr marL="377979" indent="-377979"/>
            <a:r>
              <a:rPr lang="en-US" dirty="0"/>
              <a:t>Reasons thing fail</a:t>
            </a:r>
          </a:p>
          <a:p>
            <a:pPr marL="1259929" lvl="2" indent="-251986"/>
            <a:r>
              <a:rPr lang="en-US" dirty="0"/>
              <a:t>Switch goes up in smoke</a:t>
            </a:r>
          </a:p>
          <a:p>
            <a:pPr marL="1259929" lvl="2" indent="-251986"/>
            <a:r>
              <a:rPr lang="en-US" dirty="0"/>
              <a:t>Power out</a:t>
            </a:r>
          </a:p>
          <a:p>
            <a:pPr marL="1259929" lvl="2" indent="-251986"/>
            <a:r>
              <a:rPr lang="en-US" dirty="0"/>
              <a:t>Someone trips over the network cord</a:t>
            </a:r>
          </a:p>
          <a:p>
            <a:pPr marL="1259929" lvl="2" indent="-251986"/>
            <a:r>
              <a:rPr lang="en-US" dirty="0"/>
              <a:t>New/Different security settings (Firewalls, XP SP2)</a:t>
            </a:r>
          </a:p>
          <a:p>
            <a:pPr marL="1259929" lvl="2" indent="-251986">
              <a:buNone/>
            </a:pPr>
            <a:endParaRPr lang="en-US" dirty="0"/>
          </a:p>
          <a:p>
            <a:pPr marL="377979" indent="-377979"/>
            <a:r>
              <a:rPr lang="en-US" dirty="0"/>
              <a:t>This means:</a:t>
            </a:r>
          </a:p>
          <a:p>
            <a:pPr marL="1259929" lvl="2" indent="-251986"/>
            <a:r>
              <a:rPr lang="en-US" dirty="0"/>
              <a:t>Messages/Data can get lost when sent over the </a:t>
            </a:r>
            <a:r>
              <a:rPr lang="en-US" dirty="0" smtClean="0"/>
              <a:t>wire</a:t>
            </a:r>
          </a:p>
          <a:p>
            <a:pPr marL="1259929" lvl="2" indent="-251986"/>
            <a:endParaRPr lang="en-US" dirty="0"/>
          </a:p>
          <a:p>
            <a:pPr marL="377979" indent="-377979"/>
            <a:r>
              <a:rPr lang="en-US" dirty="0"/>
              <a:t>What do you do when that happens?</a:t>
            </a:r>
          </a:p>
          <a:p>
            <a:pPr marL="1259929" lvl="2" indent="-251986"/>
            <a:r>
              <a:rPr lang="en-US" dirty="0"/>
              <a:t>What if you don’t even know when it happens?</a:t>
            </a:r>
          </a:p>
        </p:txBody>
      </p:sp>
      <p:sp>
        <p:nvSpPr>
          <p:cNvPr id="4" name="Title 3"/>
          <p:cNvSpPr>
            <a:spLocks noGrp="1"/>
          </p:cNvSpPr>
          <p:nvPr>
            <p:ph type="title"/>
          </p:nvPr>
        </p:nvSpPr>
        <p:spPr/>
        <p:txBody>
          <a:bodyPr/>
          <a:lstStyle/>
          <a:p>
            <a:r>
              <a:rPr lang="en-US" dirty="0" smtClean="0"/>
              <a:t>Fallacy: The network is reliable</a:t>
            </a:r>
            <a:endParaRPr lang="en-US" dirty="0"/>
          </a:p>
        </p:txBody>
      </p:sp>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Boundary Issues</a:t>
            </a:r>
            <a:endParaRPr lang="en-US" dirty="0"/>
          </a:p>
        </p:txBody>
      </p:sp>
      <p:sp>
        <p:nvSpPr>
          <p:cNvPr id="3" name="Content Placeholder 2"/>
          <p:cNvSpPr>
            <a:spLocks noGrp="1"/>
          </p:cNvSpPr>
          <p:nvPr>
            <p:ph idx="1"/>
          </p:nvPr>
        </p:nvSpPr>
        <p:spPr/>
        <p:txBody>
          <a:bodyPr/>
          <a:lstStyle/>
          <a:p>
            <a:r>
              <a:rPr lang="en-US" dirty="0" smtClean="0"/>
              <a:t>Cancelling an order is in the Sales service</a:t>
            </a:r>
          </a:p>
          <a:p>
            <a:r>
              <a:rPr lang="en-US" dirty="0" smtClean="0"/>
              <a:t>Shipping an order is in the Shipping service</a:t>
            </a:r>
          </a:p>
          <a:p>
            <a:endParaRPr lang="en-US" dirty="0" smtClean="0"/>
          </a:p>
          <a:p>
            <a:r>
              <a:rPr lang="en-US" dirty="0" smtClean="0"/>
              <a:t>Requirements seem to imply need for consistency/transactions between services</a:t>
            </a:r>
            <a:endParaRPr 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 simple with 3-Tier</a:t>
            </a:r>
            <a:endParaRPr lang="en-US" dirty="0"/>
          </a:p>
        </p:txBody>
      </p:sp>
      <p:sp>
        <p:nvSpPr>
          <p:cNvPr id="4" name="Rectangle 3"/>
          <p:cNvSpPr/>
          <p:nvPr/>
        </p:nvSpPr>
        <p:spPr>
          <a:xfrm>
            <a:off x="1160061" y="1378426"/>
            <a:ext cx="7983940" cy="5509200"/>
          </a:xfrm>
          <a:prstGeom prst="rect">
            <a:avLst/>
          </a:prstGeom>
        </p:spPr>
        <p:txBody>
          <a:bodyPr wrap="square">
            <a:spAutoFit/>
          </a:bodyPr>
          <a:lstStyle/>
          <a:p>
            <a:pPr lvl="0" defTabSz="914400">
              <a:defRPr/>
            </a:pPr>
            <a:r>
              <a:rPr lang="en-US" sz="2400" b="0" spc="-100" dirty="0" smtClean="0">
                <a:solidFill>
                  <a:srgbClr val="0000FF"/>
                </a:solidFill>
                <a:effectLst/>
                <a:latin typeface="Consolas" pitchFamily="49" charset="0"/>
                <a:cs typeface="Arial" pitchFamily="34" charset="0"/>
              </a:rPr>
              <a:t>public class </a:t>
            </a:r>
            <a:r>
              <a:rPr lang="en-US" sz="2400" b="0" kern="0" dirty="0" smtClean="0">
                <a:solidFill>
                  <a:srgbClr val="000000"/>
                </a:solidFill>
                <a:effectLst/>
                <a:latin typeface="Consolas" pitchFamily="49" charset="0"/>
                <a:cs typeface="Courier New" pitchFamily="49" charset="0"/>
              </a:rPr>
              <a:t>Order</a:t>
            </a:r>
            <a:endParaRPr lang="en-US" sz="2400" b="0" spc="-100" dirty="0" smtClean="0">
              <a:solidFill>
                <a:srgbClr val="C00000"/>
              </a:solidFill>
              <a:effectLst/>
              <a:latin typeface="Consolas" pitchFamily="49" charset="0"/>
              <a:cs typeface="Arial" pitchFamily="34" charset="0"/>
            </a:endParaRPr>
          </a:p>
          <a:p>
            <a:pPr defTabSz="914400">
              <a:defRPr/>
            </a:pP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OrderStatusEnum.Shipped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endParaRPr lang="en-US" sz="2400" b="0" kern="0" dirty="0" smtClean="0">
              <a:solidFill>
                <a:srgbClr val="008000"/>
              </a:solidFill>
              <a:effectLst/>
              <a:latin typeface="Consolas" pitchFamily="49" charset="0"/>
              <a:cs typeface="Courier New" pitchFamily="49" charset="0"/>
            </a:endParaRP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OrderStatusEnum.Cancelled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defTabSz="914400">
              <a:defRPr/>
            </a:pPr>
            <a:r>
              <a:rPr lang="en-US" sz="2400" b="0" kern="0" dirty="0" smtClean="0">
                <a:solidFill>
                  <a:srgbClr val="000000"/>
                </a:solidFill>
                <a:effectLst/>
                <a:latin typeface="Consolas" pitchFamily="49" charset="0"/>
                <a:cs typeface="Courier New" pitchFamily="49" charset="0"/>
              </a:rPr>
              <a:t>}</a:t>
            </a:r>
            <a:endParaRPr lang="en-US" sz="2400" b="0" kern="0" dirty="0" smtClean="0">
              <a:solidFill>
                <a:srgbClr val="008000"/>
              </a:solidFill>
              <a:effectLst/>
              <a:latin typeface="Consolas" pitchFamily="49" charset="0"/>
              <a:cs typeface="Courier New" pitchFamily="49" charset="0"/>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119008" y="1746426"/>
            <a:ext cx="9828609" cy="3684435"/>
          </a:xfrm>
        </p:spPr>
        <p:txBody>
          <a:bodyPr/>
          <a:lstStyle/>
          <a:p>
            <a:r>
              <a:rPr lang="en-US" dirty="0" smtClean="0"/>
              <a:t>In CQRS, commands don’t fail</a:t>
            </a:r>
          </a:p>
          <a:p>
            <a:endParaRPr lang="en-US" dirty="0" smtClean="0"/>
          </a:p>
          <a:p>
            <a:r>
              <a:rPr lang="en-US" dirty="0" smtClean="0"/>
              <a:t>Race conditions don’t exist in business</a:t>
            </a:r>
          </a:p>
          <a:p>
            <a:endParaRPr lang="en-US" dirty="0" smtClean="0"/>
          </a:p>
          <a:p>
            <a:r>
              <a:rPr lang="en-US" dirty="0" smtClean="0"/>
              <a:t>A microsecond either way shouldn’t change business objectives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3"/>
          <p:cNvSpPr txBox="1">
            <a:spLocks noChangeArrowheads="1"/>
          </p:cNvSpPr>
          <p:nvPr/>
        </p:nvSpPr>
        <p:spPr bwMode="auto">
          <a:xfrm>
            <a:off x="387035" y="1285348"/>
            <a:ext cx="9086585" cy="4399943"/>
          </a:xfrm>
          <a:prstGeom prst="rect">
            <a:avLst/>
          </a:prstGeom>
          <a:noFill/>
          <a:ln w="9525">
            <a:noFill/>
            <a:miter lim="800000"/>
            <a:headEnd/>
            <a:tailEnd/>
          </a:ln>
          <a:effectLst/>
        </p:spPr>
        <p:txBody>
          <a:bodyPr wrap="square" lIns="100794" tIns="50397" rIns="100794" bIns="50397">
            <a:spAutoFit/>
          </a:bodyPr>
          <a:lstStyle/>
          <a:p>
            <a:pPr>
              <a:spcBef>
                <a:spcPct val="50000"/>
              </a:spcBef>
            </a:pPr>
            <a:r>
              <a:rPr lang="en-US" sz="3100" dirty="0" smtClean="0">
                <a:latin typeface="+mn-lt"/>
              </a:rPr>
              <a:t>Rules:</a:t>
            </a:r>
          </a:p>
          <a:p>
            <a:pPr marL="566968" indent="-566968">
              <a:spcBef>
                <a:spcPct val="50000"/>
              </a:spcBef>
              <a:buAutoNum type="arabicPeriod"/>
            </a:pPr>
            <a:r>
              <a:rPr lang="en-US" sz="3100" dirty="0" smtClean="0">
                <a:latin typeface="+mn-lt"/>
              </a:rPr>
              <a:t>Cannot cancel shipped orders</a:t>
            </a:r>
          </a:p>
          <a:p>
            <a:pPr marL="1070920" lvl="1" indent="-566968">
              <a:spcBef>
                <a:spcPct val="50000"/>
              </a:spcBef>
            </a:pPr>
            <a:r>
              <a:rPr lang="en-US" sz="3100" dirty="0" smtClean="0">
                <a:latin typeface="+mn-lt"/>
              </a:rPr>
              <a:t>	Because shipping costs money</a:t>
            </a:r>
          </a:p>
          <a:p>
            <a:pPr marL="1070920" lvl="1" indent="-566968">
              <a:spcBef>
                <a:spcPct val="50000"/>
              </a:spcBef>
            </a:pPr>
            <a:r>
              <a:rPr lang="en-US" sz="3100" dirty="0" smtClean="0">
                <a:latin typeface="+mn-lt"/>
              </a:rPr>
              <a:t>	That money would be lost			 		          if the customer cancelled</a:t>
            </a:r>
          </a:p>
          <a:p>
            <a:pPr marL="1070920" lvl="1" indent="-566968">
              <a:spcBef>
                <a:spcPct val="50000"/>
              </a:spcBef>
            </a:pPr>
            <a:r>
              <a:rPr lang="en-US" sz="3100" dirty="0" smtClean="0">
                <a:latin typeface="+mn-lt"/>
              </a:rPr>
              <a:t>	Because we refund the customers money</a:t>
            </a:r>
          </a:p>
          <a:p>
            <a:pPr marL="566968" indent="-566968">
              <a:spcBef>
                <a:spcPct val="50000"/>
              </a:spcBef>
              <a:buAutoNum type="arabicPeriod"/>
            </a:pPr>
            <a:r>
              <a:rPr lang="en-US" sz="3100" dirty="0" smtClean="0">
                <a:latin typeface="+mn-lt"/>
              </a:rPr>
              <a:t>Don’t ship cancelled orders</a:t>
            </a:r>
            <a:endParaRPr lang="en-US" sz="3100" dirty="0">
              <a:latin typeface="+mn-lt"/>
            </a:endParaRPr>
          </a:p>
        </p:txBody>
      </p:sp>
      <p:sp>
        <p:nvSpPr>
          <p:cNvPr id="2" name="Title 1"/>
          <p:cNvSpPr>
            <a:spLocks noGrp="1"/>
          </p:cNvSpPr>
          <p:nvPr>
            <p:ph type="title"/>
          </p:nvPr>
        </p:nvSpPr>
        <p:spPr/>
        <p:txBody>
          <a:bodyPr/>
          <a:lstStyle/>
          <a:p>
            <a:r>
              <a:rPr lang="en-US" dirty="0" smtClean="0"/>
              <a:t>Find underlying business objectives</a:t>
            </a:r>
            <a:endParaRPr lang="en-US" dirty="0"/>
          </a:p>
        </p:txBody>
      </p:sp>
      <p:sp>
        <p:nvSpPr>
          <p:cNvPr id="4" name="Oval 3"/>
          <p:cNvSpPr/>
          <p:nvPr/>
        </p:nvSpPr>
        <p:spPr bwMode="auto">
          <a:xfrm>
            <a:off x="8145495" y="1953488"/>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5" name="Oval 4"/>
          <p:cNvSpPr/>
          <p:nvPr/>
        </p:nvSpPr>
        <p:spPr bwMode="auto">
          <a:xfrm>
            <a:off x="8090949" y="2796217"/>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So?</a:t>
            </a:r>
            <a:endParaRPr lang="en-US" dirty="0" smtClean="0">
              <a:solidFill>
                <a:schemeClr val="tx1"/>
              </a:solidFill>
            </a:endParaRPr>
          </a:p>
        </p:txBody>
      </p:sp>
      <p:sp>
        <p:nvSpPr>
          <p:cNvPr id="6" name="Oval 5"/>
          <p:cNvSpPr/>
          <p:nvPr/>
        </p:nvSpPr>
        <p:spPr bwMode="auto">
          <a:xfrm>
            <a:off x="8073230" y="3704909"/>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7" name="Rounded Rectangle 6"/>
          <p:cNvSpPr/>
          <p:nvPr/>
        </p:nvSpPr>
        <p:spPr bwMode="auto">
          <a:xfrm>
            <a:off x="3262037" y="5927387"/>
            <a:ext cx="3554346" cy="100795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Refund Policies</a:t>
            </a: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a:t>
            </a:r>
            <a:endParaRPr lang="en-US" dirty="0"/>
          </a:p>
        </p:txBody>
      </p:sp>
      <p:sp>
        <p:nvSpPr>
          <p:cNvPr id="3" name="Text Placeholder 2"/>
          <p:cNvSpPr>
            <a:spLocks noGrp="1"/>
          </p:cNvSpPr>
          <p:nvPr>
            <p:ph idx="1"/>
          </p:nvPr>
        </p:nvSpPr>
        <p:spPr/>
        <p:txBody>
          <a:bodyPr/>
          <a:lstStyle/>
          <a:p>
            <a:r>
              <a:rPr lang="en-US" dirty="0" smtClean="0"/>
              <a:t>When an order is cancelled,</a:t>
            </a:r>
          </a:p>
          <a:p>
            <a:pPr>
              <a:buNone/>
            </a:pPr>
            <a:r>
              <a:rPr lang="en-US" dirty="0" smtClean="0"/>
              <a:t>	does the refund need to be given</a:t>
            </a:r>
          </a:p>
          <a:p>
            <a:pPr>
              <a:buNone/>
            </a:pPr>
            <a:r>
              <a:rPr lang="en-US" dirty="0" smtClean="0"/>
              <a:t>	immediately?</a:t>
            </a:r>
          </a:p>
          <a:p>
            <a:pPr>
              <a:buNone/>
            </a:pPr>
            <a:endParaRPr lang="en-US" dirty="0" smtClean="0">
              <a:solidFill>
                <a:schemeClr val="tx1"/>
              </a:solidFill>
            </a:endParaRPr>
          </a:p>
          <a:p>
            <a:pPr lvl="0"/>
            <a:r>
              <a:rPr lang="en-US" dirty="0" smtClean="0">
                <a:solidFill>
                  <a:schemeClr val="tx1"/>
                </a:solidFill>
              </a:rPr>
              <a:t>Can we give a partial refund?</a:t>
            </a:r>
          </a:p>
          <a:p>
            <a:pPr lvl="0"/>
            <a:endParaRPr lang="en-US" dirty="0" smtClean="0">
              <a:solidFill>
                <a:schemeClr val="tx1"/>
              </a:solidFill>
            </a:endParaRPr>
          </a:p>
          <a:p>
            <a:pPr lvl="0"/>
            <a:endParaRPr lang="en-US" dirty="0" smtClean="0">
              <a:gradFill>
                <a:gsLst>
                  <a:gs pos="0">
                    <a:srgbClr val="FFFFFF"/>
                  </a:gs>
                  <a:gs pos="86000">
                    <a:srgbClr val="FFFFFF"/>
                  </a:gs>
                </a:gsLst>
                <a:lin ang="0" scaled="0"/>
              </a:gradFill>
            </a:endParaRPr>
          </a:p>
          <a:p>
            <a:pPr>
              <a:buNone/>
            </a:pPr>
            <a:endParaRPr lang="en-US" dirty="0"/>
          </a:p>
        </p:txBody>
      </p:sp>
      <p:sp>
        <p:nvSpPr>
          <p:cNvPr id="4" name="Oval 3"/>
          <p:cNvSpPr/>
          <p:nvPr/>
        </p:nvSpPr>
        <p:spPr bwMode="auto">
          <a:xfrm>
            <a:off x="7767499" y="1713375"/>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No</a:t>
            </a:r>
          </a:p>
        </p:txBody>
      </p:sp>
      <p:sp>
        <p:nvSpPr>
          <p:cNvPr id="5" name="Oval 4"/>
          <p:cNvSpPr/>
          <p:nvPr/>
        </p:nvSpPr>
        <p:spPr bwMode="auto">
          <a:xfrm>
            <a:off x="7769377" y="4259374"/>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 Deeper</a:t>
            </a:r>
            <a:endParaRPr lang="en-US" dirty="0"/>
          </a:p>
        </p:txBody>
      </p:sp>
      <p:sp>
        <p:nvSpPr>
          <p:cNvPr id="3" name="Text Placeholder 2"/>
          <p:cNvSpPr txBox="1">
            <a:spLocks/>
          </p:cNvSpPr>
          <p:nvPr/>
        </p:nvSpPr>
        <p:spPr bwMode="auto">
          <a:xfrm>
            <a:off x="0" y="1687086"/>
            <a:ext cx="10080625" cy="7705398"/>
          </a:xfrm>
          <a:prstGeom prst="rect">
            <a:avLst/>
          </a:prstGeom>
          <a:noFill/>
          <a:ln w="9525">
            <a:noFill/>
            <a:miter lim="800000"/>
            <a:headEnd/>
            <a:tailEnd/>
          </a:ln>
          <a:effectLst/>
        </p:spPr>
        <p:txBody>
          <a:bodyPr vert="horz" wrap="square" lIns="100794" tIns="50397" rIns="100794" bIns="50397" numCol="1" anchor="t" anchorCtr="0" compatLnSpc="1">
            <a:prstTxWarp prst="textNoShape">
              <a:avLst/>
            </a:prstTxWarp>
            <a:spAutoFit/>
          </a:bodyPr>
          <a:lstStyle/>
          <a:p>
            <a:pPr marL="507471" indent="-507471" defTabSz="1007943" hangingPunct="1">
              <a:lnSpc>
                <a:spcPct val="90000"/>
              </a:lnSpc>
              <a:spcBef>
                <a:spcPct val="30000"/>
              </a:spcBef>
              <a:buClr>
                <a:schemeClr val="tx2"/>
              </a:buClr>
              <a:buSzPct val="55000"/>
              <a:buBlip>
                <a:blip r:embed="rId2"/>
              </a:buBlip>
              <a:defRPr/>
            </a:pPr>
            <a:r>
              <a:rPr lang="en-US" sz="3500" kern="0" dirty="0" smtClean="0">
                <a:latin typeface="+mn-lt"/>
                <a:ea typeface="+mn-ea"/>
              </a:rPr>
              <a:t>What does a customer have to do</a:t>
            </a:r>
          </a:p>
          <a:p>
            <a:pPr marL="507471" indent="-507471" defTabSz="1007943" hangingPunct="1">
              <a:lnSpc>
                <a:spcPct val="90000"/>
              </a:lnSpc>
              <a:spcBef>
                <a:spcPct val="30000"/>
              </a:spcBef>
              <a:buClr>
                <a:schemeClr val="tx2"/>
              </a:buClr>
              <a:buSzPct val="55000"/>
              <a:defRPr/>
            </a:pPr>
            <a:r>
              <a:rPr lang="en-US" b="0" kern="0" baseline="0" dirty="0" smtClean="0">
                <a:effectLst>
                  <a:outerShdw blurRad="38100" dist="38100" dir="2700000" algn="tl">
                    <a:srgbClr val="000000"/>
                  </a:outerShdw>
                </a:effectLst>
                <a:latin typeface="+mn-lt"/>
              </a:rPr>
              <a:t>	</a:t>
            </a:r>
            <a:r>
              <a:rPr lang="en-US" sz="3500" kern="0" dirty="0" smtClean="0">
                <a:latin typeface="+mn-lt"/>
                <a:ea typeface="+mn-ea"/>
              </a:rPr>
              <a:t>in order to get a refund?</a:t>
            </a:r>
          </a:p>
          <a:p>
            <a:pPr marL="507471" indent="-507471" defTabSz="1007943" hangingPunct="1">
              <a:lnSpc>
                <a:spcPct val="90000"/>
              </a:lnSpc>
              <a:spcBef>
                <a:spcPct val="30000"/>
              </a:spcBef>
              <a:buClr>
                <a:schemeClr val="tx2"/>
              </a:buClr>
              <a:buSzPct val="55000"/>
              <a:defRPr/>
            </a:pPr>
            <a:endParaRPr lang="en-US" sz="3500" kern="0" dirty="0" smtClean="0">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rPr>
              <a:t>	</a:t>
            </a:r>
            <a:r>
              <a:rPr lang="en-US" sz="3500" kern="0" dirty="0" smtClean="0">
                <a:latin typeface="+mn-lt"/>
                <a:ea typeface="+mn-ea"/>
              </a:rPr>
              <a:t>Return the products</a:t>
            </a:r>
          </a:p>
          <a:p>
            <a:pPr marL="507471" indent="-507471" defTabSz="1007943" hangingPunct="1">
              <a:lnSpc>
                <a:spcPct val="90000"/>
              </a:lnSpc>
              <a:spcBef>
                <a:spcPct val="30000"/>
              </a:spcBef>
              <a:buClr>
                <a:schemeClr val="tx2"/>
              </a:buClr>
              <a:buSzPct val="55000"/>
              <a:defRPr/>
            </a:pPr>
            <a:endParaRPr lang="en-US" b="0" kern="0" dirty="0" smtClean="0">
              <a:latin typeface="+mn-lt"/>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Most orders cancelled soon after they were made – buyer’s remorse</a:t>
            </a:r>
          </a:p>
          <a:p>
            <a:pPr marL="507471" indent="-507471" defTabSz="1007943" hangingPunct="1">
              <a:lnSpc>
                <a:spcPct val="90000"/>
              </a:lnSpc>
              <a:spcBef>
                <a:spcPct val="30000"/>
              </a:spcBef>
              <a:buClr>
                <a:schemeClr val="tx2"/>
              </a:buClr>
              <a:buSzPct val="55000"/>
              <a:defRPr/>
            </a:pPr>
            <a:endParaRPr lang="en-US" sz="3500" kern="0" dirty="0" smtClean="0">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Implement a saga for buyer’s remorse in the Sales service</a:t>
            </a: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endParaRPr lang="en-US" sz="3500" kern="0" dirty="0">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Service Boundaries</a:t>
            </a:r>
            <a:endParaRPr lang="en-US" dirty="0"/>
          </a:p>
        </p:txBody>
      </p:sp>
      <p:sp>
        <p:nvSpPr>
          <p:cNvPr id="3" name="Rounded Rectangle 2"/>
          <p:cNvSpPr/>
          <p:nvPr/>
        </p:nvSpPr>
        <p:spPr bwMode="auto">
          <a:xfrm>
            <a:off x="786747" y="2994841"/>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Sales</a:t>
            </a:r>
          </a:p>
        </p:txBody>
      </p:sp>
      <p:sp>
        <p:nvSpPr>
          <p:cNvPr id="4" name="Rounded Rectangle 3"/>
          <p:cNvSpPr/>
          <p:nvPr/>
        </p:nvSpPr>
        <p:spPr bwMode="auto">
          <a:xfrm>
            <a:off x="7182003" y="2993213"/>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Billing</a:t>
            </a:r>
          </a:p>
        </p:txBody>
      </p:sp>
      <p:sp>
        <p:nvSpPr>
          <p:cNvPr id="5" name="Rounded Rectangle 4"/>
          <p:cNvSpPr/>
          <p:nvPr/>
        </p:nvSpPr>
        <p:spPr bwMode="auto">
          <a:xfrm>
            <a:off x="3796028" y="3010527"/>
            <a:ext cx="2006685"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Shipping</a:t>
            </a:r>
          </a:p>
        </p:txBody>
      </p:sp>
      <p:sp>
        <p:nvSpPr>
          <p:cNvPr id="7" name="TextBox 6"/>
          <p:cNvSpPr txBox="1"/>
          <p:nvPr/>
        </p:nvSpPr>
        <p:spPr>
          <a:xfrm>
            <a:off x="679604" y="2049241"/>
            <a:ext cx="2633709" cy="845956"/>
          </a:xfrm>
          <a:prstGeom prst="rect">
            <a:avLst/>
          </a:prstGeom>
          <a:noFill/>
        </p:spPr>
        <p:txBody>
          <a:bodyPr wrap="none" lIns="100794" tIns="50397" rIns="100794" bIns="50397" rtlCol="0">
            <a:spAutoFit/>
          </a:bodyPr>
          <a:lstStyle/>
          <a:p>
            <a:r>
              <a:rPr lang="en-US" sz="2600" dirty="0" smtClean="0"/>
              <a:t>Order Accepted</a:t>
            </a:r>
          </a:p>
          <a:p>
            <a:r>
              <a:rPr lang="en-US" sz="2600" dirty="0" smtClean="0"/>
              <a:t>Order Cancelled</a:t>
            </a:r>
            <a:endParaRPr lang="en-US" sz="2600" dirty="0"/>
          </a:p>
        </p:txBody>
      </p:sp>
      <p:sp>
        <p:nvSpPr>
          <p:cNvPr id="8" name="TextBox 7"/>
          <p:cNvSpPr txBox="1"/>
          <p:nvPr/>
        </p:nvSpPr>
        <p:spPr>
          <a:xfrm>
            <a:off x="3697904" y="2043454"/>
            <a:ext cx="2987973" cy="473868"/>
          </a:xfrm>
          <a:prstGeom prst="rect">
            <a:avLst/>
          </a:prstGeom>
          <a:noFill/>
        </p:spPr>
        <p:txBody>
          <a:bodyPr wrap="none" lIns="100794" tIns="50397" rIns="100794" bIns="50397" rtlCol="0">
            <a:spAutoFit/>
          </a:bodyPr>
          <a:lstStyle/>
          <a:p>
            <a:r>
              <a:rPr lang="en-US" sz="2600" dirty="0" smtClean="0"/>
              <a:t>Products Returned</a:t>
            </a:r>
            <a:endParaRPr lang="en-US" sz="2600" dirty="0"/>
          </a:p>
        </p:txBody>
      </p:sp>
      <p:sp>
        <p:nvSpPr>
          <p:cNvPr id="9" name="TextBox 8"/>
          <p:cNvSpPr txBox="1"/>
          <p:nvPr/>
        </p:nvSpPr>
        <p:spPr>
          <a:xfrm>
            <a:off x="7058195" y="2055035"/>
            <a:ext cx="3023239" cy="845956"/>
          </a:xfrm>
          <a:prstGeom prst="rect">
            <a:avLst/>
          </a:prstGeom>
          <a:noFill/>
        </p:spPr>
        <p:txBody>
          <a:bodyPr wrap="none" lIns="100794" tIns="50397" rIns="100794" bIns="50397" rtlCol="0">
            <a:spAutoFit/>
          </a:bodyPr>
          <a:lstStyle/>
          <a:p>
            <a:r>
              <a:rPr lang="en-US" sz="2600" dirty="0" smtClean="0"/>
              <a:t>Customer Charged</a:t>
            </a:r>
          </a:p>
          <a:p>
            <a:r>
              <a:rPr lang="en-US" sz="2600" dirty="0" smtClean="0"/>
              <a:t>Refund Policy</a:t>
            </a:r>
            <a:endParaRPr lang="en-US" sz="2600" dirty="0"/>
          </a:p>
        </p:txBody>
      </p:sp>
      <p:sp>
        <p:nvSpPr>
          <p:cNvPr id="10" name="TextBox 9"/>
          <p:cNvSpPr txBox="1"/>
          <p:nvPr/>
        </p:nvSpPr>
        <p:spPr>
          <a:xfrm>
            <a:off x="1" y="4781579"/>
            <a:ext cx="10080624" cy="545426"/>
          </a:xfrm>
          <a:prstGeom prst="rect">
            <a:avLst/>
          </a:prstGeom>
          <a:noFill/>
        </p:spPr>
        <p:txBody>
          <a:bodyPr wrap="square" lIns="100794" tIns="50397" rIns="100794" bIns="50397" rtlCol="0">
            <a:spAutoFit/>
          </a:bodyPr>
          <a:lstStyle/>
          <a:p>
            <a:pPr algn="ctr"/>
            <a:r>
              <a:rPr lang="en-US" sz="3100" dirty="0" smtClean="0"/>
              <a:t>Implement a saga for the refund policy in Billing</a:t>
            </a:r>
            <a:endParaRPr lang="en-GB" sz="3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and Q&amp;A</a:t>
            </a:r>
            <a:endParaRPr lang="en-US" dirty="0"/>
          </a:p>
        </p:txBody>
      </p:sp>
      <p:sp>
        <p:nvSpPr>
          <p:cNvPr id="5" name="Content Placeholder 4"/>
          <p:cNvSpPr>
            <a:spLocks noGrp="1"/>
          </p:cNvSpPr>
          <p:nvPr>
            <p:ph idx="1"/>
          </p:nvPr>
        </p:nvSpPr>
        <p:spPr/>
        <p:txBody>
          <a:bodyPr/>
          <a:lstStyle/>
          <a:p>
            <a:r>
              <a:rPr lang="en-US" dirty="0" smtClean="0"/>
              <a:t>NServiceBus is *one piece* of the puzzle</a:t>
            </a:r>
          </a:p>
          <a:p>
            <a:endParaRPr lang="en-US" dirty="0" smtClean="0"/>
          </a:p>
          <a:p>
            <a:r>
              <a:rPr lang="en-US" dirty="0" smtClean="0"/>
              <a:t>Points you in the right direction</a:t>
            </a:r>
          </a:p>
          <a:p>
            <a:pPr lvl="1"/>
            <a:r>
              <a:rPr lang="en-US" dirty="0" smtClean="0"/>
              <a:t>Creating friction if you’re going the wrong direction</a:t>
            </a:r>
          </a:p>
          <a:p>
            <a:pPr lvl="1"/>
            <a:endParaRPr lang="en-US" dirty="0" smtClean="0"/>
          </a:p>
          <a:p>
            <a:r>
              <a:rPr lang="en-US" dirty="0" smtClean="0"/>
              <a:t>Keep in mind the importance of the UI</a:t>
            </a:r>
          </a:p>
          <a:p>
            <a:endParaRPr lang="en-US" dirty="0" smtClean="0"/>
          </a:p>
          <a:p>
            <a:r>
              <a:rPr lang="en-US" dirty="0" smtClean="0"/>
              <a:t>Q&amp;A …</a:t>
            </a:r>
            <a:endParaRPr lang="en-US"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long, and thanks for all the fish</a:t>
            </a:r>
            <a:endParaRPr lang="en-US" dirty="0"/>
          </a:p>
        </p:txBody>
      </p:sp>
      <p:pic>
        <p:nvPicPr>
          <p:cNvPr id="97283" name="Picture 3"/>
          <p:cNvPicPr>
            <a:picLocks noChangeAspect="1" noChangeArrowheads="1"/>
          </p:cNvPicPr>
          <p:nvPr/>
        </p:nvPicPr>
        <p:blipFill>
          <a:blip r:embed="rId2" cstate="print"/>
          <a:srcRect/>
          <a:stretch>
            <a:fillRect/>
          </a:stretch>
        </p:blipFill>
        <p:spPr bwMode="auto">
          <a:xfrm>
            <a:off x="5345112" y="1874837"/>
            <a:ext cx="383857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cstate="print"/>
          <a:srcRect/>
          <a:stretch>
            <a:fillRect/>
          </a:stretch>
        </p:blipFill>
        <p:spPr bwMode="auto">
          <a:xfrm>
            <a:off x="3139217" y="3246437"/>
            <a:ext cx="3653695" cy="3814763"/>
          </a:xfrm>
          <a:prstGeom prst="rect">
            <a:avLst/>
          </a:prstGeom>
          <a:noFill/>
          <a:ln w="9525">
            <a:noFill/>
            <a:miter lim="800000"/>
            <a:headEnd/>
            <a:tailEnd/>
          </a:ln>
        </p:spPr>
      </p:pic>
      <p:sp>
        <p:nvSpPr>
          <p:cNvPr id="3" name="TextBox 2"/>
          <p:cNvSpPr txBox="1"/>
          <p:nvPr/>
        </p:nvSpPr>
        <p:spPr>
          <a:xfrm>
            <a:off x="1883877" y="1265237"/>
            <a:ext cx="6287299" cy="1466171"/>
          </a:xfrm>
          <a:prstGeom prst="rect">
            <a:avLst/>
          </a:prstGeom>
          <a:noFill/>
        </p:spPr>
        <p:txBody>
          <a:bodyPr wrap="none" rtlCol="0">
            <a:spAutoFit/>
          </a:bodyPr>
          <a:lstStyle/>
          <a:p>
            <a:pPr algn="ctr"/>
            <a:r>
              <a:rPr lang="en-US" sz="3200" dirty="0" smtClean="0">
                <a:latin typeface="Consolas" pitchFamily="49" charset="0"/>
              </a:rPr>
              <a:t>www.NServiceBus.com	</a:t>
            </a:r>
          </a:p>
          <a:p>
            <a:pPr algn="ctr"/>
            <a:endParaRPr lang="en-US" sz="3200" dirty="0" smtClean="0">
              <a:latin typeface="Consolas" pitchFamily="49" charset="0"/>
            </a:endParaRPr>
          </a:p>
          <a:p>
            <a:pPr algn="ctr"/>
            <a:r>
              <a:rPr lang="en-US" sz="3200" dirty="0" smtClean="0">
                <a:latin typeface="Consolas" pitchFamily="49" charset="0"/>
              </a:rPr>
              <a:t>nservicebus@yahoogroups.com</a:t>
            </a:r>
            <a:endParaRPr lang="en-US" sz="3200" dirty="0">
              <a:latin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 Covered</a:t>
            </a:r>
            <a:endParaRPr lang="en-US" dirty="0"/>
          </a:p>
        </p:txBody>
      </p:sp>
      <p:sp>
        <p:nvSpPr>
          <p:cNvPr id="7169" name="Rectangle 1"/>
          <p:cNvSpPr>
            <a:spLocks noGrp="1" noChangeArrowheads="1"/>
          </p:cNvSpPr>
          <p:nvPr>
            <p:ph idx="1"/>
          </p:nvPr>
        </p:nvSpPr>
        <p:spPr>
          <a:ln/>
        </p:spPr>
        <p:txBody>
          <a:bodyPr anchor="t"/>
          <a:lstStyle/>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NServiceBus Basics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Architectural Implications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Business Processes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Scalability &amp; Monitoring</a:t>
            </a:r>
          </a:p>
          <a:p>
            <a:pPr>
              <a:lnSpc>
                <a:spcPct val="93000"/>
              </a:lnSpc>
              <a:spcAft>
                <a:spcPts val="1138"/>
              </a:spcAft>
              <a:tabLst>
                <a:tab pos="723900" algn="l"/>
                <a:tab pos="1447800" algn="l"/>
                <a:tab pos="2171700" algn="l"/>
                <a:tab pos="2895600" algn="l"/>
                <a:tab pos="3619500" algn="l"/>
                <a:tab pos="4343400" algn="l"/>
              </a:tabLst>
            </a:pPr>
            <a:r>
              <a:rPr lang="en-GB" dirty="0" smtClean="0">
                <a:latin typeface="Arial" charset="0"/>
              </a:rPr>
              <a:t>Designing distributed systems</a:t>
            </a:r>
            <a:endParaRPr lang="en-GB" sz="3200"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3414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ectangle 5"/>
          <p:cNvSpPr/>
          <p:nvPr/>
        </p:nvSpPr>
        <p:spPr>
          <a:xfrm>
            <a:off x="2643174" y="187164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7" name="Rounded Rectangle 6"/>
          <p:cNvSpPr/>
          <p:nvPr/>
        </p:nvSpPr>
        <p:spPr>
          <a:xfrm>
            <a:off x="3929058" y="1371600"/>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8" name="Rounded Rectangle 7"/>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9" name="Rectangle 8"/>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0" name="Straight Arrow Connector 9"/>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895587" y="2951167"/>
            <a:ext cx="3297255" cy="25161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5072066" y="1657328"/>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Lightning Bolt 12"/>
          <p:cNvSpPr/>
          <p:nvPr/>
        </p:nvSpPr>
        <p:spPr>
          <a:xfrm>
            <a:off x="2297112" y="3322637"/>
            <a:ext cx="2071702" cy="928694"/>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6259512" y="4008437"/>
            <a:ext cx="3262432" cy="607602"/>
          </a:xfrm>
          <a:prstGeom prst="rect">
            <a:avLst/>
          </a:prstGeom>
          <a:noFill/>
        </p:spPr>
        <p:txBody>
          <a:bodyPr wrap="none" rtlCol="0">
            <a:spAutoFit/>
          </a:bodyPr>
          <a:lstStyle/>
          <a:p>
            <a:r>
              <a:rPr lang="en-US" dirty="0" smtClean="0"/>
              <a:t>Store &amp; Forward writes to disk</a:t>
            </a:r>
          </a:p>
          <a:p>
            <a:r>
              <a:rPr lang="en-US" dirty="0" smtClean="0"/>
              <a:t>Resilient in the face of failures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Store &amp; Forward</a:t>
            </a:r>
            <a:endParaRPr lang="en-US" dirty="0"/>
          </a:p>
        </p:txBody>
      </p:sp>
      <p:sp>
        <p:nvSpPr>
          <p:cNvPr id="3" name="Content Placeholder 2"/>
          <p:cNvSpPr>
            <a:spLocks noGrp="1"/>
          </p:cNvSpPr>
          <p:nvPr>
            <p:ph idx="1"/>
          </p:nvPr>
        </p:nvSpPr>
        <p:spPr/>
        <p:txBody>
          <a:bodyPr/>
          <a:lstStyle/>
          <a:p>
            <a:r>
              <a:rPr lang="en-US" dirty="0" smtClean="0"/>
              <a:t>If target is offline for an extended period of time messages can fill up the disk</a:t>
            </a:r>
          </a:p>
          <a:p>
            <a:pPr lvl="1"/>
            <a:r>
              <a:rPr lang="en-US" dirty="0" smtClean="0"/>
              <a:t>Can cause a server to crash</a:t>
            </a:r>
          </a:p>
          <a:p>
            <a:pPr lvl="1"/>
            <a:endParaRPr lang="en-US" dirty="0" smtClean="0"/>
          </a:p>
          <a:p>
            <a:r>
              <a:rPr lang="en-US" dirty="0" smtClean="0"/>
              <a:t>Especially problematic in B2B integration</a:t>
            </a:r>
          </a:p>
          <a:p>
            <a:pPr lvl="1"/>
            <a:r>
              <a:rPr lang="en-US" dirty="0" smtClean="0"/>
              <a:t>Example:</a:t>
            </a:r>
          </a:p>
          <a:p>
            <a:pPr lvl="2"/>
            <a:r>
              <a:rPr lang="en-US" dirty="0" smtClean="0"/>
              <a:t>1 MB / message, 100 messages/sec = 6GB / minute</a:t>
            </a:r>
          </a:p>
          <a:p>
            <a:pPr lvl="2"/>
            <a:endParaRPr lang="en-US" dirty="0" smtClean="0"/>
          </a:p>
          <a:p>
            <a:r>
              <a:rPr lang="en-US" dirty="0" smtClean="0"/>
              <a:t>Solution – discard messages after a while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0712" y="3017837"/>
            <a:ext cx="5867400" cy="5334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time to discard</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TimeToBeReceivedAttribute</a:t>
            </a:r>
            <a:r>
              <a:rPr lang="en-US" dirty="0" smtClean="0"/>
              <a:t>:</a:t>
            </a:r>
          </a:p>
          <a:p>
            <a:endParaRPr lang="en-US" dirty="0" smtClean="0"/>
          </a:p>
          <a:p>
            <a:pPr>
              <a:buNone/>
            </a:pPr>
            <a:r>
              <a:rPr lang="en-US" sz="2800" dirty="0" smtClean="0">
                <a:latin typeface="Consolas" pitchFamily="49" charset="0"/>
              </a:rPr>
              <a:t>[</a:t>
            </a:r>
            <a:r>
              <a:rPr lang="en-US" sz="2800" dirty="0" err="1" smtClean="0">
                <a:latin typeface="Consolas" pitchFamily="49" charset="0"/>
              </a:rPr>
              <a:t>TimeToBeReceived</a:t>
            </a:r>
            <a:r>
              <a:rPr lang="en-US" sz="2800" dirty="0" smtClean="0">
                <a:latin typeface="Consolas" pitchFamily="49" charset="0"/>
              </a:rPr>
              <a:t>(“00:01:00”)] </a:t>
            </a:r>
            <a:r>
              <a:rPr lang="en-US" sz="2800" dirty="0" smtClean="0">
                <a:solidFill>
                  <a:schemeClr val="accent1">
                    <a:lumMod val="50000"/>
                  </a:schemeClr>
                </a:solidFill>
                <a:latin typeface="Consolas" pitchFamily="49" charset="0"/>
              </a:rPr>
              <a:t>// one minute</a:t>
            </a:r>
          </a:p>
          <a:p>
            <a:pPr>
              <a:buNone/>
            </a:pPr>
            <a:r>
              <a:rPr lang="en-US" sz="2800" dirty="0" smtClean="0">
                <a:solidFill>
                  <a:schemeClr val="accent2">
                    <a:lumMod val="50000"/>
                  </a:schemeClr>
                </a:solidFill>
                <a:latin typeface="Consolas" pitchFamily="49" charset="0"/>
              </a:rPr>
              <a:t>public class </a:t>
            </a:r>
            <a:r>
              <a:rPr lang="en-US" sz="2800" dirty="0" err="1" smtClean="0">
                <a:latin typeface="Consolas" pitchFamily="49" charset="0"/>
              </a:rPr>
              <a:t>MyMessage</a:t>
            </a:r>
            <a:r>
              <a:rPr lang="en-US" sz="2800" dirty="0" smtClean="0">
                <a:latin typeface="Consolas" pitchFamily="49" charset="0"/>
              </a:rPr>
              <a:t> : </a:t>
            </a:r>
            <a:r>
              <a:rPr lang="en-US" sz="2800" dirty="0" err="1" smtClean="0">
                <a:latin typeface="Consolas" pitchFamily="49" charset="0"/>
              </a:rPr>
              <a:t>IMessage</a:t>
            </a:r>
            <a:r>
              <a:rPr lang="en-US" sz="2800" dirty="0" smtClean="0">
                <a:latin typeface="Consolas" pitchFamily="49" charset="0"/>
              </a:rPr>
              <a:t> { }</a:t>
            </a:r>
          </a:p>
          <a:p>
            <a:pPr>
              <a:buNone/>
            </a:pPr>
            <a:endParaRPr lang="en-US" sz="2800" dirty="0" smtClean="0">
              <a:latin typeface="Consolas" pitchFamily="49" charset="0"/>
            </a:endParaRPr>
          </a:p>
          <a:p>
            <a:pPr>
              <a:buNone/>
            </a:pPr>
            <a:r>
              <a:rPr lang="en-US" sz="2800" dirty="0" smtClean="0">
                <a:latin typeface="Consolas" pitchFamily="49" charset="0"/>
              </a:rPr>
              <a:t>Unobtrusive:</a:t>
            </a:r>
          </a:p>
          <a:p>
            <a:pPr>
              <a:buNone/>
            </a:pPr>
            <a:r>
              <a:rPr lang="en-US" sz="2800" dirty="0" err="1" smtClean="0">
                <a:latin typeface="Consolas" pitchFamily="49" charset="0"/>
              </a:rPr>
              <a:t>Configure.DefiningTimeToBeReceivedAs</a:t>
            </a:r>
            <a:r>
              <a:rPr lang="en-US" sz="2800" dirty="0" smtClean="0">
                <a:latin typeface="Consolas" pitchFamily="49" charset="0"/>
              </a:rPr>
              <a:t>(…)</a:t>
            </a:r>
            <a:endParaRPr lang="en-US" dirty="0" smtClean="0">
              <a:latin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p:txBody>
          <a:bodyPr/>
          <a:lstStyle/>
          <a:p>
            <a:endParaRPr 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pic>
        <p:nvPicPr>
          <p:cNvPr id="7" name="Rectangle 24598" descr="Server"/>
          <p:cNvPicPr>
            <a:picLocks noChangeAspect="1" noChangeArrowheads="1"/>
          </p:cNvPicPr>
          <p:nvPr/>
        </p:nvPicPr>
        <p:blipFill>
          <a:blip r:embed="rId2" cstate="print"/>
          <a:srcRect/>
          <a:stretch>
            <a:fillRect/>
          </a:stretch>
        </p:blipFill>
        <p:spPr bwMode="auto">
          <a:xfrm>
            <a:off x="6008386"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 name="Rectangle 24598" descr="Server"/>
          <p:cNvPicPr>
            <a:picLocks noChangeAspect="1" noChangeArrowheads="1"/>
          </p:cNvPicPr>
          <p:nvPr/>
        </p:nvPicPr>
        <p:blipFill>
          <a:blip r:embed="rId2" cstate="print"/>
          <a:srcRect/>
          <a:stretch>
            <a:fillRect/>
          </a:stretch>
        </p:blipFill>
        <p:spPr bwMode="auto">
          <a:xfrm>
            <a:off x="2147062"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Can 9"/>
          <p:cNvSpPr/>
          <p:nvPr/>
        </p:nvSpPr>
        <p:spPr bwMode="auto">
          <a:xfrm>
            <a:off x="6336374" y="2432918"/>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algn="ctr"/>
            <a:r>
              <a:rPr lang="en-US" sz="2800" b="1" kern="0" dirty="0" smtClean="0">
                <a:solidFill>
                  <a:srgbClr val="FFFFFF"/>
                </a:solidFill>
                <a:effectLst>
                  <a:outerShdw blurRad="38100" dist="38100" dir="2700000" algn="tl">
                    <a:srgbClr val="000000">
                      <a:alpha val="43137"/>
                    </a:srgbClr>
                  </a:outerShdw>
                </a:effectLst>
                <a:latin typeface="Calibri" pitchFamily="34" charset="0"/>
              </a:rPr>
              <a:t>DB</a:t>
            </a:r>
            <a:endParaRPr lang="en-GB" b="1" kern="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2369795" y="2498236"/>
            <a:ext cx="1126672" cy="138792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rPr>
              <a:t>App</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2" name="Group 12"/>
          <p:cNvGrpSpPr/>
          <p:nvPr/>
        </p:nvGrpSpPr>
        <p:grpSpPr>
          <a:xfrm>
            <a:off x="239712" y="2334948"/>
            <a:ext cx="1974626" cy="400110"/>
            <a:chOff x="631608" y="4049493"/>
            <a:chExt cx="1974626" cy="400110"/>
          </a:xfrm>
        </p:grpSpPr>
        <p:cxnSp>
          <p:nvCxnSpPr>
            <p:cNvPr id="13" name="Straight Arrow Connector 12"/>
            <p:cNvCxnSpPr/>
            <p:nvPr/>
          </p:nvCxnSpPr>
          <p:spPr bwMode="auto">
            <a:xfrm flipV="1">
              <a:off x="631608" y="4427582"/>
              <a:ext cx="1927263"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667883" y="4049493"/>
              <a:ext cx="1938351" cy="400110"/>
            </a:xfrm>
            <a:prstGeom prst="rect">
              <a:avLst/>
            </a:prstGeom>
            <a:noFill/>
          </p:spPr>
          <p:txBody>
            <a:bodyPr wrap="none" rtlCol="0">
              <a:spAutoFit/>
            </a:bodyPr>
            <a:lstStyle/>
            <a:p>
              <a:r>
                <a:rPr lang="en-US" sz="2000" b="0" dirty="0" smtClean="0">
                  <a:latin typeface="Calibri" pitchFamily="34" charset="0"/>
                </a:rPr>
                <a:t>[HTTP] $$ Order</a:t>
              </a:r>
              <a:endParaRPr lang="en-GB" sz="2000" b="0" dirty="0">
                <a:latin typeface="Calibri" pitchFamily="34" charset="0"/>
              </a:endParaRPr>
            </a:p>
          </p:txBody>
        </p:sp>
      </p:grpSp>
      <p:sp>
        <p:nvSpPr>
          <p:cNvPr id="15" name="Rounded Rectangle 14"/>
          <p:cNvSpPr/>
          <p:nvPr/>
        </p:nvSpPr>
        <p:spPr bwMode="auto">
          <a:xfrm>
            <a:off x="3529124" y="2520004"/>
            <a:ext cx="691258" cy="138792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Calibri" pitchFamily="34" charset="0"/>
              </a:rPr>
              <a:t>Tx</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6" name="Group 13"/>
          <p:cNvGrpSpPr/>
          <p:nvPr/>
        </p:nvGrpSpPr>
        <p:grpSpPr>
          <a:xfrm>
            <a:off x="4231272" y="2520003"/>
            <a:ext cx="2204357" cy="400110"/>
            <a:chOff x="783779" y="4082151"/>
            <a:chExt cx="2204357" cy="400110"/>
          </a:xfrm>
        </p:grpSpPr>
        <p:cxnSp>
          <p:nvCxnSpPr>
            <p:cNvPr id="17" name="Straight Arrow Connector 16"/>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1168770" y="4082151"/>
              <a:ext cx="1164101" cy="400110"/>
            </a:xfrm>
            <a:prstGeom prst="rect">
              <a:avLst/>
            </a:prstGeom>
            <a:noFill/>
          </p:spPr>
          <p:txBody>
            <a:bodyPr wrap="none" rtlCol="0">
              <a:spAutoFit/>
            </a:bodyPr>
            <a:lstStyle/>
            <a:p>
              <a:r>
                <a:rPr lang="en-US" sz="2000" b="0" dirty="0" smtClean="0">
                  <a:latin typeface="Calibri" pitchFamily="34" charset="0"/>
                </a:rPr>
                <a:t>Call 1 of 3</a:t>
              </a:r>
              <a:endParaRPr lang="en-GB" sz="2000" b="0" dirty="0">
                <a:latin typeface="Calibri" pitchFamily="34" charset="0"/>
              </a:endParaRPr>
            </a:p>
          </p:txBody>
        </p:sp>
      </p:grpSp>
      <p:grpSp>
        <p:nvGrpSpPr>
          <p:cNvPr id="19" name="Group 17"/>
          <p:cNvGrpSpPr/>
          <p:nvPr/>
        </p:nvGrpSpPr>
        <p:grpSpPr>
          <a:xfrm>
            <a:off x="4220382" y="2949996"/>
            <a:ext cx="2204357" cy="400110"/>
            <a:chOff x="783779" y="4082151"/>
            <a:chExt cx="2204357" cy="400110"/>
          </a:xfrm>
        </p:grpSpPr>
        <p:cxnSp>
          <p:nvCxnSpPr>
            <p:cNvPr id="20" name="Straight Arrow Connector 19"/>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21" name="TextBox 20"/>
            <p:cNvSpPr txBox="1"/>
            <p:nvPr/>
          </p:nvSpPr>
          <p:spPr>
            <a:xfrm>
              <a:off x="1179787" y="4082151"/>
              <a:ext cx="1199367" cy="400110"/>
            </a:xfrm>
            <a:prstGeom prst="rect">
              <a:avLst/>
            </a:prstGeom>
            <a:noFill/>
          </p:spPr>
          <p:txBody>
            <a:bodyPr wrap="none" rtlCol="0">
              <a:spAutoFit/>
            </a:bodyPr>
            <a:lstStyle/>
            <a:p>
              <a:r>
                <a:rPr lang="en-US" sz="2000" b="0" dirty="0" smtClean="0">
                  <a:latin typeface="Calibri" pitchFamily="34" charset="0"/>
                </a:rPr>
                <a:t>Call 2 of 3</a:t>
              </a:r>
              <a:endParaRPr lang="en-GB" sz="2000" b="0" dirty="0">
                <a:latin typeface="Calibri" pitchFamily="34" charset="0"/>
              </a:endParaRPr>
            </a:p>
          </p:txBody>
        </p:sp>
      </p:grpSp>
      <p:sp>
        <p:nvSpPr>
          <p:cNvPr id="22" name="16-Point Star 21"/>
          <p:cNvSpPr/>
          <p:nvPr/>
        </p:nvSpPr>
        <p:spPr bwMode="auto">
          <a:xfrm>
            <a:off x="2108546" y="4147429"/>
            <a:ext cx="5903566" cy="927808"/>
          </a:xfrm>
          <a:prstGeom prst="star16">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GB" sz="36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23" name="Group 25"/>
          <p:cNvGrpSpPr/>
          <p:nvPr/>
        </p:nvGrpSpPr>
        <p:grpSpPr>
          <a:xfrm>
            <a:off x="7630685" y="4995995"/>
            <a:ext cx="2286427" cy="751531"/>
            <a:chOff x="6502411" y="5371706"/>
            <a:chExt cx="2286427" cy="751531"/>
          </a:xfrm>
        </p:grpSpPr>
        <p:pic>
          <p:nvPicPr>
            <p:cNvPr id="24"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25" name="TextBox 24"/>
            <p:cNvSpPr txBox="1"/>
            <p:nvPr/>
          </p:nvSpPr>
          <p:spPr>
            <a:xfrm>
              <a:off x="6502411" y="5508151"/>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26" name="TextBox 25"/>
          <p:cNvSpPr txBox="1"/>
          <p:nvPr/>
        </p:nvSpPr>
        <p:spPr>
          <a:xfrm>
            <a:off x="380999" y="5640635"/>
            <a:ext cx="3929743" cy="584775"/>
          </a:xfrm>
          <a:prstGeom prst="rect">
            <a:avLst/>
          </a:prstGeom>
          <a:noFill/>
        </p:spPr>
        <p:txBody>
          <a:bodyPr wrap="square" rtlCol="0">
            <a:spAutoFit/>
          </a:bodyPr>
          <a:lstStyle/>
          <a:p>
            <a:r>
              <a:rPr lang="en-US" sz="3200" b="0" dirty="0" smtClean="0">
                <a:latin typeface="Calibri" pitchFamily="34" charset="0"/>
              </a:rPr>
              <a:t>Where’s the order!?</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Exceptions</a:t>
            </a:r>
            <a:endParaRPr lang="en-US" dirty="0"/>
          </a:p>
        </p:txBody>
      </p:sp>
      <p:sp>
        <p:nvSpPr>
          <p:cNvPr id="4" name="Content Placeholder 3"/>
          <p:cNvSpPr>
            <a:spLocks noGrp="1"/>
          </p:cNvSpPr>
          <p:nvPr>
            <p:ph idx="1"/>
          </p:nvPr>
        </p:nvSpPr>
        <p:spPr>
          <a:xfrm>
            <a:off x="503238" y="1768475"/>
            <a:ext cx="9577387" cy="4987925"/>
          </a:xfrm>
        </p:spPr>
        <p:txBody>
          <a:bodyPr/>
          <a:lstStyle/>
          <a:p>
            <a:r>
              <a:rPr lang="en-US" dirty="0" smtClean="0"/>
              <a:t>Reasons exceptions happen:</a:t>
            </a:r>
          </a:p>
          <a:p>
            <a:pPr lvl="1"/>
            <a:r>
              <a:rPr lang="en-US" dirty="0" smtClean="0">
                <a:cs typeface="+mn-cs"/>
              </a:rPr>
              <a:t>Deadlock in the database</a:t>
            </a:r>
          </a:p>
          <a:p>
            <a:pPr lvl="1"/>
            <a:r>
              <a:rPr lang="en-US" dirty="0" smtClean="0">
                <a:cs typeface="+mn-cs"/>
              </a:rPr>
              <a:t>Database is down</a:t>
            </a:r>
          </a:p>
          <a:p>
            <a:pPr lvl="1"/>
            <a:r>
              <a:rPr lang="en-US" dirty="0" smtClean="0">
                <a:cs typeface="+mn-cs"/>
              </a:rPr>
              <a:t>Message deserialization fails</a:t>
            </a:r>
          </a:p>
          <a:p>
            <a:r>
              <a:rPr lang="en-US" sz="2800" dirty="0" smtClean="0"/>
              <a:t>Retrying can resolve transient exceptions</a:t>
            </a:r>
            <a:endParaRPr lang="en-US" dirty="0" smtClean="0"/>
          </a:p>
          <a:p>
            <a:pPr marL="107950" indent="0">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TransportConfig</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MaxRetries</a:t>
            </a:r>
            <a:r>
              <a:rPr lang="en-US" sz="2000" dirty="0" smtClean="0">
                <a:latin typeface="Consolas" pitchFamily="49" charset="0"/>
                <a:cs typeface="Consolas" pitchFamily="49" charset="0"/>
              </a:rPr>
              <a:t>=“5” /&gt;</a:t>
            </a:r>
          </a:p>
          <a:p>
            <a:r>
              <a:rPr lang="en-US" sz="2800" dirty="0" smtClean="0">
                <a:cs typeface="+mn-cs"/>
              </a:rPr>
              <a:t>Second Level Retries (SLR) </a:t>
            </a:r>
          </a:p>
          <a:p>
            <a:r>
              <a:rPr lang="en-US" sz="2800" dirty="0" smtClean="0">
                <a:cs typeface="+mn-cs"/>
              </a:rPr>
              <a:t>Messages that always fail are moved to an error queue</a:t>
            </a:r>
          </a:p>
          <a:p>
            <a:pPr>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MessageForwardingInCaseOfFaultConfig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ErrorQueue</a:t>
            </a:r>
            <a:r>
              <a:rPr lang="en-US" sz="2000" dirty="0">
                <a:latin typeface="Consolas" pitchFamily="49" charset="0"/>
                <a:cs typeface="Consolas" pitchFamily="49" charset="0"/>
              </a:rPr>
              <a:t>="error</a:t>
            </a:r>
            <a:r>
              <a:rPr lang="en-US" sz="2000" dirty="0" smtClean="0">
                <a:latin typeface="Consolas" pitchFamily="49" charset="0"/>
                <a:cs typeface="Consolas" pitchFamily="49" charset="0"/>
              </a:rPr>
              <a:t>"/&gt;</a:t>
            </a:r>
          </a:p>
        </p:txBody>
      </p:sp>
      <p:sp>
        <p:nvSpPr>
          <p:cNvPr id="6" name="Up-Down Arrow 5"/>
          <p:cNvSpPr/>
          <p:nvPr/>
        </p:nvSpPr>
        <p:spPr bwMode="auto">
          <a:xfrm>
            <a:off x="6869112" y="2408237"/>
            <a:ext cx="762000" cy="1600200"/>
          </a:xfrm>
          <a:prstGeom prst="up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TextBox 6"/>
          <p:cNvSpPr txBox="1"/>
          <p:nvPr/>
        </p:nvSpPr>
        <p:spPr>
          <a:xfrm>
            <a:off x="7859712" y="2484437"/>
            <a:ext cx="1137876" cy="349968"/>
          </a:xfrm>
          <a:prstGeom prst="rect">
            <a:avLst/>
          </a:prstGeom>
          <a:noFill/>
        </p:spPr>
        <p:txBody>
          <a:bodyPr wrap="none" rtlCol="0">
            <a:spAutoFit/>
          </a:bodyPr>
          <a:lstStyle/>
          <a:p>
            <a:r>
              <a:rPr lang="en-US" dirty="0" smtClean="0"/>
              <a:t>Transient</a:t>
            </a:r>
            <a:endParaRPr lang="en-US" dirty="0"/>
          </a:p>
        </p:txBody>
      </p:sp>
      <p:sp>
        <p:nvSpPr>
          <p:cNvPr id="8" name="TextBox 7"/>
          <p:cNvSpPr txBox="1"/>
          <p:nvPr/>
        </p:nvSpPr>
        <p:spPr>
          <a:xfrm>
            <a:off x="7859712" y="3582269"/>
            <a:ext cx="1313180" cy="349968"/>
          </a:xfrm>
          <a:prstGeom prst="rect">
            <a:avLst/>
          </a:prstGeom>
          <a:noFill/>
        </p:spPr>
        <p:txBody>
          <a:bodyPr wrap="none" rtlCol="0">
            <a:spAutoFit/>
          </a:bodyPr>
          <a:lstStyle/>
          <a:p>
            <a:r>
              <a:rPr lang="en-US" dirty="0" smtClean="0"/>
              <a:t>Permanent</a:t>
            </a:r>
            <a:endParaRPr lang="en-US" dirty="0"/>
          </a:p>
        </p:txBody>
      </p:sp>
      <p:sp>
        <p:nvSpPr>
          <p:cNvPr id="9" name="Rounded Rectangle 8"/>
          <p:cNvSpPr/>
          <p:nvPr/>
        </p:nvSpPr>
        <p:spPr bwMode="auto">
          <a:xfrm>
            <a:off x="925512" y="6675437"/>
            <a:ext cx="7391400" cy="381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err="1" smtClean="0">
                <a:ln>
                  <a:noFill/>
                </a:ln>
                <a:effectLst/>
                <a:latin typeface="Arial" charset="0"/>
                <a:ea typeface="MS Gothic" charset="-128"/>
              </a:rPr>
              <a:t>Deserialization</a:t>
            </a:r>
            <a:r>
              <a:rPr kumimoji="0" lang="en-US" sz="1800" b="0" i="0" u="none" strike="noStrike" cap="none" normalizeH="0" baseline="0" dirty="0" smtClean="0">
                <a:ln>
                  <a:noFill/>
                </a:ln>
                <a:effectLst/>
                <a:latin typeface="Arial" charset="0"/>
                <a:ea typeface="MS Gothic" charset="-128"/>
              </a:rPr>
              <a:t> exception:</a:t>
            </a:r>
            <a:r>
              <a:rPr lang="en-US" dirty="0" smtClean="0"/>
              <a:t> message moved to error queue right away</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and Consistency</a:t>
            </a:r>
            <a:endParaRPr lang="en-US" dirty="0"/>
          </a:p>
        </p:txBody>
      </p:sp>
      <p:pic>
        <p:nvPicPr>
          <p:cNvPr id="103" name="Rectangle 24598" descr="Server"/>
          <p:cNvPicPr>
            <a:picLocks noChangeAspect="1" noChangeArrowheads="1"/>
          </p:cNvPicPr>
          <p:nvPr/>
        </p:nvPicPr>
        <p:blipFill>
          <a:blip r:embed="rId2" cstate="print"/>
          <a:srcRect/>
          <a:stretch>
            <a:fillRect/>
          </a:stretch>
        </p:blipFill>
        <p:spPr bwMode="auto">
          <a:xfrm>
            <a:off x="7527323" y="2793470"/>
            <a:ext cx="2389789" cy="326576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4" name="Rectangle 24598" descr="Server"/>
          <p:cNvPicPr>
            <a:picLocks noChangeAspect="1" noChangeArrowheads="1"/>
          </p:cNvPicPr>
          <p:nvPr/>
        </p:nvPicPr>
        <p:blipFill>
          <a:blip r:embed="rId2" cstate="print"/>
          <a:srcRect/>
          <a:stretch>
            <a:fillRect/>
          </a:stretch>
        </p:blipFill>
        <p:spPr bwMode="auto">
          <a:xfrm>
            <a:off x="3176229" y="1417637"/>
            <a:ext cx="3635347" cy="496787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5" name="Rounded Rectangle 104"/>
          <p:cNvSpPr/>
          <p:nvPr/>
        </p:nvSpPr>
        <p:spPr bwMode="auto">
          <a:xfrm>
            <a:off x="3620347" y="1931203"/>
            <a:ext cx="2106386" cy="3461657"/>
          </a:xfrm>
          <a:prstGeom prst="roundRect">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Tx</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06" name="Flowchart: Direct Access Storage 105"/>
          <p:cNvSpPr/>
          <p:nvPr/>
        </p:nvSpPr>
        <p:spPr bwMode="auto">
          <a:xfrm>
            <a:off x="2575336" y="2094489"/>
            <a:ext cx="1224643" cy="914400"/>
          </a:xfrm>
          <a:prstGeom prst="flowChartMagneticDrum">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Q</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3" name="Group 12"/>
          <p:cNvGrpSpPr/>
          <p:nvPr/>
        </p:nvGrpSpPr>
        <p:grpSpPr>
          <a:xfrm>
            <a:off x="1203716" y="2094438"/>
            <a:ext cx="1224000" cy="408217"/>
            <a:chOff x="783779" y="4049493"/>
            <a:chExt cx="1224000" cy="408217"/>
          </a:xfrm>
        </p:grpSpPr>
        <p:cxnSp>
          <p:nvCxnSpPr>
            <p:cNvPr id="108" name="Straight Arrow Connector 107"/>
            <p:cNvCxnSpPr/>
            <p:nvPr/>
          </p:nvCxnSpPr>
          <p:spPr bwMode="auto">
            <a:xfrm>
              <a:off x="783779" y="4457710"/>
              <a:ext cx="1224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09" name="TextBox 108"/>
            <p:cNvSpPr txBox="1"/>
            <p:nvPr/>
          </p:nvSpPr>
          <p:spPr>
            <a:xfrm>
              <a:off x="800087" y="4049493"/>
              <a:ext cx="111120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 Order</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4" name="Group 25"/>
          <p:cNvGrpSpPr/>
          <p:nvPr/>
        </p:nvGrpSpPr>
        <p:grpSpPr>
          <a:xfrm>
            <a:off x="2755194" y="2203216"/>
            <a:ext cx="843909" cy="647699"/>
            <a:chOff x="194726" y="4649361"/>
            <a:chExt cx="3729038" cy="2171700"/>
          </a:xfrm>
        </p:grpSpPr>
        <p:sp>
          <p:nvSpPr>
            <p:cNvPr id="111" name="Rectangle 15"/>
            <p:cNvSpPr>
              <a:spLocks noChangeArrowheads="1"/>
            </p:cNvSpPr>
            <p:nvPr/>
          </p:nvSpPr>
          <p:spPr bwMode="auto">
            <a:xfrm>
              <a:off x="194726" y="4649361"/>
              <a:ext cx="3729038" cy="2171700"/>
            </a:xfrm>
            <a:prstGeom prst="rect">
              <a:avLst/>
            </a:prstGeom>
            <a:solidFill>
              <a:srgbClr val="FFFFFF"/>
            </a:solidFill>
            <a:ln w="25400">
              <a:solidFill>
                <a:srgbClr val="5F5F5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2" name="Line 16"/>
            <p:cNvSpPr>
              <a:spLocks noChangeShapeType="1"/>
            </p:cNvSpPr>
            <p:nvPr/>
          </p:nvSpPr>
          <p:spPr bwMode="auto">
            <a:xfrm>
              <a:off x="194727" y="4686300"/>
              <a:ext cx="984249" cy="1565277"/>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3" name="Line 17"/>
            <p:cNvSpPr>
              <a:spLocks noChangeShapeType="1"/>
            </p:cNvSpPr>
            <p:nvPr/>
          </p:nvSpPr>
          <p:spPr bwMode="auto">
            <a:xfrm flipV="1">
              <a:off x="2847971" y="4699001"/>
              <a:ext cx="1004889" cy="1541464"/>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4" name="Line 18"/>
            <p:cNvSpPr>
              <a:spLocks noChangeShapeType="1"/>
            </p:cNvSpPr>
            <p:nvPr/>
          </p:nvSpPr>
          <p:spPr bwMode="auto">
            <a:xfrm flipV="1">
              <a:off x="1153578" y="6229350"/>
              <a:ext cx="1727198" cy="7936"/>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5" name="Line 19"/>
            <p:cNvSpPr>
              <a:spLocks noChangeShapeType="1"/>
            </p:cNvSpPr>
            <p:nvPr/>
          </p:nvSpPr>
          <p:spPr bwMode="auto">
            <a:xfrm flipV="1">
              <a:off x="194726" y="5928886"/>
              <a:ext cx="792161" cy="854076"/>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6" name="Line 20"/>
            <p:cNvSpPr>
              <a:spLocks noChangeShapeType="1"/>
            </p:cNvSpPr>
            <p:nvPr/>
          </p:nvSpPr>
          <p:spPr bwMode="auto">
            <a:xfrm>
              <a:off x="3012013" y="5958623"/>
              <a:ext cx="792161" cy="795339"/>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17" name="Rounded Rectangle 116"/>
          <p:cNvSpPr/>
          <p:nvPr/>
        </p:nvSpPr>
        <p:spPr bwMode="auto">
          <a:xfrm>
            <a:off x="4093864" y="3466053"/>
            <a:ext cx="1126672" cy="1387929"/>
          </a:xfrm>
          <a:prstGeom prst="roundRect">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App</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5" name="Group 23"/>
          <p:cNvGrpSpPr/>
          <p:nvPr/>
        </p:nvGrpSpPr>
        <p:grpSpPr>
          <a:xfrm>
            <a:off x="3604020" y="2568019"/>
            <a:ext cx="1389883" cy="898070"/>
            <a:chOff x="2792187" y="2302330"/>
            <a:chExt cx="1389883" cy="898070"/>
          </a:xfrm>
        </p:grpSpPr>
        <p:cxnSp>
          <p:nvCxnSpPr>
            <p:cNvPr id="119" name="Straight Arrow Connector 118"/>
            <p:cNvCxnSpPr/>
            <p:nvPr/>
          </p:nvCxnSpPr>
          <p:spPr bwMode="auto">
            <a:xfrm rot="16200000" flipV="1">
              <a:off x="2726873" y="2367644"/>
              <a:ext cx="898070" cy="767442"/>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0" name="TextBox 119"/>
            <p:cNvSpPr txBox="1"/>
            <p:nvPr/>
          </p:nvSpPr>
          <p:spPr>
            <a:xfrm>
              <a:off x="3189491" y="2519992"/>
              <a:ext cx="99257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Receive</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21" name="Can 120"/>
          <p:cNvSpPr/>
          <p:nvPr/>
        </p:nvSpPr>
        <p:spPr bwMode="auto">
          <a:xfrm>
            <a:off x="7804839" y="3466053"/>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6" name="Group 26"/>
          <p:cNvGrpSpPr/>
          <p:nvPr/>
        </p:nvGrpSpPr>
        <p:grpSpPr>
          <a:xfrm>
            <a:off x="5190592" y="3602142"/>
            <a:ext cx="2628000" cy="400110"/>
            <a:chOff x="783778" y="4082151"/>
            <a:chExt cx="2628000" cy="400110"/>
          </a:xfrm>
        </p:grpSpPr>
        <p:cxnSp>
          <p:nvCxnSpPr>
            <p:cNvPr id="123" name="Straight Arrow Connector 122"/>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4" name="TextBox 123"/>
            <p:cNvSpPr txBox="1"/>
            <p:nvPr/>
          </p:nvSpPr>
          <p:spPr>
            <a:xfrm>
              <a:off x="1837871" y="4082151"/>
              <a:ext cx="11641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1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7" name="Group 32"/>
          <p:cNvGrpSpPr/>
          <p:nvPr/>
        </p:nvGrpSpPr>
        <p:grpSpPr>
          <a:xfrm>
            <a:off x="7466123" y="1647513"/>
            <a:ext cx="2155794" cy="751531"/>
            <a:chOff x="6633044" y="5371706"/>
            <a:chExt cx="2155794" cy="751531"/>
          </a:xfrm>
        </p:grpSpPr>
        <p:pic>
          <p:nvPicPr>
            <p:cNvPr id="126"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27" name="TextBox 126"/>
            <p:cNvSpPr txBox="1"/>
            <p:nvPr/>
          </p:nvSpPr>
          <p:spPr>
            <a:xfrm>
              <a:off x="6633044" y="5479125"/>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8" name="Group 35"/>
          <p:cNvGrpSpPr/>
          <p:nvPr/>
        </p:nvGrpSpPr>
        <p:grpSpPr>
          <a:xfrm>
            <a:off x="5196031" y="3999477"/>
            <a:ext cx="2628000" cy="400110"/>
            <a:chOff x="783778" y="4082151"/>
            <a:chExt cx="2628000" cy="400110"/>
          </a:xfrm>
        </p:grpSpPr>
        <p:cxnSp>
          <p:nvCxnSpPr>
            <p:cNvPr id="129" name="Straight Arrow Connector 128"/>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30" name="TextBox 129"/>
            <p:cNvSpPr txBox="1"/>
            <p:nvPr/>
          </p:nvSpPr>
          <p:spPr>
            <a:xfrm>
              <a:off x="1855882" y="4082151"/>
              <a:ext cx="119936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2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31" name="16-Point Star 130"/>
          <p:cNvSpPr/>
          <p:nvPr/>
        </p:nvSpPr>
        <p:spPr bwMode="auto">
          <a:xfrm>
            <a:off x="3865276" y="5376531"/>
            <a:ext cx="5594636" cy="702099"/>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3200" b="0" i="0" u="none" strike="noStrike" kern="0" cap="none" spc="0" normalizeH="0" baseline="0" noProof="0" dirty="0" smtClean="0">
              <a:ln>
                <a:noFill/>
              </a:ln>
              <a:solidFill>
                <a:srgbClr val="FFFFFF"/>
              </a:solidFill>
              <a:effectLst/>
              <a:uLnTx/>
              <a:uFillTx/>
              <a:latin typeface="Calibri" pitchFamily="34" charset="0"/>
              <a:ea typeface="+mn-ea"/>
              <a:cs typeface="+mn-cs"/>
            </a:endParaRPr>
          </a:p>
        </p:txBody>
      </p:sp>
      <p:grpSp>
        <p:nvGrpSpPr>
          <p:cNvPr id="9" name="Group 39"/>
          <p:cNvGrpSpPr/>
          <p:nvPr/>
        </p:nvGrpSpPr>
        <p:grpSpPr>
          <a:xfrm>
            <a:off x="1083991" y="3079247"/>
            <a:ext cx="2170308" cy="751531"/>
            <a:chOff x="6618530" y="5371706"/>
            <a:chExt cx="2170308" cy="751531"/>
          </a:xfrm>
        </p:grpSpPr>
        <p:pic>
          <p:nvPicPr>
            <p:cNvPr id="133"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34" name="TextBox 133"/>
            <p:cNvSpPr txBox="1"/>
            <p:nvPr/>
          </p:nvSpPr>
          <p:spPr>
            <a:xfrm>
              <a:off x="6618530" y="5508153"/>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135" name="TextBox 134"/>
          <p:cNvSpPr txBox="1"/>
          <p:nvPr/>
        </p:nvSpPr>
        <p:spPr>
          <a:xfrm>
            <a:off x="1252715" y="6312656"/>
            <a:ext cx="5231689" cy="584775"/>
          </a:xfrm>
          <a:prstGeom prst="rect">
            <a:avLst/>
          </a:prstGeom>
          <a:noFill/>
        </p:spPr>
        <p:txBody>
          <a:bodyPr wrap="none" rtlCol="0">
            <a:spAutoFit/>
          </a:bodyPr>
          <a:lstStyle/>
          <a:p>
            <a:r>
              <a:rPr lang="en-US" sz="3200" b="0" dirty="0" smtClean="0">
                <a:latin typeface="Calibri" pitchFamily="34" charset="0"/>
              </a:rPr>
              <a:t>The order is back in the queue</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131"/>
                                        </p:tgtEl>
                                        <p:attrNameLst>
                                          <p:attrName>style.visibility</p:attrName>
                                        </p:attrNameLst>
                                      </p:cBhvr>
                                      <p:to>
                                        <p:strVal val="visible"/>
                                      </p:to>
                                    </p:set>
                                    <p:anim calcmode="lin" valueType="num">
                                      <p:cBhvr>
                                        <p:cTn id="36" dur="500" fill="hold"/>
                                        <p:tgtEl>
                                          <p:spTgt spid="131"/>
                                        </p:tgtEl>
                                        <p:attrNameLst>
                                          <p:attrName>ppt_w</p:attrName>
                                        </p:attrNameLst>
                                      </p:cBhvr>
                                      <p:tavLst>
                                        <p:tav tm="0">
                                          <p:val>
                                            <p:fltVal val="0"/>
                                          </p:val>
                                        </p:tav>
                                        <p:tav tm="100000">
                                          <p:val>
                                            <p:strVal val="#ppt_w"/>
                                          </p:val>
                                        </p:tav>
                                      </p:tavLst>
                                    </p:anim>
                                    <p:anim calcmode="lin" valueType="num">
                                      <p:cBhvr>
                                        <p:cTn id="37" dur="500" fill="hold"/>
                                        <p:tgtEl>
                                          <p:spTgt spid="131"/>
                                        </p:tgtEl>
                                        <p:attrNameLst>
                                          <p:attrName>ppt_h</p:attrName>
                                        </p:attrNameLst>
                                      </p:cBhvr>
                                      <p:tavLst>
                                        <p:tav tm="0">
                                          <p:val>
                                            <p:fltVal val="0"/>
                                          </p:val>
                                        </p:tav>
                                        <p:tav tm="100000">
                                          <p:val>
                                            <p:strVal val="#ppt_h"/>
                                          </p:val>
                                        </p:tav>
                                      </p:tavLst>
                                    </p:anim>
                                    <p:animEffect transition="in" filter="fade">
                                      <p:cBhvr>
                                        <p:cTn id="38" dur="500"/>
                                        <p:tgtEl>
                                          <p:spTgt spid="1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5"/>
                                        </p:tgtEl>
                                        <p:attrNameLst>
                                          <p:attrName>style.visibility</p:attrName>
                                        </p:attrNameLst>
                                      </p:cBhvr>
                                      <p:to>
                                        <p:strVal val="visible"/>
                                      </p:to>
                                    </p:set>
                                    <p:animEffect transition="in" filter="fade">
                                      <p:cBhvr>
                                        <p:cTn id="5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31" grpId="0" animBg="1"/>
      <p:bldP spid="1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a:xfrm>
            <a:off x="503238" y="1768475"/>
            <a:ext cx="9577387" cy="4987925"/>
          </a:xfrm>
        </p:spPr>
        <p:txBody>
          <a:bodyPr/>
          <a:lstStyle/>
          <a:p>
            <a:pPr lvl="2"/>
            <a:endParaRPr lang="en-US" dirty="0" smtClean="0"/>
          </a:p>
          <a:p>
            <a:pPr lvl="1">
              <a:buNone/>
            </a:pPr>
            <a:r>
              <a:rPr lang="en-US" dirty="0" err="1" smtClean="0">
                <a:latin typeface="Consolas" pitchFamily="49" charset="0"/>
              </a:rPr>
              <a:t>NServiceBus.Configure.With</a:t>
            </a:r>
            <a:r>
              <a:rPr lang="en-US" dirty="0" smtClean="0">
                <a:latin typeface="Consolas" pitchFamily="49" charset="0"/>
              </a:rPr>
              <a:t>()</a:t>
            </a:r>
            <a:br>
              <a:rPr lang="en-US" dirty="0" smtClean="0">
                <a:latin typeface="Consolas" pitchFamily="49" charset="0"/>
              </a:rPr>
            </a:br>
            <a:r>
              <a:rPr lang="en-US" dirty="0" smtClean="0">
                <a:latin typeface="Consolas" pitchFamily="49" charset="0"/>
              </a:rPr>
              <a:t>.</a:t>
            </a:r>
            <a:r>
              <a:rPr lang="en-US" dirty="0" err="1" smtClean="0">
                <a:latin typeface="Consolas" pitchFamily="49" charset="0"/>
              </a:rPr>
              <a:t>UseTransport</a:t>
            </a:r>
            <a:r>
              <a:rPr lang="en-US" dirty="0" smtClean="0">
                <a:latin typeface="Consolas" pitchFamily="49" charset="0"/>
              </a:rPr>
              <a:t>&lt;...&gt;()</a:t>
            </a:r>
            <a:br>
              <a:rPr lang="en-US" dirty="0" smtClean="0">
                <a:latin typeface="Consolas" pitchFamily="49" charset="0"/>
              </a:rPr>
            </a:br>
            <a:r>
              <a:rPr lang="en-US" dirty="0" smtClean="0">
                <a:latin typeface="Consolas" pitchFamily="49" charset="0"/>
              </a:rPr>
              <a:t> 	.</a:t>
            </a:r>
            <a:r>
              <a:rPr lang="en-US" b="1" dirty="0" err="1" smtClean="0">
                <a:latin typeface="Consolas" pitchFamily="49" charset="0"/>
              </a:rPr>
              <a:t>IsTransactional</a:t>
            </a:r>
            <a:r>
              <a:rPr lang="en-US" b="1" dirty="0" smtClean="0">
                <a:latin typeface="Consolas" pitchFamily="49" charset="0"/>
              </a:rPr>
              <a:t>(true)</a:t>
            </a:r>
            <a:r>
              <a:rPr lang="en-US" dirty="0" smtClean="0">
                <a:latin typeface="Consolas" pitchFamily="49" charset="0"/>
              </a:rPr>
              <a:t>;</a:t>
            </a:r>
          </a:p>
          <a:p>
            <a:pPr lvl="1">
              <a:buNone/>
            </a:pPr>
            <a:endParaRPr lang="en-US" dirty="0" smtClean="0"/>
          </a:p>
          <a:p>
            <a:pPr lvl="1">
              <a:buNone/>
            </a:pPr>
            <a:r>
              <a:rPr lang="en-US" dirty="0" smtClean="0"/>
              <a:t>OR</a:t>
            </a:r>
          </a:p>
          <a:p>
            <a:pPr lvl="1">
              <a:buNone/>
            </a:pPr>
            <a:endParaRPr lang="en-US" dirty="0" smtClean="0">
              <a:latin typeface="Consolas" pitchFamily="49" charset="0"/>
            </a:endParaRPr>
          </a:p>
          <a:p>
            <a:pPr lvl="1">
              <a:buNone/>
            </a:pPr>
            <a:r>
              <a:rPr lang="en-US" dirty="0" smtClean="0">
                <a:latin typeface="Consolas" pitchFamily="49" charset="0"/>
              </a:rPr>
              <a:t>			</a:t>
            </a: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8</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a:t>Day 1</a:t>
            </a:r>
          </a:p>
          <a:p>
            <a:pPr lvl="1">
              <a:buSzPct val="45000"/>
              <a:tabLst>
                <a:tab pos="723900" algn="l"/>
                <a:tab pos="1447800" algn="l"/>
                <a:tab pos="2171700" algn="l"/>
                <a:tab pos="2895600" algn="l"/>
                <a:tab pos="3619500" algn="l"/>
                <a:tab pos="4343400" algn="l"/>
              </a:tabLst>
            </a:pPr>
            <a:r>
              <a:rPr lang="en-GB" sz="2800" dirty="0" smtClean="0"/>
              <a:t>One-way messaging</a:t>
            </a:r>
            <a:endParaRPr lang="en-GB" sz="2800" dirty="0"/>
          </a:p>
          <a:p>
            <a:pPr lvl="1">
              <a:buSzPct val="45000"/>
              <a:tabLst>
                <a:tab pos="723900" algn="l"/>
                <a:tab pos="1447800" algn="l"/>
                <a:tab pos="2171700" algn="l"/>
                <a:tab pos="2895600" algn="l"/>
                <a:tab pos="3619500" algn="l"/>
                <a:tab pos="4343400" algn="l"/>
              </a:tabLst>
            </a:pPr>
            <a:r>
              <a:rPr lang="en-GB" sz="2800" dirty="0" smtClean="0"/>
              <a:t>Queues</a:t>
            </a:r>
            <a:endParaRPr lang="en-GB" sz="2800" dirty="0"/>
          </a:p>
          <a:p>
            <a:pPr lvl="1">
              <a:buSzPct val="45000"/>
              <a:tabLst>
                <a:tab pos="723900" algn="l"/>
                <a:tab pos="1447800" algn="l"/>
                <a:tab pos="2171700" algn="l"/>
                <a:tab pos="2895600" algn="l"/>
                <a:tab pos="3619500" algn="l"/>
                <a:tab pos="4343400" algn="l"/>
              </a:tabLst>
            </a:pPr>
            <a:r>
              <a:rPr lang="en-GB" sz="2800" dirty="0" smtClean="0"/>
              <a:t>Request / Response</a:t>
            </a:r>
          </a:p>
          <a:p>
            <a:pPr lvl="1">
              <a:buSzPct val="45000"/>
              <a:tabLst>
                <a:tab pos="723900" algn="l"/>
                <a:tab pos="1447800" algn="l"/>
                <a:tab pos="2171700" algn="l"/>
                <a:tab pos="2895600" algn="l"/>
                <a:tab pos="3619500" algn="l"/>
                <a:tab pos="4343400" algn="l"/>
              </a:tabLst>
            </a:pPr>
            <a:r>
              <a:rPr lang="en-GB" sz="2800" dirty="0" smtClean="0"/>
              <a:t>Exceptions &amp; faults</a:t>
            </a:r>
          </a:p>
          <a:p>
            <a:pPr lvl="1">
              <a:buSzPct val="45000"/>
              <a:tabLst>
                <a:tab pos="723900" algn="l"/>
                <a:tab pos="1447800" algn="l"/>
                <a:tab pos="2171700" algn="l"/>
                <a:tab pos="2895600" algn="l"/>
                <a:tab pos="3619500" algn="l"/>
                <a:tab pos="4343400" algn="l"/>
              </a:tabLst>
            </a:pPr>
            <a:r>
              <a:rPr lang="en-GB" sz="2800" dirty="0" smtClean="0"/>
              <a:t>Web Apps</a:t>
            </a:r>
          </a:p>
          <a:p>
            <a:pPr lvl="1">
              <a:buSzPct val="45000"/>
              <a:tabLst>
                <a:tab pos="723900" algn="l"/>
                <a:tab pos="1447800" algn="l"/>
                <a:tab pos="2171700" algn="l"/>
                <a:tab pos="2895600" algn="l"/>
                <a:tab pos="3619500" algn="l"/>
                <a:tab pos="4343400" algn="l"/>
              </a:tabLst>
            </a:pPr>
            <a:r>
              <a:rPr lang="en-GB" sz="2800" dirty="0" smtClean="0"/>
              <a:t>WS Integration</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a:t>
            </a:r>
            <a:r>
              <a:rPr lang="en-GB" dirty="0" smtClean="0"/>
              <a:t>2</a:t>
            </a:r>
          </a:p>
          <a:p>
            <a:pPr lvl="1">
              <a:buSzPct val="45000"/>
              <a:tabLst>
                <a:tab pos="723900" algn="l"/>
                <a:tab pos="1447800" algn="l"/>
                <a:tab pos="2171700" algn="l"/>
                <a:tab pos="2895600" algn="l"/>
                <a:tab pos="3619500" algn="l"/>
                <a:tab pos="4343400" algn="l"/>
              </a:tabLst>
            </a:pPr>
            <a:r>
              <a:rPr lang="en-GB" sz="2800" dirty="0" smtClean="0"/>
              <a:t>SOA Intro</a:t>
            </a:r>
          </a:p>
          <a:p>
            <a:pPr lvl="1">
              <a:buSzPct val="45000"/>
              <a:tabLst>
                <a:tab pos="723900" algn="l"/>
                <a:tab pos="1447800" algn="l"/>
                <a:tab pos="2171700" algn="l"/>
                <a:tab pos="2895600" algn="l"/>
                <a:tab pos="3619500" algn="l"/>
                <a:tab pos="4343400" algn="l"/>
              </a:tabLst>
            </a:pPr>
            <a:r>
              <a:rPr lang="en-GB" sz="2800" dirty="0" smtClean="0">
                <a:cs typeface="+mn-cs"/>
              </a:rPr>
              <a:t>SOA</a:t>
            </a:r>
            <a:r>
              <a:rPr lang="en-GB" sz="2800" dirty="0" smtClean="0"/>
              <a:t> &amp; Events</a:t>
            </a:r>
          </a:p>
          <a:p>
            <a:pPr lvl="1">
              <a:buSzPct val="45000"/>
              <a:tabLst>
                <a:tab pos="723900" algn="l"/>
                <a:tab pos="1447800" algn="l"/>
                <a:tab pos="2171700" algn="l"/>
                <a:tab pos="2895600" algn="l"/>
                <a:tab pos="3619500" algn="l"/>
                <a:tab pos="4343400" algn="l"/>
              </a:tabLst>
            </a:pPr>
            <a:r>
              <a:rPr lang="en-GB" sz="2800" dirty="0" smtClean="0"/>
              <a:t>Publish / Subscribe</a:t>
            </a:r>
          </a:p>
          <a:p>
            <a:pPr lvl="1">
              <a:buSzPct val="45000"/>
              <a:tabLst>
                <a:tab pos="723900" algn="l"/>
                <a:tab pos="1447800" algn="l"/>
                <a:tab pos="2171700" algn="l"/>
                <a:tab pos="2895600" algn="l"/>
                <a:tab pos="3619500" algn="l"/>
                <a:tab pos="4343400" algn="l"/>
              </a:tabLst>
            </a:pPr>
            <a:r>
              <a:rPr lang="en-GB" sz="2800" dirty="0"/>
              <a:t>CQRS</a:t>
            </a:r>
            <a:endParaRPr lang="en-GB"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Authorization, Impersonation, Auditing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latin typeface="Consolas" pitchFamily="49" charset="0"/>
              </a:rPr>
              <a:t>Bus.OutgoingHeaders</a:t>
            </a:r>
            <a:r>
              <a:rPr lang="en-US" dirty="0" smtClean="0">
                <a:latin typeface="Consolas" pitchFamily="49" charset="0"/>
              </a:rPr>
              <a:t>[“user”] = “</a:t>
            </a:r>
            <a:r>
              <a:rPr lang="en-US" dirty="0" err="1" smtClean="0">
                <a:latin typeface="Consolas" pitchFamily="49" charset="0"/>
              </a:rPr>
              <a:t>udi</a:t>
            </a:r>
            <a:r>
              <a:rPr lang="en-US" dirty="0" smtClean="0">
                <a:latin typeface="Consolas" pitchFamily="49" charset="0"/>
              </a:rPr>
              <a:t>”;</a:t>
            </a:r>
          </a:p>
          <a:p>
            <a:pPr lvl="0"/>
            <a:endParaRPr lang="en-US" dirty="0" smtClean="0"/>
          </a:p>
          <a:p>
            <a:pPr lvl="0"/>
            <a:r>
              <a:rPr lang="en-US" dirty="0" smtClean="0"/>
              <a:t>Affects all messages sent</a:t>
            </a:r>
          </a:p>
          <a:p>
            <a:pPr>
              <a:buNone/>
            </a:pPr>
            <a:endParaRPr lang="en-US" dirty="0" smtClean="0">
              <a:latin typeface="Consolas" pitchFamily="49" charset="0"/>
            </a:endParaRPr>
          </a:p>
          <a:p>
            <a:pPr>
              <a:buNone/>
            </a:pPr>
            <a:r>
              <a:rPr lang="en-US" dirty="0" err="1" smtClean="0">
                <a:latin typeface="Consolas" pitchFamily="49" charset="0"/>
              </a:rPr>
              <a:t>Bus.SetHeader</a:t>
            </a:r>
            <a:r>
              <a:rPr lang="en-US" dirty="0" smtClean="0">
                <a:latin typeface="Consolas" pitchFamily="49" charset="0"/>
              </a:rPr>
              <a:t>(</a:t>
            </a:r>
            <a:r>
              <a:rPr lang="en-US" dirty="0" err="1" smtClean="0">
                <a:latin typeface="Consolas" pitchFamily="49" charset="0"/>
              </a:rPr>
              <a:t>msg</a:t>
            </a:r>
            <a:r>
              <a:rPr lang="en-US" dirty="0" smtClean="0">
                <a:latin typeface="Consolas" pitchFamily="49" charset="0"/>
              </a:rPr>
              <a:t>, “key”, “value”);</a:t>
            </a:r>
          </a:p>
          <a:p>
            <a:pPr lvl="0">
              <a:buNone/>
            </a:pPr>
            <a:endParaRPr lang="en-US" dirty="0" smtClean="0"/>
          </a:p>
          <a:p>
            <a:pPr lvl="0"/>
            <a:r>
              <a:rPr lang="en-US" dirty="0" smtClean="0"/>
              <a:t>Headers attached only to specific message</a:t>
            </a:r>
          </a:p>
          <a:p>
            <a:pPr lvl="0"/>
            <a:r>
              <a:rPr lang="en-US" dirty="0" smtClean="0"/>
              <a:t>For server processing, headers cleared when a new message arrives</a:t>
            </a:r>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Processing Pipeline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Multiple handlers can process the same message</a:t>
            </a:r>
          </a:p>
          <a:p>
            <a:pPr lvl="1"/>
            <a:r>
              <a:rPr lang="en-US" dirty="0" smtClean="0"/>
              <a:t>Useful for having validation handlers separate from handlers that perform business logic</a:t>
            </a:r>
          </a:p>
          <a:p>
            <a:pPr lvl="2"/>
            <a:endParaRPr lang="en-US" dirty="0" smtClean="0"/>
          </a:p>
          <a:p>
            <a:r>
              <a:rPr lang="en-US" dirty="0" smtClean="0"/>
              <a:t>Implement </a:t>
            </a:r>
            <a:r>
              <a:rPr lang="en-US" sz="2800" dirty="0" err="1" smtClean="0">
                <a:latin typeface="Consolas" pitchFamily="49" charset="0"/>
              </a:rPr>
              <a:t>IHandleMessages</a:t>
            </a:r>
            <a:r>
              <a:rPr lang="en-US" sz="2800" dirty="0" smtClean="0">
                <a:latin typeface="Consolas" pitchFamily="49" charset="0"/>
              </a:rPr>
              <a:t>&lt;</a:t>
            </a:r>
            <a:r>
              <a:rPr lang="en-US" sz="2800" dirty="0" err="1" smtClean="0">
                <a:latin typeface="Consolas" pitchFamily="49" charset="0"/>
              </a:rPr>
              <a:t>IMessage</a:t>
            </a:r>
            <a:r>
              <a:rPr lang="en-US" sz="2800" dirty="0" smtClean="0">
                <a:latin typeface="Consolas" pitchFamily="49" charset="0"/>
              </a:rPr>
              <a:t>&gt;</a:t>
            </a:r>
            <a:r>
              <a:rPr lang="en-US" dirty="0" smtClean="0"/>
              <a:t> or </a:t>
            </a:r>
            <a:r>
              <a:rPr lang="en-US" dirty="0" err="1" smtClean="0">
                <a:latin typeface="Consolas" pitchFamily="49" charset="0"/>
              </a:rPr>
              <a:t>IHandleMessages</a:t>
            </a:r>
            <a:r>
              <a:rPr lang="en-US" dirty="0" smtClean="0">
                <a:latin typeface="Consolas" pitchFamily="49" charset="0"/>
              </a:rPr>
              <a:t>&lt;object&gt; </a:t>
            </a:r>
            <a:r>
              <a:rPr lang="en-US" dirty="0" smtClean="0"/>
              <a:t>to handle all types of messages</a:t>
            </a:r>
          </a:p>
          <a:p>
            <a:pPr lvl="1"/>
            <a:r>
              <a:rPr lang="en-US" dirty="0" smtClean="0"/>
              <a:t>Useful for things like authentication and authorization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Pipeline Order</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dirty="0" err="1" smtClean="0">
                <a:latin typeface="Consolas" pitchFamily="49" charset="0"/>
              </a:rPr>
              <a:t>LoadMessageHandlers</a:t>
            </a:r>
            <a:r>
              <a:rPr lang="en-US" sz="2800" dirty="0" smtClean="0">
                <a:latin typeface="Consolas" pitchFamily="49" charset="0"/>
              </a:rPr>
              <a:t>(</a:t>
            </a:r>
          </a:p>
          <a:p>
            <a:pPr>
              <a:buNone/>
            </a:pPr>
            <a:r>
              <a:rPr lang="en-US" sz="2800" dirty="0" smtClean="0">
                <a:latin typeface="Consolas" pitchFamily="49" charset="0"/>
              </a:rPr>
              <a:t>				First&lt;A&gt;.Then&lt;B&gt;().</a:t>
            </a:r>
            <a:r>
              <a:rPr lang="en-US" sz="2800" dirty="0" err="1" smtClean="0">
                <a:latin typeface="Consolas" pitchFamily="49" charset="0"/>
              </a:rPr>
              <a:t>AndThen</a:t>
            </a:r>
            <a:r>
              <a:rPr lang="en-US" sz="2800" dirty="0" smtClean="0">
                <a:latin typeface="Consolas" pitchFamily="49" charset="0"/>
              </a:rPr>
              <a:t>&lt;C&gt;()	);</a:t>
            </a:r>
          </a:p>
          <a:p>
            <a:pPr>
              <a:buNone/>
            </a:pPr>
            <a:r>
              <a:rPr lang="en-US" dirty="0" smtClean="0"/>
              <a:t>OR</a:t>
            </a:r>
          </a:p>
          <a:p>
            <a:pPr>
              <a:buNone/>
            </a:pPr>
            <a:r>
              <a:rPr lang="en-US" dirty="0" smtClean="0"/>
              <a:t>	Inherit from </a:t>
            </a:r>
            <a:r>
              <a:rPr lang="en-US" dirty="0" err="1" smtClean="0"/>
              <a:t>ISpecifyMessageHandlerOrdering</a:t>
            </a:r>
            <a:endParaRPr lang="en-US" dirty="0" smtClean="0"/>
          </a:p>
          <a:p>
            <a:pPr>
              <a:buNone/>
            </a:pPr>
            <a:r>
              <a:rPr lang="en-US" dirty="0" smtClean="0"/>
              <a:t>			</a:t>
            </a:r>
            <a:r>
              <a:rPr lang="en-US" sz="2800" dirty="0" err="1" smtClean="0">
                <a:latin typeface="Consolas" pitchFamily="49" charset="0"/>
              </a:rPr>
              <a:t>order.SpecifyFirst</a:t>
            </a:r>
            <a:r>
              <a:rPr lang="en-US" sz="2800" dirty="0" smtClean="0">
                <a:latin typeface="Consolas" pitchFamily="49" charset="0"/>
              </a:rPr>
              <a:t>&lt;A&gt;();</a:t>
            </a:r>
          </a:p>
          <a:p>
            <a:pPr>
              <a:buNone/>
            </a:pPr>
            <a:r>
              <a:rPr lang="en-US" dirty="0" smtClean="0"/>
              <a:t>OR	</a:t>
            </a:r>
          </a:p>
          <a:p>
            <a:pPr>
              <a:buNone/>
            </a:pPr>
            <a:r>
              <a:rPr lang="en-US" sz="2800" dirty="0" err="1" smtClean="0">
                <a:latin typeface="Consolas" pitchFamily="49" charset="0"/>
              </a:rPr>
              <a:t>order.Specify</a:t>
            </a:r>
            <a:r>
              <a:rPr lang="en-US" sz="2800" dirty="0" smtClean="0">
                <a:latin typeface="Consolas" pitchFamily="49" charset="0"/>
              </a:rPr>
              <a:t>(First&lt;A&gt;.Then&lt;B&gt;().</a:t>
            </a:r>
            <a:r>
              <a:rPr lang="en-US" sz="2800" dirty="0" err="1" smtClean="0">
                <a:latin typeface="Consolas" pitchFamily="49" charset="0"/>
              </a:rPr>
              <a:t>AndThen</a:t>
            </a:r>
            <a:r>
              <a:rPr lang="en-US" sz="2800" dirty="0" smtClean="0">
                <a:latin typeface="Consolas" pitchFamily="49" charset="0"/>
              </a:rPr>
              <a:t>&lt;C&gt;());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06512" y="2789237"/>
            <a:ext cx="5181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reference </a:t>
            </a:r>
            <a:r>
              <a:rPr lang="en-US" dirty="0" err="1" smtClean="0"/>
              <a:t>IBus</a:t>
            </a:r>
            <a:r>
              <a:rPr lang="en-US" dirty="0" smtClean="0"/>
              <a:t> in handler</a:t>
            </a:r>
            <a:endParaRPr lang="en-US" dirty="0"/>
          </a:p>
        </p:txBody>
      </p:sp>
      <p:sp>
        <p:nvSpPr>
          <p:cNvPr id="3" name="Content Placeholder 2"/>
          <p:cNvSpPr>
            <a:spLocks noGrp="1"/>
          </p:cNvSpPr>
          <p:nvPr>
            <p:ph idx="1"/>
          </p:nvPr>
        </p:nvSpPr>
        <p:spPr/>
        <p:txBody>
          <a:bodyPr/>
          <a:lstStyle/>
          <a:p>
            <a:pPr>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err="1" smtClean="0">
                <a:latin typeface="Consolas" pitchFamily="49" charset="0"/>
              </a:rPr>
              <a:t>IBus</a:t>
            </a:r>
            <a:r>
              <a:rPr lang="en-US" sz="2400" dirty="0" smtClean="0">
                <a:latin typeface="Consolas" pitchFamily="49" charset="0"/>
              </a:rPr>
              <a:t> Bus { get; set; }</a:t>
            </a:r>
          </a:p>
          <a:p>
            <a:pPr>
              <a:buNone/>
            </a:pPr>
            <a:endParaRPr lang="en-US" sz="2400" dirty="0" smtClean="0">
              <a:latin typeface="Consolas" pitchFamily="49" charset="0"/>
            </a:endParaRP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a:buNone/>
            </a:pPr>
            <a:r>
              <a:rPr lang="en-US" sz="2400" dirty="0" smtClean="0">
                <a:latin typeface="Consolas" pitchFamily="49" charset="0"/>
              </a:rPr>
              <a:t>			{</a:t>
            </a:r>
          </a:p>
          <a:p>
            <a:pPr>
              <a:buNone/>
            </a:pPr>
            <a:r>
              <a:rPr lang="en-US" sz="2400" dirty="0" smtClean="0">
                <a:latin typeface="Consolas" pitchFamily="49" charset="0"/>
              </a:rPr>
              <a:t>				// use Bus to do something</a:t>
            </a:r>
          </a:p>
          <a:p>
            <a:pPr>
              <a:buNone/>
            </a:pPr>
            <a:r>
              <a:rPr lang="en-US" sz="2400" dirty="0" smtClean="0">
                <a:latin typeface="Consolas" pitchFamily="49" charset="0"/>
              </a:rPr>
              <a:t>			}</a:t>
            </a:r>
          </a:p>
          <a:p>
            <a:pPr>
              <a:buNone/>
            </a:pPr>
            <a:r>
              <a:rPr lang="en-US" sz="2400" dirty="0" smtClean="0">
                <a:latin typeface="Consolas" pitchFamily="49" charset="0"/>
              </a:rPr>
              <a:t>}</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stop the pipeline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Auth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IMessage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IMessage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if</a:t>
            </a:r>
            <a:r>
              <a:rPr lang="en-US" sz="2000" dirty="0" smtClean="0">
                <a:latin typeface="Consolas" pitchFamily="49" charset="0"/>
              </a:rPr>
              <a:t> ( </a:t>
            </a:r>
            <a:r>
              <a:rPr lang="en-US" sz="2000" dirty="0" smtClean="0">
                <a:solidFill>
                  <a:schemeClr val="accent1">
                    <a:lumMod val="50000"/>
                  </a:schemeClr>
                </a:solidFill>
                <a:latin typeface="Consolas" pitchFamily="49" charset="0"/>
              </a:rPr>
              <a:t>/* some logic */ </a:t>
            </a:r>
            <a:r>
              <a:rPr lang="en-US" sz="2000" dirty="0" smtClean="0">
                <a:latin typeface="Consolas" pitchFamily="49" charset="0"/>
              </a:rPr>
              <a:t>)</a:t>
            </a:r>
          </a:p>
          <a:p>
            <a:pPr>
              <a:buNone/>
            </a:pPr>
            <a:r>
              <a:rPr lang="en-US" sz="2000" dirty="0" smtClean="0">
                <a:latin typeface="Consolas" pitchFamily="49" charset="0"/>
              </a:rPr>
              <a:t>					</a:t>
            </a:r>
            <a:r>
              <a:rPr lang="en-US" sz="2000" dirty="0" err="1" smtClean="0">
                <a:latin typeface="Consolas" pitchFamily="49" charset="0"/>
              </a:rPr>
              <a:t>Bus.DoNotContinueDispatchingCurrentMessageToHandlers</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220912" y="5532437"/>
            <a:ext cx="472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2220912" y="5075237"/>
            <a:ext cx="5715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2220912" y="46180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get additional meta data</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H1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MyMessage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MyMessage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Console.WriteLine</a:t>
            </a:r>
            <a:r>
              <a:rPr lang="en-US" sz="2000" dirty="0" smtClean="0">
                <a:latin typeface="Consolas" pitchFamily="49" charset="0"/>
              </a:rPr>
              <a:t>(“Received “ + </a:t>
            </a:r>
          </a:p>
          <a:p>
            <a:pPr>
              <a:buNone/>
            </a:pPr>
            <a:r>
              <a:rPr lang="en-US" sz="2000" dirty="0" smtClean="0">
                <a:latin typeface="Consolas" pitchFamily="49" charset="0"/>
              </a:rPr>
              <a:t>					</a:t>
            </a:r>
            <a:r>
              <a:rPr lang="en-US" sz="2000" dirty="0" err="1" smtClean="0">
                <a:latin typeface="Consolas" pitchFamily="49" charset="0"/>
              </a:rPr>
              <a:t>Bus.CurrentMessageContext.Id</a:t>
            </a:r>
            <a:r>
              <a:rPr lang="en-US" sz="2000" dirty="0" smtClean="0">
                <a:latin typeface="Consolas" pitchFamily="49" charset="0"/>
              </a:rPr>
              <a:t> + “ from “ + </a:t>
            </a:r>
          </a:p>
          <a:p>
            <a:pPr>
              <a:buNone/>
            </a:pPr>
            <a:r>
              <a:rPr lang="en-US" sz="2000" dirty="0" smtClean="0">
                <a:latin typeface="Consolas" pitchFamily="49" charset="0"/>
              </a:rPr>
              <a:t>					</a:t>
            </a:r>
            <a:r>
              <a:rPr lang="en-US" sz="2000" dirty="0" err="1" smtClean="0">
                <a:latin typeface="Consolas" pitchFamily="49" charset="0"/>
              </a:rPr>
              <a:t>Bus.CurrentMessageContext.ReplyToAddress</a:t>
            </a:r>
            <a:r>
              <a:rPr lang="en-US" sz="2000" dirty="0" smtClean="0">
                <a:latin typeface="Consolas" pitchFamily="49" charset="0"/>
              </a:rPr>
              <a:t>);</a:t>
            </a:r>
          </a:p>
          <a:p>
            <a:pPr>
              <a:buNone/>
            </a:pPr>
            <a:r>
              <a:rPr lang="en-US" sz="2000" dirty="0" smtClean="0">
                <a:latin typeface="Consolas" pitchFamily="49" charset="0"/>
              </a:rPr>
              <a:t>				</a:t>
            </a:r>
            <a:r>
              <a:rPr lang="en-US" sz="1800" dirty="0" smtClean="0">
                <a:latin typeface="Consolas" pitchFamily="49" charset="0"/>
              </a:rPr>
              <a:t>// </a:t>
            </a:r>
            <a:r>
              <a:rPr lang="en-US" sz="2000" dirty="0" err="1" smtClean="0">
                <a:latin typeface="Consolas" pitchFamily="49" charset="0"/>
              </a:rPr>
              <a:t>Bus.CurrentMessageContext.Headers</a:t>
            </a:r>
            <a:r>
              <a:rPr lang="en-US" sz="1800" dirty="0" smtClean="0">
                <a:latin typeface="Consolas" pitchFamily="49" charset="0"/>
              </a:rPr>
              <a:t> (dictionary of strings)</a:t>
            </a:r>
            <a:endParaRPr lang="en-US" sz="2000" dirty="0" smtClean="0">
              <a:latin typeface="Consolas" pitchFamily="49" charset="0"/>
            </a:endParaRP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Impersonation</a:t>
            </a:r>
            <a:endParaRPr lang="en-US" dirty="0"/>
          </a:p>
        </p:txBody>
      </p:sp>
      <p:sp>
        <p:nvSpPr>
          <p:cNvPr id="3" name="Content Placeholder 2"/>
          <p:cNvSpPr>
            <a:spLocks noGrp="1"/>
          </p:cNvSpPr>
          <p:nvPr>
            <p:ph idx="1"/>
          </p:nvPr>
        </p:nvSpPr>
        <p:spPr>
          <a:xfrm>
            <a:off x="503237" y="1768475"/>
            <a:ext cx="9577387" cy="4987925"/>
          </a:xfrm>
        </p:spPr>
        <p:txBody>
          <a:bodyPr/>
          <a:lstStyle/>
          <a:p>
            <a:r>
              <a:rPr lang="en-US" dirty="0" smtClean="0"/>
              <a:t>Client passes credentials along with message</a:t>
            </a:r>
          </a:p>
          <a:p>
            <a:r>
              <a:rPr lang="en-US" dirty="0" smtClean="0"/>
              <a:t>Server can process the message either:</a:t>
            </a:r>
          </a:p>
          <a:p>
            <a:pPr lvl="1"/>
            <a:r>
              <a:rPr lang="en-US" dirty="0" smtClean="0"/>
              <a:t>Using its own credentials or the client’s credentials</a:t>
            </a:r>
          </a:p>
          <a:p>
            <a:pPr lvl="1"/>
            <a:endParaRPr lang="en-US" dirty="0" smtClean="0"/>
          </a:p>
          <a:p>
            <a:pPr>
              <a:buNone/>
            </a:pPr>
            <a:r>
              <a:rPr lang="en-US" dirty="0" err="1" smtClean="0">
                <a:latin typeface="Consolas" pitchFamily="49" charset="0"/>
              </a:rPr>
              <a:t>NServiceBus.Configure.With</a:t>
            </a:r>
            <a:r>
              <a:rPr lang="en-US" dirty="0" smtClean="0">
                <a:latin typeface="Consolas" pitchFamily="49" charset="0"/>
              </a:rPr>
              <a:t>().</a:t>
            </a:r>
            <a:r>
              <a:rPr lang="en-US" dirty="0" err="1" smtClean="0">
                <a:latin typeface="Consolas" pitchFamily="49" charset="0"/>
              </a:rPr>
              <a:t>UnicastBus</a:t>
            </a:r>
            <a:r>
              <a:rPr lang="en-US" dirty="0" smtClean="0">
                <a:latin typeface="Consolas" pitchFamily="49" charset="0"/>
              </a:rPr>
              <a:t>()</a:t>
            </a:r>
          </a:p>
          <a:p>
            <a:pPr>
              <a:buNone/>
            </a:pPr>
            <a:r>
              <a:rPr lang="en-US" dirty="0" smtClean="0">
                <a:latin typeface="Consolas" pitchFamily="49" charset="0"/>
              </a:rPr>
              <a:t>				.</a:t>
            </a:r>
            <a:r>
              <a:rPr lang="en-US" b="1" dirty="0" err="1" smtClean="0">
                <a:latin typeface="Consolas" pitchFamily="49" charset="0"/>
              </a:rPr>
              <a:t>ImpersonateSender</a:t>
            </a:r>
            <a:r>
              <a:rPr lang="en-US" b="1" dirty="0" smtClean="0">
                <a:latin typeface="Consolas" pitchFamily="49" charset="0"/>
              </a:rPr>
              <a:t>(true)</a:t>
            </a:r>
            <a:r>
              <a:rPr lang="en-US" dirty="0" smtClean="0">
                <a:latin typeface="Consolas" pitchFamily="49" charset="0"/>
              </a:rPr>
              <a:t>;</a:t>
            </a:r>
          </a:p>
          <a:p>
            <a:pPr>
              <a:buNone/>
            </a:pPr>
            <a:r>
              <a:rPr lang="en-US" dirty="0" smtClean="0"/>
              <a:t>OR</a:t>
            </a:r>
          </a:p>
          <a:p>
            <a:pPr>
              <a:buNone/>
            </a:pP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endParaRPr lang="en-US" b="1" dirty="0">
              <a:latin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Auditing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forward messages received to another queue</a:t>
            </a:r>
          </a:p>
          <a:p>
            <a:endParaRPr lang="en-US" dirty="0" smtClean="0"/>
          </a:p>
          <a:p>
            <a:r>
              <a:rPr lang="en-US" dirty="0" smtClean="0"/>
              <a:t>In </a:t>
            </a:r>
            <a:r>
              <a:rPr lang="en-US" dirty="0" err="1" smtClean="0"/>
              <a:t>config</a:t>
            </a:r>
            <a:r>
              <a:rPr lang="en-US" dirty="0" smtClean="0"/>
              <a:t>:</a:t>
            </a:r>
          </a:p>
          <a:p>
            <a:pPr>
              <a:buNone/>
            </a:pPr>
            <a:r>
              <a:rPr lang="en-US" dirty="0" smtClean="0"/>
              <a:t>		</a:t>
            </a:r>
            <a:r>
              <a:rPr lang="en-US" sz="2400" dirty="0" smtClean="0">
                <a:latin typeface="Consolas" pitchFamily="49" charset="0"/>
              </a:rPr>
              <a:t>&lt;</a:t>
            </a:r>
            <a:r>
              <a:rPr lang="en-US" sz="2400" dirty="0" err="1" smtClean="0">
                <a:latin typeface="Consolas" pitchFamily="49" charset="0"/>
              </a:rPr>
              <a:t>UnicastBusConfig</a:t>
            </a:r>
            <a:r>
              <a:rPr lang="en-US" sz="2400" dirty="0" smtClean="0">
                <a:latin typeface="Consolas" pitchFamily="49" charset="0"/>
              </a:rPr>
              <a:t> </a:t>
            </a:r>
          </a:p>
          <a:p>
            <a:pPr>
              <a:buNone/>
            </a:pPr>
            <a:r>
              <a:rPr lang="en-US" sz="2400" dirty="0" smtClean="0">
                <a:latin typeface="Consolas" pitchFamily="49" charset="0"/>
              </a:rPr>
              <a:t>			</a:t>
            </a:r>
            <a:r>
              <a:rPr lang="en-US" sz="2400" dirty="0" err="1" smtClean="0">
                <a:latin typeface="Consolas" pitchFamily="49" charset="0"/>
              </a:rPr>
              <a:t>ForwardReceivedMessagesTo</a:t>
            </a:r>
            <a:r>
              <a:rPr lang="en-US" sz="2400" dirty="0" smtClean="0">
                <a:latin typeface="Consolas" pitchFamily="49" charset="0"/>
              </a:rPr>
              <a:t>=“</a:t>
            </a:r>
            <a:r>
              <a:rPr lang="en-US" sz="2400" dirty="0" err="1" smtClean="0">
                <a:latin typeface="Consolas" pitchFamily="49" charset="0"/>
              </a:rPr>
              <a:t>AuditQueue@AuditServer</a:t>
            </a:r>
            <a:r>
              <a:rPr lang="en-US" sz="2400" dirty="0" smtClean="0">
                <a:latin typeface="Consolas" pitchFamily="49" charset="0"/>
              </a:rPr>
              <a:t>”&gt;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9</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smtClean="0"/>
              <a:t>Day 3</a:t>
            </a:r>
            <a:endParaRPr lang="en-GB" dirty="0"/>
          </a:p>
          <a:p>
            <a:pPr lvl="1">
              <a:buSzPct val="45000"/>
              <a:tabLst>
                <a:tab pos="723900" algn="l"/>
                <a:tab pos="1447800" algn="l"/>
                <a:tab pos="2171700" algn="l"/>
                <a:tab pos="2895600" algn="l"/>
                <a:tab pos="3619500" algn="l"/>
                <a:tab pos="4343400" algn="l"/>
              </a:tabLst>
              <a:defRPr/>
            </a:pPr>
            <a:r>
              <a:rPr lang="en-GB" sz="2800" dirty="0" smtClean="0"/>
              <a:t>Sagas</a:t>
            </a:r>
            <a:endParaRPr lang="en-GB" sz="2800" dirty="0"/>
          </a:p>
          <a:p>
            <a:pPr lvl="1">
              <a:buSzPct val="45000"/>
              <a:tabLst>
                <a:tab pos="723900" algn="l"/>
                <a:tab pos="1447800" algn="l"/>
                <a:tab pos="2171700" algn="l"/>
                <a:tab pos="2895600" algn="l"/>
                <a:tab pos="3619500" algn="l"/>
                <a:tab pos="4343400" algn="l"/>
              </a:tabLst>
              <a:defRPr/>
            </a:pPr>
            <a:r>
              <a:rPr lang="en-GB" sz="2800" dirty="0"/>
              <a:t>Timeouts</a:t>
            </a:r>
          </a:p>
          <a:p>
            <a:pPr lvl="1">
              <a:buSzPct val="45000"/>
              <a:tabLst>
                <a:tab pos="723900" algn="l"/>
                <a:tab pos="1447800" algn="l"/>
                <a:tab pos="2171700" algn="l"/>
                <a:tab pos="2895600" algn="l"/>
                <a:tab pos="3619500" algn="l"/>
                <a:tab pos="4343400" algn="l"/>
              </a:tabLst>
              <a:defRPr/>
            </a:pPr>
            <a:r>
              <a:rPr lang="en-GB" sz="2800" dirty="0"/>
              <a:t>Unit </a:t>
            </a:r>
            <a:r>
              <a:rPr lang="en-GB" sz="2800" dirty="0" smtClean="0"/>
              <a:t>testing</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4</a:t>
            </a:r>
            <a:endParaRPr lang="en-GB" dirty="0" smtClean="0"/>
          </a:p>
          <a:p>
            <a:pPr lvl="1">
              <a:buSzPct val="45000"/>
              <a:tabLst>
                <a:tab pos="723900" algn="l"/>
                <a:tab pos="1447800" algn="l"/>
                <a:tab pos="2171700" algn="l"/>
                <a:tab pos="2895600" algn="l"/>
                <a:tab pos="3619500" algn="l"/>
                <a:tab pos="4343400" algn="l"/>
              </a:tabLst>
            </a:pPr>
            <a:r>
              <a:rPr lang="en-GB" sz="2800" dirty="0"/>
              <a:t>Scaling &amp; </a:t>
            </a:r>
            <a:r>
              <a:rPr lang="en-GB" sz="2800" dirty="0" smtClean="0"/>
              <a:t>Monitoring</a:t>
            </a:r>
          </a:p>
          <a:p>
            <a:pPr lvl="1">
              <a:buSzPct val="45000"/>
              <a:tabLst>
                <a:tab pos="723900" algn="l"/>
                <a:tab pos="1447800" algn="l"/>
                <a:tab pos="2171700" algn="l"/>
                <a:tab pos="2895600" algn="l"/>
                <a:tab pos="3619500" algn="l"/>
                <a:tab pos="4343400" algn="l"/>
              </a:tabLst>
            </a:pPr>
            <a:r>
              <a:rPr lang="en-GB" sz="2800" dirty="0" smtClean="0"/>
              <a:t>Multi Site operations</a:t>
            </a:r>
            <a:endParaRPr lang="en-GB" sz="2800" dirty="0"/>
          </a:p>
          <a:p>
            <a:pPr lvl="1">
              <a:buSzPct val="45000"/>
              <a:tabLst>
                <a:tab pos="723900" algn="l"/>
                <a:tab pos="1447800" algn="l"/>
                <a:tab pos="2171700" algn="l"/>
                <a:tab pos="2895600" algn="l"/>
                <a:tab pos="3619500" algn="l"/>
                <a:tab pos="4343400" algn="l"/>
              </a:tabLst>
            </a:pPr>
            <a:r>
              <a:rPr lang="en-GB" sz="2800" dirty="0" smtClean="0"/>
              <a:t>Group exercise</a:t>
            </a:r>
          </a:p>
        </p:txBody>
      </p:sp>
    </p:spTree>
    <p:extLst>
      <p:ext uri="{BB962C8B-B14F-4D97-AF65-F5344CB8AC3E}">
        <p14:creationId xmlns:p14="http://schemas.microsoft.com/office/powerpoint/2010/main" val="7498573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Extension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Modules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transport message</a:t>
            </a:r>
          </a:p>
          <a:p>
            <a:pPr lvl="1"/>
            <a:r>
              <a:rPr lang="en-US" dirty="0" smtClean="0"/>
              <a:t>…which can contain more than one logical message</a:t>
            </a:r>
          </a:p>
          <a:p>
            <a:pPr lvl="1"/>
            <a:endParaRPr lang="en-US" dirty="0" smtClean="0"/>
          </a:p>
          <a:p>
            <a:r>
              <a:rPr lang="en-US" dirty="0" smtClean="0"/>
              <a:t>Called before and after all handlers</a:t>
            </a:r>
          </a:p>
          <a:p>
            <a:pPr lvl="1"/>
            <a:r>
              <a:rPr lang="en-US" dirty="0" smtClean="0"/>
              <a:t>Useful for plugging in your own infrastructure</a:t>
            </a:r>
          </a:p>
          <a:p>
            <a:pPr lvl="1"/>
            <a:r>
              <a:rPr lang="en-US" dirty="0" smtClean="0"/>
              <a:t>Will be called even if handlers throw exceptions</a:t>
            </a:r>
          </a:p>
          <a:p>
            <a:pPr lvl="2"/>
            <a:r>
              <a:rPr lang="en-US" dirty="0" smtClean="0"/>
              <a:t>Downstream message handlers aren’t called</a:t>
            </a:r>
          </a:p>
          <a:p>
            <a:pPr lvl="1"/>
            <a:endParaRPr lang="en-US" dirty="0" smtClean="0"/>
          </a:p>
          <a:p>
            <a:r>
              <a:rPr lang="en-US" dirty="0" smtClean="0"/>
              <a:t>Implement </a:t>
            </a:r>
            <a:r>
              <a:rPr lang="en-US" dirty="0" err="1" smtClean="0">
                <a:latin typeface="Consolas" pitchFamily="49" charset="0"/>
              </a:rPr>
              <a:t>IMessageModule</a:t>
            </a:r>
            <a:endParaRPr lang="en-US"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NServiceBus makes heavy use of </a:t>
            </a:r>
            <a:r>
              <a:rPr lang="en-US" dirty="0" err="1" smtClean="0"/>
              <a:t>IoC</a:t>
            </a:r>
            <a:endParaRPr lang="en-US" dirty="0" smtClean="0"/>
          </a:p>
          <a:p>
            <a:r>
              <a:rPr lang="en-US" dirty="0" smtClean="0"/>
              <a:t>Uses a container, and exposes its own registration API:</a:t>
            </a:r>
          </a:p>
          <a:p>
            <a:pPr>
              <a:buNone/>
            </a:pPr>
            <a:r>
              <a:rPr lang="en-US" dirty="0" smtClean="0"/>
              <a:t>	</a:t>
            </a:r>
            <a:r>
              <a:rPr lang="en-US" dirty="0" smtClean="0">
                <a:latin typeface="Consolas" pitchFamily="49" charset="0"/>
              </a:rPr>
              <a:t> </a:t>
            </a:r>
            <a:r>
              <a:rPr lang="en-US" dirty="0" err="1" smtClean="0">
                <a:latin typeface="Consolas" pitchFamily="49" charset="0"/>
              </a:rPr>
              <a:t>Configure.ConfigureComponent</a:t>
            </a:r>
            <a:r>
              <a:rPr lang="en-US" dirty="0" smtClean="0">
                <a:latin typeface="Consolas" pitchFamily="49" charset="0"/>
              </a:rPr>
              <a:t>&lt;T&gt;(</a:t>
            </a:r>
          </a:p>
          <a:p>
            <a:pPr marL="107950" indent="0">
              <a:buNone/>
            </a:pPr>
            <a:r>
              <a:rPr lang="en-US" dirty="0">
                <a:latin typeface="Consolas" pitchFamily="49" charset="0"/>
              </a:rPr>
              <a:t>	</a:t>
            </a:r>
            <a:r>
              <a:rPr lang="en-US" dirty="0" smtClean="0">
                <a:latin typeface="Consolas" pitchFamily="49" charset="0"/>
              </a:rPr>
              <a:t>	</a:t>
            </a:r>
            <a:r>
              <a:rPr lang="sv-SE" dirty="0" smtClean="0">
                <a:latin typeface="Consolas"/>
              </a:rPr>
              <a:t>DependencyLifecycle </a:t>
            </a:r>
            <a:r>
              <a:rPr lang="en-US" dirty="0" smtClean="0">
                <a:latin typeface="Consolas" pitchFamily="49" charset="0"/>
              </a:rPr>
              <a:t>lifecycle)</a:t>
            </a:r>
          </a:p>
          <a:p>
            <a:pPr>
              <a:buNone/>
            </a:pPr>
            <a:r>
              <a:rPr lang="en-US" dirty="0" smtClean="0">
                <a:latin typeface="Consolas" pitchFamily="49" charset="0"/>
              </a:rPr>
              <a:t>				.</a:t>
            </a:r>
            <a:r>
              <a:rPr lang="en-US" dirty="0" err="1" smtClean="0">
                <a:latin typeface="Consolas" pitchFamily="49" charset="0"/>
              </a:rPr>
              <a:t>ConfigureProperty</a:t>
            </a:r>
            <a:r>
              <a:rPr lang="en-US" dirty="0" smtClean="0">
                <a:latin typeface="Consolas" pitchFamily="49" charset="0"/>
              </a:rPr>
              <a:t>(o =&gt;</a:t>
            </a:r>
          </a:p>
          <a:p>
            <a:pPr>
              <a:buNone/>
            </a:pPr>
            <a:r>
              <a:rPr lang="en-US" dirty="0" smtClean="0">
                <a:latin typeface="Consolas" pitchFamily="49" charset="0"/>
              </a:rPr>
              <a:t>					</a:t>
            </a:r>
            <a:r>
              <a:rPr lang="en-US" dirty="0" err="1" smtClean="0">
                <a:latin typeface="Consolas" pitchFamily="49" charset="0"/>
              </a:rPr>
              <a:t>o.Property</a:t>
            </a:r>
            <a:r>
              <a:rPr lang="en-US" dirty="0" smtClean="0">
                <a:latin typeface="Consolas" pitchFamily="49" charset="0"/>
              </a:rPr>
              <a:t>, </a:t>
            </a:r>
            <a:r>
              <a:rPr lang="en-US" dirty="0" err="1" smtClean="0">
                <a:latin typeface="Consolas" pitchFamily="49" charset="0"/>
              </a:rPr>
              <a:t>someValue</a:t>
            </a:r>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Also has a resolution API:</a:t>
            </a:r>
          </a:p>
          <a:p>
            <a:pPr>
              <a:buNone/>
            </a:pPr>
            <a:r>
              <a:rPr lang="en-US" dirty="0" smtClean="0"/>
              <a:t>	</a:t>
            </a:r>
            <a:r>
              <a:rPr lang="en-US" dirty="0" err="1" smtClean="0">
                <a:latin typeface="Consolas" pitchFamily="49" charset="0"/>
              </a:rPr>
              <a:t>Configure.Instance.Builder.Build</a:t>
            </a:r>
            <a:r>
              <a:rPr lang="en-US" dirty="0" smtClean="0">
                <a:latin typeface="Consolas" pitchFamily="49" charset="0"/>
              </a:rPr>
              <a:t>&lt;T&gt;();</a:t>
            </a:r>
          </a:p>
          <a:p>
            <a:pPr>
              <a:buNone/>
            </a:pPr>
            <a:endParaRPr lang="en-US" dirty="0" smtClean="0"/>
          </a:p>
          <a:p>
            <a:r>
              <a:rPr lang="en-US" dirty="0" smtClean="0"/>
              <a:t>Constructor or setter injection is usually better</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of work management</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message</a:t>
            </a:r>
          </a:p>
          <a:p>
            <a:r>
              <a:rPr lang="en-US" dirty="0" smtClean="0"/>
              <a:t>Called before and after all handlers</a:t>
            </a:r>
          </a:p>
          <a:p>
            <a:pPr lvl="1"/>
            <a:r>
              <a:rPr lang="en-US" dirty="0" smtClean="0"/>
              <a:t>A way to perform things like session management</a:t>
            </a:r>
          </a:p>
          <a:p>
            <a:pPr lvl="1"/>
            <a:endParaRPr lang="en-US" dirty="0" smtClean="0"/>
          </a:p>
          <a:p>
            <a:r>
              <a:rPr lang="en-US" dirty="0" smtClean="0"/>
              <a:t>Implement </a:t>
            </a:r>
            <a:r>
              <a:rPr lang="en-US" dirty="0" err="1" smtClean="0">
                <a:latin typeface="Consolas" pitchFamily="49" charset="0"/>
              </a:rPr>
              <a:t>IManageUnitsOfWork</a:t>
            </a:r>
            <a:endParaRPr lang="en-US" dirty="0" smtClean="0">
              <a:latin typeface="Consolas" pitchFamily="49" charset="0"/>
            </a:endParaRPr>
          </a:p>
          <a:p>
            <a:pPr marL="107950" indent="0">
              <a:buNone/>
            </a:pPr>
            <a:endParaRPr lang="en-US" dirty="0" smtClean="0">
              <a:latin typeface="Consolas" pitchFamily="49" charset="0"/>
            </a:endParaRPr>
          </a:p>
          <a:p>
            <a:r>
              <a:rPr lang="en-US" dirty="0" smtClean="0"/>
              <a:t>Needs to be registered in the container explicitly</a:t>
            </a:r>
          </a:p>
          <a:p>
            <a:pPr lvl="1"/>
            <a:r>
              <a:rPr lang="en-US" dirty="0" smtClean="0">
                <a:latin typeface="Consolas" pitchFamily="49" charset="0"/>
              </a:rPr>
              <a:t>Should be registered as instance per call</a:t>
            </a:r>
            <a:endParaRPr lang="en-US" dirty="0">
              <a:latin typeface="Consolas" pitchFamily="49" charset="0"/>
            </a:endParaRPr>
          </a:p>
        </p:txBody>
      </p:sp>
    </p:spTree>
    <p:extLst>
      <p:ext uri="{BB962C8B-B14F-4D97-AF65-F5344CB8AC3E}">
        <p14:creationId xmlns:p14="http://schemas.microsoft.com/office/powerpoint/2010/main" val="3630735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r>
              <a:rPr lang="en-US" dirty="0" err="1" smtClean="0"/>
              <a:t>Mutators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Implement </a:t>
            </a:r>
            <a:r>
              <a:rPr lang="en-US" dirty="0" err="1" smtClean="0">
                <a:latin typeface="Consolas" pitchFamily="49" charset="0"/>
              </a:rPr>
              <a:t>IMessageMutator</a:t>
            </a:r>
            <a:r>
              <a:rPr lang="en-US" dirty="0" smtClean="0">
                <a:latin typeface="Consolas" pitchFamily="49" charset="0"/>
              </a:rPr>
              <a:t> </a:t>
            </a:r>
            <a:r>
              <a:rPr lang="en-US" dirty="0" smtClean="0"/>
              <a:t>to mutate individual messages</a:t>
            </a:r>
          </a:p>
          <a:p>
            <a:pPr lvl="1"/>
            <a:r>
              <a:rPr lang="en-US" dirty="0" smtClean="0"/>
              <a:t>Useful for things like validation, encryption</a:t>
            </a:r>
          </a:p>
          <a:p>
            <a:r>
              <a:rPr lang="en-US" dirty="0"/>
              <a:t>Implement </a:t>
            </a:r>
            <a:r>
              <a:rPr lang="en-US" dirty="0" err="1" smtClean="0">
                <a:latin typeface="Consolas" pitchFamily="49" charset="0"/>
              </a:rPr>
              <a:t>IMutateTransportMessages</a:t>
            </a:r>
            <a:r>
              <a:rPr lang="en-US" dirty="0" smtClean="0">
                <a:latin typeface="Consolas" pitchFamily="49" charset="0"/>
              </a:rPr>
              <a:t> </a:t>
            </a:r>
            <a:r>
              <a:rPr lang="en-US" dirty="0" smtClean="0"/>
              <a:t>to </a:t>
            </a:r>
            <a:r>
              <a:rPr lang="en-US" dirty="0"/>
              <a:t>mutate </a:t>
            </a:r>
            <a:r>
              <a:rPr lang="en-US" dirty="0" smtClean="0"/>
              <a:t>transport messages </a:t>
            </a:r>
          </a:p>
          <a:p>
            <a:pPr lvl="1"/>
            <a:r>
              <a:rPr lang="en-US" dirty="0" smtClean="0"/>
              <a:t>Useful for things like compression</a:t>
            </a:r>
          </a:p>
          <a:p>
            <a:r>
              <a:rPr lang="en-US" dirty="0" smtClean="0"/>
              <a:t>Both on incoming and outgoing messages</a:t>
            </a:r>
          </a:p>
          <a:p>
            <a:r>
              <a:rPr lang="en-US" dirty="0" smtClean="0"/>
              <a:t>Needs to be registered in the container explicitly</a:t>
            </a:r>
            <a:endParaRPr lang="en-US" dirty="0">
              <a:latin typeface="Consolas" pitchFamily="49" charset="0"/>
            </a:endParaRPr>
          </a:p>
        </p:txBody>
      </p:sp>
    </p:spTree>
    <p:extLst>
      <p:ext uri="{BB962C8B-B14F-4D97-AF65-F5344CB8AC3E}">
        <p14:creationId xmlns:p14="http://schemas.microsoft.com/office/powerpoint/2010/main" val="19227906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10</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WireEncryptedString</a:t>
            </a:r>
            <a:r>
              <a:rPr lang="en-US" dirty="0" smtClean="0"/>
              <a:t> type for the message properties you want encrypted</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class </a:t>
            </a:r>
            <a:r>
              <a:rPr lang="en-US" sz="2000" dirty="0" err="1" smtClean="0">
                <a:latin typeface="Consolas" pitchFamily="49" charset="0"/>
                <a:cs typeface="Consolas" pitchFamily="49" charset="0"/>
              </a:rPr>
              <a:t>MyMessage</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string </a:t>
            </a:r>
            <a:r>
              <a:rPr lang="en-US" sz="2000" dirty="0" err="1" smtClean="0">
                <a:latin typeface="Consolas" pitchFamily="49" charset="0"/>
                <a:cs typeface="Consolas" pitchFamily="49" charset="0"/>
              </a:rPr>
              <a:t>UnencryptedProperty</a:t>
            </a:r>
            <a:r>
              <a:rPr lang="en-US" sz="2000" dirty="0" smtClean="0">
                <a:latin typeface="Consolas" pitchFamily="49" charset="0"/>
                <a:cs typeface="Consolas" pitchFamily="49" charset="0"/>
              </a:rPr>
              <a:t>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a:t>
            </a:r>
            <a:r>
              <a:rPr lang="en-US" sz="2000" dirty="0" err="1" smtClean="0">
                <a:solidFill>
                  <a:srgbClr val="660066"/>
                </a:solidFill>
                <a:latin typeface="Consolas" pitchFamily="49" charset="0"/>
              </a:rPr>
              <a:t>WireEncryptedString</a:t>
            </a:r>
            <a:r>
              <a:rPr lang="en-US" sz="2000" dirty="0" smtClean="0">
                <a:latin typeface="Consolas" pitchFamily="49" charset="0"/>
                <a:cs typeface="Consolas" pitchFamily="49" charset="0"/>
              </a:rPr>
              <a:t> Encrypted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smtClean="0"/>
          </a:p>
          <a:p>
            <a:r>
              <a:rPr lang="en-US" dirty="0" smtClean="0"/>
              <a:t>Get the value using the .Value property</a:t>
            </a:r>
          </a:p>
          <a:p>
            <a:r>
              <a:rPr lang="en-US" dirty="0" smtClean="0"/>
              <a:t>Unobtrusive:</a:t>
            </a:r>
          </a:p>
          <a:p>
            <a:pPr lvl="1"/>
            <a:r>
              <a:rPr lang="en-US" dirty="0" err="1" smtClean="0"/>
              <a:t>Configure.DefiningEncryptedPropertiesAs</a:t>
            </a:r>
            <a:r>
              <a:rPr lang="en-US" dirty="0" smtClean="0"/>
              <a:t>(…)</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Service</a:t>
            </a:r>
            <a:endParaRPr lang="en-US" dirty="0"/>
          </a:p>
        </p:txBody>
      </p:sp>
      <p:sp>
        <p:nvSpPr>
          <p:cNvPr id="3" name="Content Placeholder 2"/>
          <p:cNvSpPr>
            <a:spLocks noGrp="1"/>
          </p:cNvSpPr>
          <p:nvPr>
            <p:ph idx="1"/>
          </p:nvPr>
        </p:nvSpPr>
        <p:spPr/>
        <p:txBody>
          <a:bodyPr/>
          <a:lstStyle/>
          <a:p>
            <a:r>
              <a:rPr lang="en-US" dirty="0" smtClean="0"/>
              <a:t>Pluggable </a:t>
            </a:r>
            <a:r>
              <a:rPr lang="en-US" dirty="0" err="1" smtClean="0"/>
              <a:t>IEncryptionService</a:t>
            </a:r>
            <a:endParaRPr lang="en-US" dirty="0" smtClean="0"/>
          </a:p>
          <a:p>
            <a:endParaRPr lang="en-US" dirty="0" smtClean="0"/>
          </a:p>
          <a:p>
            <a:r>
              <a:rPr lang="en-US" dirty="0" smtClean="0"/>
              <a:t>Default implementation is the </a:t>
            </a:r>
            <a:r>
              <a:rPr lang="en-US" dirty="0" err="1" smtClean="0"/>
              <a:t>RijndaelEncryptionService</a:t>
            </a:r>
            <a:endParaRPr lang="en-US" dirty="0" smtClean="0"/>
          </a:p>
          <a:p>
            <a:pPr lvl="1"/>
            <a:r>
              <a:rPr lang="en-US" dirty="0" smtClean="0"/>
              <a:t>Based on a shared key</a:t>
            </a:r>
          </a:p>
          <a:p>
            <a:pPr lvl="1"/>
            <a:endParaRPr lang="en-US" dirty="0" smtClean="0"/>
          </a:p>
          <a:p>
            <a:r>
              <a:rPr lang="en-US" dirty="0" smtClean="0"/>
              <a:t>Enabled by calling </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RijndaelEncryptionService</a:t>
            </a:r>
            <a:r>
              <a:rPr lang="en-US" sz="2400" dirty="0" smtClean="0">
                <a:latin typeface="Consolas" pitchFamily="49" charset="0"/>
                <a:cs typeface="Consolas" pitchFamily="49" charset="0"/>
              </a:rPr>
              <a:t>()</a:t>
            </a:r>
            <a:r>
              <a:rPr lang="en-US" dirty="0" smtClean="0"/>
              <a:t> after </a:t>
            </a:r>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Hello World</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Topology</a:t>
            </a:r>
            <a:endParaRPr lang="en-US" dirty="0"/>
          </a:p>
        </p:txBody>
      </p:sp>
      <p:sp>
        <p:nvSpPr>
          <p:cNvPr id="3" name="Content Placeholder 2"/>
          <p:cNvSpPr>
            <a:spLocks noGrp="1"/>
          </p:cNvSpPr>
          <p:nvPr>
            <p:ph idx="1"/>
          </p:nvPr>
        </p:nvSpPr>
        <p:spPr>
          <a:xfrm>
            <a:off x="503238" y="1768475"/>
            <a:ext cx="9413874" cy="4987925"/>
          </a:xfrm>
        </p:spPr>
        <p:txBody>
          <a:bodyPr/>
          <a:lstStyle/>
          <a:p>
            <a:r>
              <a:rPr lang="en-US" dirty="0" smtClean="0"/>
              <a:t>Same-site / LAN</a:t>
            </a:r>
          </a:p>
          <a:p>
            <a:pPr lvl="1"/>
            <a:r>
              <a:rPr lang="en-US" dirty="0" smtClean="0"/>
              <a:t>Full message encryption unnecessary</a:t>
            </a:r>
          </a:p>
          <a:p>
            <a:endParaRPr lang="en-US" dirty="0" smtClean="0"/>
          </a:p>
          <a:p>
            <a:r>
              <a:rPr lang="en-US" dirty="0" smtClean="0"/>
              <a:t>Cross-site / WAN</a:t>
            </a:r>
          </a:p>
          <a:p>
            <a:pPr lvl="1"/>
            <a:r>
              <a:rPr lang="en-US" dirty="0" smtClean="0"/>
              <a:t>Full message encryption may be required</a:t>
            </a:r>
          </a:p>
          <a:p>
            <a:pPr lvl="1"/>
            <a:r>
              <a:rPr lang="en-US" dirty="0" smtClean="0"/>
              <a:t>Configure the Gateway to communicate using HTTPS</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11</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Adjusting runtime behaviour</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idx="1"/>
          </p:nvPr>
        </p:nvSpPr>
        <p:spPr/>
        <p:txBody>
          <a:bodyPr/>
          <a:lstStyle/>
          <a:p>
            <a:r>
              <a:rPr lang="en-US" dirty="0" smtClean="0"/>
              <a:t>Change endpoint behavior without recompiling</a:t>
            </a:r>
            <a:endParaRPr lang="en-US" sz="2400" dirty="0">
              <a:latin typeface="Consolas" pitchFamily="49" charset="0"/>
              <a:cs typeface="Consolas" pitchFamily="49" charset="0"/>
            </a:endParaRPr>
          </a:p>
          <a:p>
            <a:r>
              <a:rPr lang="en-US" dirty="0" smtClean="0"/>
              <a:t>Built-in profiles</a:t>
            </a:r>
          </a:p>
          <a:p>
            <a:pPr lvl="1"/>
            <a:r>
              <a:rPr lang="en-US" dirty="0" smtClean="0"/>
              <a:t>Environment profiles: </a:t>
            </a:r>
          </a:p>
          <a:p>
            <a:pPr lvl="2"/>
            <a:r>
              <a:rPr lang="en-US" dirty="0" err="1" smtClean="0"/>
              <a:t>Lite</a:t>
            </a:r>
            <a:r>
              <a:rPr lang="en-US" dirty="0" smtClean="0"/>
              <a:t>  |  Integration  |  Production</a:t>
            </a:r>
          </a:p>
          <a:p>
            <a:pPr lvl="1"/>
            <a:r>
              <a:rPr lang="en-US" dirty="0" smtClean="0"/>
              <a:t>Feature profiles:</a:t>
            </a:r>
          </a:p>
          <a:p>
            <a:pPr lvl="2"/>
            <a:r>
              <a:rPr lang="en-US" dirty="0" smtClean="0"/>
              <a:t> </a:t>
            </a:r>
            <a:r>
              <a:rPr lang="en-US" dirty="0" err="1" smtClean="0"/>
              <a:t>MultiSite</a:t>
            </a:r>
            <a:r>
              <a:rPr lang="en-US" dirty="0" smtClean="0"/>
              <a:t>  |  Distributor | Master |  etc</a:t>
            </a:r>
          </a:p>
          <a:p>
            <a:r>
              <a:rPr lang="en-US" dirty="0" smtClean="0"/>
              <a:t>Activated by the command line:</a:t>
            </a:r>
          </a:p>
          <a:p>
            <a:pPr marL="539750" lvl="1" indent="0">
              <a:buNone/>
            </a:pPr>
            <a:r>
              <a:rPr lang="sv-SE" sz="2000" dirty="0"/>
              <a:t>.\</a:t>
            </a:r>
            <a:r>
              <a:rPr lang="sv-SE" sz="2000" i="1" dirty="0"/>
              <a:t>NServiceBus.Host.exe </a:t>
            </a:r>
            <a:r>
              <a:rPr lang="sv-SE" sz="2000" b="1" dirty="0" smtClean="0"/>
              <a:t>nservicebus.production </a:t>
            </a:r>
            <a:r>
              <a:rPr lang="sv-SE" sz="2000" b="1" dirty="0"/>
              <a:t>nservicebus.multisite</a:t>
            </a:r>
            <a:endParaRPr lang="en-US" sz="2000" dirty="0" smtClean="0"/>
          </a:p>
        </p:txBody>
      </p:sp>
    </p:spTree>
    <p:extLst>
      <p:ext uri="{BB962C8B-B14F-4D97-AF65-F5344CB8AC3E}">
        <p14:creationId xmlns:p14="http://schemas.microsoft.com/office/powerpoint/2010/main" val="20090093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profiles</a:t>
            </a:r>
            <a:endParaRPr lang="en-US" dirty="0"/>
          </a:p>
        </p:txBody>
      </p:sp>
      <p:sp>
        <p:nvSpPr>
          <p:cNvPr id="3" name="Content Placeholder 2"/>
          <p:cNvSpPr>
            <a:spLocks noGrp="1"/>
          </p:cNvSpPr>
          <p:nvPr>
            <p:ph idx="1"/>
          </p:nvPr>
        </p:nvSpPr>
        <p:spPr/>
        <p:txBody>
          <a:bodyPr/>
          <a:lstStyle/>
          <a:p>
            <a:r>
              <a:rPr lang="en-US" dirty="0" smtClean="0"/>
              <a:t>Defined by implementing </a:t>
            </a:r>
            <a:r>
              <a:rPr lang="en-US" dirty="0" err="1" smtClean="0">
                <a:latin typeface="Consolas" pitchFamily="49" charset="0"/>
                <a:cs typeface="Consolas" pitchFamily="49" charset="0"/>
              </a:rPr>
              <a:t>IProfile</a:t>
            </a:r>
            <a:endParaRPr lang="en-US" dirty="0" smtClean="0">
              <a:latin typeface="Consolas" pitchFamily="49" charset="0"/>
              <a:cs typeface="Consolas" pitchFamily="49" charset="0"/>
            </a:endParaRPr>
          </a:p>
          <a:p>
            <a:endParaRPr lang="en-US" dirty="0" smtClean="0">
              <a:cs typeface="Consolas" pitchFamily="49" charset="0"/>
            </a:endParaRPr>
          </a:p>
          <a:p>
            <a:r>
              <a:rPr lang="en-US" dirty="0" smtClean="0">
                <a:cs typeface="Consolas" pitchFamily="49" charset="0"/>
              </a:rPr>
              <a:t>Add behavior by implementing:</a:t>
            </a:r>
          </a:p>
          <a:p>
            <a:pPr lvl="1"/>
            <a:r>
              <a:rPr lang="en-US" dirty="0" err="1" smtClean="0">
                <a:latin typeface="Consolas" pitchFamily="49" charset="0"/>
                <a:cs typeface="Consolas" pitchFamily="49" charset="0"/>
              </a:rPr>
              <a:t>IHandleProfile</a:t>
            </a:r>
            <a:r>
              <a:rPr lang="en-US" dirty="0" smtClean="0">
                <a:latin typeface="Consolas" pitchFamily="49" charset="0"/>
                <a:cs typeface="Consolas" pitchFamily="49" charset="0"/>
              </a:rPr>
              <a:t>&lt;T&gt;</a:t>
            </a:r>
          </a:p>
          <a:p>
            <a:endParaRPr lang="en-US" dirty="0" smtClean="0">
              <a:cs typeface="Consolas" pitchFamily="49" charset="0"/>
            </a:endParaRPr>
          </a:p>
          <a:p>
            <a:r>
              <a:rPr lang="en-US" dirty="0" smtClean="0">
                <a:cs typeface="Consolas" pitchFamily="49" charset="0"/>
              </a:rPr>
              <a:t>Can also add behavior to existing profiles</a:t>
            </a:r>
          </a:p>
          <a:p>
            <a:pPr lvl="1"/>
            <a:r>
              <a:rPr lang="en-US" dirty="0" smtClean="0">
                <a:cs typeface="Consolas" pitchFamily="49" charset="0"/>
              </a:rPr>
              <a:t>Implement </a:t>
            </a:r>
            <a:r>
              <a:rPr lang="en-US" dirty="0" err="1" smtClean="0">
                <a:cs typeface="Consolas" pitchFamily="49" charset="0"/>
              </a:rPr>
              <a:t>IHandleProfile</a:t>
            </a:r>
            <a:r>
              <a:rPr lang="en-US" dirty="0" smtClean="0">
                <a:cs typeface="Consolas" pitchFamily="49" charset="0"/>
              </a:rPr>
              <a:t>&lt;</a:t>
            </a:r>
            <a:r>
              <a:rPr lang="en-US" dirty="0" err="1" smtClean="0">
                <a:cs typeface="Consolas" pitchFamily="49" charset="0"/>
              </a:rPr>
              <a:t>ExistingProfile</a:t>
            </a:r>
            <a:r>
              <a:rPr lang="en-US" dirty="0" smtClean="0">
                <a:cs typeface="Consolas" pitchFamily="49" charset="0"/>
              </a:rPr>
              <a:t>&gt;</a:t>
            </a:r>
          </a:p>
        </p:txBody>
      </p:sp>
    </p:spTree>
    <p:extLst>
      <p:ext uri="{BB962C8B-B14F-4D97-AF65-F5344CB8AC3E}">
        <p14:creationId xmlns:p14="http://schemas.microsoft.com/office/powerpoint/2010/main" val="6322620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Convention over Configuration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1628850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name </a:t>
            </a:r>
            <a:endParaRPr lang="en-US" dirty="0"/>
          </a:p>
        </p:txBody>
      </p:sp>
      <p:sp>
        <p:nvSpPr>
          <p:cNvPr id="3" name="Content Placeholder 2"/>
          <p:cNvSpPr>
            <a:spLocks noGrp="1"/>
          </p:cNvSpPr>
          <p:nvPr>
            <p:ph idx="1"/>
          </p:nvPr>
        </p:nvSpPr>
        <p:spPr/>
        <p:txBody>
          <a:bodyPr/>
          <a:lstStyle/>
          <a:p>
            <a:r>
              <a:rPr lang="en-US" dirty="0" smtClean="0"/>
              <a:t>Is the base for all the conventions</a:t>
            </a:r>
          </a:p>
          <a:p>
            <a:r>
              <a:rPr lang="en-US" dirty="0" smtClean="0"/>
              <a:t>Must be logically unique</a:t>
            </a:r>
            <a:endParaRPr lang="en-US" dirty="0"/>
          </a:p>
          <a:p>
            <a:r>
              <a:rPr lang="en-US" dirty="0" smtClean="0"/>
              <a:t>Conventions</a:t>
            </a:r>
          </a:p>
          <a:p>
            <a:pPr lvl="2"/>
            <a:r>
              <a:rPr lang="en-US" dirty="0" smtClean="0"/>
              <a:t>Endpoint input queue</a:t>
            </a:r>
          </a:p>
          <a:p>
            <a:pPr lvl="2"/>
            <a:r>
              <a:rPr lang="en-US" dirty="0" err="1" smtClean="0"/>
              <a:t>TimeoutManager</a:t>
            </a:r>
            <a:r>
              <a:rPr lang="en-US" dirty="0" smtClean="0"/>
              <a:t> </a:t>
            </a:r>
            <a:r>
              <a:rPr lang="en-US" dirty="0"/>
              <a:t>input queue</a:t>
            </a:r>
            <a:endParaRPr lang="en-US" dirty="0" smtClean="0"/>
          </a:p>
          <a:p>
            <a:pPr lvl="2"/>
            <a:r>
              <a:rPr lang="en-US" dirty="0" smtClean="0"/>
              <a:t>Name of Raven database</a:t>
            </a:r>
          </a:p>
          <a:p>
            <a:pPr lvl="2"/>
            <a:r>
              <a:rPr lang="en-US" dirty="0" smtClean="0"/>
              <a:t>Distributor input, control and storage queues</a:t>
            </a:r>
          </a:p>
          <a:p>
            <a:pPr lvl="2"/>
            <a:r>
              <a:rPr lang="en-US" dirty="0" smtClean="0"/>
              <a:t>Subscription storage</a:t>
            </a:r>
          </a:p>
          <a:p>
            <a:pPr lvl="2"/>
            <a:r>
              <a:rPr lang="en-US" dirty="0" smtClean="0"/>
              <a:t>Gateway input queue</a:t>
            </a:r>
          </a:p>
        </p:txBody>
      </p:sp>
    </p:spTree>
    <p:extLst>
      <p:ext uri="{BB962C8B-B14F-4D97-AF65-F5344CB8AC3E}">
        <p14:creationId xmlns:p14="http://schemas.microsoft.com/office/powerpoint/2010/main" val="12463217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endpoint name </a:t>
            </a:r>
            <a:endParaRPr lang="en-US" dirty="0"/>
          </a:p>
        </p:txBody>
      </p:sp>
      <p:sp>
        <p:nvSpPr>
          <p:cNvPr id="3" name="Content Placeholder 2"/>
          <p:cNvSpPr>
            <a:spLocks noGrp="1"/>
          </p:cNvSpPr>
          <p:nvPr>
            <p:ph idx="1"/>
          </p:nvPr>
        </p:nvSpPr>
        <p:spPr/>
        <p:txBody>
          <a:bodyPr/>
          <a:lstStyle/>
          <a:p>
            <a:r>
              <a:rPr lang="en-US" dirty="0" smtClean="0"/>
              <a:t>Ways to define the name</a:t>
            </a:r>
          </a:p>
          <a:p>
            <a:pPr lvl="1"/>
            <a:r>
              <a:rPr lang="en-US" dirty="0" smtClean="0"/>
              <a:t>Namespace of the endpoint configuration class</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 </a:t>
            </a:r>
            <a:r>
              <a:rPr lang="en-US" dirty="0" smtClean="0"/>
              <a:t>attribute</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serviceName</a:t>
            </a:r>
            <a:r>
              <a:rPr lang="en-US" dirty="0" smtClean="0">
                <a:latin typeface="Consolas" pitchFamily="49" charset="0"/>
                <a:cs typeface="Consolas" pitchFamily="49" charset="0"/>
              </a:rPr>
              <a:t>:”X” | /</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a:t>
            </a:r>
          </a:p>
          <a:p>
            <a:pPr lvl="1"/>
            <a:endParaRPr lang="en-US" dirty="0">
              <a:latin typeface="Consolas" pitchFamily="49" charset="0"/>
              <a:cs typeface="Consolas" pitchFamily="49" charset="0"/>
            </a:endParaRPr>
          </a:p>
          <a:p>
            <a:r>
              <a:rPr lang="en-US" dirty="0" smtClean="0">
                <a:cs typeface="Consolas" pitchFamily="49" charset="0"/>
              </a:rPr>
              <a:t>Or define your own convention</a:t>
            </a:r>
          </a:p>
          <a:p>
            <a:pPr lvl="1"/>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DefineEndpointName</a:t>
            </a:r>
            <a:r>
              <a:rPr lang="en-US" sz="2400" dirty="0" smtClean="0">
                <a:latin typeface="Consolas" pitchFamily="49" charset="0"/>
                <a:cs typeface="Consolas" pitchFamily="49" charset="0"/>
              </a:rPr>
              <a:t>(()=&gt;{return “X”;})</a:t>
            </a:r>
          </a:p>
          <a:p>
            <a:pPr lvl="2"/>
            <a:r>
              <a:rPr lang="en-US" dirty="0" smtClean="0">
                <a:latin typeface="Consolas" pitchFamily="49" charset="0"/>
                <a:cs typeface="Consolas" pitchFamily="49" charset="0"/>
              </a:rPr>
              <a:t>Needs to go right after the With()</a:t>
            </a:r>
          </a:p>
          <a:p>
            <a:pPr marL="107950" indent="0">
              <a:buNone/>
            </a:pPr>
            <a:endParaRPr lang="en-US" dirty="0" smtClean="0"/>
          </a:p>
        </p:txBody>
      </p:sp>
    </p:spTree>
    <p:extLst>
      <p:ext uri="{BB962C8B-B14F-4D97-AF65-F5344CB8AC3E}">
        <p14:creationId xmlns:p14="http://schemas.microsoft.com/office/powerpoint/2010/main" val="42281139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8440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Fluent DSL</a:t>
            </a:r>
            <a:endParaRPr lang="en-US" dirty="0"/>
          </a:p>
        </p:txBody>
      </p:sp>
      <p:sp>
        <p:nvSpPr>
          <p:cNvPr id="3" name="Content Placeholder 2"/>
          <p:cNvSpPr>
            <a:spLocks noGrp="1"/>
          </p:cNvSpPr>
          <p:nvPr>
            <p:ph idx="1"/>
          </p:nvPr>
        </p:nvSpPr>
        <p:spPr/>
        <p:txBody>
          <a:bodyPr/>
          <a:lstStyle/>
          <a:p>
            <a:r>
              <a:rPr lang="en-US" dirty="0" smtClean="0"/>
              <a:t>Write an extension method for the </a:t>
            </a:r>
            <a:r>
              <a:rPr lang="en-US" dirty="0" err="1" smtClean="0"/>
              <a:t>NServiceBus.Configure</a:t>
            </a:r>
            <a:r>
              <a:rPr lang="en-US" dirty="0" smtClean="0"/>
              <a:t> class:</a:t>
            </a:r>
          </a:p>
          <a:p>
            <a:endParaRPr lang="en-US" dirty="0" smtClean="0"/>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r>
              <a:rPr lang="en-US" sz="2000" dirty="0" smtClean="0">
                <a:solidFill>
                  <a:schemeClr val="accent1">
                    <a:lumMod val="50000"/>
                  </a:schemeClr>
                </a:solidFill>
                <a:latin typeface="Consolas" pitchFamily="49" charset="0"/>
              </a:rPr>
              <a:t>// register something in the container</a:t>
            </a:r>
            <a:endParaRPr lang="en-US" sz="2400" dirty="0" smtClean="0">
              <a:solidFill>
                <a:schemeClr val="accent1">
                  <a:lumMod val="50000"/>
                </a:schemeClr>
              </a:solidFill>
              <a:latin typeface="Consolas" pitchFamily="49" charset="0"/>
            </a:endParaRP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6" name="Content Placeholder 5"/>
          <p:cNvSpPr>
            <a:spLocks noGrp="1"/>
          </p:cNvSpPr>
          <p:nvPr>
            <p:ph idx="1"/>
          </p:nvPr>
        </p:nvSpPr>
        <p:spPr/>
        <p:txBody>
          <a:bodyPr/>
          <a:lstStyle/>
          <a:p>
            <a:r>
              <a:rPr lang="en-US" dirty="0" smtClean="0"/>
              <a:t>Downloading NServiceBus</a:t>
            </a:r>
          </a:p>
          <a:p>
            <a:r>
              <a:rPr lang="en-US" dirty="0" smtClean="0"/>
              <a:t>Using NServiceBus with Visual Studio</a:t>
            </a:r>
          </a:p>
          <a:p>
            <a:r>
              <a:rPr lang="en-US" dirty="0" err="1" smtClean="0"/>
              <a:t>NuGet</a:t>
            </a:r>
            <a:endParaRPr lang="en-US" dirty="0" smtClean="0"/>
          </a:p>
          <a:p>
            <a:r>
              <a:rPr lang="en-US" dirty="0" smtClean="0"/>
              <a:t>Logging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63712" y="3676341"/>
            <a:ext cx="7620000" cy="33209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6716712" y="5075237"/>
            <a:ext cx="2438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Accessing Configuration Sections</a:t>
            </a:r>
            <a:endParaRPr lang="en-US" dirty="0"/>
          </a:p>
        </p:txBody>
      </p:sp>
      <p:sp>
        <p:nvSpPr>
          <p:cNvPr id="3" name="Content Placeholder 2"/>
          <p:cNvSpPr>
            <a:spLocks noGrp="1"/>
          </p:cNvSpPr>
          <p:nvPr>
            <p:ph idx="1"/>
          </p:nvPr>
        </p:nvSpPr>
        <p:spPr/>
        <p:txBody>
          <a:bodyPr/>
          <a:lstStyle/>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p>
          <a:p>
            <a:pPr>
              <a:buNone/>
            </a:pPr>
            <a:r>
              <a:rPr lang="en-US" sz="2000" dirty="0" smtClean="0">
                <a:solidFill>
                  <a:schemeClr val="accent1">
                    <a:lumMod val="50000"/>
                  </a:schemeClr>
                </a:solidFill>
                <a:latin typeface="Consolas" pitchFamily="49" charset="0"/>
                <a:cs typeface="Consolas" pitchFamily="49" charset="0"/>
              </a:rPr>
              <a:t>				</a:t>
            </a:r>
            <a:r>
              <a:rPr lang="en-US" sz="2000" dirty="0" err="1" smtClean="0">
                <a:solidFill>
                  <a:schemeClr val="accent2">
                    <a:lumMod val="50000"/>
                  </a:schemeClr>
                </a:solidFill>
                <a:latin typeface="Consolas" pitchFamily="49" charset="0"/>
              </a:rPr>
              <a:t>var</a:t>
            </a:r>
            <a:r>
              <a:rPr lang="en-US" sz="2000" dirty="0" smtClean="0">
                <a:latin typeface="Consolas" pitchFamily="49" charset="0"/>
                <a:cs typeface="Consolas" pitchFamily="49" charset="0"/>
              </a:rPr>
              <a:t> section = </a:t>
            </a:r>
            <a:r>
              <a:rPr lang="en-US" sz="2000" dirty="0" err="1" smtClean="0">
                <a:latin typeface="Consolas" pitchFamily="49" charset="0"/>
                <a:cs typeface="Consolas" pitchFamily="49" charset="0"/>
              </a:rPr>
              <a:t>Configure.GetConfigSection</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MySection</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ConfigureProperty</a:t>
            </a:r>
            <a:r>
              <a:rPr lang="en-US" sz="2000" dirty="0" smtClean="0">
                <a:latin typeface="Consolas" pitchFamily="49" charset="0"/>
                <a:cs typeface="Consolas" pitchFamily="49" charset="0"/>
              </a:rPr>
              <a:t>(o =&gt; </a:t>
            </a:r>
            <a:r>
              <a:rPr lang="en-US" sz="2000" dirty="0" err="1" smtClean="0">
                <a:latin typeface="Consolas" pitchFamily="49" charset="0"/>
                <a:cs typeface="Consolas" pitchFamily="49" charset="0"/>
              </a:rPr>
              <a:t>o.Prop</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section.SomeValue</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p>
          <a:p>
            <a:pPr>
              <a:buNone/>
            </a:pPr>
            <a:endParaRPr lang="en-US" sz="2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a:t>
            </a:r>
            <a:r>
              <a:rPr lang="en-US" dirty="0" err="1" smtClean="0"/>
              <a:t>App.config</a:t>
            </a:r>
            <a:endParaRPr lang="en-US" dirty="0"/>
          </a:p>
        </p:txBody>
      </p:sp>
      <p:sp>
        <p:nvSpPr>
          <p:cNvPr id="3" name="Content Placeholder 2"/>
          <p:cNvSpPr>
            <a:spLocks noGrp="1"/>
          </p:cNvSpPr>
          <p:nvPr>
            <p:ph idx="1"/>
          </p:nvPr>
        </p:nvSpPr>
        <p:spPr/>
        <p:txBody>
          <a:bodyPr/>
          <a:lstStyle/>
          <a:p>
            <a:r>
              <a:rPr lang="en-US" dirty="0" smtClean="0"/>
              <a:t>Only holds for </a:t>
            </a:r>
            <a:r>
              <a:rPr lang="en-US" dirty="0" err="1" smtClean="0"/>
              <a:t>config</a:t>
            </a:r>
            <a:r>
              <a:rPr lang="en-US" dirty="0" smtClean="0"/>
              <a:t> sections accessed via </a:t>
            </a:r>
            <a:r>
              <a:rPr lang="en-US" dirty="0" err="1" smtClean="0"/>
              <a:t>NServiceBus.Configure.GetConfigSection</a:t>
            </a:r>
            <a:r>
              <a:rPr lang="en-US" dirty="0" smtClean="0"/>
              <a:t>&lt;T&gt;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CustomConfigurationSource</a:t>
            </a:r>
            <a:r>
              <a:rPr lang="en-US" sz="2400" dirty="0" smtClean="0">
                <a:latin typeface="Consolas" pitchFamily="49" charset="0"/>
                <a:cs typeface="Consolas" pitchFamily="49" charset="0"/>
              </a:rPr>
              <a:t>(new </a:t>
            </a:r>
            <a:r>
              <a:rPr lang="en-US" sz="2400" dirty="0" err="1" smtClean="0">
                <a:latin typeface="Consolas" pitchFamily="49" charset="0"/>
                <a:cs typeface="Consolas" pitchFamily="49" charset="0"/>
              </a:rPr>
              <a:t>MySource</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 </a:t>
            </a:r>
            <a:r>
              <a:rPr lang="en-US" sz="2400" dirty="0" smtClean="0">
                <a:solidFill>
                  <a:schemeClr val="accent1">
                    <a:lumMod val="50000"/>
                  </a:schemeClr>
                </a:solidFill>
                <a:latin typeface="Consolas" pitchFamily="49" charset="0"/>
              </a:rPr>
              <a:t>// rest of initialization</a:t>
            </a:r>
          </a:p>
          <a:p>
            <a:pPr>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public 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IConfigurationSource</a:t>
            </a:r>
            <a:endParaRPr lang="en-US" sz="2400" dirty="0" smtClean="0">
              <a:solidFill>
                <a:schemeClr val="tx1"/>
              </a:solidFill>
              <a:latin typeface="Consolas" pitchFamily="49" charset="0"/>
            </a:endParaRP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&lt;T&gt;() </a:t>
            </a:r>
            <a:r>
              <a:rPr lang="en-US" sz="2400" dirty="0" smtClean="0">
                <a:solidFill>
                  <a:schemeClr val="accent2">
                    <a:lumMod val="50000"/>
                  </a:schemeClr>
                </a:solidFill>
                <a:latin typeface="Consolas" pitchFamily="49" charset="0"/>
              </a:rPr>
              <a:t>where</a:t>
            </a:r>
            <a:r>
              <a:rPr lang="en-US" sz="2400" dirty="0" smtClean="0">
                <a:solidFill>
                  <a:schemeClr val="tx1"/>
                </a:solidFill>
                <a:latin typeface="Consolas" pitchFamily="49" charset="0"/>
              </a:rPr>
              <a:t> T : </a:t>
            </a:r>
            <a:r>
              <a:rPr lang="en-US" sz="2400" dirty="0" smtClean="0">
                <a:solidFill>
                  <a:schemeClr val="accent2">
                    <a:lumMod val="50000"/>
                  </a:schemeClr>
                </a:solidFill>
                <a:latin typeface="Consolas" pitchFamily="49" charset="0"/>
              </a:rPr>
              <a:t>class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smtClean="0">
                <a:solidFill>
                  <a:schemeClr val="tx1"/>
                </a:solidFill>
                <a:latin typeface="Consolas" pitchFamily="49" charset="0"/>
              </a:rPr>
              <a:t>				</a:t>
            </a:r>
            <a:r>
              <a:rPr lang="en-US" sz="2400" dirty="0" smtClean="0">
                <a:solidFill>
                  <a:schemeClr val="accent1">
                    <a:lumMod val="50000"/>
                  </a:schemeClr>
                </a:solidFill>
                <a:latin typeface="Consolas" pitchFamily="49" charset="0"/>
              </a:rPr>
              <a:t>// override everything</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individual sections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solidFill>
                  <a:schemeClr val="tx1"/>
                </a:solidFill>
                <a:latin typeface="Consolas" pitchFamily="49" charset="0"/>
              </a:rPr>
              <a:t>IProvideConfiguration</a:t>
            </a:r>
            <a:r>
              <a:rPr lang="en-US" dirty="0" smtClean="0">
                <a:solidFill>
                  <a:schemeClr val="tx1"/>
                </a:solidFill>
                <a:latin typeface="Consolas" pitchFamily="49" charset="0"/>
              </a:rPr>
              <a:t> </a:t>
            </a:r>
            <a:r>
              <a:rPr lang="en-US" dirty="0" smtClean="0"/>
              <a:t>to control individual sections</a:t>
            </a:r>
          </a:p>
          <a:p>
            <a:pPr marL="107950" indent="0">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IProvideConfiguration</a:t>
            </a:r>
            <a:r>
              <a:rPr lang="en-US" sz="2400" dirty="0" smtClean="0">
                <a:solidFill>
                  <a:schemeClr val="tx1"/>
                </a:solidFill>
                <a:latin typeface="Consolas" pitchFamily="49" charset="0"/>
              </a:rPr>
              <a:t>&lt;</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&gt;</a:t>
            </a: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a:t>
            </a:r>
            <a:r>
              <a:rPr lang="en-US" sz="2400" dirty="0" smtClean="0">
                <a:solidFill>
                  <a:schemeClr val="accent2">
                    <a:lumMod val="50000"/>
                  </a:schemeClr>
                </a:solidFill>
                <a:latin typeface="Consolas" pitchFamily="49" charset="0"/>
              </a:rPr>
              <a:t>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return new </a:t>
            </a:r>
            <a:r>
              <a:rPr lang="en-US" sz="2400" dirty="0" err="1" smtClean="0">
                <a:solidFill>
                  <a:schemeClr val="tx1"/>
                </a:solidFill>
                <a:latin typeface="Consolas" pitchFamily="49" charset="0"/>
              </a:rPr>
              <a:t>SomeSection</a:t>
            </a:r>
            <a:endParaRPr lang="en-US" sz="2400" dirty="0" smtClean="0">
              <a:solidFill>
                <a:schemeClr val="tx1"/>
              </a:solidFill>
              <a:latin typeface="Consolas" pitchFamily="49" charset="0"/>
            </a:endParaRP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Setting =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extLst>
      <p:ext uri="{BB962C8B-B14F-4D97-AF65-F5344CB8AC3E}">
        <p14:creationId xmlns:p14="http://schemas.microsoft.com/office/powerpoint/2010/main" val="17046897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Hosting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Hosting</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Can host NServiceBus in your own process</a:t>
            </a:r>
          </a:p>
          <a:p>
            <a:pPr lvl="1"/>
            <a:r>
              <a:rPr lang="en-US" dirty="0" smtClean="0"/>
              <a:t>References required:</a:t>
            </a:r>
          </a:p>
          <a:p>
            <a:pPr lvl="2"/>
            <a:r>
              <a:rPr lang="en-US" dirty="0" smtClean="0"/>
              <a:t>NServiceBus.dll </a:t>
            </a:r>
          </a:p>
          <a:p>
            <a:pPr lvl="2"/>
            <a:r>
              <a:rPr lang="en-US" dirty="0" err="1" smtClean="0"/>
              <a:t>NServiceBus.Core.dll</a:t>
            </a:r>
            <a:endParaRPr lang="en-US" dirty="0" smtClean="0"/>
          </a:p>
          <a:p>
            <a:pPr lvl="1"/>
            <a:r>
              <a:rPr lang="en-US" dirty="0" err="1" smtClean="0"/>
              <a:t>NuGet</a:t>
            </a:r>
            <a:r>
              <a:rPr lang="en-US" dirty="0" smtClean="0"/>
              <a:t>:  install-package NServiceBus</a:t>
            </a:r>
          </a:p>
          <a:p>
            <a:pPr lvl="2"/>
            <a:endParaRPr lang="en-US" dirty="0" smtClean="0"/>
          </a:p>
          <a:p>
            <a:pPr lvl="1"/>
            <a:r>
              <a:rPr lang="en-US" dirty="0" smtClean="0"/>
              <a:t>Don’t need to reference </a:t>
            </a:r>
            <a:r>
              <a:rPr lang="en-US" dirty="0" err="1" smtClean="0"/>
              <a:t>NServiceBus.Host.exe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in a Web Application</a:t>
            </a:r>
            <a:endParaRPr lang="en-US" dirty="0"/>
          </a:p>
        </p:txBody>
      </p:sp>
      <p:sp>
        <p:nvSpPr>
          <p:cNvPr id="3" name="Content Placeholder 2"/>
          <p:cNvSpPr>
            <a:spLocks noGrp="1"/>
          </p:cNvSpPr>
          <p:nvPr>
            <p:ph idx="1"/>
          </p:nvPr>
        </p:nvSpPr>
        <p:spPr/>
        <p:txBody>
          <a:bodyPr/>
          <a:lstStyle/>
          <a:p>
            <a:r>
              <a:rPr lang="en-US" dirty="0" smtClean="0"/>
              <a:t>Set up the bus in the </a:t>
            </a:r>
            <a:r>
              <a:rPr lang="en-US" dirty="0" err="1" smtClean="0"/>
              <a:t>Global.asax</a:t>
            </a:r>
            <a:r>
              <a:rPr lang="en-US" dirty="0" smtClean="0"/>
              <a:t> </a:t>
            </a:r>
            <a:r>
              <a:rPr lang="en-US" dirty="0" err="1" smtClean="0"/>
              <a:t>Application_Start</a:t>
            </a:r>
            <a:r>
              <a:rPr lang="en-US" dirty="0" smtClean="0"/>
              <a:t> method</a:t>
            </a:r>
          </a:p>
          <a:p>
            <a:pPr marL="107950" indent="0">
              <a:buNone/>
            </a:pPr>
            <a:endParaRPr lang="en-US"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.Log4Net()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DefaultBuilder</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XmlSerializer</a:t>
            </a:r>
            <a:r>
              <a:rPr lang="en-US" sz="2400" dirty="0" smtClean="0">
                <a:latin typeface="Consolas" pitchFamily="49" charset="0"/>
                <a:cs typeface="Consolas" pitchFamily="49" charset="0"/>
              </a:rPr>
              <a:t>("http://acme.com")</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UseTransport</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Msmq</a:t>
            </a:r>
            <a:r>
              <a:rPr lang="en-US" sz="2400" dirty="0" smtClean="0">
                <a:latin typeface="Consolas" pitchFamily="49" charset="0"/>
                <a:cs typeface="Consolas" pitchFamily="49" charset="0"/>
              </a:rPr>
              <a:t>&gt; </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RabbitMq</a:t>
            </a:r>
            <a:r>
              <a:rPr lang="en-US" sz="1400" dirty="0" smtClean="0">
                <a:latin typeface="Consolas" pitchFamily="49" charset="0"/>
                <a:cs typeface="Consolas" pitchFamily="49" charset="0"/>
              </a:rPr>
              <a:t>/SqlServer/</a:t>
            </a:r>
            <a:r>
              <a:rPr lang="en-US" sz="1400" dirty="0" err="1" smtClean="0">
                <a:latin typeface="Consolas" pitchFamily="49" charset="0"/>
                <a:cs typeface="Consolas" pitchFamily="49" charset="0"/>
              </a:rPr>
              <a:t>ActiveMq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WebSphereMq</a:t>
            </a:r>
            <a:endParaRPr lang="en-US" sz="2400" dirty="0" smtClean="0">
              <a:latin typeface="Consolas" pitchFamily="49" charset="0"/>
              <a:cs typeface="Consolas" pitchFamily="49" charset="0"/>
            </a:endParaRP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UnicastBus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CreateBus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.Start();</a:t>
            </a:r>
          </a:p>
          <a:p>
            <a:pPr>
              <a:buNone/>
            </a:pPr>
            <a:endParaRPr lang="en-US" sz="24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Fluent Initialization DSL</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only endpoints</a:t>
            </a:r>
            <a:endParaRPr lang="en-US" dirty="0"/>
          </a:p>
        </p:txBody>
      </p:sp>
      <p:sp>
        <p:nvSpPr>
          <p:cNvPr id="3" name="Content Placeholder 2"/>
          <p:cNvSpPr>
            <a:spLocks noGrp="1"/>
          </p:cNvSpPr>
          <p:nvPr>
            <p:ph idx="1"/>
          </p:nvPr>
        </p:nvSpPr>
        <p:spPr/>
        <p:txBody>
          <a:bodyPr/>
          <a:lstStyle/>
          <a:p>
            <a:r>
              <a:rPr lang="en-US" dirty="0" smtClean="0"/>
              <a:t>Useful for endpoints that only sends messages</a:t>
            </a:r>
          </a:p>
          <a:p>
            <a:r>
              <a:rPr lang="en-US" dirty="0" smtClean="0"/>
              <a:t>Configured by calling .</a:t>
            </a:r>
            <a:r>
              <a:rPr lang="en-US" dirty="0" err="1" smtClean="0"/>
              <a:t>SendOnly</a:t>
            </a:r>
            <a:r>
              <a:rPr lang="en-US" dirty="0" smtClean="0"/>
              <a:t>()</a:t>
            </a:r>
          </a:p>
          <a:p>
            <a:r>
              <a:rPr lang="en-US" dirty="0" smtClean="0"/>
              <a:t>Doesn’t need settings for</a:t>
            </a:r>
          </a:p>
          <a:p>
            <a:pPr lvl="1"/>
            <a:r>
              <a:rPr lang="en-US" dirty="0" smtClean="0"/>
              <a:t>Input queue</a:t>
            </a:r>
          </a:p>
          <a:p>
            <a:pPr lvl="1"/>
            <a:r>
              <a:rPr lang="en-US" dirty="0" smtClean="0"/>
              <a:t>Error queue</a:t>
            </a:r>
          </a:p>
          <a:p>
            <a:pPr lvl="1"/>
            <a:r>
              <a:rPr lang="en-US" dirty="0" smtClean="0"/>
              <a:t>Worker threads, Retries</a:t>
            </a:r>
          </a:p>
          <a:p>
            <a:pPr lvl="1"/>
            <a:endParaRPr lang="en-US" dirty="0" smtClean="0"/>
          </a:p>
          <a:p>
            <a:pPr lvl="1"/>
            <a:endParaRPr lang="en-US" dirty="0" smtClean="0"/>
          </a:p>
          <a:p>
            <a:pPr marL="107950" indent="0">
              <a:buNone/>
            </a:pPr>
            <a:endParaRPr lang="en-US" dirty="0" smtClean="0"/>
          </a:p>
        </p:txBody>
      </p:sp>
    </p:spTree>
    <p:extLst>
      <p:ext uri="{BB962C8B-B14F-4D97-AF65-F5344CB8AC3E}">
        <p14:creationId xmlns:p14="http://schemas.microsoft.com/office/powerpoint/2010/main" val="7436012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13</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1, 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 Response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cxnSp>
        <p:nvCxnSpPr>
          <p:cNvPr id="4" name="Straight Connector 3"/>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465249"/>
            <a:ext cx="4095750" cy="1314450"/>
          </a:xfrm>
          <a:prstGeom prst="rect">
            <a:avLst/>
          </a:prstGeom>
          <a:noFill/>
        </p:spPr>
      </p:pic>
      <p:pic>
        <p:nvPicPr>
          <p:cNvPr id="6"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7" name="Rectangle 6"/>
          <p:cNvSpPr/>
          <p:nvPr/>
        </p:nvSpPr>
        <p:spPr>
          <a:xfrm>
            <a:off x="2643174" y="1965315"/>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8" name="Rounded Rectangle 7"/>
          <p:cNvSpPr/>
          <p:nvPr/>
        </p:nvSpPr>
        <p:spPr>
          <a:xfrm>
            <a:off x="3929058" y="1465273"/>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9" name="Rounded Rectangle 8"/>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10" name="Rectangle 9"/>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1" name="Straight Arrow Connector 10"/>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895587" y="3103567"/>
            <a:ext cx="3144855" cy="23637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5072066" y="1751001"/>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21835" y="1786720"/>
            <a:ext cx="642942"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2969414" y="3183735"/>
            <a:ext cx="3144855" cy="220345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14942" y="6143644"/>
            <a:ext cx="428628"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Lightning Bolt 16"/>
          <p:cNvSpPr/>
          <p:nvPr/>
        </p:nvSpPr>
        <p:spPr>
          <a:xfrm flipH="1">
            <a:off x="5572132" y="2822571"/>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ightning Bolt 17"/>
          <p:cNvSpPr/>
          <p:nvPr/>
        </p:nvSpPr>
        <p:spPr>
          <a:xfrm flipH="1">
            <a:off x="5429256" y="4500570"/>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878512" y="3932237"/>
            <a:ext cx="3762568" cy="349968"/>
          </a:xfrm>
          <a:prstGeom prst="rect">
            <a:avLst/>
          </a:prstGeom>
          <a:noFill/>
        </p:spPr>
        <p:txBody>
          <a:bodyPr wrap="none" rtlCol="0">
            <a:spAutoFit/>
          </a:bodyPr>
          <a:lstStyle/>
          <a:p>
            <a:r>
              <a:rPr lang="en-US" dirty="0" smtClean="0"/>
              <a:t>Equivalent to 2 one-way messages</a:t>
            </a:r>
            <a:endParaRPr lang="en-US" dirty="0"/>
          </a:p>
        </p:txBody>
      </p:sp>
      <p:sp>
        <p:nvSpPr>
          <p:cNvPr id="22" name="Rounded Rectangle 21"/>
          <p:cNvSpPr/>
          <p:nvPr/>
        </p:nvSpPr>
        <p:spPr bwMode="auto">
          <a:xfrm>
            <a:off x="239712" y="3627437"/>
            <a:ext cx="2590800" cy="12954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Client can’t assume when a response will arrive, if at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2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sp>
        <p:nvSpPr>
          <p:cNvPr id="3" name="Content Placeholder 2"/>
          <p:cNvSpPr>
            <a:spLocks noGrp="1"/>
          </p:cNvSpPr>
          <p:nvPr>
            <p:ph idx="1"/>
          </p:nvPr>
        </p:nvSpPr>
        <p:spPr/>
        <p:txBody>
          <a:bodyPr/>
          <a:lstStyle/>
          <a:p>
            <a:r>
              <a:rPr lang="en-US" dirty="0" smtClean="0"/>
              <a:t>Message is sent from the server to the client’s queue</a:t>
            </a:r>
          </a:p>
          <a:p>
            <a:pPr lvl="1"/>
            <a:r>
              <a:rPr lang="en-US" dirty="0" smtClean="0"/>
              <a:t>If the client is offline, message sits in the server machine’s outgoing queue</a:t>
            </a:r>
          </a:p>
          <a:p>
            <a:endParaRPr lang="en-US" dirty="0" smtClean="0"/>
          </a:p>
          <a:p>
            <a:r>
              <a:rPr lang="en-US" dirty="0" smtClean="0"/>
              <a:t>Client is not blocked until response arrives</a:t>
            </a:r>
          </a:p>
          <a:p>
            <a:endParaRPr lang="en-US" dirty="0" smtClean="0"/>
          </a:p>
          <a:p>
            <a:r>
              <a:rPr lang="en-US" dirty="0" smtClean="0"/>
              <a:t>If two requests were sent, responses may arrive out of order</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This is NOT RPC</a:t>
            </a:r>
            <a:endParaRPr lang="en-US" dirty="0"/>
          </a:p>
        </p:txBody>
      </p:sp>
      <p:sp>
        <p:nvSpPr>
          <p:cNvPr id="3" name="Content Placeholder 2"/>
          <p:cNvSpPr>
            <a:spLocks noGrp="1"/>
          </p:cNvSpPr>
          <p:nvPr>
            <p:ph idx="1"/>
          </p:nvPr>
        </p:nvSpPr>
        <p:spPr/>
        <p:txBody>
          <a:bodyPr/>
          <a:lstStyle/>
          <a:p>
            <a:r>
              <a:rPr lang="en-US" dirty="0" smtClean="0"/>
              <a:t>Do NOT try to implement regular request/response patterns on top of messaging</a:t>
            </a:r>
          </a:p>
          <a:p>
            <a:endParaRPr lang="en-US" dirty="0" smtClean="0"/>
          </a:p>
          <a:p>
            <a:r>
              <a:rPr lang="en-US" dirty="0" smtClean="0"/>
              <a:t>The client should be designed so that it can continue operating if a response never comes</a:t>
            </a:r>
          </a:p>
          <a:p>
            <a:endParaRPr lang="en-US"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773112" y="1382441"/>
            <a:ext cx="9307513" cy="6219233"/>
          </a:xfrm>
          <a:noFill/>
          <a:ln/>
        </p:spPr>
        <p:txBody>
          <a:bodyPr/>
          <a:lstStyle/>
          <a:p>
            <a:pPr marL="377979" indent="-377979"/>
            <a:r>
              <a:rPr lang="en-US" sz="2800" dirty="0"/>
              <a:t>Latency is the time it takes a single call to cross the network</a:t>
            </a:r>
          </a:p>
          <a:p>
            <a:pPr marL="1259929" lvl="2" indent="-251986"/>
            <a:endParaRPr lang="en-US" sz="2000" dirty="0"/>
          </a:p>
          <a:p>
            <a:pPr marL="377979" indent="-377979"/>
            <a:r>
              <a:rPr lang="en-US" sz="2800" dirty="0"/>
              <a:t>Reasonably small for a LAN, not so small for a WAN, and significant over the internet</a:t>
            </a:r>
          </a:p>
          <a:p>
            <a:pPr marL="377979" indent="-377979"/>
            <a:endParaRPr lang="en-US" sz="2800" dirty="0"/>
          </a:p>
          <a:p>
            <a:pPr marL="377979" indent="-377979"/>
            <a:r>
              <a:rPr lang="en-US" sz="2800" dirty="0"/>
              <a:t>~ 1000 times slower than in-memory access</a:t>
            </a:r>
          </a:p>
          <a:p>
            <a:pPr marL="377979" indent="-377979"/>
            <a:endParaRPr lang="en-US" sz="2800" dirty="0"/>
          </a:p>
          <a:p>
            <a:pPr marL="377979" indent="-377979"/>
            <a:r>
              <a:rPr lang="en-US" sz="2800" dirty="0"/>
              <a:t>If a remote object has 10 properties and you access them one by one, you pay 10 round-trips crossing the network 20 times</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773112" y="1382441"/>
            <a:ext cx="9307513" cy="5445396"/>
          </a:xfrm>
          <a:noFill/>
          <a:ln/>
        </p:spPr>
        <p:txBody>
          <a:bodyPr/>
          <a:lstStyle/>
          <a:p>
            <a:pPr marL="377979" indent="-377979"/>
            <a:r>
              <a:rPr lang="en-US" dirty="0"/>
              <a:t>Solutions</a:t>
            </a:r>
            <a:r>
              <a:rPr lang="en-US" dirty="0" smtClean="0"/>
              <a:t>:</a:t>
            </a:r>
          </a:p>
          <a:p>
            <a:pPr marL="377979" indent="-377979"/>
            <a:endParaRPr lang="en-US" dirty="0"/>
          </a:p>
          <a:p>
            <a:pPr marL="818954" lvl="1" indent="-314982"/>
            <a:r>
              <a:rPr lang="en-US" dirty="0"/>
              <a:t>Don’t cross the network if you don’t have to</a:t>
            </a:r>
          </a:p>
          <a:p>
            <a:pPr marL="818954" lvl="1" indent="-314982"/>
            <a:r>
              <a:rPr lang="en-US" dirty="0"/>
              <a:t>Inter-object chit-chat shouldn’t cross the network</a:t>
            </a:r>
          </a:p>
          <a:p>
            <a:pPr marL="818954" lvl="1" indent="-314982"/>
            <a:endParaRPr lang="en-US" dirty="0"/>
          </a:p>
          <a:p>
            <a:pPr marL="818954" lvl="1" indent="-314982"/>
            <a:r>
              <a:rPr lang="en-US" dirty="0"/>
              <a:t>If you have to cross the network, </a:t>
            </a:r>
            <a:endParaRPr lang="en-US" dirty="0" smtClean="0"/>
          </a:p>
          <a:p>
            <a:pPr marL="818954" lvl="1" indent="-314982">
              <a:buNone/>
            </a:pPr>
            <a:r>
              <a:rPr lang="en-US" dirty="0" smtClean="0"/>
              <a:t>	take </a:t>
            </a:r>
            <a:r>
              <a:rPr lang="en-US" dirty="0"/>
              <a:t>all the data you </a:t>
            </a:r>
            <a:r>
              <a:rPr lang="en-US" u="sng" dirty="0"/>
              <a:t>might</a:t>
            </a:r>
            <a:r>
              <a:rPr lang="en-US" dirty="0"/>
              <a:t> need with </a:t>
            </a:r>
            <a:r>
              <a:rPr lang="en-US" dirty="0" smtClean="0"/>
              <a:t>you</a:t>
            </a:r>
          </a:p>
          <a:p>
            <a:pPr marL="818954" lvl="1" indent="-314982">
              <a:buNone/>
            </a:pPr>
            <a:endParaRPr lang="en-US" dirty="0" smtClean="0"/>
          </a:p>
          <a:p>
            <a:pPr marL="818954" lvl="1" indent="-314982">
              <a:buNone/>
            </a:pPr>
            <a:r>
              <a:rPr lang="en-US" dirty="0" smtClean="0"/>
              <a:t>Messaging makes no assumptions about latency</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return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t>Bus.Reply</a:t>
            </a:r>
            <a:r>
              <a:rPr lang="en-US" dirty="0" smtClean="0"/>
              <a:t>(messages);</a:t>
            </a:r>
          </a:p>
          <a:p>
            <a:pPr lvl="1"/>
            <a:r>
              <a:rPr lang="en-US" dirty="0" smtClean="0"/>
              <a:t>Remember: You don’t know when this will arrive</a:t>
            </a:r>
            <a:endParaRPr lang="en-US" dirty="0" smtClean="0">
              <a:latin typeface="Consolas" pitchFamily="49" charset="0"/>
            </a:endParaRPr>
          </a:p>
          <a:p>
            <a:endParaRPr lang="en-US" dirty="0" smtClean="0">
              <a:latin typeface="Consolas" pitchFamily="49" charset="0"/>
            </a:endParaRPr>
          </a:p>
          <a:p>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 </a:t>
            </a:r>
            <a:r>
              <a:rPr lang="en-US" dirty="0" err="1" smtClean="0">
                <a:latin typeface="Consolas" pitchFamily="49" charset="0"/>
              </a:rPr>
              <a:t>errorCode</a:t>
            </a:r>
            <a:r>
              <a:rPr lang="en-US" dirty="0" smtClean="0">
                <a:latin typeface="Consolas" pitchFamily="49" charset="0"/>
              </a:rPr>
              <a:t>);</a:t>
            </a:r>
          </a:p>
          <a:p>
            <a:pPr lvl="1"/>
            <a:r>
              <a:rPr lang="en-US" dirty="0" smtClean="0"/>
              <a:t>Embeds the </a:t>
            </a:r>
            <a:r>
              <a:rPr lang="en-US" dirty="0" err="1" smtClean="0"/>
              <a:t>errorCode</a:t>
            </a:r>
            <a:r>
              <a:rPr lang="en-US" dirty="0" smtClean="0"/>
              <a:t> in a control message</a:t>
            </a:r>
          </a:p>
          <a:p>
            <a:pPr lvl="1"/>
            <a:r>
              <a:rPr lang="en-US" dirty="0" smtClean="0"/>
              <a:t>Prefer to define an enumeration:</a:t>
            </a:r>
          </a:p>
          <a:p>
            <a:pPr lvl="2"/>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a:t>
            </a:r>
            <a:r>
              <a:rPr lang="en-US" dirty="0" err="1" smtClean="0">
                <a:latin typeface="Consolas" pitchFamily="49" charset="0"/>
              </a:rPr>
              <a:t>ErrorCodes.NoSuchUser</a:t>
            </a:r>
            <a:r>
              <a:rPr lang="en-US"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responses client-side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handle like any regular message:</a:t>
            </a:r>
          </a:p>
          <a:p>
            <a:pPr lvl="1"/>
            <a:r>
              <a:rPr lang="en-US" dirty="0" smtClean="0"/>
              <a:t>Have a class implement </a:t>
            </a:r>
            <a:r>
              <a:rPr lang="en-US" sz="2400" dirty="0" err="1" smtClean="0">
                <a:latin typeface="Consolas" pitchFamily="49" charset="0"/>
              </a:rPr>
              <a:t>IHandleMessages</a:t>
            </a:r>
            <a:r>
              <a:rPr lang="en-US" sz="2400" dirty="0" smtClean="0">
                <a:latin typeface="Consolas" pitchFamily="49" charset="0"/>
              </a:rPr>
              <a:t>&lt;Response&gt;</a:t>
            </a:r>
            <a:endParaRPr lang="en-US" dirty="0" smtClean="0">
              <a:latin typeface="Consolas" pitchFamily="49" charset="0"/>
            </a:endParaRPr>
          </a:p>
          <a:p>
            <a:pPr lvl="1"/>
            <a:endParaRPr lang="en-US" dirty="0" smtClean="0"/>
          </a:p>
          <a:p>
            <a:r>
              <a:rPr lang="en-US" dirty="0" smtClean="0"/>
              <a:t>Can register a callback when sending request:</a:t>
            </a:r>
          </a:p>
          <a:p>
            <a:pPr lvl="1"/>
            <a:r>
              <a:rPr lang="en-US" sz="2400" dirty="0" err="1" smtClean="0">
                <a:latin typeface="Consolas" pitchFamily="49" charset="0"/>
              </a:rPr>
              <a:t>Bus.Send</a:t>
            </a:r>
            <a:r>
              <a:rPr lang="en-US" sz="2400" dirty="0" smtClean="0">
                <a:latin typeface="Consolas" pitchFamily="49" charset="0"/>
              </a:rPr>
              <a:t>(request).Register(</a:t>
            </a:r>
            <a:r>
              <a:rPr lang="en-US" sz="2400" dirty="0" err="1" smtClean="0">
                <a:latin typeface="Consolas" pitchFamily="49" charset="0"/>
              </a:rPr>
              <a:t>asyncCallback</a:t>
            </a:r>
            <a:r>
              <a:rPr lang="en-US" sz="2400" dirty="0" smtClean="0">
                <a:latin typeface="Consolas" pitchFamily="49" charset="0"/>
              </a:rPr>
              <a:t>, state)</a:t>
            </a:r>
          </a:p>
          <a:p>
            <a:pPr lvl="1"/>
            <a:r>
              <a:rPr lang="en-US" dirty="0" smtClean="0"/>
              <a:t>Callback only fires on first response</a:t>
            </a:r>
          </a:p>
          <a:p>
            <a:pPr lvl="2"/>
            <a:r>
              <a:rPr lang="en-US" dirty="0" smtClean="0"/>
              <a:t>Then is cleaned up to prevent memory leaks</a:t>
            </a:r>
          </a:p>
          <a:p>
            <a:pPr lvl="2"/>
            <a:r>
              <a:rPr lang="en-US" dirty="0" smtClean="0"/>
              <a:t>Doesn’t survive restarts – not suitable for server-side</a:t>
            </a:r>
          </a:p>
          <a:p>
            <a:pPr lvl="1"/>
            <a:r>
              <a:rPr lang="en-US" dirty="0" smtClean="0"/>
              <a:t>Useful for feedback on a command (success/failure)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Startup</a:t>
            </a:r>
            <a:endParaRPr lang="en-US" dirty="0"/>
          </a:p>
        </p:txBody>
      </p:sp>
      <p:sp>
        <p:nvSpPr>
          <p:cNvPr id="3" name="Content Placeholder 2"/>
          <p:cNvSpPr>
            <a:spLocks noGrp="1"/>
          </p:cNvSpPr>
          <p:nvPr>
            <p:ph idx="1"/>
          </p:nvPr>
        </p:nvSpPr>
        <p:spPr/>
        <p:txBody>
          <a:bodyPr/>
          <a:lstStyle/>
          <a:p>
            <a:r>
              <a:rPr lang="en-US" dirty="0" smtClean="0"/>
              <a:t>Servers shouldn’t throw away messages - ever</a:t>
            </a:r>
          </a:p>
          <a:p>
            <a:endParaRPr lang="en-US" dirty="0" smtClean="0"/>
          </a:p>
          <a:p>
            <a:r>
              <a:rPr lang="en-US" dirty="0" smtClean="0"/>
              <a:t>Clients may not care what’s in their queue at startup – preferring not to waste resources</a:t>
            </a:r>
          </a:p>
          <a:p>
            <a:endParaRPr lang="en-US" dirty="0" smtClean="0"/>
          </a:p>
          <a:p>
            <a:pPr>
              <a:buNone/>
            </a:pPr>
            <a:r>
              <a:rPr lang="en-US" dirty="0" smtClean="0"/>
              <a:t>	</a:t>
            </a:r>
            <a:r>
              <a:rPr lang="en-US" dirty="0" err="1" smtClean="0">
                <a:latin typeface="Consolas" pitchFamily="49" charset="0"/>
              </a:rPr>
              <a:t>NServiceBus.Configure.With</a:t>
            </a:r>
            <a:r>
              <a:rPr lang="en-US" dirty="0" smtClean="0">
                <a:latin typeface="Consolas" pitchFamily="49" charset="0"/>
              </a:rPr>
              <a:t>()</a:t>
            </a:r>
          </a:p>
          <a:p>
            <a:pPr>
              <a:buNone/>
            </a:pPr>
            <a:r>
              <a:rPr lang="en-US" dirty="0" smtClean="0">
                <a:latin typeface="Consolas" pitchFamily="49" charset="0"/>
              </a:rPr>
              <a:t>			.</a:t>
            </a:r>
            <a:r>
              <a:rPr lang="en-US" dirty="0" err="1" smtClean="0">
                <a:latin typeface="Consolas" pitchFamily="49" charset="0"/>
              </a:rPr>
              <a:t>UseTransport</a:t>
            </a:r>
            <a:r>
              <a:rPr lang="en-US" dirty="0" smtClean="0">
                <a:latin typeface="Consolas" pitchFamily="49" charset="0"/>
              </a:rPr>
              <a:t>&lt;...&gt;()</a:t>
            </a:r>
          </a:p>
          <a:p>
            <a:pPr>
              <a:buNone/>
            </a:pPr>
            <a:r>
              <a:rPr lang="en-US" dirty="0" smtClean="0">
                <a:latin typeface="Consolas" pitchFamily="49" charset="0"/>
              </a:rPr>
              <a:t>					.</a:t>
            </a:r>
            <a:r>
              <a:rPr lang="en-US" dirty="0" err="1" smtClean="0">
                <a:latin typeface="Consolas" pitchFamily="49" charset="0"/>
              </a:rPr>
              <a:t>PurgeOnStartup</a:t>
            </a:r>
            <a:r>
              <a:rPr lang="en-US" dirty="0" smtClean="0">
                <a:latin typeface="Consolas" pitchFamily="49" charset="0"/>
              </a:rPr>
              <a:t>(true);</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p:txBody>
          <a:bodyPr/>
          <a:lstStyle/>
          <a:p>
            <a:pPr>
              <a:spcAft>
                <a:spcPts val="0"/>
              </a:spcAft>
              <a:buNone/>
            </a:pPr>
            <a:endParaRPr lang="en-US" sz="2000" dirty="0" smtClean="0">
              <a:latin typeface="Consolas" pitchFamily="49" charset="0"/>
              <a:cs typeface="Consolas" pitchFamily="49" charset="0"/>
            </a:endParaRPr>
          </a:p>
          <a:p>
            <a:pPr>
              <a:buNone/>
            </a:pPr>
            <a:endParaRPr lang="en-US"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One-Way Messaging</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 Message Handlers</a:t>
            </a:r>
            <a:endParaRPr lang="en-US" dirty="0"/>
          </a:p>
        </p:txBody>
      </p:sp>
      <p:sp>
        <p:nvSpPr>
          <p:cNvPr id="5" name="Content Placeholder 4"/>
          <p:cNvSpPr>
            <a:spLocks noGrp="1"/>
          </p:cNvSpPr>
          <p:nvPr>
            <p:ph idx="1"/>
          </p:nvPr>
        </p:nvSpPr>
        <p:spPr/>
        <p:txBody>
          <a:bodyPr/>
          <a:lstStyle/>
          <a:p>
            <a:r>
              <a:rPr lang="en-US" dirty="0" smtClean="0"/>
              <a:t>NServiceBus.Testing.dll</a:t>
            </a:r>
          </a:p>
          <a:p>
            <a:endParaRPr lang="en-US" dirty="0" smtClean="0"/>
          </a:p>
          <a:p>
            <a:r>
              <a:rPr lang="en-US" dirty="0" smtClean="0"/>
              <a:t>Provides the ability to set expectations around how message handlers handle messages</a:t>
            </a:r>
          </a:p>
          <a:p>
            <a:pPr lvl="1"/>
            <a:r>
              <a:rPr lang="en-US" dirty="0" smtClean="0"/>
              <a:t>Expect: Send, Reply, Publish, etc…</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Exceptions, Consistency, Integration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web services from handlers</a:t>
            </a:r>
            <a:endParaRPr lang="en-US" dirty="0"/>
          </a:p>
        </p:txBody>
      </p:sp>
      <p:sp>
        <p:nvSpPr>
          <p:cNvPr id="41" name="L-Shape 40"/>
          <p:cNvSpPr/>
          <p:nvPr/>
        </p:nvSpPr>
        <p:spPr bwMode="blackWhite">
          <a:xfrm rot="10800000">
            <a:off x="845330" y="1542821"/>
            <a:ext cx="8382001" cy="5437415"/>
          </a:xfrm>
          <a:prstGeom prst="corner">
            <a:avLst>
              <a:gd name="adj1" fmla="val 55764"/>
              <a:gd name="adj2" fmla="val 5374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42" name="Flowchart: Direct Access Storage 41"/>
          <p:cNvSpPr/>
          <p:nvPr/>
        </p:nvSpPr>
        <p:spPr>
          <a:xfrm>
            <a:off x="139299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3" name="Cube 42"/>
          <p:cNvSpPr/>
          <p:nvPr/>
        </p:nvSpPr>
        <p:spPr>
          <a:xfrm>
            <a:off x="1964498"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4" name="Flowchart: Direct Access Storage 43"/>
          <p:cNvSpPr/>
          <p:nvPr/>
        </p:nvSpPr>
        <p:spPr>
          <a:xfrm>
            <a:off x="3036068"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5" name="Cube 44"/>
          <p:cNvSpPr/>
          <p:nvPr/>
        </p:nvSpPr>
        <p:spPr>
          <a:xfrm>
            <a:off x="3607572"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6" name="Flowchart: Direct Access Storage 45"/>
          <p:cNvSpPr/>
          <p:nvPr/>
        </p:nvSpPr>
        <p:spPr>
          <a:xfrm>
            <a:off x="4679142"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TextBox 46"/>
          <p:cNvSpPr txBox="1"/>
          <p:nvPr/>
        </p:nvSpPr>
        <p:spPr>
          <a:xfrm>
            <a:off x="1811415" y="4143523"/>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48" name="TextBox 47"/>
          <p:cNvSpPr txBox="1"/>
          <p:nvPr/>
        </p:nvSpPr>
        <p:spPr>
          <a:xfrm>
            <a:off x="335651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49" name="Cube 48"/>
          <p:cNvSpPr/>
          <p:nvPr/>
        </p:nvSpPr>
        <p:spPr>
          <a:xfrm>
            <a:off x="5322084" y="2357573"/>
            <a:ext cx="1357322" cy="1785950"/>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639365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510368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2" name="Cube 51"/>
          <p:cNvSpPr/>
          <p:nvPr/>
        </p:nvSpPr>
        <p:spPr>
          <a:xfrm>
            <a:off x="7036596"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3" name="Flowchart: Direct Access Storage 52"/>
          <p:cNvSpPr/>
          <p:nvPr/>
        </p:nvSpPr>
        <p:spPr>
          <a:xfrm>
            <a:off x="8108166"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4" name="TextBox 53"/>
          <p:cNvSpPr txBox="1"/>
          <p:nvPr/>
        </p:nvSpPr>
        <p:spPr>
          <a:xfrm>
            <a:off x="6856977"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5" name="Cube 54"/>
          <p:cNvSpPr/>
          <p:nvPr/>
        </p:nvSpPr>
        <p:spPr>
          <a:xfrm>
            <a:off x="2812238" y="5728886"/>
            <a:ext cx="1857388"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sp>
        <p:nvSpPr>
          <p:cNvPr id="56" name="Can 55"/>
          <p:cNvSpPr/>
          <p:nvPr/>
        </p:nvSpPr>
        <p:spPr bwMode="auto">
          <a:xfrm>
            <a:off x="8057116" y="5298374"/>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57" name="Straight Arrow Connector 56"/>
          <p:cNvCxnSpPr>
            <a:endCxn id="55" idx="0"/>
          </p:cNvCxnSpPr>
          <p:nvPr/>
        </p:nvCxnSpPr>
        <p:spPr bwMode="auto">
          <a:xfrm rot="10800000" flipV="1">
            <a:off x="3865945" y="4204386"/>
            <a:ext cx="1823532" cy="1524499"/>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58" name="TextBox 57"/>
          <p:cNvSpPr txBox="1"/>
          <p:nvPr/>
        </p:nvSpPr>
        <p:spPr>
          <a:xfrm>
            <a:off x="4319702" y="5254838"/>
            <a:ext cx="1915011" cy="461665"/>
          </a:xfrm>
          <a:prstGeom prst="rect">
            <a:avLst/>
          </a:prstGeom>
          <a:noFill/>
        </p:spPr>
        <p:txBody>
          <a:bodyPr wrap="none" rtlCol="0">
            <a:spAutoFit/>
          </a:bodyPr>
          <a:lstStyle/>
          <a:p>
            <a:r>
              <a:rPr lang="en-US" sz="2400" b="0" dirty="0" smtClean="0">
                <a:latin typeface="Calibri" pitchFamily="34" charset="0"/>
              </a:rPr>
              <a:t>[HTTP] Invoke</a:t>
            </a:r>
            <a:endParaRPr lang="en-GB" sz="2400" b="0" dirty="0">
              <a:latin typeface="Calibri" pitchFamily="34" charset="0"/>
            </a:endParaRPr>
          </a:p>
        </p:txBody>
      </p:sp>
      <p:grpSp>
        <p:nvGrpSpPr>
          <p:cNvPr id="59" name="Group 181"/>
          <p:cNvGrpSpPr/>
          <p:nvPr/>
        </p:nvGrpSpPr>
        <p:grpSpPr>
          <a:xfrm>
            <a:off x="4889375" y="2800125"/>
            <a:ext cx="1861458" cy="1138118"/>
            <a:chOff x="3380865" y="4143378"/>
            <a:chExt cx="3143273" cy="762003"/>
          </a:xfrm>
        </p:grpSpPr>
        <p:grpSp>
          <p:nvGrpSpPr>
            <p:cNvPr id="60" name="Group 25"/>
            <p:cNvGrpSpPr/>
            <p:nvPr/>
          </p:nvGrpSpPr>
          <p:grpSpPr>
            <a:xfrm>
              <a:off x="3380865" y="4143378"/>
              <a:ext cx="3143273" cy="762003"/>
              <a:chOff x="-2" y="4686300"/>
              <a:chExt cx="3729038" cy="2171711"/>
            </a:xfrm>
          </p:grpSpPr>
          <p:sp>
            <p:nvSpPr>
              <p:cNvPr id="62"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3"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8"/>
              <p:cNvSpPr>
                <a:spLocks noChangeShapeType="1"/>
              </p:cNvSpPr>
              <p:nvPr/>
            </p:nvSpPr>
            <p:spPr bwMode="auto">
              <a:xfrm flipV="1">
                <a:off x="980920" y="6229351"/>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1" name="TextBox 60"/>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68" name="Straight Arrow Connector 67"/>
          <p:cNvCxnSpPr/>
          <p:nvPr/>
        </p:nvCxnSpPr>
        <p:spPr bwMode="auto">
          <a:xfrm rot="16200000" flipH="1">
            <a:off x="7779533" y="443297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69" name="Straight Arrow Connector 68"/>
          <p:cNvCxnSpPr/>
          <p:nvPr/>
        </p:nvCxnSpPr>
        <p:spPr bwMode="auto">
          <a:xfrm rot="16200000" flipH="1">
            <a:off x="8078894" y="442208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70" name="16-Point Star 69"/>
          <p:cNvSpPr/>
          <p:nvPr/>
        </p:nvSpPr>
        <p:spPr bwMode="auto">
          <a:xfrm>
            <a:off x="6407933" y="5984192"/>
            <a:ext cx="2286000" cy="881743"/>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rPr>
              <a:t>Deadlock</a:t>
            </a:r>
            <a:endParaRPr kumimoji="0" lang="en-GB" sz="32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71" name="Group 220"/>
          <p:cNvGrpSpPr/>
          <p:nvPr/>
        </p:nvGrpSpPr>
        <p:grpSpPr>
          <a:xfrm>
            <a:off x="6988520" y="1591411"/>
            <a:ext cx="2199336" cy="751531"/>
            <a:chOff x="6589502" y="5371706"/>
            <a:chExt cx="2199336" cy="751531"/>
          </a:xfrm>
        </p:grpSpPr>
        <p:pic>
          <p:nvPicPr>
            <p:cNvPr id="72" name="Picture 3"/>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73" name="TextBox 72"/>
            <p:cNvSpPr txBox="1"/>
            <p:nvPr/>
          </p:nvSpPr>
          <p:spPr>
            <a:xfrm>
              <a:off x="6589502" y="5450097"/>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74" name="Group 39"/>
          <p:cNvGrpSpPr/>
          <p:nvPr/>
        </p:nvGrpSpPr>
        <p:grpSpPr>
          <a:xfrm>
            <a:off x="773112" y="4781727"/>
            <a:ext cx="3299559" cy="816797"/>
            <a:chOff x="671630" y="4663112"/>
            <a:chExt cx="3299559" cy="816797"/>
          </a:xfrm>
        </p:grpSpPr>
        <p:sp>
          <p:nvSpPr>
            <p:cNvPr id="75" name="TextBox 74"/>
            <p:cNvSpPr txBox="1"/>
            <p:nvPr/>
          </p:nvSpPr>
          <p:spPr>
            <a:xfrm>
              <a:off x="1496794" y="4749788"/>
              <a:ext cx="2474395" cy="523220"/>
            </a:xfrm>
            <a:prstGeom prst="rect">
              <a:avLst/>
            </a:prstGeom>
            <a:noFill/>
          </p:spPr>
          <p:txBody>
            <a:bodyPr wrap="none" rtlCol="0">
              <a:spAutoFit/>
            </a:bodyPr>
            <a:lstStyle/>
            <a:p>
              <a:r>
                <a:rPr lang="en-US" sz="2800" b="0" dirty="0" smtClean="0">
                  <a:latin typeface="Calibri" pitchFamily="34" charset="0"/>
                </a:rPr>
                <a:t>Not Rolled back</a:t>
              </a:r>
              <a:endParaRPr lang="en-GB" sz="2800" b="0" dirty="0">
                <a:latin typeface="Calibri" pitchFamily="34" charset="0"/>
              </a:endParaRPr>
            </a:p>
          </p:txBody>
        </p:sp>
        <p:pic>
          <p:nvPicPr>
            <p:cNvPr id="76"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0-#ppt_w/2"/>
                                          </p:val>
                                        </p:tav>
                                        <p:tav tm="100000">
                                          <p:val>
                                            <p:strVal val="#ppt_x"/>
                                          </p:val>
                                        </p:tav>
                                      </p:tavLst>
                                    </p:anim>
                                    <p:anim calcmode="lin" valueType="num">
                                      <p:cBhvr additive="base">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right)">
                                      <p:cBhvr>
                                        <p:cTn id="13" dur="500"/>
                                        <p:tgtEl>
                                          <p:spTgt spid="5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 0  L 0.25 0  E" pathEditMode="relative" ptsTypes="">
                                      <p:cBhvr>
                                        <p:cTn id="21" dur="2000" fill="hold"/>
                                        <p:tgtEl>
                                          <p:spTgt spid="5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8" grpId="0"/>
      <p:bldP spid="7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L-Shape 83"/>
          <p:cNvSpPr/>
          <p:nvPr/>
        </p:nvSpPr>
        <p:spPr bwMode="blackWhite">
          <a:xfrm rot="10800000">
            <a:off x="845329" y="2332036"/>
            <a:ext cx="8995582" cy="4648197"/>
          </a:xfrm>
          <a:prstGeom prst="corner">
            <a:avLst>
              <a:gd name="adj1" fmla="val 56978"/>
              <a:gd name="adj2" fmla="val 5697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2" name="Title 1"/>
          <p:cNvSpPr>
            <a:spLocks noGrp="1"/>
          </p:cNvSpPr>
          <p:nvPr>
            <p:ph type="title"/>
          </p:nvPr>
        </p:nvSpPr>
        <p:spPr/>
        <p:txBody>
          <a:bodyPr/>
          <a:lstStyle/>
          <a:p>
            <a:r>
              <a:rPr lang="en-US" dirty="0" smtClean="0"/>
              <a:t>Integrating messaging &amp; WS</a:t>
            </a:r>
            <a:endParaRPr lang="en-US" dirty="0"/>
          </a:p>
        </p:txBody>
      </p:sp>
      <p:sp>
        <p:nvSpPr>
          <p:cNvPr id="44" name="Cube 43"/>
          <p:cNvSpPr/>
          <p:nvPr/>
        </p:nvSpPr>
        <p:spPr>
          <a:xfrm>
            <a:off x="3446324" y="5191023"/>
            <a:ext cx="2090057" cy="1785950"/>
          </a:xfrm>
          <a:prstGeom prst="cube">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45" name="TextBox 44"/>
          <p:cNvSpPr txBox="1"/>
          <p:nvPr/>
        </p:nvSpPr>
        <p:spPr bwMode="white">
          <a:xfrm>
            <a:off x="3440112" y="5989637"/>
            <a:ext cx="1717244" cy="707886"/>
          </a:xfrm>
          <a:prstGeom prst="rect">
            <a:avLst/>
          </a:prstGeom>
          <a:noFill/>
        </p:spPr>
        <p:txBody>
          <a:bodyPr wrap="square" rtlCol="0">
            <a:spAutoFit/>
          </a:bodyPr>
          <a:lstStyle/>
          <a:p>
            <a:pPr algn="ctr" rtl="0" fontAlgn="base">
              <a:spcBef>
                <a:spcPct val="0"/>
              </a:spcBef>
              <a:spcAft>
                <a:spcPct val="0"/>
              </a:spcAft>
            </a:pPr>
            <a:r>
              <a:rPr lang="en-US" sz="2000" b="1" kern="1200" dirty="0" smtClean="0">
                <a:effectLst>
                  <a:outerShdw blurRad="38100" dist="38100" dir="2700000" algn="tl">
                    <a:srgbClr val="000000">
                      <a:alpha val="43137"/>
                    </a:srgbClr>
                  </a:outerShdw>
                </a:effectLst>
                <a:latin typeface="Calibri" pitchFamily="34" charset="0"/>
                <a:ea typeface="+mn-ea"/>
                <a:cs typeface="Tahoma" pitchFamily="34" charset="0"/>
              </a:rPr>
              <a:t>Messaging</a:t>
            </a:r>
          </a:p>
          <a:p>
            <a:pPr algn="ctr" rtl="0" fontAlgn="base">
              <a:spcBef>
                <a:spcPct val="0"/>
              </a:spcBef>
              <a:spcAft>
                <a:spcPct val="0"/>
              </a:spcAft>
            </a:pPr>
            <a:r>
              <a:rPr lang="en-US" sz="2000" b="1" dirty="0" smtClean="0">
                <a:effectLst>
                  <a:outerShdw blurRad="38100" dist="38100" dir="2700000" algn="tl">
                    <a:srgbClr val="000000">
                      <a:alpha val="43137"/>
                    </a:srgbClr>
                  </a:outerShdw>
                </a:effectLst>
                <a:latin typeface="Calibri" pitchFamily="34" charset="0"/>
                <a:cs typeface="Tahoma" pitchFamily="34" charset="0"/>
              </a:rPr>
              <a:t>Gateway</a:t>
            </a:r>
            <a:endParaRPr lang="en-US" sz="2000" b="1" kern="1200" dirty="0">
              <a:effectLst>
                <a:outerShdw blurRad="38100" dist="38100" dir="2700000" algn="tl">
                  <a:srgbClr val="000000">
                    <a:alpha val="43137"/>
                  </a:srgbClr>
                </a:outerShdw>
              </a:effectLst>
              <a:latin typeface="Calibri" pitchFamily="34" charset="0"/>
              <a:ea typeface="+mn-ea"/>
              <a:cs typeface="Tahoma" pitchFamily="34" charset="0"/>
            </a:endParaRPr>
          </a:p>
        </p:txBody>
      </p:sp>
      <p:sp>
        <p:nvSpPr>
          <p:cNvPr id="46" name="Flowchart: Direct Access Storage 45"/>
          <p:cNvSpPr/>
          <p:nvPr/>
        </p:nvSpPr>
        <p:spPr>
          <a:xfrm>
            <a:off x="184362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Cube 46"/>
          <p:cNvSpPr/>
          <p:nvPr/>
        </p:nvSpPr>
        <p:spPr>
          <a:xfrm>
            <a:off x="2415127"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8" name="Flowchart: Direct Access Storage 47"/>
          <p:cNvSpPr/>
          <p:nvPr/>
        </p:nvSpPr>
        <p:spPr>
          <a:xfrm>
            <a:off x="3486697"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9" name="Cube 48"/>
          <p:cNvSpPr/>
          <p:nvPr/>
        </p:nvSpPr>
        <p:spPr>
          <a:xfrm>
            <a:off x="4058201"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5129771"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2260913" y="4296731"/>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52" name="TextBox 51"/>
          <p:cNvSpPr txBox="1"/>
          <p:nvPr/>
        </p:nvSpPr>
        <p:spPr>
          <a:xfrm>
            <a:off x="3870936"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53" name="Cube 52"/>
          <p:cNvSpPr/>
          <p:nvPr/>
        </p:nvSpPr>
        <p:spPr>
          <a:xfrm>
            <a:off x="5772713"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54" name="Flowchart: Direct Access Storage 53"/>
          <p:cNvSpPr/>
          <p:nvPr/>
        </p:nvSpPr>
        <p:spPr>
          <a:xfrm>
            <a:off x="684428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5" name="TextBox 54"/>
          <p:cNvSpPr txBox="1"/>
          <p:nvPr/>
        </p:nvSpPr>
        <p:spPr>
          <a:xfrm>
            <a:off x="5552397"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6" name="Cube 55"/>
          <p:cNvSpPr/>
          <p:nvPr/>
        </p:nvSpPr>
        <p:spPr>
          <a:xfrm>
            <a:off x="7487225"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7" name="Flowchart: Direct Access Storage 56"/>
          <p:cNvSpPr/>
          <p:nvPr/>
        </p:nvSpPr>
        <p:spPr>
          <a:xfrm>
            <a:off x="8558795"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8" name="TextBox 57"/>
          <p:cNvSpPr txBox="1"/>
          <p:nvPr/>
        </p:nvSpPr>
        <p:spPr>
          <a:xfrm>
            <a:off x="7272245"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9" name="Cube 58"/>
          <p:cNvSpPr/>
          <p:nvPr/>
        </p:nvSpPr>
        <p:spPr>
          <a:xfrm>
            <a:off x="1345389" y="5980129"/>
            <a:ext cx="1244379"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grpSp>
        <p:nvGrpSpPr>
          <p:cNvPr id="60" name="Group 191"/>
          <p:cNvGrpSpPr/>
          <p:nvPr/>
        </p:nvGrpSpPr>
        <p:grpSpPr>
          <a:xfrm>
            <a:off x="5649912" y="4084637"/>
            <a:ext cx="1295400" cy="762000"/>
            <a:chOff x="7072330" y="4572008"/>
            <a:chExt cx="1295400" cy="762000"/>
          </a:xfrm>
        </p:grpSpPr>
        <p:grpSp>
          <p:nvGrpSpPr>
            <p:cNvPr id="61" name="Group 25"/>
            <p:cNvGrpSpPr/>
            <p:nvPr/>
          </p:nvGrpSpPr>
          <p:grpSpPr>
            <a:xfrm>
              <a:off x="7072330" y="4572008"/>
              <a:ext cx="1295400" cy="762000"/>
              <a:chOff x="0" y="4686300"/>
              <a:chExt cx="3729038" cy="2171700"/>
            </a:xfrm>
          </p:grpSpPr>
          <p:sp>
            <p:nvSpPr>
              <p:cNvPr id="63" name="Rectangle 15"/>
              <p:cNvSpPr>
                <a:spLocks noChangeArrowheads="1"/>
              </p:cNvSpPr>
              <p:nvPr/>
            </p:nvSpPr>
            <p:spPr bwMode="auto">
              <a:xfrm>
                <a:off x="0" y="4686300"/>
                <a:ext cx="3729038" cy="2171700"/>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8"/>
              <p:cNvSpPr>
                <a:spLocks noChangeShapeType="1"/>
              </p:cNvSpPr>
              <p:nvPr/>
            </p:nvSpPr>
            <p:spPr bwMode="auto">
              <a:xfrm flipV="1">
                <a:off x="958850" y="6229350"/>
                <a:ext cx="1727200" cy="0"/>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8"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2" name="TextBox 61"/>
            <p:cNvSpPr txBox="1"/>
            <p:nvPr/>
          </p:nvSpPr>
          <p:spPr>
            <a:xfrm>
              <a:off x="7437947" y="4572008"/>
              <a:ext cx="63671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ea typeface="+mn-ea"/>
                  <a:cs typeface="Tahoma" pitchFamily="34" charset="0"/>
                </a:rPr>
                <a:t>Msg</a:t>
              </a:r>
              <a:endParaRPr kumimoji="0" lang="en-GB" sz="20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9" name="Can 68"/>
          <p:cNvSpPr/>
          <p:nvPr/>
        </p:nvSpPr>
        <p:spPr bwMode="auto">
          <a:xfrm>
            <a:off x="8649703" y="5385480"/>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70" name="Straight Arrow Connector 69"/>
          <p:cNvCxnSpPr/>
          <p:nvPr/>
        </p:nvCxnSpPr>
        <p:spPr bwMode="auto">
          <a:xfrm rot="16200000" flipH="1">
            <a:off x="8125352" y="458618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71" name="Straight Arrow Connector 70"/>
          <p:cNvCxnSpPr/>
          <p:nvPr/>
        </p:nvCxnSpPr>
        <p:spPr bwMode="auto">
          <a:xfrm rot="16200000" flipH="1">
            <a:off x="8424713" y="457529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grpSp>
        <p:nvGrpSpPr>
          <p:cNvPr id="72" name="Group 181"/>
          <p:cNvGrpSpPr/>
          <p:nvPr/>
        </p:nvGrpSpPr>
        <p:grpSpPr>
          <a:xfrm>
            <a:off x="5340004" y="2953333"/>
            <a:ext cx="1861458" cy="1138118"/>
            <a:chOff x="3380865" y="4143378"/>
            <a:chExt cx="3143273" cy="762003"/>
          </a:xfrm>
        </p:grpSpPr>
        <p:grpSp>
          <p:nvGrpSpPr>
            <p:cNvPr id="73" name="Group 25"/>
            <p:cNvGrpSpPr/>
            <p:nvPr/>
          </p:nvGrpSpPr>
          <p:grpSpPr>
            <a:xfrm>
              <a:off x="3380865" y="4143378"/>
              <a:ext cx="3143273" cy="762003"/>
              <a:chOff x="-2" y="4686300"/>
              <a:chExt cx="3729038" cy="2171711"/>
            </a:xfrm>
          </p:grpSpPr>
          <p:sp>
            <p:nvSpPr>
              <p:cNvPr id="75"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6"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7"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8" name="Line 18"/>
              <p:cNvSpPr>
                <a:spLocks noChangeShapeType="1"/>
              </p:cNvSpPr>
              <p:nvPr/>
            </p:nvSpPr>
            <p:spPr bwMode="auto">
              <a:xfrm flipV="1">
                <a:off x="958850" y="6229350"/>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9"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80"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74" name="TextBox 73"/>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81" name="Straight Arrow Connector 80"/>
          <p:cNvCxnSpPr/>
          <p:nvPr/>
        </p:nvCxnSpPr>
        <p:spPr bwMode="auto">
          <a:xfrm rot="10800000" flipV="1">
            <a:off x="2575478" y="6406451"/>
            <a:ext cx="821868"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82" name="TextBox 81"/>
          <p:cNvSpPr txBox="1"/>
          <p:nvPr/>
        </p:nvSpPr>
        <p:spPr>
          <a:xfrm>
            <a:off x="2521054" y="5568244"/>
            <a:ext cx="908949" cy="707886"/>
          </a:xfrm>
          <a:prstGeom prst="rect">
            <a:avLst/>
          </a:prstGeom>
          <a:noFill/>
        </p:spPr>
        <p:txBody>
          <a:bodyPr wrap="square" rtlCol="0">
            <a:spAutoFit/>
          </a:bodyPr>
          <a:lstStyle/>
          <a:p>
            <a:r>
              <a:rPr lang="en-US" sz="2000" b="0" dirty="0" smtClean="0">
                <a:latin typeface="Calibri" pitchFamily="34" charset="0"/>
              </a:rPr>
              <a:t>[HTTP] Invoke</a:t>
            </a:r>
            <a:endParaRPr lang="en-GB" sz="2000" b="0" dirty="0">
              <a:latin typeface="Calibri" pitchFamily="34" charset="0"/>
            </a:endParaRPr>
          </a:p>
        </p:txBody>
      </p:sp>
      <p:sp>
        <p:nvSpPr>
          <p:cNvPr id="83" name="TextBox 82"/>
          <p:cNvSpPr txBox="1"/>
          <p:nvPr/>
        </p:nvSpPr>
        <p:spPr>
          <a:xfrm>
            <a:off x="1306512" y="1808817"/>
            <a:ext cx="6757043" cy="523220"/>
          </a:xfrm>
          <a:prstGeom prst="rect">
            <a:avLst/>
          </a:prstGeom>
          <a:noFill/>
        </p:spPr>
        <p:txBody>
          <a:bodyPr wrap="none" rtlCol="0">
            <a:spAutoFit/>
          </a:bodyPr>
          <a:lstStyle/>
          <a:p>
            <a:r>
              <a:rPr lang="en-US" sz="2800" b="0" dirty="0" smtClean="0">
                <a:latin typeface="Calibri" pitchFamily="34" charset="0"/>
              </a:rPr>
              <a:t>The message won’t be sent if there’s a failure</a:t>
            </a:r>
            <a:endParaRPr lang="en-GB" sz="2800" b="0" dirty="0">
              <a:latin typeface="Calibri" pitchFamily="34" charset="0"/>
            </a:endParaRPr>
          </a:p>
        </p:txBody>
      </p:sp>
      <p:grpSp>
        <p:nvGrpSpPr>
          <p:cNvPr id="87" name="Group 86"/>
          <p:cNvGrpSpPr/>
          <p:nvPr/>
        </p:nvGrpSpPr>
        <p:grpSpPr>
          <a:xfrm>
            <a:off x="7173912" y="5456237"/>
            <a:ext cx="1357322" cy="1369165"/>
            <a:chOff x="7173912" y="5456237"/>
            <a:chExt cx="1357322" cy="1369165"/>
          </a:xfrm>
        </p:grpSpPr>
        <p:pic>
          <p:nvPicPr>
            <p:cNvPr id="94210"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402512" y="5456237"/>
              <a:ext cx="838200" cy="838200"/>
            </a:xfrm>
            <a:prstGeom prst="rect">
              <a:avLst/>
            </a:prstGeom>
            <a:noFill/>
            <a:ln w="9525">
              <a:noFill/>
              <a:miter lim="800000"/>
              <a:headEnd/>
              <a:tailEnd/>
            </a:ln>
          </p:spPr>
        </p:pic>
        <p:sp>
          <p:nvSpPr>
            <p:cNvPr id="86" name="TextBox 85"/>
            <p:cNvSpPr txBox="1"/>
            <p:nvPr/>
          </p:nvSpPr>
          <p:spPr>
            <a:xfrm>
              <a:off x="7173912" y="6446837"/>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Commit</a:t>
              </a:r>
              <a:endParaRPr lang="en-US" sz="2000" kern="1200" dirty="0">
                <a:latin typeface="Calibri" pitchFamily="34" charset="0"/>
                <a:ea typeface="+mn-ea"/>
                <a:cs typeface="Tahoma" pitchFamily="34" charset="0"/>
              </a:endParaRPr>
            </a:p>
          </p:txBody>
        </p:sp>
      </p:grpSp>
      <p:sp>
        <p:nvSpPr>
          <p:cNvPr id="89" name="TextBox 88"/>
          <p:cNvSpPr txBox="1"/>
          <p:nvPr/>
        </p:nvSpPr>
        <p:spPr bwMode="white">
          <a:xfrm>
            <a:off x="620712" y="1036637"/>
            <a:ext cx="5105400" cy="550279"/>
          </a:xfrm>
          <a:prstGeom prst="rect">
            <a:avLst/>
          </a:prstGeom>
          <a:noFill/>
        </p:spPr>
        <p:txBody>
          <a:bodyPr wrap="square" rtlCol="0">
            <a:spAutoFit/>
          </a:bodyPr>
          <a:lstStyle/>
          <a:p>
            <a:pPr rtl="0" fontAlgn="base">
              <a:spcBef>
                <a:spcPct val="0"/>
              </a:spcBef>
              <a:spcAft>
                <a:spcPct val="0"/>
              </a:spcAft>
            </a:pPr>
            <a:r>
              <a:rPr lang="en-US" sz="3200" b="1" kern="1200" dirty="0" smtClean="0">
                <a:effectLst>
                  <a:outerShdw blurRad="38100" dist="38100" dir="2700000" algn="tl">
                    <a:srgbClr val="000000">
                      <a:alpha val="43137"/>
                    </a:srgbClr>
                  </a:outerShdw>
                </a:effectLst>
                <a:latin typeface="+mj-lt"/>
                <a:ea typeface="+mn-ea"/>
                <a:cs typeface="Tahoma" pitchFamily="34" charset="0"/>
              </a:rPr>
              <a:t>The right way</a:t>
            </a:r>
            <a:endParaRPr lang="en-US" sz="3200" b="1" kern="1200" dirty="0">
              <a:effectLst>
                <a:outerShdw blurRad="38100" dist="38100" dir="2700000" algn="tl">
                  <a:srgbClr val="000000">
                    <a:alpha val="43137"/>
                  </a:srgbClr>
                </a:outerShdw>
              </a:effectLst>
              <a:latin typeface="+mj-lt"/>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0-#ppt_w/2"/>
                                          </p:val>
                                        </p:tav>
                                        <p:tav tm="100000">
                                          <p:val>
                                            <p:strVal val="#ppt_x"/>
                                          </p:val>
                                        </p:tav>
                                      </p:tavLst>
                                    </p:anim>
                                    <p:anim calcmode="lin" valueType="num">
                                      <p:cBhvr additive="base">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 0  L 0.25 0  E" pathEditMode="relative" ptsTypes="">
                                      <p:cBhvr>
                                        <p:cTn id="17" dur="2000" fill="hold"/>
                                        <p:tgtEl>
                                          <p:spTgt spid="72"/>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up)">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up)">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5.96569E-7 -4.16334E-6 L -0.17755 0.16125 " pathEditMode="relative" rAng="0" ptsTypes="AA">
                                      <p:cBhvr>
                                        <p:cTn id="39" dur="2000" fill="hold"/>
                                        <p:tgtEl>
                                          <p:spTgt spid="60"/>
                                        </p:tgtEl>
                                        <p:attrNameLst>
                                          <p:attrName>ppt_x</p:attrName>
                                          <p:attrName>ppt_y</p:attrName>
                                        </p:attrNameLst>
                                      </p:cBhvr>
                                      <p:rCtr x="-8900" y="810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ipe(right)">
                                      <p:cBhvr>
                                        <p:cTn id="44" dur="500"/>
                                        <p:tgtEl>
                                          <p:spTgt spid="8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2" grpId="0"/>
      <p:bldP spid="8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to WS Integration</a:t>
            </a:r>
            <a:endParaRPr lang="en-US" dirty="0"/>
          </a:p>
        </p:txBody>
      </p:sp>
      <p:sp>
        <p:nvSpPr>
          <p:cNvPr id="3" name="Content Placeholder 2"/>
          <p:cNvSpPr>
            <a:spLocks noGrp="1"/>
          </p:cNvSpPr>
          <p:nvPr>
            <p:ph idx="1"/>
          </p:nvPr>
        </p:nvSpPr>
        <p:spPr/>
        <p:txBody>
          <a:bodyPr/>
          <a:lstStyle/>
          <a:p>
            <a:r>
              <a:rPr lang="en-US" dirty="0" smtClean="0"/>
              <a:t>When calling external web services from a messaging endpoint, if they’re down, regular retry logic kicks in.</a:t>
            </a:r>
            <a:endParaRPr lang="en-US" dirty="0"/>
          </a:p>
        </p:txBody>
      </p:sp>
      <p:sp>
        <p:nvSpPr>
          <p:cNvPr id="4" name="Rounded Rectangle 3"/>
          <p:cNvSpPr/>
          <p:nvPr/>
        </p:nvSpPr>
        <p:spPr bwMode="auto">
          <a:xfrm>
            <a:off x="1077912" y="4465637"/>
            <a:ext cx="2630184" cy="105823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Franklin Gothic Medium" pitchFamily="34" charset="0"/>
              </a:rPr>
              <a:t>Messaging</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b="1" kern="0" dirty="0" smtClean="0">
                <a:solidFill>
                  <a:schemeClr val="bg1"/>
                </a:solidFill>
                <a:latin typeface="Franklin Gothic Medium" pitchFamily="34" charset="0"/>
              </a:rPr>
              <a:t>Gateway</a:t>
            </a:r>
            <a:endParaRPr kumimoji="0" lang="en-US" sz="2800" b="1" i="0" u="none" strike="noStrike" kern="0" cap="none" spc="0" normalizeH="0" baseline="0" noProof="0" dirty="0" smtClean="0">
              <a:ln>
                <a:noFill/>
              </a:ln>
              <a:solidFill>
                <a:schemeClr val="bg1"/>
              </a:solidFill>
              <a:effectLst/>
              <a:uLnTx/>
              <a:uFillTx/>
              <a:latin typeface="Franklin Gothic Medium" pitchFamily="34" charset="0"/>
            </a:endParaRPr>
          </a:p>
        </p:txBody>
      </p:sp>
      <p:cxnSp>
        <p:nvCxnSpPr>
          <p:cNvPr id="6" name="Straight Arrow Connector 5"/>
          <p:cNvCxnSpPr/>
          <p:nvPr/>
        </p:nvCxnSpPr>
        <p:spPr>
          <a:xfrm flipV="1">
            <a:off x="3897312" y="4699743"/>
            <a:ext cx="2468880" cy="0"/>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p:nvPr/>
        </p:nvCxnSpPr>
        <p:spPr>
          <a:xfrm flipH="1" flipV="1">
            <a:off x="5268912" y="5219075"/>
            <a:ext cx="1097280" cy="0"/>
          </a:xfrm>
          <a:prstGeom prst="straightConnector1">
            <a:avLst/>
          </a:prstGeom>
          <a:noFill/>
          <a:ln w="38100" cap="flat" cmpd="sng" algn="ctr">
            <a:solidFill>
              <a:schemeClr val="tx1"/>
            </a:solidFill>
            <a:prstDash val="sysDash"/>
            <a:tailEnd type="stealth" w="lg" len="lg"/>
          </a:ln>
          <a:effectLst/>
        </p:spPr>
      </p:cxnSp>
      <p:sp>
        <p:nvSpPr>
          <p:cNvPr id="8" name="TextBox 7"/>
          <p:cNvSpPr txBox="1"/>
          <p:nvPr/>
        </p:nvSpPr>
        <p:spPr>
          <a:xfrm>
            <a:off x="4811712" y="4838075"/>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10" name="Rounded Rectangle 9"/>
          <p:cNvSpPr/>
          <p:nvPr/>
        </p:nvSpPr>
        <p:spPr bwMode="auto">
          <a:xfrm>
            <a:off x="6524928" y="4465637"/>
            <a:ext cx="2630184" cy="1058238"/>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Web Service</a:t>
            </a:r>
          </a:p>
        </p:txBody>
      </p:sp>
      <p:sp>
        <p:nvSpPr>
          <p:cNvPr id="11" name="TextBox 10"/>
          <p:cNvSpPr txBox="1"/>
          <p:nvPr/>
        </p:nvSpPr>
        <p:spPr>
          <a:xfrm>
            <a:off x="4433541" y="4334612"/>
            <a:ext cx="987771" cy="435825"/>
          </a:xfrm>
          <a:prstGeom prst="rect">
            <a:avLst/>
          </a:prstGeom>
          <a:noFill/>
        </p:spPr>
        <p:txBody>
          <a:bodyPr wrap="none" rtlCol="0">
            <a:spAutoFit/>
          </a:bodyPr>
          <a:lstStyle/>
          <a:p>
            <a:r>
              <a:rPr lang="en-US" sz="2400" dirty="0" smtClean="0"/>
              <a:t>HTTP</a:t>
            </a:r>
            <a:endParaRPr lang="en-US" sz="2400" dirty="0"/>
          </a:p>
        </p:txBody>
      </p:sp>
      <p:sp>
        <p:nvSpPr>
          <p:cNvPr id="12" name="Rectangle 3"/>
          <p:cNvSpPr txBox="1">
            <a:spLocks noChangeArrowheads="1"/>
          </p:cNvSpPr>
          <p:nvPr/>
        </p:nvSpPr>
        <p:spPr>
          <a:xfrm>
            <a:off x="1154112" y="56086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&amp; Integration</a:t>
            </a:r>
            <a:endParaRPr lang="en-US" dirty="0"/>
          </a:p>
        </p:txBody>
      </p:sp>
      <p:sp>
        <p:nvSpPr>
          <p:cNvPr id="3" name="Content Placeholder 2"/>
          <p:cNvSpPr>
            <a:spLocks noGrp="1"/>
          </p:cNvSpPr>
          <p:nvPr>
            <p:ph idx="1"/>
          </p:nvPr>
        </p:nvSpPr>
        <p:spPr/>
        <p:txBody>
          <a:bodyPr/>
          <a:lstStyle/>
          <a:p>
            <a:r>
              <a:rPr lang="en-US" dirty="0" smtClean="0"/>
              <a:t>Request/response synchronous web service most broadly known</a:t>
            </a:r>
          </a:p>
          <a:p>
            <a:pPr lvl="1"/>
            <a:r>
              <a:rPr lang="en-US" dirty="0" smtClean="0"/>
              <a:t>Makes sense to expose this kind of endpoint</a:t>
            </a:r>
          </a:p>
          <a:p>
            <a:pPr lvl="1"/>
            <a:r>
              <a:rPr lang="en-US" dirty="0" smtClean="0"/>
              <a:t>Throttle it – not a scalable solution</a:t>
            </a:r>
          </a:p>
          <a:p>
            <a:pPr lvl="1"/>
            <a:r>
              <a:rPr lang="en-US" dirty="0" smtClean="0"/>
              <a:t>Direct users to a different integration *protocol*</a:t>
            </a:r>
            <a:endParaRPr lang="en-US" dirty="0"/>
          </a:p>
        </p:txBody>
      </p:sp>
      <p:pic>
        <p:nvPicPr>
          <p:cNvPr id="4" name="Rectangle 24598" descr="Server"/>
          <p:cNvPicPr>
            <a:picLocks noChangeAspect="1" noChangeArrowheads="1"/>
          </p:cNvPicPr>
          <p:nvPr/>
        </p:nvPicPr>
        <p:blipFill>
          <a:blip r:embed="rId3" cstate="print"/>
          <a:srcRect/>
          <a:stretch>
            <a:fillRect/>
          </a:stretch>
        </p:blipFill>
        <p:spPr bwMode="auto">
          <a:xfrm>
            <a:off x="5802312"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3" cstate="print"/>
          <a:srcRect/>
          <a:stretch>
            <a:fillRect/>
          </a:stretch>
        </p:blipFill>
        <p:spPr bwMode="auto">
          <a:xfrm>
            <a:off x="1392039"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6" name="Group 20"/>
          <p:cNvGrpSpPr/>
          <p:nvPr/>
        </p:nvGrpSpPr>
        <p:grpSpPr>
          <a:xfrm>
            <a:off x="3211512" y="5075237"/>
            <a:ext cx="1463040" cy="381000"/>
            <a:chOff x="2053272" y="4541837"/>
            <a:chExt cx="1463040" cy="381000"/>
          </a:xfrm>
        </p:grpSpPr>
        <p:cxnSp>
          <p:nvCxnSpPr>
            <p:cNvPr id="7" name="Straight Arrow Connector 6"/>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8" name="TextBox 7"/>
            <p:cNvSpPr txBox="1"/>
            <p:nvPr/>
          </p:nvSpPr>
          <p:spPr>
            <a:xfrm>
              <a:off x="22209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9" name="Group 24"/>
          <p:cNvGrpSpPr/>
          <p:nvPr/>
        </p:nvGrpSpPr>
        <p:grpSpPr>
          <a:xfrm>
            <a:off x="3120072" y="5608637"/>
            <a:ext cx="1463040" cy="381000"/>
            <a:chOff x="1961832" y="5075237"/>
            <a:chExt cx="1463040" cy="381000"/>
          </a:xfrm>
        </p:grpSpPr>
        <p:cxnSp>
          <p:nvCxnSpPr>
            <p:cNvPr id="10" name="Straight Arrow Connector 9"/>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11" name="TextBox 10"/>
            <p:cNvSpPr txBox="1"/>
            <p:nvPr/>
          </p:nvSpPr>
          <p:spPr>
            <a:xfrm>
              <a:off x="2144712" y="5075237"/>
              <a:ext cx="1223412" cy="349968"/>
            </a:xfrm>
            <a:prstGeom prst="rect">
              <a:avLst/>
            </a:prstGeom>
            <a:noFill/>
          </p:spPr>
          <p:txBody>
            <a:bodyPr wrap="none" rtlCol="0">
              <a:spAutoFit/>
            </a:bodyPr>
            <a:lstStyle/>
            <a:p>
              <a:r>
                <a:rPr lang="en-US" dirty="0" smtClean="0"/>
                <a:t>Response</a:t>
              </a:r>
              <a:endParaRPr lang="en-US" dirty="0"/>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Integration Protocols</a:t>
            </a:r>
            <a:endParaRPr lang="en-US" dirty="0"/>
          </a:p>
        </p:txBody>
      </p:sp>
      <p:pic>
        <p:nvPicPr>
          <p:cNvPr id="4" name="Rectangle 24598" descr="Server"/>
          <p:cNvPicPr>
            <a:picLocks noChangeAspect="1" noChangeArrowheads="1"/>
          </p:cNvPicPr>
          <p:nvPr/>
        </p:nvPicPr>
        <p:blipFill>
          <a:blip r:embed="rId2" cstate="print"/>
          <a:srcRect/>
          <a:stretch>
            <a:fillRect/>
          </a:stretch>
        </p:blipFill>
        <p:spPr bwMode="auto">
          <a:xfrm>
            <a:off x="5726111"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2" cstate="print"/>
          <a:srcRect/>
          <a:stretch>
            <a:fillRect/>
          </a:stretch>
        </p:blipFill>
        <p:spPr bwMode="auto">
          <a:xfrm>
            <a:off x="163512"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3" name="Group 20"/>
          <p:cNvGrpSpPr/>
          <p:nvPr/>
        </p:nvGrpSpPr>
        <p:grpSpPr>
          <a:xfrm>
            <a:off x="2105017" y="2332037"/>
            <a:ext cx="3474720" cy="381000"/>
            <a:chOff x="2312352" y="4541837"/>
            <a:chExt cx="3474720" cy="381000"/>
          </a:xfrm>
        </p:grpSpPr>
        <p:cxnSp>
          <p:nvCxnSpPr>
            <p:cNvPr id="13" name="Straight Arrow Connector 12"/>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14" name="TextBox 13"/>
            <p:cNvSpPr txBox="1"/>
            <p:nvPr/>
          </p:nvSpPr>
          <p:spPr>
            <a:xfrm>
              <a:off x="35163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6" name="Group 24"/>
          <p:cNvGrpSpPr/>
          <p:nvPr/>
        </p:nvGrpSpPr>
        <p:grpSpPr>
          <a:xfrm>
            <a:off x="2044057" y="2789237"/>
            <a:ext cx="3474720" cy="807978"/>
            <a:chOff x="1916112" y="5075237"/>
            <a:chExt cx="3474720" cy="807978"/>
          </a:xfrm>
        </p:grpSpPr>
        <p:cxnSp>
          <p:nvCxnSpPr>
            <p:cNvPr id="16" name="Straight Arrow Connector 15"/>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17" name="TextBox 16"/>
            <p:cNvSpPr txBox="1"/>
            <p:nvPr/>
          </p:nvSpPr>
          <p:spPr>
            <a:xfrm>
              <a:off x="2144712" y="5075237"/>
              <a:ext cx="2720617" cy="807978"/>
            </a:xfrm>
            <a:prstGeom prst="rect">
              <a:avLst/>
            </a:prstGeom>
            <a:noFill/>
          </p:spPr>
          <p:txBody>
            <a:bodyPr wrap="none" rtlCol="0">
              <a:spAutoFit/>
            </a:bodyPr>
            <a:lstStyle/>
            <a:p>
              <a:r>
                <a:rPr lang="en-US" dirty="0" smtClean="0"/>
                <a:t>Ticket - come back in T</a:t>
              </a:r>
            </a:p>
            <a:p>
              <a:endParaRPr lang="en-US" dirty="0" smtClean="0"/>
            </a:p>
            <a:p>
              <a:r>
                <a:rPr lang="en-US" sz="1400" u="sng" dirty="0" smtClean="0">
                  <a:solidFill>
                    <a:schemeClr val="accent2">
                      <a:lumMod val="75000"/>
                    </a:schemeClr>
                  </a:solidFill>
                </a:rPr>
                <a:t>http://acme.com/responses/guid</a:t>
              </a:r>
              <a:endParaRPr lang="en-US" sz="1400" u="sng" dirty="0">
                <a:solidFill>
                  <a:schemeClr val="accent2">
                    <a:lumMod val="75000"/>
                  </a:schemeClr>
                </a:solidFill>
              </a:endParaRPr>
            </a:p>
          </p:txBody>
        </p:sp>
      </p:grpSp>
      <p:grpSp>
        <p:nvGrpSpPr>
          <p:cNvPr id="7" name="Group 20"/>
          <p:cNvGrpSpPr/>
          <p:nvPr/>
        </p:nvGrpSpPr>
        <p:grpSpPr>
          <a:xfrm>
            <a:off x="1916111" y="4825371"/>
            <a:ext cx="3861955" cy="402266"/>
            <a:chOff x="2138686" y="4520571"/>
            <a:chExt cx="3861955" cy="402266"/>
          </a:xfrm>
        </p:grpSpPr>
        <p:cxnSp>
          <p:nvCxnSpPr>
            <p:cNvPr id="21" name="Straight Arrow Connector 20"/>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22" name="TextBox 21"/>
            <p:cNvSpPr txBox="1"/>
            <p:nvPr/>
          </p:nvSpPr>
          <p:spPr>
            <a:xfrm>
              <a:off x="2138686" y="4520571"/>
              <a:ext cx="3861955" cy="349968"/>
            </a:xfrm>
            <a:prstGeom prst="rect">
              <a:avLst/>
            </a:prstGeom>
            <a:noFill/>
          </p:spPr>
          <p:txBody>
            <a:bodyPr wrap="none" rtlCol="0">
              <a:spAutoFit/>
            </a:bodyPr>
            <a:lstStyle/>
            <a:p>
              <a:pPr lvl="0"/>
              <a:r>
                <a:rPr lang="en-US" dirty="0" smtClean="0"/>
                <a:t>Request (</a:t>
              </a:r>
              <a:r>
                <a:rPr lang="en-US" sz="1400" u="sng" dirty="0" smtClean="0">
                  <a:solidFill>
                    <a:srgbClr val="3333CC">
                      <a:lumMod val="75000"/>
                    </a:srgbClr>
                  </a:solidFill>
                </a:rPr>
                <a:t>http://acme.com/responses/guid</a:t>
              </a:r>
              <a:r>
                <a:rPr lang="en-US" sz="1600" dirty="0" smtClean="0"/>
                <a:t> )</a:t>
              </a:r>
              <a:endParaRPr lang="en-US" sz="1600" u="sng" dirty="0" smtClean="0">
                <a:solidFill>
                  <a:srgbClr val="3333CC">
                    <a:lumMod val="75000"/>
                  </a:srgbClr>
                </a:solidFill>
              </a:endParaRPr>
            </a:p>
          </p:txBody>
        </p:sp>
      </p:grpSp>
      <p:grpSp>
        <p:nvGrpSpPr>
          <p:cNvPr id="8" name="Group 24"/>
          <p:cNvGrpSpPr/>
          <p:nvPr/>
        </p:nvGrpSpPr>
        <p:grpSpPr>
          <a:xfrm>
            <a:off x="2045476" y="5227637"/>
            <a:ext cx="3474720" cy="381000"/>
            <a:chOff x="1916112" y="5075237"/>
            <a:chExt cx="3474720" cy="381000"/>
          </a:xfrm>
        </p:grpSpPr>
        <p:cxnSp>
          <p:nvCxnSpPr>
            <p:cNvPr id="24" name="Straight Arrow Connector 23"/>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25" name="TextBox 24"/>
            <p:cNvSpPr txBox="1"/>
            <p:nvPr/>
          </p:nvSpPr>
          <p:spPr>
            <a:xfrm>
              <a:off x="2112813" y="5075237"/>
              <a:ext cx="3104376" cy="349968"/>
            </a:xfrm>
            <a:prstGeom prst="rect">
              <a:avLst/>
            </a:prstGeom>
            <a:noFill/>
          </p:spPr>
          <p:txBody>
            <a:bodyPr wrap="none" rtlCol="0">
              <a:spAutoFit/>
            </a:bodyPr>
            <a:lstStyle/>
            <a:p>
              <a:r>
                <a:rPr lang="en-US" dirty="0" smtClean="0"/>
                <a:t>Response / come back in T2</a:t>
              </a:r>
            </a:p>
          </p:txBody>
        </p:sp>
      </p:grpSp>
      <p:grpSp>
        <p:nvGrpSpPr>
          <p:cNvPr id="9" name="Group 27"/>
          <p:cNvGrpSpPr/>
          <p:nvPr/>
        </p:nvGrpSpPr>
        <p:grpSpPr>
          <a:xfrm>
            <a:off x="2318377" y="3703637"/>
            <a:ext cx="782930" cy="990600"/>
            <a:chOff x="3135312" y="3703637"/>
            <a:chExt cx="782930" cy="990600"/>
          </a:xfrm>
        </p:grpSpPr>
        <p:sp>
          <p:nvSpPr>
            <p:cNvPr id="26" name="Right Brace 25"/>
            <p:cNvSpPr/>
            <p:nvPr/>
          </p:nvSpPr>
          <p:spPr bwMode="auto">
            <a:xfrm>
              <a:off x="3135312" y="3703637"/>
              <a:ext cx="381000" cy="990600"/>
            </a:xfrm>
            <a:prstGeom prst="rightBrace">
              <a:avLst>
                <a:gd name="adj1" fmla="val 25077"/>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7" name="TextBox 26"/>
            <p:cNvSpPr txBox="1"/>
            <p:nvPr/>
          </p:nvSpPr>
          <p:spPr>
            <a:xfrm>
              <a:off x="3592512" y="4008437"/>
              <a:ext cx="325730" cy="349968"/>
            </a:xfrm>
            <a:prstGeom prst="rect">
              <a:avLst/>
            </a:prstGeom>
            <a:noFill/>
          </p:spPr>
          <p:txBody>
            <a:bodyPr wrap="none" rtlCol="0">
              <a:spAutoFit/>
            </a:bodyPr>
            <a:lstStyle/>
            <a:p>
              <a:r>
                <a:rPr lang="en-US" dirty="0" smtClean="0"/>
                <a:t>T</a:t>
              </a:r>
            </a:p>
          </p:txBody>
        </p:sp>
      </p:grpSp>
      <p:sp>
        <p:nvSpPr>
          <p:cNvPr id="29" name="Rounded Rectangle 28"/>
          <p:cNvSpPr/>
          <p:nvPr/>
        </p:nvSpPr>
        <p:spPr bwMode="auto">
          <a:xfrm>
            <a:off x="2982911" y="63706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Responses can be served by different machines</a:t>
            </a:r>
          </a:p>
        </p:txBody>
      </p:sp>
      <p:cxnSp>
        <p:nvCxnSpPr>
          <p:cNvPr id="30" name="Straight Arrow Connector 29"/>
          <p:cNvCxnSpPr>
            <a:stCxn id="29" idx="0"/>
          </p:cNvCxnSpPr>
          <p:nvPr/>
        </p:nvCxnSpPr>
        <p:spPr>
          <a:xfrm rot="16200000" flipV="1">
            <a:off x="4106861" y="4408487"/>
            <a:ext cx="2743200" cy="1181100"/>
          </a:xfrm>
          <a:prstGeom prst="straightConnector1">
            <a:avLst/>
          </a:prstGeom>
          <a:noFill/>
          <a:ln w="38100" cap="flat" cmpd="sng" algn="ctr">
            <a:solidFill>
              <a:schemeClr val="tx1"/>
            </a:solidFill>
            <a:prstDash val="solid"/>
            <a:tailEnd type="stealth" w="lg" len="lg"/>
          </a:ln>
          <a:effectLst/>
        </p:spPr>
      </p:cxnSp>
      <p:sp>
        <p:nvSpPr>
          <p:cNvPr id="34" name="Rounded Rectangle 33"/>
          <p:cNvSpPr/>
          <p:nvPr/>
        </p:nvSpPr>
        <p:spPr bwMode="auto">
          <a:xfrm>
            <a:off x="3059111" y="13414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Increasing T dynamically pushes back on load</a:t>
            </a:r>
          </a:p>
        </p:txBody>
      </p:sp>
      <p:cxnSp>
        <p:nvCxnSpPr>
          <p:cNvPr id="35" name="Straight Arrow Connector 34"/>
          <p:cNvCxnSpPr/>
          <p:nvPr/>
        </p:nvCxnSpPr>
        <p:spPr>
          <a:xfrm rot="5400000">
            <a:off x="4813927" y="1893887"/>
            <a:ext cx="990600" cy="1104900"/>
          </a:xfrm>
          <a:prstGeom prst="straightConnector1">
            <a:avLst/>
          </a:prstGeom>
          <a:noFill/>
          <a:ln w="38100" cap="flat" cmpd="sng" algn="ctr">
            <a:solidFill>
              <a:schemeClr val="tx1"/>
            </a:solidFill>
            <a:prstDash val="solid"/>
            <a:tailEnd type="stealth" w="lg" len="lg"/>
          </a:ln>
          <a:effectLst/>
        </p:spPr>
      </p:cxnSp>
      <p:grpSp>
        <p:nvGrpSpPr>
          <p:cNvPr id="10" name="Group 20"/>
          <p:cNvGrpSpPr/>
          <p:nvPr/>
        </p:nvGrpSpPr>
        <p:grpSpPr>
          <a:xfrm>
            <a:off x="7447537" y="2789237"/>
            <a:ext cx="2698175" cy="381000"/>
            <a:chOff x="1916112" y="4541837"/>
            <a:chExt cx="2698175" cy="381000"/>
          </a:xfrm>
        </p:grpSpPr>
        <p:cxnSp>
          <p:nvCxnSpPr>
            <p:cNvPr id="39" name="Straight Arrow Connector 38"/>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40" name="TextBox 39"/>
            <p:cNvSpPr txBox="1"/>
            <p:nvPr/>
          </p:nvSpPr>
          <p:spPr>
            <a:xfrm>
              <a:off x="1916112" y="4541837"/>
              <a:ext cx="2698175" cy="349968"/>
            </a:xfrm>
            <a:prstGeom prst="rect">
              <a:avLst/>
            </a:prstGeom>
            <a:noFill/>
          </p:spPr>
          <p:txBody>
            <a:bodyPr wrap="none" rtlCol="0">
              <a:spAutoFit/>
            </a:bodyPr>
            <a:lstStyle/>
            <a:p>
              <a:r>
                <a:rPr lang="en-US" dirty="0" smtClean="0"/>
                <a:t>Send message with </a:t>
              </a:r>
              <a:r>
                <a:rPr lang="en-US" dirty="0" err="1" smtClean="0"/>
                <a:t>guid</a:t>
              </a:r>
              <a:endParaRPr lang="en-US" dirty="0"/>
            </a:p>
          </p:txBody>
        </p:sp>
      </p:grpSp>
      <p:grpSp>
        <p:nvGrpSpPr>
          <p:cNvPr id="11" name="Group 40"/>
          <p:cNvGrpSpPr/>
          <p:nvPr/>
        </p:nvGrpSpPr>
        <p:grpSpPr>
          <a:xfrm>
            <a:off x="7478712" y="5075237"/>
            <a:ext cx="2526253" cy="607602"/>
            <a:chOff x="4964112" y="5198603"/>
            <a:chExt cx="2526253" cy="607602"/>
          </a:xfrm>
        </p:grpSpPr>
        <p:sp>
          <p:nvSpPr>
            <p:cNvPr id="42"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3" name="TextBox 42"/>
            <p:cNvSpPr txBox="1"/>
            <p:nvPr/>
          </p:nvSpPr>
          <p:spPr>
            <a:xfrm>
              <a:off x="5497512" y="5198603"/>
              <a:ext cx="1992853" cy="607602"/>
            </a:xfrm>
            <a:prstGeom prst="rect">
              <a:avLst/>
            </a:prstGeom>
            <a:noFill/>
          </p:spPr>
          <p:txBody>
            <a:bodyPr wrap="none" rtlCol="0">
              <a:spAutoFit/>
            </a:bodyPr>
            <a:lstStyle/>
            <a:p>
              <a:r>
                <a:rPr lang="en-US" dirty="0" smtClean="0"/>
                <a:t>Check cache</a:t>
              </a:r>
            </a:p>
            <a:p>
              <a:r>
                <a:rPr lang="en-US" dirty="0" smtClean="0"/>
                <a:t>Response ready?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0"/>
                            </p:stCondLst>
                            <p:childTnLst>
                              <p:par>
                                <p:cTn id="51" presetID="22" presetClass="entr" presetSubtype="1"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&amp; Request / Response</a:t>
            </a:r>
            <a:endParaRPr lang="en-US" dirty="0"/>
          </a:p>
        </p:txBody>
      </p:sp>
      <p:sp>
        <p:nvSpPr>
          <p:cNvPr id="3" name="Content Placeholder 2"/>
          <p:cNvSpPr>
            <a:spLocks noGrp="1"/>
          </p:cNvSpPr>
          <p:nvPr>
            <p:ph idx="1"/>
          </p:nvPr>
        </p:nvSpPr>
        <p:spPr/>
        <p:txBody>
          <a:bodyPr/>
          <a:lstStyle/>
          <a:p>
            <a:r>
              <a:rPr lang="en-US" dirty="0" smtClean="0"/>
              <a:t>As opposed to RPC, an exception doesn’t return to the endpoint which sent the request</a:t>
            </a:r>
          </a:p>
          <a:p>
            <a:endParaRPr lang="en-US" dirty="0" smtClean="0"/>
          </a:p>
          <a:p>
            <a:r>
              <a:rPr lang="en-US" dirty="0" smtClean="0"/>
              <a:t>If there’s a problem with the system, users don’t need to call the helpdesk – administrators can see that there’s a problem from the error queue.</a:t>
            </a:r>
          </a:p>
          <a:p>
            <a:endParaRPr lang="en-US" dirty="0" smtClean="0"/>
          </a:p>
          <a:p>
            <a:r>
              <a:rPr lang="en-US" dirty="0" smtClean="0"/>
              <a:t>Consider responding to the user via email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277790" y="4180906"/>
            <a:ext cx="256032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5700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ounded Rectangle 5"/>
          <p:cNvSpPr/>
          <p:nvPr/>
        </p:nvSpPr>
        <p:spPr>
          <a:xfrm>
            <a:off x="3943806" y="2212979"/>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7" name="Rounded Rectangle 6"/>
          <p:cNvSpPr/>
          <p:nvPr/>
        </p:nvSpPr>
        <p:spPr>
          <a:xfrm>
            <a:off x="3956252" y="564357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pic>
        <p:nvPicPr>
          <p:cNvPr id="8"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214678" y="2212979"/>
            <a:ext cx="652444" cy="390519"/>
          </a:xfrm>
          <a:prstGeom prst="rect">
            <a:avLst/>
          </a:prstGeom>
          <a:noFill/>
        </p:spPr>
      </p:pic>
      <p:cxnSp>
        <p:nvCxnSpPr>
          <p:cNvPr id="9" name="Straight Arrow Connector 8"/>
          <p:cNvCxnSpPr/>
          <p:nvPr/>
        </p:nvCxnSpPr>
        <p:spPr>
          <a:xfrm rot="5400000" flipH="1" flipV="1">
            <a:off x="2833209" y="4079398"/>
            <a:ext cx="2834640" cy="7143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59512" y="3627437"/>
            <a:ext cx="3070071" cy="1122871"/>
          </a:xfrm>
          <a:prstGeom prst="rect">
            <a:avLst/>
          </a:prstGeom>
          <a:noFill/>
        </p:spPr>
        <p:txBody>
          <a:bodyPr wrap="none" rtlCol="0">
            <a:spAutoFit/>
          </a:bodyPr>
          <a:lstStyle/>
          <a:p>
            <a:r>
              <a:rPr lang="en-US" dirty="0" smtClean="0"/>
              <a:t>Logically one-way:</a:t>
            </a:r>
          </a:p>
          <a:p>
            <a:endParaRPr lang="en-US" dirty="0" smtClean="0"/>
          </a:p>
          <a:p>
            <a:r>
              <a:rPr lang="en-US" dirty="0" smtClean="0"/>
              <a:t>All information transferred in</a:t>
            </a:r>
          </a:p>
          <a:p>
            <a:r>
              <a:rPr lang="en-US" dirty="0" smtClean="0"/>
              <a:t>the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Responses</a:t>
            </a:r>
            <a:endParaRPr lang="en-US" dirty="0"/>
          </a:p>
        </p:txBody>
      </p:sp>
      <p:sp>
        <p:nvSpPr>
          <p:cNvPr id="3" name="Content Placeholder 2"/>
          <p:cNvSpPr>
            <a:spLocks noGrp="1"/>
          </p:cNvSpPr>
          <p:nvPr>
            <p:ph idx="1"/>
          </p:nvPr>
        </p:nvSpPr>
        <p:spPr>
          <a:xfrm>
            <a:off x="503238" y="1768476"/>
            <a:ext cx="9069387" cy="2620962"/>
          </a:xfrm>
        </p:spPr>
        <p:txBody>
          <a:bodyPr/>
          <a:lstStyle/>
          <a:p>
            <a:r>
              <a:rPr lang="en-US" dirty="0" smtClean="0"/>
              <a:t>Can call </a:t>
            </a:r>
            <a:r>
              <a:rPr lang="en-US" dirty="0" err="1" smtClean="0"/>
              <a:t>Bus.Reply</a:t>
            </a:r>
            <a:r>
              <a:rPr lang="en-US" dirty="0" smtClean="0"/>
              <a:t> multiple times</a:t>
            </a:r>
          </a:p>
          <a:p>
            <a:pPr lvl="1"/>
            <a:r>
              <a:rPr lang="en-US" dirty="0" smtClean="0"/>
              <a:t>Useful for “streaming” back a lot of data</a:t>
            </a:r>
          </a:p>
          <a:p>
            <a:endParaRPr lang="en-US" dirty="0" smtClean="0"/>
          </a:p>
          <a:p>
            <a:endParaRPr lang="en-US" dirty="0" smtClean="0"/>
          </a:p>
          <a:p>
            <a:endParaRPr lang="en-US" dirty="0" smtClean="0"/>
          </a:p>
          <a:p>
            <a:endParaRPr lang="en-US" dirty="0" smtClean="0"/>
          </a:p>
          <a:p>
            <a:endParaRPr lang="en-US" dirty="0" smtClean="0"/>
          </a:p>
          <a:p>
            <a:r>
              <a:rPr lang="en-US" dirty="0" smtClean="0"/>
              <a:t>Can respond with multiple message types too</a:t>
            </a:r>
          </a:p>
          <a:p>
            <a:pPr lvl="1"/>
            <a:r>
              <a:rPr lang="en-US" dirty="0" smtClean="0"/>
              <a:t>Each handler in the pipeline can reply differently</a:t>
            </a:r>
          </a:p>
        </p:txBody>
      </p:sp>
      <p:grpSp>
        <p:nvGrpSpPr>
          <p:cNvPr id="13" name="Group 12"/>
          <p:cNvGrpSpPr/>
          <p:nvPr/>
        </p:nvGrpSpPr>
        <p:grpSpPr>
          <a:xfrm>
            <a:off x="1154112" y="3094037"/>
            <a:ext cx="3048000" cy="458788"/>
            <a:chOff x="1154112" y="4618037"/>
            <a:chExt cx="3048000" cy="458788"/>
          </a:xfrm>
        </p:grpSpPr>
        <p:cxnSp>
          <p:nvCxnSpPr>
            <p:cNvPr id="5" name="Straight Arrow Connector 4"/>
            <p:cNvCxnSpPr/>
            <p:nvPr/>
          </p:nvCxnSpPr>
          <p:spPr bwMode="auto">
            <a:xfrm>
              <a:off x="1154112" y="507523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6" name="TextBox 5"/>
            <p:cNvSpPr txBox="1"/>
            <p:nvPr/>
          </p:nvSpPr>
          <p:spPr>
            <a:xfrm>
              <a:off x="1535112" y="4618037"/>
              <a:ext cx="1980029" cy="349968"/>
            </a:xfrm>
            <a:prstGeom prst="rect">
              <a:avLst/>
            </a:prstGeom>
            <a:noFill/>
          </p:spPr>
          <p:txBody>
            <a:bodyPr wrap="none" rtlCol="0">
              <a:spAutoFit/>
            </a:bodyPr>
            <a:lstStyle/>
            <a:p>
              <a:r>
                <a:rPr lang="en-US" dirty="0" smtClean="0"/>
                <a:t>Get all customers</a:t>
              </a:r>
              <a:endParaRPr lang="en-US" dirty="0"/>
            </a:p>
          </p:txBody>
        </p:sp>
      </p:grpSp>
      <p:grpSp>
        <p:nvGrpSpPr>
          <p:cNvPr id="14" name="Group 13"/>
          <p:cNvGrpSpPr/>
          <p:nvPr/>
        </p:nvGrpSpPr>
        <p:grpSpPr>
          <a:xfrm>
            <a:off x="1306512" y="3658469"/>
            <a:ext cx="3048000" cy="426168"/>
            <a:chOff x="1306512" y="5182469"/>
            <a:chExt cx="3048000" cy="426168"/>
          </a:xfrm>
        </p:grpSpPr>
        <p:cxnSp>
          <p:nvCxnSpPr>
            <p:cNvPr id="7" name="Straight Arrow Connector 6"/>
            <p:cNvCxnSpPr/>
            <p:nvPr/>
          </p:nvCxnSpPr>
          <p:spPr bwMode="auto">
            <a:xfrm flipH="1">
              <a:off x="1306512" y="5607049"/>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8" name="TextBox 7"/>
            <p:cNvSpPr txBox="1"/>
            <p:nvPr/>
          </p:nvSpPr>
          <p:spPr>
            <a:xfrm>
              <a:off x="1687512" y="5182469"/>
              <a:ext cx="2108269" cy="349968"/>
            </a:xfrm>
            <a:prstGeom prst="rect">
              <a:avLst/>
            </a:prstGeom>
            <a:noFill/>
          </p:spPr>
          <p:txBody>
            <a:bodyPr wrap="none" rtlCol="0">
              <a:spAutoFit/>
            </a:bodyPr>
            <a:lstStyle/>
            <a:p>
              <a:r>
                <a:rPr lang="en-US" dirty="0" smtClean="0"/>
                <a:t>Customers (1-100)</a:t>
              </a:r>
              <a:endParaRPr lang="en-US" dirty="0"/>
            </a:p>
          </p:txBody>
        </p:sp>
      </p:grpSp>
      <p:grpSp>
        <p:nvGrpSpPr>
          <p:cNvPr id="15" name="Group 14"/>
          <p:cNvGrpSpPr/>
          <p:nvPr/>
        </p:nvGrpSpPr>
        <p:grpSpPr>
          <a:xfrm>
            <a:off x="1306512" y="4160837"/>
            <a:ext cx="3048000" cy="426168"/>
            <a:chOff x="1306512" y="5684837"/>
            <a:chExt cx="3048000" cy="426168"/>
          </a:xfrm>
        </p:grpSpPr>
        <p:cxnSp>
          <p:nvCxnSpPr>
            <p:cNvPr id="9" name="Straight Arrow Connector 8"/>
            <p:cNvCxnSpPr/>
            <p:nvPr/>
          </p:nvCxnSpPr>
          <p:spPr bwMode="auto">
            <a:xfrm flipH="1">
              <a:off x="1306512" y="61094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0" name="TextBox 9"/>
            <p:cNvSpPr txBox="1"/>
            <p:nvPr/>
          </p:nvSpPr>
          <p:spPr>
            <a:xfrm>
              <a:off x="1687512" y="5684837"/>
              <a:ext cx="2364750" cy="349968"/>
            </a:xfrm>
            <a:prstGeom prst="rect">
              <a:avLst/>
            </a:prstGeom>
            <a:noFill/>
          </p:spPr>
          <p:txBody>
            <a:bodyPr wrap="none" rtlCol="0">
              <a:spAutoFit/>
            </a:bodyPr>
            <a:lstStyle/>
            <a:p>
              <a:r>
                <a:rPr lang="en-US" dirty="0" smtClean="0"/>
                <a:t>Customers (101-200)</a:t>
              </a:r>
              <a:endParaRPr lang="en-US" dirty="0"/>
            </a:p>
          </p:txBody>
        </p:sp>
      </p:grpSp>
      <p:grpSp>
        <p:nvGrpSpPr>
          <p:cNvPr id="16" name="Group 15"/>
          <p:cNvGrpSpPr/>
          <p:nvPr/>
        </p:nvGrpSpPr>
        <p:grpSpPr>
          <a:xfrm>
            <a:off x="1306512" y="4694237"/>
            <a:ext cx="3048000" cy="426168"/>
            <a:chOff x="1306512" y="6218237"/>
            <a:chExt cx="3048000" cy="426168"/>
          </a:xfrm>
        </p:grpSpPr>
        <p:cxnSp>
          <p:nvCxnSpPr>
            <p:cNvPr id="11" name="Straight Arrow Connector 10"/>
            <p:cNvCxnSpPr/>
            <p:nvPr/>
          </p:nvCxnSpPr>
          <p:spPr bwMode="auto">
            <a:xfrm flipH="1">
              <a:off x="1306512" y="66428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2" name="TextBox 11"/>
            <p:cNvSpPr txBox="1"/>
            <p:nvPr/>
          </p:nvSpPr>
          <p:spPr>
            <a:xfrm>
              <a:off x="1687512" y="6218237"/>
              <a:ext cx="2364750" cy="349968"/>
            </a:xfrm>
            <a:prstGeom prst="rect">
              <a:avLst/>
            </a:prstGeom>
            <a:noFill/>
          </p:spPr>
          <p:txBody>
            <a:bodyPr wrap="none" rtlCol="0">
              <a:spAutoFit/>
            </a:bodyPr>
            <a:lstStyle/>
            <a:p>
              <a:r>
                <a:rPr lang="en-US" dirty="0" smtClean="0"/>
                <a:t>Customers (201-300)</a:t>
              </a:r>
              <a:endParaRPr lang="en-US" dirty="0"/>
            </a:p>
          </p:txBody>
        </p:sp>
      </p:grpSp>
      <p:sp>
        <p:nvSpPr>
          <p:cNvPr id="17" name="Rounded Rectangle 16"/>
          <p:cNvSpPr/>
          <p:nvPr/>
        </p:nvSpPr>
        <p:spPr bwMode="auto">
          <a:xfrm>
            <a:off x="5954712" y="3094037"/>
            <a:ext cx="2895600" cy="9906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Better user experience</a:t>
            </a:r>
          </a:p>
        </p:txBody>
      </p:sp>
      <p:sp>
        <p:nvSpPr>
          <p:cNvPr id="18" name="Rounded Rectangle 17"/>
          <p:cNvSpPr/>
          <p:nvPr/>
        </p:nvSpPr>
        <p:spPr bwMode="auto">
          <a:xfrm>
            <a:off x="5954712" y="4160837"/>
            <a:ext cx="2895600" cy="1295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latin typeface="Arial" charset="0"/>
                <a:ea typeface="MS Gothic" charset="-128"/>
              </a:rPr>
              <a:t>Caps server-side</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memory</a:t>
            </a:r>
            <a:r>
              <a:rPr kumimoji="0" lang="en-US" sz="1800" b="0" i="0" u="none" strike="noStrike" cap="none" normalizeH="0" dirty="0" smtClean="0">
                <a:ln>
                  <a:noFill/>
                </a:ln>
                <a:effectLst/>
                <a:latin typeface="Arial" charset="0"/>
                <a:ea typeface="MS Gothic" charset="-128"/>
              </a:rPr>
              <a:t> use</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Streaming Responses and CQRS</a:t>
            </a:r>
            <a:endParaRPr lang="en-US" dirty="0"/>
          </a:p>
        </p:txBody>
      </p:sp>
      <p:sp>
        <p:nvSpPr>
          <p:cNvPr id="5" name="Content Placeholder 4"/>
          <p:cNvSpPr>
            <a:spLocks noGrp="1"/>
          </p:cNvSpPr>
          <p:nvPr>
            <p:ph idx="1"/>
          </p:nvPr>
        </p:nvSpPr>
        <p:spPr/>
        <p:txBody>
          <a:bodyPr/>
          <a:lstStyle/>
          <a:p>
            <a:r>
              <a:rPr lang="en-US" dirty="0" smtClean="0"/>
              <a:t>When the endpoint is transactional, messages are not sent until processing is complete</a:t>
            </a:r>
          </a:p>
          <a:p>
            <a:endParaRPr lang="en-US" dirty="0" smtClean="0"/>
          </a:p>
          <a:p>
            <a:r>
              <a:rPr lang="en-US" dirty="0" smtClean="0"/>
              <a:t>Query endpoints do not require transactional fault-tolerance, and MUST not be transactional in order to stream back responses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 17</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Administration &amp; Monitoring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2521991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your endpoint</a:t>
            </a:r>
            <a:endParaRPr lang="en-US" dirty="0"/>
          </a:p>
        </p:txBody>
      </p:sp>
      <p:sp>
        <p:nvSpPr>
          <p:cNvPr id="5" name="Content Placeholder 4"/>
          <p:cNvSpPr>
            <a:spLocks noGrp="1"/>
          </p:cNvSpPr>
          <p:nvPr>
            <p:ph idx="1"/>
          </p:nvPr>
        </p:nvSpPr>
        <p:spPr/>
        <p:txBody>
          <a:bodyPr/>
          <a:lstStyle/>
          <a:p>
            <a:r>
              <a:rPr lang="en-US" dirty="0" smtClean="0"/>
              <a:t>NServiceBus.Host.exe /install</a:t>
            </a:r>
          </a:p>
          <a:p>
            <a:pPr lvl="1"/>
            <a:r>
              <a:rPr lang="en-US" dirty="0" smtClean="0"/>
              <a:t>Installs the host as a windows service</a:t>
            </a:r>
          </a:p>
          <a:p>
            <a:pPr lvl="1"/>
            <a:r>
              <a:rPr lang="en-US" dirty="0" smtClean="0"/>
              <a:t>Add /</a:t>
            </a:r>
            <a:r>
              <a:rPr lang="en-US" dirty="0" err="1" smtClean="0"/>
              <a:t>sideBySide</a:t>
            </a:r>
            <a:r>
              <a:rPr lang="en-US" dirty="0" smtClean="0"/>
              <a:t> if you want to run in parallel while upgrading</a:t>
            </a:r>
          </a:p>
          <a:p>
            <a:pPr lvl="1"/>
            <a:r>
              <a:rPr lang="en-US" dirty="0" smtClean="0"/>
              <a:t>Executes the installers</a:t>
            </a:r>
          </a:p>
          <a:p>
            <a:r>
              <a:rPr lang="en-US" dirty="0" smtClean="0"/>
              <a:t>NServiceBus.Host.exe /uninstall</a:t>
            </a:r>
          </a:p>
          <a:p>
            <a:pPr lvl="1"/>
            <a:r>
              <a:rPr lang="en-US" dirty="0" smtClean="0"/>
              <a:t>Uninstalls the service </a:t>
            </a:r>
            <a:endParaRPr lang="en-US" dirty="0"/>
          </a:p>
          <a:p>
            <a:pPr lvl="1"/>
            <a:r>
              <a:rPr lang="en-US" dirty="0" smtClean="0"/>
              <a:t>It recommended to install/uninstall on each deploy</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Installers</a:t>
            </a:r>
            <a:endParaRPr lang="en-US" dirty="0"/>
          </a:p>
        </p:txBody>
      </p:sp>
      <p:sp>
        <p:nvSpPr>
          <p:cNvPr id="5" name="Content Placeholder 4"/>
          <p:cNvSpPr>
            <a:spLocks noGrp="1"/>
          </p:cNvSpPr>
          <p:nvPr>
            <p:ph idx="1"/>
          </p:nvPr>
        </p:nvSpPr>
        <p:spPr/>
        <p:txBody>
          <a:bodyPr/>
          <a:lstStyle/>
          <a:p>
            <a:r>
              <a:rPr lang="en-US" dirty="0" smtClean="0"/>
              <a:t>Used by </a:t>
            </a:r>
            <a:r>
              <a:rPr lang="en-US" dirty="0" err="1" smtClean="0"/>
              <a:t>NServiceBus</a:t>
            </a:r>
            <a:r>
              <a:rPr lang="en-US" dirty="0" smtClean="0"/>
              <a:t> to install runtime dependencies like queues, databases </a:t>
            </a:r>
            <a:r>
              <a:rPr lang="en-US" dirty="0" err="1" smtClean="0"/>
              <a:t>etc</a:t>
            </a:r>
            <a:endParaRPr lang="en-US" dirty="0"/>
          </a:p>
          <a:p>
            <a:r>
              <a:rPr lang="en-US" dirty="0" smtClean="0"/>
              <a:t>Implement </a:t>
            </a:r>
            <a:r>
              <a:rPr lang="en-US" dirty="0" err="1" smtClean="0">
                <a:latin typeface="Consolas" pitchFamily="49" charset="0"/>
                <a:cs typeface="Consolas" pitchFamily="49" charset="0"/>
              </a:rPr>
              <a:t>INeedToInstallSomething</a:t>
            </a:r>
            <a:r>
              <a:rPr lang="en-US" dirty="0" smtClean="0">
                <a:latin typeface="Consolas" pitchFamily="49" charset="0"/>
                <a:cs typeface="Consolas" pitchFamily="49" charset="0"/>
              </a:rPr>
              <a:t> </a:t>
            </a:r>
            <a:r>
              <a:rPr lang="en-US" dirty="0" smtClean="0">
                <a:cs typeface="Consolas" pitchFamily="49" charset="0"/>
              </a:rPr>
              <a:t>to create your own installer</a:t>
            </a:r>
          </a:p>
          <a:p>
            <a:pPr lvl="1"/>
            <a:r>
              <a:rPr lang="en-US" dirty="0" smtClean="0">
                <a:cs typeface="Consolas" pitchFamily="49" charset="0"/>
              </a:rPr>
              <a:t>Used for endpoint related dependencies</a:t>
            </a:r>
          </a:p>
          <a:p>
            <a:pPr marL="539750" lvl="1" indent="0">
              <a:buNone/>
            </a:pPr>
            <a:endParaRPr lang="en-US" dirty="0">
              <a:cs typeface="Consolas" pitchFamily="49" charset="0"/>
            </a:endParaRPr>
          </a:p>
        </p:txBody>
      </p:sp>
    </p:spTree>
    <p:extLst>
      <p:ext uri="{BB962C8B-B14F-4D97-AF65-F5344CB8AC3E}">
        <p14:creationId xmlns:p14="http://schemas.microsoft.com/office/powerpoint/2010/main" val="38768679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Queues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1 error queue usually enough for the whole system</a:t>
            </a:r>
          </a:p>
          <a:p>
            <a:endParaRPr lang="en-US" dirty="0" smtClean="0"/>
          </a:p>
          <a:p>
            <a:r>
              <a:rPr lang="en-US" dirty="0" smtClean="0"/>
              <a:t>Administrators should monitor the error queue</a:t>
            </a:r>
          </a:p>
          <a:p>
            <a:pPr lvl="1"/>
            <a:r>
              <a:rPr lang="en-US" dirty="0" smtClean="0"/>
              <a:t>First indication that something is wrong</a:t>
            </a:r>
          </a:p>
          <a:p>
            <a:pPr lvl="2"/>
            <a:r>
              <a:rPr lang="en-US" dirty="0" smtClean="0"/>
              <a:t>Like database going down</a:t>
            </a:r>
          </a:p>
          <a:p>
            <a:pPr lvl="2"/>
            <a:endParaRPr lang="en-US" dirty="0" smtClean="0"/>
          </a:p>
          <a:p>
            <a:r>
              <a:rPr lang="en-US" dirty="0" smtClean="0"/>
              <a:t>Especially after installing a new version of the system side by side with the old version</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Queues &amp; Administration</a:t>
            </a:r>
            <a:endParaRPr lang="en-US" dirty="0"/>
          </a:p>
        </p:txBody>
      </p:sp>
      <p:sp>
        <p:nvSpPr>
          <p:cNvPr id="6" name="Content Placeholder 5"/>
          <p:cNvSpPr>
            <a:spLocks noGrp="1"/>
          </p:cNvSpPr>
          <p:nvPr>
            <p:ph idx="1"/>
          </p:nvPr>
        </p:nvSpPr>
        <p:spPr/>
        <p:txBody>
          <a:bodyPr/>
          <a:lstStyle/>
          <a:p>
            <a:r>
              <a:rPr lang="en-US" dirty="0" err="1" smtClean="0"/>
              <a:t>Deserialization</a:t>
            </a:r>
            <a:r>
              <a:rPr lang="en-US" dirty="0" smtClean="0"/>
              <a:t> exceptions can be caused by incompatible versions running side-by-side</a:t>
            </a:r>
          </a:p>
          <a:p>
            <a:endParaRPr lang="en-US" dirty="0" smtClean="0"/>
          </a:p>
          <a:p>
            <a:r>
              <a:rPr lang="en-US" dirty="0" smtClean="0"/>
              <a:t>After fixing and redeploying, messages from error queue can be retried:</a:t>
            </a:r>
          </a:p>
          <a:p>
            <a:pPr lvl="1"/>
            <a:r>
              <a:rPr lang="en-US" dirty="0" smtClean="0"/>
              <a:t>/tools/ReturnToSourceQueue.exe</a:t>
            </a:r>
          </a:p>
          <a:p>
            <a:pPr lvl="1"/>
            <a:r>
              <a:rPr lang="en-US" dirty="0" smtClean="0"/>
              <a:t>Can return single or all messages</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 performance counters exposed by the queuing system to monitor number of messages waiting in queue</a:t>
            </a:r>
          </a:p>
          <a:p>
            <a:endParaRPr lang="en-US" dirty="0" smtClean="0"/>
          </a:p>
          <a:p>
            <a:r>
              <a:rPr lang="en-US" dirty="0" smtClean="0"/>
              <a:t>But various parts of the system process different loads, and have varying computing power</a:t>
            </a:r>
          </a:p>
          <a:p>
            <a:endParaRPr lang="en-US" dirty="0" smtClean="0"/>
          </a:p>
          <a:p>
            <a:endParaRPr lang="en-US" dirty="0" smtClean="0"/>
          </a:p>
          <a:p>
            <a:r>
              <a:rPr lang="en-US" dirty="0" smtClean="0"/>
              <a:t>Age of oldest message equalizes everything</a:t>
            </a:r>
            <a:endParaRPr lang="en-US" dirty="0"/>
          </a:p>
        </p:txBody>
      </p:sp>
      <p:grpSp>
        <p:nvGrpSpPr>
          <p:cNvPr id="4" name="Group 5"/>
          <p:cNvGrpSpPr/>
          <p:nvPr/>
        </p:nvGrpSpPr>
        <p:grpSpPr>
          <a:xfrm>
            <a:off x="2239961" y="4999037"/>
            <a:ext cx="6045011" cy="1447800"/>
            <a:chOff x="2239961" y="4846637"/>
            <a:chExt cx="6045011" cy="1447800"/>
          </a:xfrm>
        </p:grpSpPr>
        <p:pic>
          <p:nvPicPr>
            <p:cNvPr id="1026" name="Picture 2"/>
            <p:cNvPicPr>
              <a:picLocks noChangeAspect="1" noChangeArrowheads="1"/>
            </p:cNvPicPr>
            <p:nvPr/>
          </p:nvPicPr>
          <p:blipFill>
            <a:blip r:embed="rId2" cstate="print"/>
            <a:srcRect t="23333" r="18000" b="26000"/>
            <a:stretch>
              <a:fillRect/>
            </a:stretch>
          </p:blipFill>
          <p:spPr bwMode="auto">
            <a:xfrm flipH="1">
              <a:off x="2239961" y="4846637"/>
              <a:ext cx="2343151" cy="1447800"/>
            </a:xfrm>
            <a:prstGeom prst="rect">
              <a:avLst/>
            </a:prstGeom>
            <a:noFill/>
            <a:ln w="9525">
              <a:noFill/>
              <a:miter lim="800000"/>
              <a:headEnd/>
              <a:tailEnd/>
            </a:ln>
          </p:spPr>
        </p:pic>
        <p:sp>
          <p:nvSpPr>
            <p:cNvPr id="5" name="TextBox 4"/>
            <p:cNvSpPr txBox="1"/>
            <p:nvPr/>
          </p:nvSpPr>
          <p:spPr>
            <a:xfrm>
              <a:off x="4430712" y="5286958"/>
              <a:ext cx="3854260" cy="664797"/>
            </a:xfrm>
            <a:prstGeom prst="rect">
              <a:avLst/>
            </a:prstGeom>
            <a:noFill/>
          </p:spPr>
          <p:txBody>
            <a:bodyPr wrap="none" rtlCol="0">
              <a:spAutoFit/>
            </a:bodyPr>
            <a:lstStyle/>
            <a:p>
              <a:r>
                <a:rPr lang="en-US" sz="4000" b="1" dirty="0" smtClean="0">
                  <a:effectLst>
                    <a:outerShdw blurRad="38100" dist="38100" dir="2700000" algn="tl">
                      <a:srgbClr val="000000">
                        <a:alpha val="43137"/>
                      </a:srgbClr>
                    </a:outerShdw>
                  </a:effectLst>
                </a:rPr>
                <a:t>Time is the key</a:t>
              </a:r>
              <a:endParaRPr lang="en-US" sz="4000" b="1" dirty="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Time Performance Counter</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use WMI to pull into existing monitoring apps </a:t>
            </a:r>
          </a:p>
          <a:p>
            <a:endParaRPr lang="en-US" dirty="0" smtClean="0"/>
          </a:p>
          <a:p>
            <a:r>
              <a:rPr lang="en-US" dirty="0" smtClean="0"/>
              <a:t>Measure against business-defined SLA</a:t>
            </a:r>
          </a:p>
          <a:p>
            <a:endParaRPr lang="en-US" dirty="0" smtClean="0"/>
          </a:p>
          <a:p>
            <a:endParaRPr lang="en-US" dirty="0" smtClean="0"/>
          </a:p>
          <a:p>
            <a:endParaRPr lang="en-US" dirty="0" smtClean="0"/>
          </a:p>
          <a:p>
            <a:endParaRPr lang="en-US" dirty="0" smtClean="0"/>
          </a:p>
          <a:p>
            <a:r>
              <a:rPr lang="en-US" dirty="0" smtClean="0"/>
              <a:t>Calculate “Time to exceed SLA”</a:t>
            </a:r>
          </a:p>
        </p:txBody>
      </p:sp>
      <p:grpSp>
        <p:nvGrpSpPr>
          <p:cNvPr id="20" name="Group 19"/>
          <p:cNvGrpSpPr/>
          <p:nvPr/>
        </p:nvGrpSpPr>
        <p:grpSpPr>
          <a:xfrm>
            <a:off x="741070" y="3779837"/>
            <a:ext cx="3765842" cy="2178768"/>
            <a:chOff x="0" y="3779837"/>
            <a:chExt cx="3765842" cy="2178768"/>
          </a:xfrm>
        </p:grpSpPr>
        <p:cxnSp>
          <p:nvCxnSpPr>
            <p:cNvPr id="7" name="Straight Arrow Connector 6"/>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13" name="TextBox 12"/>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14" name="TextBox 13"/>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15" name="TextBox 14"/>
            <p:cNvSpPr txBox="1"/>
            <p:nvPr/>
          </p:nvSpPr>
          <p:spPr>
            <a:xfrm>
              <a:off x="2525712" y="3779837"/>
              <a:ext cx="338554" cy="349968"/>
            </a:xfrm>
            <a:prstGeom prst="rect">
              <a:avLst/>
            </a:prstGeom>
            <a:noFill/>
          </p:spPr>
          <p:txBody>
            <a:bodyPr wrap="none" rtlCol="0">
              <a:spAutoFit/>
            </a:bodyPr>
            <a:lstStyle/>
            <a:p>
              <a:r>
                <a:rPr lang="en-US" dirty="0" smtClean="0"/>
                <a:t>A</a:t>
              </a:r>
              <a:endParaRPr lang="en-US" dirty="0"/>
            </a:p>
          </p:txBody>
        </p:sp>
        <p:cxnSp>
          <p:nvCxnSpPr>
            <p:cNvPr id="19" name="Straight Connector 18"/>
            <p:cNvCxnSpPr/>
            <p:nvPr/>
          </p:nvCxnSpPr>
          <p:spPr bwMode="auto">
            <a:xfrm flipV="1">
              <a:off x="1001712" y="4541837"/>
              <a:ext cx="2209800" cy="1524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21" name="Group 20"/>
          <p:cNvGrpSpPr/>
          <p:nvPr/>
        </p:nvGrpSpPr>
        <p:grpSpPr>
          <a:xfrm>
            <a:off x="5649912" y="3779837"/>
            <a:ext cx="3765842" cy="2178768"/>
            <a:chOff x="0" y="3779837"/>
            <a:chExt cx="3765842" cy="2178768"/>
          </a:xfrm>
        </p:grpSpPr>
        <p:cxnSp>
          <p:nvCxnSpPr>
            <p:cNvPr id="22" name="Straight Arrow Connector 21"/>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4" name="TextBox 23"/>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25" name="TextBox 24"/>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26" name="TextBox 25"/>
            <p:cNvSpPr txBox="1"/>
            <p:nvPr/>
          </p:nvSpPr>
          <p:spPr>
            <a:xfrm>
              <a:off x="2525712" y="3779837"/>
              <a:ext cx="338554" cy="349968"/>
            </a:xfrm>
            <a:prstGeom prst="rect">
              <a:avLst/>
            </a:prstGeom>
            <a:noFill/>
          </p:spPr>
          <p:txBody>
            <a:bodyPr wrap="none" rtlCol="0">
              <a:spAutoFit/>
            </a:bodyPr>
            <a:lstStyle/>
            <a:p>
              <a:r>
                <a:rPr lang="en-US" dirty="0" smtClean="0"/>
                <a:t>B</a:t>
              </a:r>
              <a:endParaRPr lang="en-US" dirty="0"/>
            </a:p>
          </p:txBody>
        </p:sp>
        <p:cxnSp>
          <p:nvCxnSpPr>
            <p:cNvPr id="27" name="Straight Connector 26"/>
            <p:cNvCxnSpPr/>
            <p:nvPr/>
          </p:nvCxnSpPr>
          <p:spPr bwMode="auto">
            <a:xfrm flipV="1">
              <a:off x="990600" y="5532437"/>
              <a:ext cx="12192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29" name="Straight Connector 28"/>
          <p:cNvCxnSpPr/>
          <p:nvPr/>
        </p:nvCxnSpPr>
        <p:spPr bwMode="auto">
          <a:xfrm flipV="1">
            <a:off x="7859712" y="4846637"/>
            <a:ext cx="838200" cy="6858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DINEngschrift"/>
        <a:ea typeface="MS Gothic"/>
        <a:cs typeface=""/>
      </a:majorFont>
      <a:minorFont>
        <a:latin typeface="DINMittelschrift"/>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5927</Words>
  <Application>Microsoft Office PowerPoint</Application>
  <PresentationFormat>Custom</PresentationFormat>
  <Paragraphs>1572</Paragraphs>
  <Slides>199</Slides>
  <Notes>74</Notes>
  <HiddenSlides>2</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199</vt:i4>
      </vt:variant>
    </vt:vector>
  </HeadingPairs>
  <TitlesOfParts>
    <vt:vector size="215" baseType="lpstr">
      <vt:lpstr>Arial Unicode MS</vt:lpstr>
      <vt:lpstr>MS Gothic</vt:lpstr>
      <vt:lpstr>Arial</vt:lpstr>
      <vt:lpstr>Calibri</vt:lpstr>
      <vt:lpstr>Consolas</vt:lpstr>
      <vt:lpstr>Corbel</vt:lpstr>
      <vt:lpstr>Courier New</vt:lpstr>
      <vt:lpstr>DINEngschrift</vt:lpstr>
      <vt:lpstr>DINMittelschrift</vt:lpstr>
      <vt:lpstr>Franklin Gothic Book</vt:lpstr>
      <vt:lpstr>Franklin Gothic Medium</vt:lpstr>
      <vt:lpstr>StarSymbol</vt:lpstr>
      <vt:lpstr>Tahoma</vt:lpstr>
      <vt:lpstr>Times New Roman</vt:lpstr>
      <vt:lpstr>Wingdings</vt:lpstr>
      <vt:lpstr>Office Theme</vt:lpstr>
      <vt:lpstr>PowerPoint Presentation</vt:lpstr>
      <vt:lpstr>Topics Covered</vt:lpstr>
      <vt:lpstr>Course Programme</vt:lpstr>
      <vt:lpstr>Course Programme</vt:lpstr>
      <vt:lpstr>Hello World</vt:lpstr>
      <vt:lpstr>Hello World</vt:lpstr>
      <vt:lpstr>Exercises 1, 2</vt:lpstr>
      <vt:lpstr>One-Way Messaging</vt:lpstr>
      <vt:lpstr>Messaging &amp; Queues</vt:lpstr>
      <vt:lpstr>How to: Define a message</vt:lpstr>
      <vt:lpstr>How to: Instantiate a message</vt:lpstr>
      <vt:lpstr>How to: Send a message</vt:lpstr>
      <vt:lpstr>How to: specify destination</vt:lpstr>
      <vt:lpstr>How to: specify destination</vt:lpstr>
      <vt:lpstr>How to: handle a message</vt:lpstr>
      <vt:lpstr>Exercises 3 - 6</vt:lpstr>
      <vt:lpstr>Fallacies of distributed computing</vt:lpstr>
      <vt:lpstr>Differences from RPC</vt:lpstr>
      <vt:lpstr>Fallacy: The network is reliable</vt:lpstr>
      <vt:lpstr>Messaging &amp; Queues</vt:lpstr>
      <vt:lpstr>Dangers of Store &amp; Forward</vt:lpstr>
      <vt:lpstr>How to: Specify time to discard</vt:lpstr>
      <vt:lpstr>Exercise 7</vt:lpstr>
      <vt:lpstr>Fault Tolerance</vt:lpstr>
      <vt:lpstr>Fault Tolerance</vt:lpstr>
      <vt:lpstr>Exceptions</vt:lpstr>
      <vt:lpstr>Messaging and Consistency</vt:lpstr>
      <vt:lpstr>Consistency</vt:lpstr>
      <vt:lpstr>Exercise 8</vt:lpstr>
      <vt:lpstr>Authorization, Impersonation, Auditing</vt:lpstr>
      <vt:lpstr>Headers</vt:lpstr>
      <vt:lpstr>Message Processing Pipeline</vt:lpstr>
      <vt:lpstr>Set Pipeline Order</vt:lpstr>
      <vt:lpstr>How to: reference IBus in handler</vt:lpstr>
      <vt:lpstr>How to: stop the pipeline</vt:lpstr>
      <vt:lpstr>How to: get additional meta data</vt:lpstr>
      <vt:lpstr>Impersonation</vt:lpstr>
      <vt:lpstr>Message Auditing</vt:lpstr>
      <vt:lpstr>Exercise 9</vt:lpstr>
      <vt:lpstr>Infrastructure Extension</vt:lpstr>
      <vt:lpstr>Message Modules</vt:lpstr>
      <vt:lpstr>Dependency Injection</vt:lpstr>
      <vt:lpstr>Dependency Injection</vt:lpstr>
      <vt:lpstr>Unit of work management</vt:lpstr>
      <vt:lpstr>Message Mutators</vt:lpstr>
      <vt:lpstr>Exercise 10</vt:lpstr>
      <vt:lpstr>Encryption</vt:lpstr>
      <vt:lpstr>Encryption</vt:lpstr>
      <vt:lpstr>Encryption Service</vt:lpstr>
      <vt:lpstr>Encryption and Topology</vt:lpstr>
      <vt:lpstr>Exercise 11</vt:lpstr>
      <vt:lpstr>Adjusting runtime behaviour</vt:lpstr>
      <vt:lpstr>Profiles</vt:lpstr>
      <vt:lpstr>Defining your own profiles</vt:lpstr>
      <vt:lpstr>Convention over Configuration</vt:lpstr>
      <vt:lpstr>Endpoint name </vt:lpstr>
      <vt:lpstr>Defining the endpoint name </vt:lpstr>
      <vt:lpstr>Customization</vt:lpstr>
      <vt:lpstr>Extending the Fluent DSL</vt:lpstr>
      <vt:lpstr>Accessing Configuration Sections</vt:lpstr>
      <vt:lpstr>Diverting App.config</vt:lpstr>
      <vt:lpstr>Diverting individual sections</vt:lpstr>
      <vt:lpstr>Exercise 12</vt:lpstr>
      <vt:lpstr>Custom Hosting</vt:lpstr>
      <vt:lpstr>Custom Hosting</vt:lpstr>
      <vt:lpstr>Hosting in a Web Application</vt:lpstr>
      <vt:lpstr>Fluent Initialization DSL</vt:lpstr>
      <vt:lpstr>Send only endpoints</vt:lpstr>
      <vt:lpstr>Exercise 13</vt:lpstr>
      <vt:lpstr>Request / Response</vt:lpstr>
      <vt:lpstr>Request / Response</vt:lpstr>
      <vt:lpstr>Request / Response</vt:lpstr>
      <vt:lpstr>Warning! This is NOT RPC</vt:lpstr>
      <vt:lpstr>Fallacy: Latency isn’t a problem</vt:lpstr>
      <vt:lpstr>Fallacy: Latency isn’t a problem</vt:lpstr>
      <vt:lpstr>How to return data</vt:lpstr>
      <vt:lpstr>Handling responses client-side</vt:lpstr>
      <vt:lpstr>Client Startup</vt:lpstr>
      <vt:lpstr>Exercise 14</vt:lpstr>
      <vt:lpstr>Unit Testing</vt:lpstr>
      <vt:lpstr>Unit Testing Message Handlers</vt:lpstr>
      <vt:lpstr>Exercise 15</vt:lpstr>
      <vt:lpstr>Exceptions, Consistency, Integration</vt:lpstr>
      <vt:lpstr>Invoking web services from handlers</vt:lpstr>
      <vt:lpstr>Integrating messaging &amp; WS</vt:lpstr>
      <vt:lpstr>Messaging to WS Integration</vt:lpstr>
      <vt:lpstr>Web Services &amp; Integration</vt:lpstr>
      <vt:lpstr>Web Integration Protocols</vt:lpstr>
      <vt:lpstr>Exceptions &amp; Request / Response</vt:lpstr>
      <vt:lpstr>Multiple Responses</vt:lpstr>
      <vt:lpstr>Streaming Responses and CQRS</vt:lpstr>
      <vt:lpstr>Exercise 16, 17</vt:lpstr>
      <vt:lpstr>Administration &amp; Monitoring</vt:lpstr>
      <vt:lpstr>Installing your endpoint</vt:lpstr>
      <vt:lpstr>Installers</vt:lpstr>
      <vt:lpstr>Error Queues</vt:lpstr>
      <vt:lpstr>Error Queues &amp; Administration</vt:lpstr>
      <vt:lpstr>Monitoring</vt:lpstr>
      <vt:lpstr>Critical Time Performance Counter</vt:lpstr>
      <vt:lpstr>SOA Introduction</vt:lpstr>
      <vt:lpstr>SOA: Definition</vt:lpstr>
      <vt:lpstr>Common SOA Practice</vt:lpstr>
      <vt:lpstr>Tenets of Service Orientation</vt:lpstr>
      <vt:lpstr>Layers &amp; Coupling</vt:lpstr>
      <vt:lpstr>Composite Challenges</vt:lpstr>
      <vt:lpstr>Browser-side Composition</vt:lpstr>
      <vt:lpstr>Server-Side Composition    (SEO friendly)</vt:lpstr>
      <vt:lpstr>Command Query Segregation Principle</vt:lpstr>
      <vt:lpstr>Where to use it?</vt:lpstr>
      <vt:lpstr>PowerPoint Presentation</vt:lpstr>
      <vt:lpstr>In non-collaborative business domains</vt:lpstr>
      <vt:lpstr>Collaboration</vt:lpstr>
      <vt:lpstr>Queries – showing data to the user</vt:lpstr>
      <vt:lpstr>View Model &amp; Preliminary Validation </vt:lpstr>
      <vt:lpstr>Commands – accepting user input</vt:lpstr>
      <vt:lpstr>Command Processing Layers</vt:lpstr>
      <vt:lpstr>Command Processing Tiers</vt:lpstr>
      <vt:lpstr>Command Feedback</vt:lpstr>
      <vt:lpstr>Rethinking the UI</vt:lpstr>
      <vt:lpstr>Not Capturing User Intent</vt:lpstr>
      <vt:lpstr>Capturing user intent</vt:lpstr>
      <vt:lpstr>Scalability benefits</vt:lpstr>
      <vt:lpstr>Putting it all together</vt:lpstr>
      <vt:lpstr>Rules / Domain Components</vt:lpstr>
      <vt:lpstr>Domain Models</vt:lpstr>
      <vt:lpstr>Remember</vt:lpstr>
      <vt:lpstr>SOA &amp; Events</vt:lpstr>
      <vt:lpstr>Loosely Coupled Synchronization</vt:lpstr>
      <vt:lpstr>Business Component: Definition</vt:lpstr>
      <vt:lpstr>Business Components: Example</vt:lpstr>
      <vt:lpstr>Business Component Structure</vt:lpstr>
      <vt:lpstr>Autonomous Component: Definition</vt:lpstr>
      <vt:lpstr>Service Structure</vt:lpstr>
      <vt:lpstr>Publish/Subscribe</vt:lpstr>
      <vt:lpstr>Advertise / Subscribe / Publish</vt:lpstr>
      <vt:lpstr>PowerPoint Presentation</vt:lpstr>
      <vt:lpstr>PowerPoint Presentation</vt:lpstr>
      <vt:lpstr>Advantages</vt:lpstr>
      <vt:lpstr>Advertise</vt:lpstr>
      <vt:lpstr>Automatic Subscriptions</vt:lpstr>
      <vt:lpstr>Manual Subscription Management</vt:lpstr>
      <vt:lpstr>Subscription Storage</vt:lpstr>
      <vt:lpstr>Publishing Events</vt:lpstr>
      <vt:lpstr>Advertise / Subscribe / Publish</vt:lpstr>
      <vt:lpstr>Publisher Scale-Out</vt:lpstr>
      <vt:lpstr>Bus Architectural Style – not a Broker</vt:lpstr>
      <vt:lpstr>Bus Characteristics</vt:lpstr>
      <vt:lpstr>Exercise: Publish / Subscribe</vt:lpstr>
      <vt:lpstr>Web, Pub/Sub, Caching</vt:lpstr>
      <vt:lpstr>Web Apps</vt:lpstr>
      <vt:lpstr>Web Apps, Pub/Sub, and Caching</vt:lpstr>
      <vt:lpstr>Changing data</vt:lpstr>
      <vt:lpstr>Scaling-out and Multi-Site Messaging</vt:lpstr>
      <vt:lpstr>Master nodes and worker nodes</vt:lpstr>
      <vt:lpstr>Scaling a Autonomous Component</vt:lpstr>
      <vt:lpstr>Configuring an ACI as the master</vt:lpstr>
      <vt:lpstr>Configuring an ACI as a worker</vt:lpstr>
      <vt:lpstr>Distributor – Group Exercise</vt:lpstr>
      <vt:lpstr>Cross-site communication</vt:lpstr>
      <vt:lpstr>Logically significant sites</vt:lpstr>
      <vt:lpstr>The Gateway</vt:lpstr>
      <vt:lpstr>Sagas</vt:lpstr>
      <vt:lpstr>Saga: Definition</vt:lpstr>
      <vt:lpstr>Saga: Declaration</vt:lpstr>
      <vt:lpstr>SagaEntity: Declaration</vt:lpstr>
      <vt:lpstr>Sagas and Services</vt:lpstr>
      <vt:lpstr>Starting Sagas</vt:lpstr>
      <vt:lpstr>Finding Sagas</vt:lpstr>
      <vt:lpstr>Finding Sagas</vt:lpstr>
      <vt:lpstr>Ending a saga</vt:lpstr>
      <vt:lpstr>Timeouts</vt:lpstr>
      <vt:lpstr>Sagas and Integration</vt:lpstr>
      <vt:lpstr>Sagas and Integration</vt:lpstr>
      <vt:lpstr>Custom timeout state</vt:lpstr>
      <vt:lpstr>Timeout Management</vt:lpstr>
      <vt:lpstr>Timeout Configuration</vt:lpstr>
      <vt:lpstr>Unit testing</vt:lpstr>
      <vt:lpstr>Unit Testing Sagas</vt:lpstr>
      <vt:lpstr>Unit Testing Saga Timeouts</vt:lpstr>
      <vt:lpstr>Exercise: Sagas</vt:lpstr>
      <vt:lpstr>Business Activity Monitoring</vt:lpstr>
      <vt:lpstr>BAM &amp; Monitoring</vt:lpstr>
      <vt:lpstr>When Events Don’t Happen In Time</vt:lpstr>
      <vt:lpstr>How big of a timeout?</vt:lpstr>
      <vt:lpstr>Dashboards</vt:lpstr>
      <vt:lpstr>SOA, BAM, and Centralization</vt:lpstr>
      <vt:lpstr>SOA, CQRS, and Sagas</vt:lpstr>
      <vt:lpstr>Race Conditions – the secret sauce</vt:lpstr>
      <vt:lpstr>Real World Requirements</vt:lpstr>
      <vt:lpstr>Service Boundary Issues</vt:lpstr>
      <vt:lpstr>Implementation is simple with 3-Tier</vt:lpstr>
      <vt:lpstr>Remember</vt:lpstr>
      <vt:lpstr>Find underlying business objectives</vt:lpstr>
      <vt:lpstr>Analyze</vt:lpstr>
      <vt:lpstr>Dig Deeper</vt:lpstr>
      <vt:lpstr>Consider Service Boundaries</vt:lpstr>
      <vt:lpstr>Summary and Q&amp;A</vt:lpstr>
      <vt:lpstr>So long, and thanks for all the fish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Loosely Coupled Messaging with NServiceBus</dc:title>
  <dc:subject>NServiceBus</dc:subject>
  <dc:creator>Udi Dahan</dc:creator>
  <cp:lastModifiedBy>Daniel Marbach</cp:lastModifiedBy>
  <cp:revision>969</cp:revision>
  <dcterms:created xsi:type="dcterms:W3CDTF">2011-05-31T14:28:45Z</dcterms:created>
  <dcterms:modified xsi:type="dcterms:W3CDTF">2013-04-02T15:13:18Z</dcterms:modified>
</cp:coreProperties>
</file>