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1"/>
  </p:notesMasterIdLst>
  <p:sldIdLst>
    <p:sldId id="256" r:id="rId2"/>
    <p:sldId id="260" r:id="rId3"/>
    <p:sldId id="262" r:id="rId4"/>
    <p:sldId id="522" r:id="rId5"/>
    <p:sldId id="415" r:id="rId6"/>
    <p:sldId id="461" r:id="rId7"/>
    <p:sldId id="462" r:id="rId8"/>
    <p:sldId id="460" r:id="rId9"/>
    <p:sldId id="267" r:id="rId10"/>
    <p:sldId id="463" r:id="rId11"/>
    <p:sldId id="466" r:id="rId12"/>
    <p:sldId id="467" r:id="rId13"/>
    <p:sldId id="469" r:id="rId14"/>
    <p:sldId id="470" r:id="rId15"/>
    <p:sldId id="471" r:id="rId16"/>
    <p:sldId id="472" r:id="rId17"/>
    <p:sldId id="269" r:id="rId18"/>
    <p:sldId id="270" r:id="rId19"/>
    <p:sldId id="271" r:id="rId20"/>
    <p:sldId id="268" r:id="rId21"/>
    <p:sldId id="464" r:id="rId22"/>
    <p:sldId id="465" r:id="rId23"/>
    <p:sldId id="275" r:id="rId24"/>
    <p:sldId id="475" r:id="rId25"/>
    <p:sldId id="480" r:id="rId26"/>
    <p:sldId id="476" r:id="rId27"/>
    <p:sldId id="478" r:id="rId28"/>
    <p:sldId id="477" r:id="rId29"/>
    <p:sldId id="479" r:id="rId30"/>
    <p:sldId id="481" r:id="rId31"/>
    <p:sldId id="468" r:id="rId32"/>
    <p:sldId id="298" r:id="rId33"/>
    <p:sldId id="299" r:id="rId34"/>
    <p:sldId id="294" r:id="rId35"/>
    <p:sldId id="281" r:id="rId36"/>
    <p:sldId id="473" r:id="rId37"/>
    <p:sldId id="305" r:id="rId38"/>
    <p:sldId id="307" r:id="rId39"/>
    <p:sldId id="474" r:id="rId40"/>
    <p:sldId id="414" r:id="rId41"/>
    <p:sldId id="484" r:id="rId42"/>
    <p:sldId id="485" r:id="rId43"/>
    <p:sldId id="486" r:id="rId44"/>
    <p:sldId id="523" r:id="rId45"/>
    <p:sldId id="524" r:id="rId46"/>
    <p:sldId id="487" r:id="rId47"/>
    <p:sldId id="488" r:id="rId48"/>
    <p:sldId id="500" r:id="rId49"/>
    <p:sldId id="501" r:id="rId50"/>
    <p:sldId id="502" r:id="rId51"/>
    <p:sldId id="503" r:id="rId52"/>
    <p:sldId id="504" r:id="rId53"/>
    <p:sldId id="526" r:id="rId54"/>
    <p:sldId id="527" r:id="rId55"/>
    <p:sldId id="533" r:id="rId56"/>
    <p:sldId id="534" r:id="rId57"/>
    <p:sldId id="535" r:id="rId58"/>
    <p:sldId id="525" r:id="rId59"/>
    <p:sldId id="505" r:id="rId60"/>
    <p:sldId id="506" r:id="rId61"/>
    <p:sldId id="507" r:id="rId62"/>
    <p:sldId id="531" r:id="rId63"/>
    <p:sldId id="508" r:id="rId64"/>
    <p:sldId id="499" r:id="rId65"/>
    <p:sldId id="491" r:id="rId66"/>
    <p:sldId id="594" r:id="rId67"/>
    <p:sldId id="493" r:id="rId68"/>
    <p:sldId id="593" r:id="rId69"/>
    <p:sldId id="509" r:id="rId70"/>
    <p:sldId id="490" r:id="rId71"/>
    <p:sldId id="283" r:id="rId72"/>
    <p:sldId id="285" r:id="rId73"/>
    <p:sldId id="286" r:id="rId74"/>
    <p:sldId id="289" r:id="rId75"/>
    <p:sldId id="290" r:id="rId76"/>
    <p:sldId id="297" r:id="rId77"/>
    <p:sldId id="288" r:id="rId78"/>
    <p:sldId id="304" r:id="rId79"/>
    <p:sldId id="303" r:id="rId80"/>
    <p:sldId id="511" r:id="rId81"/>
    <p:sldId id="489" r:id="rId82"/>
    <p:sldId id="510" r:id="rId83"/>
    <p:sldId id="413" r:id="rId84"/>
    <p:sldId id="309" r:id="rId85"/>
    <p:sldId id="408" r:id="rId86"/>
    <p:sldId id="365" r:id="rId87"/>
    <p:sldId id="515" r:id="rId88"/>
    <p:sldId id="516" r:id="rId89"/>
    <p:sldId id="310" r:id="rId90"/>
    <p:sldId id="287" r:id="rId91"/>
    <p:sldId id="513" r:id="rId92"/>
    <p:sldId id="514" r:id="rId93"/>
    <p:sldId id="580" r:id="rId94"/>
    <p:sldId id="581" r:id="rId95"/>
    <p:sldId id="582" r:id="rId96"/>
    <p:sldId id="579" r:id="rId97"/>
    <p:sldId id="583" r:id="rId98"/>
    <p:sldId id="576" r:id="rId99"/>
    <p:sldId id="577" r:id="rId100"/>
    <p:sldId id="347" r:id="rId101"/>
    <p:sldId id="418" r:id="rId102"/>
    <p:sldId id="419" r:id="rId103"/>
    <p:sldId id="420" r:id="rId104"/>
    <p:sldId id="421" r:id="rId105"/>
    <p:sldId id="422" r:id="rId106"/>
    <p:sldId id="423" r:id="rId107"/>
    <p:sldId id="424" r:id="rId108"/>
    <p:sldId id="536" r:id="rId109"/>
    <p:sldId id="570" r:id="rId110"/>
    <p:sldId id="551" r:id="rId111"/>
    <p:sldId id="574" r:id="rId112"/>
    <p:sldId id="549" r:id="rId113"/>
    <p:sldId id="552" r:id="rId114"/>
    <p:sldId id="565" r:id="rId115"/>
    <p:sldId id="554" r:id="rId116"/>
    <p:sldId id="555" r:id="rId117"/>
    <p:sldId id="556" r:id="rId118"/>
    <p:sldId id="557" r:id="rId119"/>
    <p:sldId id="560" r:id="rId120"/>
    <p:sldId id="561" r:id="rId121"/>
    <p:sldId id="562" r:id="rId122"/>
    <p:sldId id="563" r:id="rId123"/>
    <p:sldId id="569" r:id="rId124"/>
    <p:sldId id="567" r:id="rId125"/>
    <p:sldId id="585" r:id="rId126"/>
    <p:sldId id="575" r:id="rId127"/>
    <p:sldId id="426" r:id="rId128"/>
    <p:sldId id="382" r:id="rId129"/>
    <p:sldId id="383" r:id="rId130"/>
    <p:sldId id="384" r:id="rId131"/>
    <p:sldId id="385" r:id="rId132"/>
    <p:sldId id="386" r:id="rId133"/>
    <p:sldId id="387" r:id="rId134"/>
    <p:sldId id="572" r:id="rId135"/>
    <p:sldId id="390" r:id="rId136"/>
    <p:sldId id="391" r:id="rId137"/>
    <p:sldId id="392" r:id="rId138"/>
    <p:sldId id="396" r:id="rId139"/>
    <p:sldId id="397" r:id="rId140"/>
    <p:sldId id="398" r:id="rId141"/>
    <p:sldId id="399" r:id="rId142"/>
    <p:sldId id="400" r:id="rId143"/>
    <p:sldId id="401" r:id="rId144"/>
    <p:sldId id="402" r:id="rId145"/>
    <p:sldId id="403" r:id="rId146"/>
    <p:sldId id="404" r:id="rId147"/>
    <p:sldId id="405" r:id="rId148"/>
    <p:sldId id="406" r:id="rId149"/>
    <p:sldId id="437" r:id="rId150"/>
    <p:sldId id="409" r:id="rId151"/>
    <p:sldId id="410" r:id="rId152"/>
    <p:sldId id="411" r:id="rId153"/>
    <p:sldId id="444" r:id="rId154"/>
    <p:sldId id="546" r:id="rId155"/>
    <p:sldId id="445" r:id="rId156"/>
    <p:sldId id="446" r:id="rId157"/>
    <p:sldId id="547" r:id="rId158"/>
    <p:sldId id="447" r:id="rId159"/>
    <p:sldId id="543" r:id="rId160"/>
    <p:sldId id="545" r:id="rId161"/>
    <p:sldId id="544" r:id="rId162"/>
    <p:sldId id="436" r:id="rId163"/>
    <p:sldId id="356" r:id="rId164"/>
    <p:sldId id="357" r:id="rId165"/>
    <p:sldId id="358" r:id="rId166"/>
    <p:sldId id="361" r:id="rId167"/>
    <p:sldId id="359" r:id="rId168"/>
    <p:sldId id="362" r:id="rId169"/>
    <p:sldId id="363" r:id="rId170"/>
    <p:sldId id="573" r:id="rId171"/>
    <p:sldId id="438" r:id="rId172"/>
    <p:sldId id="364" r:id="rId173"/>
    <p:sldId id="366" r:id="rId174"/>
    <p:sldId id="367" r:id="rId175"/>
    <p:sldId id="532" r:id="rId176"/>
    <p:sldId id="571" r:id="rId177"/>
    <p:sldId id="440" r:id="rId178"/>
    <p:sldId id="370" r:id="rId179"/>
    <p:sldId id="371" r:id="rId180"/>
    <p:sldId id="372" r:id="rId181"/>
    <p:sldId id="584" r:id="rId182"/>
    <p:sldId id="529" r:id="rId183"/>
    <p:sldId id="450" r:id="rId184"/>
    <p:sldId id="451" r:id="rId185"/>
    <p:sldId id="452" r:id="rId186"/>
    <p:sldId id="457" r:id="rId187"/>
    <p:sldId id="448" r:id="rId188"/>
    <p:sldId id="519" r:id="rId189"/>
    <p:sldId id="520" r:id="rId190"/>
    <p:sldId id="586" r:id="rId191"/>
    <p:sldId id="587" r:id="rId192"/>
    <p:sldId id="588" r:id="rId193"/>
    <p:sldId id="589" r:id="rId194"/>
    <p:sldId id="590" r:id="rId195"/>
    <p:sldId id="591" r:id="rId196"/>
    <p:sldId id="592" r:id="rId197"/>
    <p:sldId id="458" r:id="rId198"/>
    <p:sldId id="427" r:id="rId199"/>
    <p:sldId id="428" r:id="rId200"/>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521415D9-36F7-43E2-AB2F-B90AF26B5E84}">
      <p14:sectionLst xmlns:p14="http://schemas.microsoft.com/office/powerpoint/2010/main">
        <p14:section name="Default Section" id="{9F6B0638-D785-4C65-92ED-499929E1B319}">
          <p14:sldIdLst>
            <p14:sldId id="256"/>
            <p14:sldId id="260"/>
            <p14:sldId id="262"/>
            <p14:sldId id="522"/>
            <p14:sldId id="415"/>
            <p14:sldId id="461"/>
            <p14:sldId id="462"/>
            <p14:sldId id="460"/>
            <p14:sldId id="267"/>
            <p14:sldId id="463"/>
            <p14:sldId id="466"/>
            <p14:sldId id="467"/>
            <p14:sldId id="469"/>
            <p14:sldId id="470"/>
            <p14:sldId id="471"/>
            <p14:sldId id="472"/>
            <p14:sldId id="269"/>
            <p14:sldId id="270"/>
            <p14:sldId id="271"/>
            <p14:sldId id="268"/>
            <p14:sldId id="464"/>
            <p14:sldId id="465"/>
            <p14:sldId id="275"/>
            <p14:sldId id="475"/>
            <p14:sldId id="480"/>
            <p14:sldId id="476"/>
            <p14:sldId id="478"/>
            <p14:sldId id="477"/>
            <p14:sldId id="479"/>
            <p14:sldId id="481"/>
            <p14:sldId id="468"/>
            <p14:sldId id="298"/>
            <p14:sldId id="299"/>
            <p14:sldId id="294"/>
            <p14:sldId id="281"/>
            <p14:sldId id="473"/>
            <p14:sldId id="305"/>
            <p14:sldId id="307"/>
            <p14:sldId id="474"/>
            <p14:sldId id="414"/>
            <p14:sldId id="484"/>
            <p14:sldId id="485"/>
            <p14:sldId id="486"/>
            <p14:sldId id="523"/>
            <p14:sldId id="524"/>
            <p14:sldId id="487"/>
            <p14:sldId id="488"/>
            <p14:sldId id="500"/>
            <p14:sldId id="501"/>
            <p14:sldId id="502"/>
            <p14:sldId id="503"/>
            <p14:sldId id="504"/>
            <p14:sldId id="526"/>
            <p14:sldId id="527"/>
            <p14:sldId id="533"/>
            <p14:sldId id="534"/>
            <p14:sldId id="535"/>
            <p14:sldId id="525"/>
            <p14:sldId id="505"/>
            <p14:sldId id="506"/>
            <p14:sldId id="507"/>
            <p14:sldId id="531"/>
            <p14:sldId id="508"/>
            <p14:sldId id="499"/>
            <p14:sldId id="491"/>
            <p14:sldId id="594"/>
            <p14:sldId id="493"/>
            <p14:sldId id="593"/>
            <p14:sldId id="509"/>
            <p14:sldId id="490"/>
            <p14:sldId id="283"/>
            <p14:sldId id="285"/>
            <p14:sldId id="286"/>
            <p14:sldId id="289"/>
            <p14:sldId id="290"/>
            <p14:sldId id="297"/>
            <p14:sldId id="288"/>
            <p14:sldId id="304"/>
            <p14:sldId id="303"/>
            <p14:sldId id="511"/>
            <p14:sldId id="489"/>
            <p14:sldId id="510"/>
            <p14:sldId id="413"/>
            <p14:sldId id="309"/>
            <p14:sldId id="408"/>
            <p14:sldId id="365"/>
            <p14:sldId id="515"/>
            <p14:sldId id="516"/>
            <p14:sldId id="310"/>
            <p14:sldId id="287"/>
            <p14:sldId id="513"/>
            <p14:sldId id="514"/>
            <p14:sldId id="580"/>
            <p14:sldId id="581"/>
            <p14:sldId id="582"/>
            <p14:sldId id="579"/>
            <p14:sldId id="583"/>
            <p14:sldId id="576"/>
            <p14:sldId id="577"/>
            <p14:sldId id="347"/>
            <p14:sldId id="418"/>
            <p14:sldId id="419"/>
            <p14:sldId id="420"/>
            <p14:sldId id="421"/>
            <p14:sldId id="422"/>
            <p14:sldId id="423"/>
            <p14:sldId id="424"/>
            <p14:sldId id="536"/>
            <p14:sldId id="570"/>
            <p14:sldId id="551"/>
            <p14:sldId id="574"/>
            <p14:sldId id="549"/>
            <p14:sldId id="552"/>
            <p14:sldId id="565"/>
            <p14:sldId id="554"/>
            <p14:sldId id="555"/>
            <p14:sldId id="556"/>
            <p14:sldId id="557"/>
            <p14:sldId id="560"/>
            <p14:sldId id="561"/>
            <p14:sldId id="562"/>
            <p14:sldId id="563"/>
            <p14:sldId id="569"/>
            <p14:sldId id="567"/>
            <p14:sldId id="585"/>
            <p14:sldId id="575"/>
            <p14:sldId id="426"/>
            <p14:sldId id="382"/>
            <p14:sldId id="383"/>
            <p14:sldId id="384"/>
            <p14:sldId id="385"/>
            <p14:sldId id="386"/>
            <p14:sldId id="387"/>
            <p14:sldId id="572"/>
            <p14:sldId id="390"/>
            <p14:sldId id="391"/>
            <p14:sldId id="392"/>
            <p14:sldId id="396"/>
            <p14:sldId id="397"/>
            <p14:sldId id="398"/>
            <p14:sldId id="399"/>
            <p14:sldId id="400"/>
            <p14:sldId id="401"/>
            <p14:sldId id="402"/>
            <p14:sldId id="403"/>
            <p14:sldId id="404"/>
            <p14:sldId id="405"/>
            <p14:sldId id="406"/>
            <p14:sldId id="437"/>
            <p14:sldId id="409"/>
            <p14:sldId id="410"/>
            <p14:sldId id="411"/>
            <p14:sldId id="444"/>
            <p14:sldId id="546"/>
            <p14:sldId id="445"/>
            <p14:sldId id="446"/>
            <p14:sldId id="547"/>
            <p14:sldId id="447"/>
            <p14:sldId id="543"/>
            <p14:sldId id="545"/>
            <p14:sldId id="544"/>
          </p14:sldIdLst>
        </p14:section>
        <p14:section name="Day 3" id="{8759353D-1E53-4635-81B3-E799C12F442D}">
          <p14:sldIdLst>
            <p14:sldId id="436"/>
            <p14:sldId id="356"/>
            <p14:sldId id="357"/>
            <p14:sldId id="358"/>
            <p14:sldId id="361"/>
            <p14:sldId id="359"/>
            <p14:sldId id="362"/>
            <p14:sldId id="363"/>
            <p14:sldId id="573"/>
            <p14:sldId id="438"/>
            <p14:sldId id="364"/>
            <p14:sldId id="366"/>
            <p14:sldId id="367"/>
            <p14:sldId id="532"/>
            <p14:sldId id="571"/>
            <p14:sldId id="440"/>
            <p14:sldId id="370"/>
            <p14:sldId id="371"/>
            <p14:sldId id="372"/>
          </p14:sldIdLst>
        </p14:section>
        <p14:section name="Day 4" id="{D14A537C-49B8-4D2E-84B0-FD4FF23C1E04}">
          <p14:sldIdLst>
            <p14:sldId id="584"/>
            <p14:sldId id="529"/>
            <p14:sldId id="450"/>
            <p14:sldId id="451"/>
            <p14:sldId id="452"/>
            <p14:sldId id="457"/>
            <p14:sldId id="448"/>
            <p14:sldId id="519"/>
            <p14:sldId id="520"/>
            <p14:sldId id="586"/>
            <p14:sldId id="587"/>
            <p14:sldId id="588"/>
            <p14:sldId id="589"/>
            <p14:sldId id="590"/>
            <p14:sldId id="591"/>
            <p14:sldId id="592"/>
            <p14:sldId id="458"/>
            <p14:sldId id="427"/>
            <p14:sldId id="4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74316" autoAdjust="0"/>
  </p:normalViewPr>
  <p:slideViewPr>
    <p:cSldViewPr>
      <p:cViewPr varScale="1">
        <p:scale>
          <a:sx n="78" d="100"/>
          <a:sy n="78" d="100"/>
        </p:scale>
        <p:origin x="2286" y="102"/>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6912"/>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tableStyles" Target="tableStyles.xml"/><Relationship Id="rId20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form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form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nservicebus.com/docs/Samples/MessageMutatorsSample.aspx"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upport.nservicebus.com/customer/portal/articles/859446-monitoring-nservicebus-endpoints"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In</a:t>
            </a:r>
            <a:r>
              <a:rPr lang="en-US" baseline="0" dirty="0" smtClean="0"/>
              <a:t> the next version of NServiceBus we’re introducing a “data bus” to simplify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21</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ActiveMq: Uses it’s own SLR mechanism</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26</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200" kern="1200" dirty="0" smtClean="0">
                <a:solidFill>
                  <a:srgbClr val="000000"/>
                </a:solidFill>
                <a:latin typeface="Times New Roman" pitchFamily="16" charset="0"/>
                <a:ea typeface="+mn-ea"/>
                <a:cs typeface="+mn-cs"/>
              </a:rPr>
              <a:t>he given type will be activated before all others, terminal syntax. Not fluent</a:t>
            </a:r>
          </a:p>
          <a:p>
            <a:r>
              <a:rPr lang="en-US" sz="1200" kern="1200" dirty="0" smtClean="0">
                <a:solidFill>
                  <a:srgbClr val="000000"/>
                </a:solidFill>
                <a:latin typeface="Times New Roman" pitchFamily="16" charset="0"/>
                <a:ea typeface="+mn-ea"/>
                <a:cs typeface="+mn-cs"/>
              </a:rPr>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34</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Default value is true</a:t>
            </a:r>
          </a:p>
          <a:p>
            <a:endParaRPr lang="de-CH" dirty="0" smtClean="0"/>
          </a:p>
          <a:p>
            <a:r>
              <a:rPr lang="de-CH" dirty="0" smtClean="0"/>
              <a:t>This sets the Thread.CurrentPrinciple to a generic principle which represents the sender.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37</a:t>
            </a:fld>
            <a:endParaRPr lang="en-GB"/>
          </a:p>
        </p:txBody>
      </p:sp>
    </p:spTree>
    <p:extLst>
      <p:ext uri="{BB962C8B-B14F-4D97-AF65-F5344CB8AC3E}">
        <p14:creationId xmlns:p14="http://schemas.microsoft.com/office/powerpoint/2010/main" val="2567250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38</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Tell users to not use MM , use </a:t>
            </a:r>
            <a:r>
              <a:rPr lang="en-US" dirty="0" err="1" smtClean="0"/>
              <a:t>UoW</a:t>
            </a:r>
            <a:r>
              <a:rPr lang="en-US" dirty="0" smtClean="0"/>
              <a:t> instead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3103444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Spring is the default container but in version 3.0 that will be changed to </a:t>
            </a:r>
            <a:r>
              <a:rPr lang="en-US" baseline="0" dirty="0" err="1" smtClean="0"/>
              <a:t>Autofac</a:t>
            </a:r>
            <a:r>
              <a:rPr lang="en-US" baseline="0" dirty="0" smtClean="0"/>
              <a:t>. The default container is </a:t>
            </a:r>
            <a:r>
              <a:rPr lang="en-US" baseline="0" dirty="0" err="1" smtClean="0"/>
              <a:t>ILMerged</a:t>
            </a:r>
            <a:r>
              <a:rPr lang="en-US" baseline="0" dirty="0" smtClean="0"/>
              <a:t> and internalized, so the change will decrease the DLL size and also, since Spring is a much broader framework, won’t cause conflicts for users who need to use a specific version of Spring.</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44</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v-SE" dirty="0" smtClean="0">
                <a:hlinkClick r:id="rId3"/>
              </a:rPr>
              <a:t>http://nservicebus.com/docs/Samples/MessageMutatorsSample.aspx</a:t>
            </a:r>
            <a:endParaRPr lang="sv-SE" dirty="0" smtClean="0"/>
          </a:p>
          <a:p>
            <a:endParaRPr lang="sv-SE" dirty="0" smtClean="0"/>
          </a:p>
          <a:p>
            <a:r>
              <a:rPr lang="de-CH" sz="1200" kern="1200" dirty="0" smtClean="0">
                <a:solidFill>
                  <a:srgbClr val="000000"/>
                </a:solidFill>
                <a:latin typeface="Times New Roman" pitchFamily="16" charset="0"/>
                <a:ea typeface="+mn-ea"/>
                <a:cs typeface="+mn-cs"/>
              </a:rPr>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45</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48</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49</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200" b="1" i="0" kern="1200" dirty="0" smtClean="0">
                <a:solidFill>
                  <a:srgbClr val="000000"/>
                </a:solidFill>
                <a:effectLst/>
                <a:latin typeface="Times New Roman" pitchFamily="16" charset="0"/>
                <a:ea typeface="+mn-ea"/>
                <a:cs typeface="+mn-cs"/>
              </a:rPr>
              <a:t>Environment related profiles</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comes with 3 built-in profiles who’s main goal is to adjust the behavioral of the host depending on the environment where the endpoint is running.</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You can of course create your own profiles, more on that can be found </a:t>
            </a:r>
            <a:r>
              <a:rPr lang="en-US" sz="1200" b="0" i="0" u="none" strike="noStrike" kern="1200" dirty="0" smtClean="0">
                <a:solidFill>
                  <a:srgbClr val="000000"/>
                </a:solidFill>
                <a:effectLst/>
                <a:latin typeface="Times New Roman" pitchFamily="16" charset="0"/>
                <a:ea typeface="+mn-ea"/>
                <a:cs typeface="+mn-cs"/>
                <a:hlinkClick r:id="rId3"/>
              </a:rPr>
              <a:t>here</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3 environmental profiles are:</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Lite</a:t>
            </a:r>
            <a:r>
              <a:rPr lang="en-US" sz="1200" b="0" i="0" kern="1200" dirty="0" smtClean="0">
                <a:solidFill>
                  <a:srgbClr val="000000"/>
                </a:solidFill>
                <a:effectLst/>
                <a:latin typeface="Times New Roman" pitchFamily="16" charset="0"/>
                <a:ea typeface="+mn-ea"/>
                <a:cs typeface="+mn-cs"/>
              </a:rPr>
              <a:t> This profile is suitable for running on your development machine possible inside visual studio.</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configures all the persistence like sagas, subscriptions, timeouts </a:t>
            </a:r>
            <a:r>
              <a:rPr lang="en-US" sz="1200" b="0" i="0" kern="1200" dirty="0" err="1" smtClean="0">
                <a:solidFill>
                  <a:srgbClr val="000000"/>
                </a:solidFill>
                <a:effectLst/>
                <a:latin typeface="Times New Roman" pitchFamily="16" charset="0"/>
                <a:ea typeface="+mn-ea"/>
                <a:cs typeface="+mn-cs"/>
              </a:rPr>
              <a:t>etc</a:t>
            </a:r>
            <a:r>
              <a:rPr lang="en-US" sz="1200" b="0" i="0" kern="1200" dirty="0" smtClean="0">
                <a:solidFill>
                  <a:srgbClr val="000000"/>
                </a:solidFill>
                <a:effectLst/>
                <a:latin typeface="Times New Roman" pitchFamily="16" charset="0"/>
                <a:ea typeface="+mn-ea"/>
                <a:cs typeface="+mn-cs"/>
              </a:rPr>
              <a:t> to be </a:t>
            </a:r>
            <a:r>
              <a:rPr lang="en-US" sz="1200" b="0" i="0" kern="1200" dirty="0" err="1" smtClean="0">
                <a:solidFill>
                  <a:srgbClr val="000000"/>
                </a:solidFill>
                <a:effectLst/>
                <a:latin typeface="Times New Roman" pitchFamily="16" charset="0"/>
                <a:ea typeface="+mn-ea"/>
                <a:cs typeface="+mn-cs"/>
              </a:rPr>
              <a:t>InMemory</a:t>
            </a:r>
            <a:r>
              <a:rPr lang="en-US" sz="1200" b="0" i="0" kern="1200" dirty="0" smtClean="0">
                <a:solidFill>
                  <a:srgbClr val="000000"/>
                </a:solidFill>
                <a:effectLst/>
                <a:latin typeface="Times New Roman" pitchFamily="16" charset="0"/>
                <a:ea typeface="+mn-ea"/>
                <a:cs typeface="+mn-cs"/>
              </a:rPr>
              <a:t> which is easy setup but probably not what you want for production.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Lite also turns the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on by default.</a:t>
            </a:r>
            <a:br>
              <a:rPr lang="en-US" sz="1200" b="0" i="0" kern="1200" dirty="0" smtClean="0">
                <a:solidFill>
                  <a:srgbClr val="000000"/>
                </a:solidFill>
                <a:effectLst/>
                <a:latin typeface="Times New Roman" pitchFamily="16" charset="0"/>
                <a:ea typeface="+mn-ea"/>
                <a:cs typeface="+mn-cs"/>
              </a:rPr>
            </a:br>
            <a:r>
              <a:rPr lang="en-US" sz="1200" b="0" i="0" u="none" strike="noStrike" kern="1200" dirty="0" smtClean="0">
                <a:solidFill>
                  <a:srgbClr val="000000"/>
                </a:solidFill>
                <a:effectLst/>
                <a:latin typeface="Times New Roman" pitchFamily="16" charset="0"/>
                <a:ea typeface="+mn-ea"/>
                <a:cs typeface="+mn-cs"/>
                <a:hlinkClick r:id="rId4"/>
              </a:rPr>
              <a:t>Installers</a:t>
            </a:r>
            <a:r>
              <a:rPr lang="en-US" sz="1200" b="0" i="0" kern="1200" dirty="0" smtClean="0">
                <a:solidFill>
                  <a:srgbClr val="000000"/>
                </a:solidFill>
                <a:effectLst/>
                <a:latin typeface="Times New Roman" pitchFamily="16" charset="0"/>
                <a:ea typeface="+mn-ea"/>
                <a:cs typeface="+mn-cs"/>
              </a:rPr>
              <a:t> are always invoked when running the lite profile.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the console.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Integration</a:t>
            </a:r>
            <a:r>
              <a:rPr lang="en-US" sz="1200" b="0" i="0" kern="1200" dirty="0" smtClean="0">
                <a:solidFill>
                  <a:srgbClr val="000000"/>
                </a:solidFill>
                <a:effectLst/>
                <a:latin typeface="Times New Roman" pitchFamily="16" charset="0"/>
                <a:ea typeface="+mn-ea"/>
                <a:cs typeface="+mn-cs"/>
              </a:rPr>
              <a:t> The integration profile is suitable for running your endpoint in an integration and QA environments.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Storage is persistent using queues or </a:t>
            </a:r>
            <a:r>
              <a:rPr lang="en-US" sz="1200" b="0" i="0" kern="1200" dirty="0" err="1" smtClean="0">
                <a:solidFill>
                  <a:srgbClr val="000000"/>
                </a:solidFill>
                <a:effectLst/>
                <a:latin typeface="Times New Roman" pitchFamily="16" charset="0"/>
                <a:ea typeface="+mn-ea"/>
                <a:cs typeface="+mn-cs"/>
              </a:rPr>
              <a:t>RavenDB</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Features like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are now turned off be default.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still being invoked to make deployment easier to automate.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still being output to the console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This is the default profile that is used if no explicit profile is defined.</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sets your endpoint up for production use.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all storage is durable and suitable for scale out.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not invoked since your endpoint will probably be installed as a windows service and not running with elevated privileges.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only run when you install the host or you are running inside Visual Studio in Debug mode.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a </a:t>
            </a:r>
            <a:r>
              <a:rPr lang="en-US" sz="1200" b="0" i="0" kern="1200" dirty="0" err="1" smtClean="0">
                <a:solidFill>
                  <a:srgbClr val="000000"/>
                </a:solidFill>
                <a:effectLst/>
                <a:latin typeface="Times New Roman" pitchFamily="16" charset="0"/>
                <a:ea typeface="+mn-ea"/>
                <a:cs typeface="+mn-cs"/>
              </a:rPr>
              <a:t>logfile</a:t>
            </a:r>
            <a:r>
              <a:rPr lang="en-US" sz="1200" b="0" i="0" kern="1200" dirty="0" smtClean="0">
                <a:solidFill>
                  <a:srgbClr val="000000"/>
                </a:solidFill>
                <a:effectLst/>
                <a:latin typeface="Times New Roman" pitchFamily="16" charset="0"/>
                <a:ea typeface="+mn-ea"/>
                <a:cs typeface="+mn-cs"/>
              </a:rPr>
              <a:t> in the runtime directory since again you’re most likely running as a windows service.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Feature related profiles</a:t>
            </a:r>
          </a:p>
          <a:p>
            <a:pPr fontAlgn="base"/>
            <a:r>
              <a:rPr lang="en-US" sz="1200" b="0" i="0" kern="1200" dirty="0" smtClean="0">
                <a:solidFill>
                  <a:srgbClr val="000000"/>
                </a:solidFill>
                <a:effectLst/>
                <a:latin typeface="Times New Roman" pitchFamily="16" charset="0"/>
                <a:ea typeface="+mn-ea"/>
                <a:cs typeface="+mn-cs"/>
              </a:rPr>
              <a:t>The feature related profiles that comes out of the box are: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err="1" smtClean="0">
                <a:solidFill>
                  <a:srgbClr val="000000"/>
                </a:solidFill>
                <a:effectLst/>
                <a:latin typeface="Times New Roman" pitchFamily="16" charset="0"/>
                <a:ea typeface="+mn-ea"/>
                <a:cs typeface="+mn-cs"/>
              </a:rPr>
              <a:t>MultiSite</a:t>
            </a:r>
            <a:r>
              <a:rPr lang="en-US" sz="1200" b="0" i="0" kern="1200" dirty="0" smtClean="0">
                <a:solidFill>
                  <a:srgbClr val="000000"/>
                </a:solidFill>
                <a:effectLst/>
                <a:latin typeface="Times New Roman" pitchFamily="16" charset="0"/>
                <a:ea typeface="+mn-ea"/>
                <a:cs typeface="+mn-cs"/>
              </a:rPr>
              <a:t> Turns the </a:t>
            </a:r>
            <a:r>
              <a:rPr lang="en-US" sz="1200" b="0" i="0" kern="1200" dirty="0" err="1" smtClean="0">
                <a:solidFill>
                  <a:srgbClr val="000000"/>
                </a:solidFill>
                <a:effectLst/>
                <a:latin typeface="Times New Roman" pitchFamily="16" charset="0"/>
                <a:ea typeface="+mn-ea"/>
                <a:cs typeface="+mn-cs"/>
              </a:rPr>
              <a:t>the</a:t>
            </a:r>
            <a:r>
              <a:rPr lang="en-US" sz="1200" b="0" i="0" kern="1200" dirty="0" smtClean="0">
                <a:solidFill>
                  <a:srgbClr val="000000"/>
                </a:solidFill>
                <a:effectLst/>
                <a:latin typeface="Times New Roman" pitchFamily="16" charset="0"/>
                <a:ea typeface="+mn-ea"/>
                <a:cs typeface="+mn-cs"/>
              </a:rPr>
              <a:t> gateway on</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Master</a:t>
            </a:r>
            <a:r>
              <a:rPr lang="en-US" sz="1200" b="0" i="0" kern="1200" dirty="0" smtClean="0">
                <a:solidFill>
                  <a:srgbClr val="000000"/>
                </a:solidFill>
                <a:effectLst/>
                <a:latin typeface="Times New Roman" pitchFamily="16" charset="0"/>
                <a:ea typeface="+mn-ea"/>
                <a:cs typeface="+mn-cs"/>
              </a:rPr>
              <a:t> Makes the endpoint a “master node endpoint”.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it will run the Gateway for multisite interaction, Timeout manager and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It will also start a worker that will enlist with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Master profile can’t be combined with the Worker or Distributor profiles.</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Worker</a:t>
            </a:r>
            <a:r>
              <a:rPr lang="en-US" sz="1200" b="0" i="0" kern="1200" dirty="0" smtClean="0">
                <a:solidFill>
                  <a:srgbClr val="000000"/>
                </a:solidFill>
                <a:effectLst/>
                <a:latin typeface="Times New Roman" pitchFamily="16" charset="0"/>
                <a:ea typeface="+mn-ea"/>
                <a:cs typeface="+mn-cs"/>
              </a:rPr>
              <a:t> Makes the current endpoint enlist as a worker with its distributor running on the master node.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or Distributor profile.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Distributor </a:t>
            </a:r>
            <a:r>
              <a:rPr lang="en-US" sz="1200" b="0" i="0" kern="1200" dirty="0" smtClean="0">
                <a:solidFill>
                  <a:srgbClr val="000000"/>
                </a:solidFill>
                <a:effectLst/>
                <a:latin typeface="Times New Roman" pitchFamily="16" charset="0"/>
                <a:ea typeface="+mn-ea"/>
                <a:cs typeface="+mn-cs"/>
              </a:rPr>
              <a:t>Starts the endpoint as a distributor only.</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the endpoint won’t do any actual work and only distribute the load among its enlisted workers.</a:t>
            </a:r>
          </a:p>
          <a:p>
            <a:pPr fontAlgn="base"/>
            <a:r>
              <a:rPr lang="en-US" sz="1200" b="0" i="0" kern="1200" dirty="0" smtClean="0">
                <a:solidFill>
                  <a:srgbClr val="000000"/>
                </a:solidFill>
                <a:effectLst/>
                <a:latin typeface="Times New Roman" pitchFamily="16" charset="0"/>
                <a:ea typeface="+mn-ea"/>
                <a:cs typeface="+mn-cs"/>
              </a:rPr>
              <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and Worker profiles.</a:t>
            </a:r>
          </a:p>
          <a:p>
            <a:pPr fontAlgn="base"/>
            <a:r>
              <a:rPr lang="en-US" sz="1200" b="1" i="0" kern="1200" dirty="0" err="1" smtClean="0">
                <a:solidFill>
                  <a:srgbClr val="000000"/>
                </a:solidFill>
                <a:effectLst/>
                <a:latin typeface="Times New Roman" pitchFamily="16" charset="0"/>
                <a:ea typeface="+mn-ea"/>
                <a:cs typeface="+mn-cs"/>
              </a:rPr>
              <a:t>PerformanceCounters</a:t>
            </a:r>
            <a:r>
              <a:rPr lang="en-US" sz="1200" b="1" i="0" kern="1200" dirty="0" smtClean="0">
                <a:solidFill>
                  <a:srgbClr val="000000"/>
                </a:solidFill>
                <a:effectLst/>
                <a:latin typeface="Times New Roman" pitchFamily="16" charset="0"/>
                <a:ea typeface="+mn-ea"/>
                <a:cs typeface="+mn-cs"/>
              </a:rPr>
              <a:t> </a:t>
            </a:r>
            <a:r>
              <a:rPr lang="en-US" sz="1200" b="0" i="0" kern="1200" dirty="0" smtClean="0">
                <a:solidFill>
                  <a:srgbClr val="000000"/>
                </a:solidFill>
                <a:effectLst/>
                <a:latin typeface="Times New Roman" pitchFamily="16" charset="0"/>
                <a:ea typeface="+mn-ea"/>
                <a:cs typeface="+mn-cs"/>
              </a:rPr>
              <a:t>Turns the </a:t>
            </a:r>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specific performance counters 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 when running in </a:t>
            </a:r>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54</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57</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59</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http://www.nservicebus.com/CustomizingConfiguration.aspx</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61</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62</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currently is important.</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67</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68</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75</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77</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78</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79</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81</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86</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 </a:t>
            </a:r>
            <a:r>
              <a:rPr lang="en-US" baseline="0" dirty="0" err="1" smtClean="0"/>
              <a:t>WcfIntegration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87</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90</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91</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p>
          <a:p>
            <a:r>
              <a:rPr lang="en-US" baseline="0" dirty="0" smtClean="0"/>
              <a:t>Demonstrate. How to demo can be seen here: </a:t>
            </a:r>
            <a:r>
              <a:rPr lang="de-CH" dirty="0" smtClean="0">
                <a:hlinkClick r:id="rId3"/>
              </a:rPr>
              <a:t>http://support.nservicebus.com/customer/portal/articles/859446-monitoring-nservicebus-endpoints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99</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104</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109</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110</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NSB creates</a:t>
            </a:r>
            <a:r>
              <a:rPr lang="en-US" baseline="0" dirty="0" smtClean="0"/>
              <a:t> a proxy class for message interfaces and instantiates that when you ask to create an instance of an interface. </a:t>
            </a:r>
            <a:r>
              <a:rPr lang="en-US" baseline="0" dirty="0" err="1" smtClean="0"/>
              <a:t>CreateInstance</a:t>
            </a:r>
            <a:r>
              <a:rPr lang="en-US" baseline="0" dirty="0" smtClean="0"/>
              <a:t> has lambda expression overload which allows to set the message properties.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0" lvl="2"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None/>
            </a:pPr>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System behaves the same way if a user selects 4 seats together or at each corner.</a:t>
            </a:r>
          </a:p>
          <a:p>
            <a:pPr marL="0" lvl="0" indent="0">
              <a:buFont typeface="Arial" pitchFamily="34" charset="0"/>
              <a:buNone/>
            </a:pPr>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123</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125</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Namespaces is supported as of NSB 3.3.0</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smtClean="0"/>
              <a:t>Detail</a:t>
            </a:r>
            <a:r>
              <a:rPr lang="it-IT" dirty="0" smtClean="0"/>
              <a:t> to the </a:t>
            </a:r>
            <a:r>
              <a:rPr lang="it-IT" dirty="0" err="1" smtClean="0"/>
              <a:t>class</a:t>
            </a:r>
            <a:r>
              <a:rPr lang="it-IT" dirty="0" smtClean="0"/>
              <a:t> </a:t>
            </a:r>
            <a:r>
              <a:rPr lang="it-IT" dirty="0" err="1" smtClean="0"/>
              <a:t>that</a:t>
            </a:r>
            <a:r>
              <a:rPr lang="it-IT" baseline="0" dirty="0" smtClean="0"/>
              <a:t> the «</a:t>
            </a:r>
            <a:r>
              <a:rPr lang="it-IT" baseline="0" dirty="0" err="1" smtClean="0"/>
              <a:t>Customer</a:t>
            </a:r>
            <a:r>
              <a:rPr lang="it-IT" baseline="0" dirty="0" smtClean="0"/>
              <a:t> Status </a:t>
            </a:r>
            <a:r>
              <a:rPr lang="it-IT" baseline="0" dirty="0" err="1" smtClean="0"/>
              <a:t>Updated</a:t>
            </a:r>
            <a:r>
              <a:rPr lang="it-IT" baseline="0" dirty="0" smtClean="0"/>
              <a:t>» </a:t>
            </a:r>
            <a:r>
              <a:rPr lang="it-IT" baseline="0" dirty="0" err="1" smtClean="0"/>
              <a:t>is</a:t>
            </a:r>
            <a:r>
              <a:rPr lang="it-IT" baseline="0" dirty="0" smtClean="0"/>
              <a:t> just a sample and </a:t>
            </a:r>
            <a:r>
              <a:rPr lang="it-IT" baseline="0" dirty="0" err="1" smtClean="0"/>
              <a:t>not</a:t>
            </a:r>
            <a:r>
              <a:rPr lang="it-IT" baseline="0" dirty="0" smtClean="0"/>
              <a:t> a </a:t>
            </a:r>
            <a:r>
              <a:rPr lang="it-IT" baseline="0" dirty="0" err="1" smtClean="0"/>
              <a:t>generic</a:t>
            </a:r>
            <a:r>
              <a:rPr lang="it-IT" baseline="0" dirty="0" smtClean="0"/>
              <a:t> </a:t>
            </a:r>
            <a:r>
              <a:rPr lang="it-IT" baseline="0" dirty="0" err="1" smtClean="0"/>
              <a:t>event</a:t>
            </a:r>
            <a:r>
              <a:rPr lang="it-IT" baseline="0" dirty="0" smtClean="0"/>
              <a:t> </a:t>
            </a:r>
            <a:r>
              <a:rPr lang="it-IT" baseline="0" dirty="0" err="1" smtClean="0"/>
              <a:t>that</a:t>
            </a:r>
            <a:r>
              <a:rPr lang="it-IT" baseline="0" dirty="0" smtClean="0"/>
              <a:t> can be </a:t>
            </a:r>
            <a:r>
              <a:rPr lang="it-IT" baseline="0" dirty="0" err="1" smtClean="0"/>
              <a:t>used</a:t>
            </a:r>
            <a:r>
              <a:rPr lang="it-IT" baseline="0" dirty="0" smtClean="0"/>
              <a:t> to </a:t>
            </a:r>
            <a:r>
              <a:rPr lang="it-IT" baseline="0" dirty="0" err="1" smtClean="0"/>
              <a:t>tell</a:t>
            </a:r>
            <a:r>
              <a:rPr lang="it-IT" baseline="0" dirty="0" smtClean="0"/>
              <a:t> </a:t>
            </a:r>
            <a:r>
              <a:rPr lang="it-IT" baseline="0" dirty="0" err="1" smtClean="0"/>
              <a:t>that</a:t>
            </a:r>
            <a:r>
              <a:rPr lang="it-IT" baseline="0" dirty="0" smtClean="0"/>
              <a:t> </a:t>
            </a:r>
            <a:r>
              <a:rPr lang="it-IT" baseline="0" dirty="0" err="1" smtClean="0"/>
              <a:t>something</a:t>
            </a:r>
            <a:r>
              <a:rPr lang="it-IT" baseline="0" dirty="0" smtClean="0"/>
              <a:t> (</a:t>
            </a:r>
            <a:r>
              <a:rPr lang="it-IT" baseline="0" dirty="0" err="1" smtClean="0"/>
              <a:t>not</a:t>
            </a:r>
            <a:r>
              <a:rPr lang="it-IT" baseline="0" dirty="0" smtClean="0"/>
              <a:t> </a:t>
            </a:r>
            <a:r>
              <a:rPr lang="it-IT" baseline="0" dirty="0" err="1" smtClean="0"/>
              <a:t>really</a:t>
            </a:r>
            <a:r>
              <a:rPr lang="it-IT" baseline="0" dirty="0" smtClean="0"/>
              <a:t> </a:t>
            </a:r>
            <a:r>
              <a:rPr lang="it-IT" baseline="0" dirty="0" err="1" smtClean="0"/>
              <a:t>known</a:t>
            </a:r>
            <a:r>
              <a:rPr lang="it-IT" baseline="0" dirty="0" smtClean="0"/>
              <a:t>) </a:t>
            </a:r>
            <a:r>
              <a:rPr lang="it-IT" baseline="0" dirty="0" err="1" smtClean="0"/>
              <a:t>is</a:t>
            </a:r>
            <a:r>
              <a:rPr lang="it-IT" baseline="0" dirty="0" smtClean="0"/>
              <a:t> </a:t>
            </a:r>
            <a:r>
              <a:rPr lang="it-IT" baseline="0" dirty="0" err="1" smtClean="0"/>
              <a:t>changed</a:t>
            </a:r>
            <a:r>
              <a:rPr lang="it-IT" baseline="0" dirty="0" smtClean="0"/>
              <a:t> in the </a:t>
            </a:r>
            <a:r>
              <a:rPr lang="it-IT" baseline="0" dirty="0" err="1" smtClean="0"/>
              <a:t>Customer</a:t>
            </a:r>
            <a:r>
              <a:rPr lang="it-IT" baseline="0" dirty="0" smtClean="0"/>
              <a:t>. </a:t>
            </a:r>
            <a:r>
              <a:rPr lang="it-IT" baseline="0" dirty="0" err="1" smtClean="0"/>
              <a:t>Events</a:t>
            </a:r>
            <a:r>
              <a:rPr lang="it-IT" baseline="0" dirty="0" smtClean="0"/>
              <a:t> </a:t>
            </a:r>
            <a:r>
              <a:rPr lang="it-IT" baseline="0" dirty="0" err="1" smtClean="0"/>
              <a:t>should</a:t>
            </a:r>
            <a:r>
              <a:rPr lang="it-IT" baseline="0" dirty="0" smtClean="0"/>
              <a:t> be </a:t>
            </a:r>
            <a:r>
              <a:rPr lang="it-IT" baseline="0" dirty="0" err="1" smtClean="0"/>
              <a:t>really</a:t>
            </a:r>
            <a:r>
              <a:rPr lang="it-IT" baseline="0" dirty="0" smtClean="0"/>
              <a:t> </a:t>
            </a:r>
            <a:r>
              <a:rPr lang="it-IT" baseline="0" dirty="0" err="1" smtClean="0"/>
              <a:t>specific</a:t>
            </a:r>
            <a:r>
              <a:rPr lang="it-IT" baseline="0" dirty="0" smtClean="0"/>
              <a:t>, </a:t>
            </a:r>
            <a:r>
              <a:rPr lang="it-IT" baseline="0" dirty="0" err="1" smtClean="0"/>
              <a:t>such</a:t>
            </a:r>
            <a:r>
              <a:rPr lang="it-IT" baseline="0" dirty="0" smtClean="0"/>
              <a:t> </a:t>
            </a:r>
            <a:r>
              <a:rPr lang="it-IT" baseline="0" dirty="0" err="1" smtClean="0"/>
              <a:t>as</a:t>
            </a:r>
            <a:r>
              <a:rPr lang="it-IT" baseline="0" dirty="0" smtClean="0"/>
              <a:t> «</a:t>
            </a:r>
            <a:r>
              <a:rPr lang="it-IT" baseline="0" dirty="0" err="1" smtClean="0"/>
              <a:t>Customer</a:t>
            </a:r>
            <a:r>
              <a:rPr lang="it-IT" baseline="0" dirty="0" smtClean="0"/>
              <a:t> </a:t>
            </a:r>
            <a:r>
              <a:rPr lang="it-IT" baseline="0" dirty="0" err="1" smtClean="0"/>
              <a:t>Shipping</a:t>
            </a:r>
            <a:r>
              <a:rPr lang="it-IT" baseline="0" dirty="0" smtClean="0"/>
              <a:t> </a:t>
            </a:r>
            <a:r>
              <a:rPr lang="it-IT" baseline="0" dirty="0" err="1" smtClean="0"/>
              <a:t>Address</a:t>
            </a:r>
            <a:r>
              <a:rPr lang="it-IT" baseline="0" dirty="0" smtClean="0"/>
              <a:t> </a:t>
            </a:r>
            <a:r>
              <a:rPr lang="it-IT" baseline="0" dirty="0" err="1" smtClean="0"/>
              <a:t>Chnaged</a:t>
            </a:r>
            <a:r>
              <a:rPr lang="it-IT" baseline="0" dirty="0" smtClean="0"/>
              <a:t>»</a:t>
            </a:r>
            <a:endParaRPr lang="it-IT" dirty="0"/>
          </a:p>
        </p:txBody>
      </p:sp>
      <p:sp>
        <p:nvSpPr>
          <p:cNvPr id="4" name="Slide Number Placeholder 3"/>
          <p:cNvSpPr>
            <a:spLocks noGrp="1"/>
          </p:cNvSpPr>
          <p:nvPr>
            <p:ph type="sldNum" idx="10"/>
          </p:nvPr>
        </p:nvSpPr>
        <p:spPr/>
        <p:txBody>
          <a:bodyPr/>
          <a:lstStyle/>
          <a:p>
            <a:fld id="{7ACA2796-6D5E-4AAD-9D66-AE6CE657D5C0}" type="slidenum">
              <a:rPr lang="en-GB" smtClean="0"/>
              <a:pPr/>
              <a:t>128</a:t>
            </a:fld>
            <a:endParaRPr lang="en-GB"/>
          </a:p>
        </p:txBody>
      </p:sp>
    </p:spTree>
    <p:extLst>
      <p:ext uri="{BB962C8B-B14F-4D97-AF65-F5344CB8AC3E}">
        <p14:creationId xmlns:p14="http://schemas.microsoft.com/office/powerpoint/2010/main" val="17396959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130</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135</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This model only applies when store &amp; forward messaging is used. Broker based transport manage subscriptions</a:t>
            </a:r>
            <a:r>
              <a:rPr lang="de-CH" baseline="0" dirty="0" smtClean="0"/>
              <a:t> on the broker (or clustered broker)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136</a:t>
            </a:fld>
            <a:endParaRPr lang="en-GB"/>
          </a:p>
        </p:txBody>
      </p:sp>
    </p:spTree>
    <p:extLst>
      <p:ext uri="{BB962C8B-B14F-4D97-AF65-F5344CB8AC3E}">
        <p14:creationId xmlns:p14="http://schemas.microsoft.com/office/powerpoint/2010/main" val="33144338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137</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On broker based transports the subscriptions</a:t>
            </a:r>
            <a:r>
              <a:rPr lang="de-CH" baseline="0" dirty="0" smtClean="0"/>
              <a:t> are usually managed on the broker on not in a seperate subscription store.</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142</a:t>
            </a:fld>
            <a:endParaRPr lang="en-GB"/>
          </a:p>
        </p:txBody>
      </p:sp>
    </p:spTree>
    <p:extLst>
      <p:ext uri="{BB962C8B-B14F-4D97-AF65-F5344CB8AC3E}">
        <p14:creationId xmlns:p14="http://schemas.microsoft.com/office/powerpoint/2010/main" val="34838914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143</a:t>
            </a:fld>
            <a:endParaRPr lang="en-GB"/>
          </a:p>
        </p:txBody>
      </p:sp>
    </p:spTree>
    <p:extLst>
      <p:ext uri="{BB962C8B-B14F-4D97-AF65-F5344CB8AC3E}">
        <p14:creationId xmlns:p14="http://schemas.microsoft.com/office/powerpoint/2010/main" val="13670672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148</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152</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155</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14</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158</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159</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IAmStartedByMessages</a:t>
            </a:r>
            <a:r>
              <a:rPr lang="en-US" dirty="0" smtClean="0"/>
              <a:t>&lt;</a:t>
            </a:r>
            <a:r>
              <a:rPr lang="en-US" dirty="0" err="1" smtClean="0"/>
              <a:t>OrderAccepted</a:t>
            </a:r>
            <a:r>
              <a:rPr lang="en-US" dirty="0" smtClean="0"/>
              <a:t>&gt; AND </a:t>
            </a:r>
            <a:r>
              <a:rPr lang="en-US" dirty="0" err="1" smtClean="0"/>
              <a:t>IAmStartedByMessages</a:t>
            </a:r>
            <a:r>
              <a:rPr lang="en-US" dirty="0" smtClean="0"/>
              <a:t>&lt;</a:t>
            </a:r>
            <a:r>
              <a:rPr lang="en-US" dirty="0" err="1" smtClean="0"/>
              <a:t>OrderBilled</a:t>
            </a:r>
            <a:r>
              <a:rPr lang="en-US" dirty="0" smtClean="0"/>
              <a:t>&gt;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0" i="0" kern="1200" dirty="0" smtClean="0">
                <a:solidFill>
                  <a:srgbClr val="000000"/>
                </a:solidFill>
                <a:effectLst/>
                <a:latin typeface="Times New Roman" pitchFamily="16" charset="0"/>
                <a:ea typeface="+mn-ea"/>
                <a:cs typeface="+mn-cs"/>
              </a:rPr>
              <a:t>As we have seen messages that are expected to hit a existing saga isn’t quite so common that you might think. I would go as far as to say that the </a:t>
            </a:r>
            <a:r>
              <a:rPr lang="en-US" sz="1200" b="1" i="0" u="sng" kern="1200" dirty="0" smtClean="0">
                <a:solidFill>
                  <a:srgbClr val="000000"/>
                </a:solidFill>
                <a:effectLst/>
                <a:latin typeface="Times New Roman" pitchFamily="16" charset="0"/>
                <a:ea typeface="+mn-ea"/>
                <a:cs typeface="+mn-cs"/>
              </a:rPr>
              <a:t>only </a:t>
            </a:r>
            <a:r>
              <a:rPr lang="en-US" sz="1200" b="0" i="0" kern="1200" dirty="0" smtClean="0">
                <a:solidFill>
                  <a:srgbClr val="000000"/>
                </a:solidFill>
                <a:effectLst/>
                <a:latin typeface="Times New Roman" pitchFamily="16" charset="0"/>
                <a:ea typeface="+mn-ea"/>
                <a:cs typeface="+mn-cs"/>
              </a:rPr>
              <a:t>message can’t start a saga is a message </a:t>
            </a:r>
            <a:r>
              <a:rPr lang="en-US" sz="1200" b="0" i="0" u="sng" kern="1200" dirty="0" smtClean="0">
                <a:solidFill>
                  <a:srgbClr val="000000"/>
                </a:solidFill>
                <a:effectLst/>
                <a:latin typeface="Times New Roman" pitchFamily="16" charset="0"/>
                <a:ea typeface="+mn-ea"/>
                <a:cs typeface="+mn-cs"/>
              </a:rPr>
              <a:t>sent or initiated by the saga instance it self</a:t>
            </a:r>
            <a:r>
              <a:rPr lang="en-US" sz="1200" b="0" i="0" kern="1200" dirty="0" smtClean="0">
                <a:solidFill>
                  <a:srgbClr val="000000"/>
                </a:solidFill>
                <a:effectLst/>
                <a:latin typeface="Times New Roman" pitchFamily="16" charset="0"/>
                <a:ea typeface="+mn-ea"/>
                <a:cs typeface="+mn-cs"/>
              </a:rPr>
              <a:t>, this is either timeouts set by the saga or messages being received as a reaction of a message sent by the saga it self. (request/response interactions)</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0" i="0" kern="1200" dirty="0" smtClean="0">
                <a:solidFill>
                  <a:srgbClr val="000000"/>
                </a:solidFill>
                <a:effectLst/>
                <a:latin typeface="Times New Roman" pitchFamily="16" charset="0"/>
                <a:ea typeface="+mn-ea"/>
                <a:cs typeface="+mn-cs"/>
              </a:rPr>
              <a:t>So go back and review your sagas, there are probably a few places where you need to start using </a:t>
            </a:r>
            <a:r>
              <a:rPr lang="en-US" sz="1200" b="0" i="1" kern="1200" dirty="0" err="1" smtClean="0">
                <a:solidFill>
                  <a:srgbClr val="000000"/>
                </a:solidFill>
                <a:effectLst/>
                <a:latin typeface="Times New Roman" pitchFamily="16" charset="0"/>
                <a:ea typeface="+mn-ea"/>
                <a:cs typeface="+mn-cs"/>
              </a:rPr>
              <a:t>IAmStartedByMessages</a:t>
            </a:r>
            <a:r>
              <a:rPr lang="en-US" sz="1200" b="0" i="0" kern="1200" dirty="0" smtClean="0">
                <a:solidFill>
                  <a:srgbClr val="000000"/>
                </a:solidFill>
                <a:effectLst/>
                <a:latin typeface="Times New Roman" pitchFamily="16" charset="0"/>
                <a:ea typeface="+mn-ea"/>
                <a:cs typeface="+mn-cs"/>
              </a:rPr>
              <a:t>!</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166</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167</a:t>
            </a:fld>
            <a:endParaRPr lang="en-GB"/>
          </a:p>
        </p:txBody>
      </p:sp>
    </p:spTree>
    <p:extLst>
      <p:ext uri="{BB962C8B-B14F-4D97-AF65-F5344CB8AC3E}">
        <p14:creationId xmlns:p14="http://schemas.microsoft.com/office/powerpoint/2010/main" val="40073237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170</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173</a:t>
            </a:fld>
            <a:endParaRPr lang="en-GB"/>
          </a:p>
        </p:txBody>
      </p:sp>
    </p:spTree>
    <p:extLst>
      <p:ext uri="{BB962C8B-B14F-4D97-AF65-F5344CB8AC3E}">
        <p14:creationId xmlns:p14="http://schemas.microsoft.com/office/powerpoint/2010/main" val="38354745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Important to note here is that the Timeout Data doesn’t have to be a message type. It can be any poco.</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174</a:t>
            </a:fld>
            <a:endParaRPr lang="en-GB"/>
          </a:p>
        </p:txBody>
      </p:sp>
    </p:spTree>
    <p:extLst>
      <p:ext uri="{BB962C8B-B14F-4D97-AF65-F5344CB8AC3E}">
        <p14:creationId xmlns:p14="http://schemas.microsoft.com/office/powerpoint/2010/main" val="49604799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193</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194</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18</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196</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19</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Configure.With</a:t>
            </a:r>
            <a:r>
              <a:rPr lang="en-US" sz="2200" dirty="0" smtClean="0">
                <a:latin typeface="Consolas" pitchFamily="49" charset="0"/>
                <a:cs typeface="Consolas" pitchFamily="49" charset="0"/>
              </a:rPr>
              <a:t>().</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endParaRPr lang="en-US" sz="2000" dirty="0" smtClean="0"/>
          </a:p>
          <a:p>
            <a:pPr lvl="1"/>
            <a:r>
              <a:rPr lang="en-US" dirty="0" smtClean="0"/>
              <a:t>Add properties like a regular class/interface</a:t>
            </a:r>
          </a:p>
          <a:p>
            <a:pPr lvl="1"/>
            <a:endParaRPr lang="en-US" sz="2000" dirty="0" smtClean="0"/>
          </a:p>
          <a:p>
            <a:r>
              <a:rPr lang="en-US" sz="2800" b="1" dirty="0" smtClean="0"/>
              <a:t>Keep messages in their own assembly/project</a:t>
            </a:r>
            <a:endParaRPr lang="en-US" sz="2800" dirty="0" smtClean="0">
              <a:latin typeface="Consolas" pitchFamily="49" charset="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sz="2800" dirty="0" smtClean="0"/>
              <a:t>Or:</a:t>
            </a: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err="1" smtClean="0">
                <a:latin typeface="Consolas"/>
                <a:ea typeface="Calibri"/>
                <a:cs typeface="Arial"/>
              </a:rPr>
              <a:t>Bus.CreateInstance</a:t>
            </a:r>
            <a:r>
              <a:rPr lang="en-US" dirty="0" smtClean="0">
                <a:latin typeface="Consolas"/>
                <a:ea typeface="Calibri"/>
                <a:cs typeface="Arial"/>
              </a:rPr>
              <a:t>&lt;</a:t>
            </a:r>
            <a:r>
              <a:rPr lang="en-US" dirty="0" err="1" smtClean="0">
                <a:solidFill>
                  <a:srgbClr val="660066"/>
                </a:solidFill>
                <a:latin typeface="Consolas"/>
                <a:ea typeface="Calibri"/>
                <a:cs typeface="Arial"/>
              </a:rPr>
              <a:t>IMyMessage</a:t>
            </a:r>
            <a:r>
              <a:rPr lang="en-US" dirty="0" smtClean="0">
                <a:latin typeface="Consolas"/>
                <a:ea typeface="Calibri"/>
                <a:cs typeface="Arial"/>
              </a:rPr>
              <a:t>&gt;();</a:t>
            </a:r>
            <a:endParaRPr lang="en-US" dirty="0" smtClean="0">
              <a:latin typeface="Calibri"/>
              <a:ea typeface="Calibri"/>
              <a:cs typeface="Arial"/>
            </a:endParaRPr>
          </a:p>
          <a:p>
            <a:pPr>
              <a:buNone/>
            </a:pPr>
            <a:endParaRPr lang="en-US"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919613814"/>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3"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a:t>
            </a:r>
            <a:r>
              <a:rPr lang="en-US" sz="2400" dirty="0" err="1" smtClean="0">
                <a:latin typeface="Consolas" pitchFamily="49" charset="0"/>
              </a:rPr>
              <a:t>IMessage</a:t>
            </a:r>
            <a:r>
              <a:rPr lang="en-US" sz="2400" dirty="0" smtClean="0">
                <a:latin typeface="Consolas" pitchFamily="49" charset="0"/>
              </a:rPr>
              <a:t>[] </a:t>
            </a:r>
            <a:r>
              <a:rPr lang="en-US" sz="2400" dirty="0" err="1" smtClean="0">
                <a:latin typeface="Consolas" pitchFamily="49" charset="0"/>
              </a:rPr>
              <a:t>msgs</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&lt;add Messages=“assembly” endpoint=“destination”&gt;</a:t>
            </a:r>
          </a:p>
          <a:p>
            <a:pPr lvl="2">
              <a:buNone/>
            </a:pPr>
            <a:r>
              <a:rPr lang="en-US" sz="2800" dirty="0" smtClean="0"/>
              <a:t>Or:</a:t>
            </a:r>
          </a:p>
          <a:p>
            <a:pPr lvl="2">
              <a:buNone/>
            </a:pPr>
            <a:r>
              <a:rPr lang="en-US" dirty="0" smtClean="0">
                <a:latin typeface="Consolas" pitchFamily="49" charset="0"/>
                <a:cs typeface="+mn-cs"/>
              </a:rPr>
              <a:t>&lt;add Messages=“type” endpoint=“destination”&gt;</a:t>
            </a: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Messages=“schema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UnicastBus.DoNotAutoSubscribe</a:t>
            </a:r>
            <a:r>
              <a:rPr lang="en-US" sz="20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MsmqSubscriptionStorage</a:t>
            </a:r>
            <a:r>
              <a:rPr lang="en-US" sz="2000" dirty="0" smtClean="0">
                <a:latin typeface="Consolas" pitchFamily="49" charset="0"/>
              </a:rPr>
              <a:t>();</a:t>
            </a: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NServicebus.Configure.With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RavenSubscriptionStorage</a:t>
            </a:r>
            <a:r>
              <a:rPr lang="en-US" sz="2000" dirty="0" smtClean="0">
                <a:latin typeface="Consolas" pitchFamily="49" charset="0"/>
                <a:cs typeface="Consolas" pitchFamily="49" charset="0"/>
              </a:rPr>
              <a: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DbSubscriptionStorage</a:t>
            </a:r>
            <a:r>
              <a:rPr lang="en-US" sz="2000" dirty="0" smtClean="0">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normAutofit fontScale="92500" lnSpcReduction="20000"/>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a:t>or define convention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Configure.With</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DefiningEventsAs</a:t>
            </a:r>
            <a:r>
              <a:rPr lang="en-US" dirty="0" smtClean="0">
                <a:latin typeface="Consolas" pitchFamily="49" charset="0"/>
                <a:cs typeface="Consolas" pitchFamily="49" charset="0"/>
              </a:rPr>
              <a:t>(t =&gt;…)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Publish / Subscribe</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pPr>
              <a:buNone/>
            </a:pPr>
            <a:endParaRPr lang="en-US" sz="2400" dirty="0" smtClean="0">
              <a:latin typeface="Consolas" pitchFamily="49" charset="0"/>
            </a:endParaRPr>
          </a:p>
          <a:p>
            <a:r>
              <a:rPr lang="en-US" sz="2800" dirty="0" smtClean="0"/>
              <a:t>Must have these properties</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override 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err="1">
                <a:latin typeface="Consolas" pitchFamily="49" charset="0"/>
              </a:rPr>
              <a:t>ToSaga</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a:latin typeface="Consolas" pitchFamily="49" charset="0"/>
              </a:rPr>
              <a:t> </a:t>
            </a:r>
            <a:r>
              <a:rPr lang="en-US" sz="2200" dirty="0" smtClean="0">
                <a:latin typeface="Consolas" pitchFamily="49" charset="0"/>
              </a:rPr>
              <a:t>        .</a:t>
            </a:r>
            <a:r>
              <a:rPr lang="en-US" sz="2200" dirty="0" err="1" smtClean="0">
                <a:latin typeface="Consolas" pitchFamily="49" charset="0"/>
              </a:rPr>
              <a:t>ToSaga</a:t>
            </a:r>
            <a:r>
              <a:rPr lang="en-US" sz="2200" dirty="0" smtClean="0">
                <a:latin typeface="Consolas" pitchFamily="49" charset="0"/>
              </a:rPr>
              <a:t>(</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err="1" smtClean="0">
                <a:latin typeface="Consolas" pitchFamily="49" charset="0"/>
              </a:rPr>
              <a:t>FedexTimedOut</a:t>
            </a:r>
            <a:endParaRPr lang="en-US" sz="2000" dirty="0" smtClean="0">
              <a:latin typeface="Consolas" pitchFamily="49" charset="0"/>
            </a:endParaRP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883877" y="1265237"/>
            <a:ext cx="6287299" cy="1466171"/>
          </a:xfrm>
          <a:prstGeom prst="rect">
            <a:avLst/>
          </a:prstGeom>
          <a:noFill/>
        </p:spPr>
        <p:txBody>
          <a:bodyPr wrap="none" rtlCol="0">
            <a:spAutoFit/>
          </a:bodyPr>
          <a:lstStyle/>
          <a:p>
            <a:pPr algn="ctr"/>
            <a:r>
              <a:rPr lang="en-US" sz="3200" dirty="0" smtClean="0">
                <a:latin typeface="Consolas" pitchFamily="49" charset="0"/>
              </a:rPr>
              <a:t>www.NServiceBus.com	</a:t>
            </a:r>
          </a:p>
          <a:p>
            <a:pPr algn="ctr"/>
            <a:endParaRPr lang="en-US" sz="3200" dirty="0" smtClean="0">
              <a:latin typeface="Consolas" pitchFamily="49" charset="0"/>
            </a:endParaRPr>
          </a:p>
          <a:p>
            <a:pPr algn="ctr"/>
            <a:r>
              <a:rPr lang="en-US" sz="3200" dirty="0" smtClean="0">
                <a:latin typeface="Consolas" pitchFamily="49" charset="0"/>
              </a:rPr>
              <a:t>nservicebus@yahoogroups.com</a:t>
            </a:r>
            <a:endParaRPr lang="en-US" sz="3200" dirty="0">
              <a:latin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Configure.DefiningTimeToBeReceivedAs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NServiceBus.Configure.With</a:t>
            </a:r>
            <a:r>
              <a:rPr lang="en-US" dirty="0" smtClean="0">
                <a:latin typeface="Consolas" pitchFamily="49" charset="0"/>
              </a:rPr>
              <a:t>()</a:t>
            </a:r>
            <a:br>
              <a:rPr lang="en-US" dirty="0" smtClean="0">
                <a:latin typeface="Consolas" pitchFamily="49" charset="0"/>
              </a:rPr>
            </a:br>
            <a:r>
              <a:rPr lang="en-US" dirty="0" smtClean="0">
                <a:latin typeface="Consolas" pitchFamily="49" charset="0"/>
              </a:rPr>
              <a:t>.</a:t>
            </a:r>
            <a:r>
              <a:rPr lang="en-US" dirty="0" err="1" smtClean="0">
                <a:latin typeface="Consolas" pitchFamily="49" charset="0"/>
              </a:rPr>
              <a:t>UseTransport</a:t>
            </a:r>
            <a:r>
              <a:rPr lang="en-US" dirty="0" smtClean="0">
                <a:latin typeface="Consolas" pitchFamily="49" charset="0"/>
              </a:rPr>
              <a:t>&lt;...&gt;()</a:t>
            </a:r>
            <a:br>
              <a:rPr lang="en-US" dirty="0" smtClean="0">
                <a:latin typeface="Consolas" pitchFamily="49" charset="0"/>
              </a:rPr>
            </a:br>
            <a:r>
              <a:rPr lang="en-US" dirty="0" smtClean="0">
                <a:latin typeface="Consolas" pitchFamily="49" charset="0"/>
              </a:rPr>
              <a:t> 	.</a:t>
            </a:r>
            <a:r>
              <a:rPr lang="en-US" b="1" dirty="0" err="1" smtClean="0">
                <a:latin typeface="Consolas" pitchFamily="49" charset="0"/>
              </a:rPr>
              <a:t>IsTransactional</a:t>
            </a:r>
            <a:r>
              <a:rPr lang="en-US" b="1" dirty="0" smtClean="0">
                <a:latin typeface="Consolas" pitchFamily="49" charset="0"/>
              </a:rPr>
              <a:t>(true)</a:t>
            </a:r>
            <a:r>
              <a:rPr lang="en-US" dirty="0" smtClean="0">
                <a:latin typeface="Consolas" pitchFamily="49" charset="0"/>
              </a:rPr>
              <a:t>;</a:t>
            </a:r>
          </a:p>
          <a:p>
            <a:pPr lvl="1">
              <a:buNone/>
            </a:pPr>
            <a:endParaRPr lang="en-US" dirty="0" smtClean="0"/>
          </a:p>
          <a:p>
            <a:pPr lvl="1">
              <a:buNone/>
            </a:pPr>
            <a:r>
              <a:rPr lang="en-US" dirty="0" smtClean="0"/>
              <a:t>OR</a:t>
            </a:r>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a:t>
            </a:r>
            <a:endParaRPr lang="en-US" dirty="0"/>
          </a:p>
        </p:txBody>
      </p:sp>
      <p:sp>
        <p:nvSpPr>
          <p:cNvPr id="3" name="Content Placeholder 2"/>
          <p:cNvSpPr>
            <a:spLocks noGrp="1"/>
          </p:cNvSpPr>
          <p:nvPr>
            <p:ph idx="1"/>
          </p:nvPr>
        </p:nvSpPr>
        <p:spPr>
          <a:xfrm>
            <a:off x="503237" y="1768475"/>
            <a:ext cx="9577387" cy="4987925"/>
          </a:xfrm>
        </p:spPr>
        <p:txBody>
          <a:bodyPr/>
          <a:lstStyle/>
          <a:p>
            <a:r>
              <a:rPr lang="en-US" dirty="0" smtClean="0"/>
              <a:t>Client passes credentials along with message</a:t>
            </a:r>
          </a:p>
          <a:p>
            <a:r>
              <a:rPr lang="en-US" dirty="0" smtClean="0"/>
              <a:t>Server can process the message either:</a:t>
            </a:r>
          </a:p>
          <a:p>
            <a:pPr lvl="1"/>
            <a:r>
              <a:rPr lang="en-US" dirty="0" smtClean="0"/>
              <a:t>Using its own credentials or the client’s credentials</a:t>
            </a:r>
          </a:p>
          <a:p>
            <a:pPr lvl="1"/>
            <a:endParaRPr lang="en-US" dirty="0" smtClean="0"/>
          </a:p>
          <a:p>
            <a:pPr>
              <a:buNone/>
            </a:pPr>
            <a:r>
              <a:rPr lang="en-US" dirty="0" err="1" smtClean="0">
                <a:latin typeface="Consolas" pitchFamily="49" charset="0"/>
              </a:rPr>
              <a:t>NServiceBus.Configure.With</a:t>
            </a:r>
            <a:r>
              <a:rPr lang="en-US" dirty="0" smtClean="0">
                <a:latin typeface="Consolas" pitchFamily="49" charset="0"/>
              </a:rPr>
              <a:t>().</a:t>
            </a:r>
            <a:r>
              <a:rPr lang="en-US" dirty="0" err="1" smtClean="0">
                <a:latin typeface="Consolas" pitchFamily="49" charset="0"/>
              </a:rPr>
              <a:t>UnicastBus</a:t>
            </a:r>
            <a:r>
              <a:rPr lang="en-US" dirty="0" smtClean="0">
                <a:latin typeface="Consolas" pitchFamily="49" charset="0"/>
              </a:rPr>
              <a:t>()</a:t>
            </a:r>
          </a:p>
          <a:p>
            <a:pPr>
              <a:buNone/>
            </a:pPr>
            <a:r>
              <a:rPr lang="en-US" dirty="0" smtClean="0">
                <a:latin typeface="Consolas" pitchFamily="49" charset="0"/>
              </a:rPr>
              <a:t>				.</a:t>
            </a:r>
            <a:r>
              <a:rPr lang="en-US" b="1" dirty="0" err="1" smtClean="0">
                <a:latin typeface="Consolas" pitchFamily="49" charset="0"/>
              </a:rPr>
              <a:t>ImpersonateSender</a:t>
            </a:r>
            <a:r>
              <a:rPr lang="en-US" b="1" dirty="0" smtClean="0">
                <a:latin typeface="Consolas" pitchFamily="49" charset="0"/>
              </a:rPr>
              <a:t>(true)</a:t>
            </a:r>
            <a:r>
              <a:rPr lang="en-US" dirty="0" smtClean="0">
                <a:latin typeface="Consolas" pitchFamily="49" charset="0"/>
              </a:rPr>
              <a:t>;</a:t>
            </a:r>
          </a:p>
          <a:p>
            <a:pPr>
              <a:buNone/>
            </a:pPr>
            <a:r>
              <a:rPr lang="en-US" dirty="0" smtClean="0"/>
              <a:t>OR</a:t>
            </a:r>
          </a:p>
          <a:p>
            <a:pPr>
              <a:buNone/>
            </a:pP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endParaRPr lang="en-US" b="1" dirty="0">
              <a:latin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UnicastBusConfig</a:t>
            </a:r>
            <a:r>
              <a:rPr lang="en-US" sz="2400" dirty="0" smtClean="0">
                <a:latin typeface="Consolas" pitchFamily="49" charset="0"/>
              </a:rPr>
              <a:t> </a:t>
            </a:r>
          </a:p>
          <a:p>
            <a:pPr>
              <a:buNone/>
            </a:pPr>
            <a:r>
              <a:rPr lang="en-US" sz="2400" dirty="0" smtClean="0">
                <a:latin typeface="Consolas" pitchFamily="49" charset="0"/>
              </a:rPr>
              <a:t>			</a:t>
            </a:r>
            <a:r>
              <a:rPr lang="en-US" sz="2400" dirty="0" err="1" smtClean="0">
                <a:latin typeface="Consolas" pitchFamily="49" charset="0"/>
              </a:rPr>
              <a:t>ForwardReceivedMessagesTo</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Modules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transport message</a:t>
            </a:r>
          </a:p>
          <a:p>
            <a:pPr lvl="1"/>
            <a:r>
              <a:rPr lang="en-US" dirty="0" smtClean="0"/>
              <a:t>…which can contain more than one logical message</a:t>
            </a:r>
          </a:p>
          <a:p>
            <a:pPr lvl="1"/>
            <a:endParaRPr lang="en-US" dirty="0" smtClean="0"/>
          </a:p>
          <a:p>
            <a:r>
              <a:rPr lang="en-US" dirty="0" smtClean="0"/>
              <a:t>Called before and after all handlers</a:t>
            </a:r>
          </a:p>
          <a:p>
            <a:pPr lvl="1"/>
            <a:r>
              <a:rPr lang="en-US" dirty="0" smtClean="0"/>
              <a:t>Useful for plugging in your own infrastructure</a:t>
            </a:r>
          </a:p>
          <a:p>
            <a:pPr lvl="1"/>
            <a:r>
              <a:rPr lang="en-US" dirty="0" smtClean="0"/>
              <a:t>Will be called even if handlers throw exceptions</a:t>
            </a:r>
          </a:p>
          <a:p>
            <a:pPr lvl="2"/>
            <a:r>
              <a:rPr lang="en-US" dirty="0" smtClean="0"/>
              <a:t>Downstream message handlers aren’t called</a:t>
            </a:r>
          </a:p>
          <a:p>
            <a:pPr lvl="1"/>
            <a:endParaRPr lang="en-US" dirty="0" smtClean="0"/>
          </a:p>
          <a:p>
            <a:r>
              <a:rPr lang="en-US" dirty="0" smtClean="0"/>
              <a:t>Implement </a:t>
            </a:r>
            <a:r>
              <a:rPr lang="en-US" dirty="0" err="1" smtClean="0">
                <a:latin typeface="Consolas" pitchFamily="49" charset="0"/>
              </a:rPr>
              <a:t>IMessageModule</a:t>
            </a:r>
            <a:endParaRPr lang="en-US"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Configure.ConfigureComponent</a:t>
            </a:r>
            <a:r>
              <a:rPr lang="en-US" dirty="0" smtClean="0">
                <a:latin typeface="Consolas" pitchFamily="49" charset="0"/>
              </a:rPr>
              <a:t>&lt;T&gt;(</a:t>
            </a: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Also has a resolution API:</a:t>
            </a:r>
          </a:p>
          <a:p>
            <a:pPr>
              <a:buNone/>
            </a:pPr>
            <a:r>
              <a:rPr lang="en-US" dirty="0" smtClean="0"/>
              <a:t>	</a:t>
            </a:r>
            <a:r>
              <a:rPr lang="en-US" dirty="0" err="1" smtClean="0">
                <a:latin typeface="Consolas" pitchFamily="49" charset="0"/>
              </a:rPr>
              <a:t>Configure.Instance.Builder.Build</a:t>
            </a:r>
            <a:r>
              <a:rPr lang="en-US" dirty="0" smtClean="0">
                <a:latin typeface="Consolas" pitchFamily="49" charset="0"/>
              </a:rPr>
              <a:t>&lt;T&gt;();</a:t>
            </a:r>
          </a:p>
          <a:p>
            <a:pPr>
              <a:buNone/>
            </a:pPr>
            <a:endParaRPr lang="en-US" dirty="0" smtClean="0"/>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latin typeface="Consolas" pitchFamily="49" charset="0"/>
              </a:rPr>
              <a:t>Should be registered as instance per call</a:t>
            </a:r>
            <a:endParaRPr lang="en-US" dirty="0">
              <a:latin typeface="Consolas" pitchFamily="49" charset="0"/>
            </a:endParaRPr>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Configure.DefiningEncryptedPropertiesAs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RijndaelEncryptionService</a:t>
            </a:r>
            <a:r>
              <a:rPr lang="en-US" sz="2400" dirty="0" smtClean="0">
                <a:latin typeface="Consolas" pitchFamily="49" charset="0"/>
                <a:cs typeface="Consolas" pitchFamily="49" charset="0"/>
              </a:rPr>
              <a:t>()</a:t>
            </a:r>
            <a:r>
              <a:rPr lang="en-US" dirty="0" smtClean="0"/>
              <a:t> after </a:t>
            </a:r>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Hello World</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DefineEndpointName</a:t>
            </a:r>
            <a:r>
              <a:rPr lang="en-US" sz="2400" dirty="0" smtClean="0">
                <a:latin typeface="Consolas" pitchFamily="49" charset="0"/>
                <a:cs typeface="Consolas" pitchFamily="49" charset="0"/>
              </a:rPr>
              <a:t>(()=&gt;{return “X”;})</a:t>
            </a:r>
          </a:p>
          <a:p>
            <a:pPr lvl="2"/>
            <a:r>
              <a:rPr lang="en-US" dirty="0" smtClean="0">
                <a:latin typeface="Consolas" pitchFamily="49" charset="0"/>
                <a:cs typeface="Consolas" pitchFamily="49" charset="0"/>
              </a:rPr>
              <a:t>Needs to go right after the With()</a:t>
            </a: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63712" y="3676341"/>
            <a:ext cx="7620000" cy="33209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6716712" y="5075237"/>
            <a:ext cx="2438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Accessing Configuration Sections</a:t>
            </a:r>
            <a:endParaRPr lang="en-US" dirty="0"/>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Configure.GetConfigSection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(o =&gt; </a:t>
            </a:r>
            <a:r>
              <a:rPr lang="en-US" sz="2000" dirty="0" err="1" smtClean="0">
                <a:latin typeface="Consolas" pitchFamily="49" charset="0"/>
                <a:cs typeface="Consolas" pitchFamily="49" charset="0"/>
              </a:rPr>
              <a:t>o.Prop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section.SomeValue</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p>
          <a:p>
            <a:pPr>
              <a:buNone/>
            </a:pPr>
            <a:endParaRPr lang="en-US" sz="2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dirty="0" smtClean="0"/>
              <a:t>Only holds for </a:t>
            </a:r>
            <a:r>
              <a:rPr lang="en-US" dirty="0" err="1" smtClean="0"/>
              <a:t>config</a:t>
            </a:r>
            <a:r>
              <a:rPr lang="en-US" dirty="0" smtClean="0"/>
              <a:t> sections accessed via </a:t>
            </a:r>
            <a:r>
              <a:rPr lang="en-US" dirty="0" err="1" smtClean="0"/>
              <a:t>NServiceBus.Configure.GetConfigSection</a:t>
            </a:r>
            <a:r>
              <a:rPr lang="en-US" dirty="0" smtClean="0"/>
              <a:t>&lt;T&gt;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CustomConfigurationSource</a:t>
            </a:r>
            <a:r>
              <a:rPr lang="en-US" sz="2400" dirty="0" smtClean="0">
                <a:latin typeface="Consolas" pitchFamily="49" charset="0"/>
                <a:cs typeface="Consolas" pitchFamily="49" charset="0"/>
              </a:rPr>
              <a:t>(new </a:t>
            </a:r>
            <a:r>
              <a:rPr lang="en-US" sz="2400" dirty="0" err="1" smtClean="0">
                <a:latin typeface="Consolas" pitchFamily="49" charset="0"/>
                <a:cs typeface="Consolas" pitchFamily="49" charset="0"/>
              </a:rPr>
              <a:t>MySource</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 </a:t>
            </a:r>
            <a:r>
              <a:rPr lang="en-US" sz="2400" dirty="0" smtClean="0">
                <a:solidFill>
                  <a:schemeClr val="accent1">
                    <a:lumMod val="50000"/>
                  </a:schemeClr>
                </a:solidFill>
                <a:latin typeface="Consolas" pitchFamily="49" charset="0"/>
              </a:rPr>
              <a:t>// rest of initialization</a:t>
            </a:r>
          </a:p>
          <a:p>
            <a:pPr>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public 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IConfigurationSource</a:t>
            </a:r>
            <a:endParaRPr lang="en-US" sz="2400" dirty="0" smtClean="0">
              <a:solidFill>
                <a:schemeClr val="tx1"/>
              </a:solidFill>
              <a:latin typeface="Consolas" pitchFamily="49" charset="0"/>
            </a:endParaRP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&lt;T&gt;() </a:t>
            </a:r>
            <a:r>
              <a:rPr lang="en-US" sz="2400" dirty="0" smtClean="0">
                <a:solidFill>
                  <a:schemeClr val="accent2">
                    <a:lumMod val="50000"/>
                  </a:schemeClr>
                </a:solidFill>
                <a:latin typeface="Consolas" pitchFamily="49" charset="0"/>
              </a:rPr>
              <a:t>where</a:t>
            </a:r>
            <a:r>
              <a:rPr lang="en-US" sz="2400" dirty="0" smtClean="0">
                <a:solidFill>
                  <a:schemeClr val="tx1"/>
                </a:solidFill>
                <a:latin typeface="Consolas" pitchFamily="49" charset="0"/>
              </a:rPr>
              <a:t> T : </a:t>
            </a:r>
            <a:r>
              <a:rPr lang="en-US" sz="2400" dirty="0" smtClean="0">
                <a:solidFill>
                  <a:schemeClr val="accent2">
                    <a:lumMod val="50000"/>
                  </a:schemeClr>
                </a:solidFill>
                <a:latin typeface="Consolas" pitchFamily="49" charset="0"/>
              </a:rPr>
              <a:t>class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smtClean="0">
                <a:solidFill>
                  <a:schemeClr val="tx1"/>
                </a:solidFill>
                <a:latin typeface="Consolas" pitchFamily="49" charset="0"/>
              </a:rPr>
              <a:t>				</a:t>
            </a:r>
            <a:r>
              <a:rPr lang="en-US" sz="2400" dirty="0" smtClean="0">
                <a:solidFill>
                  <a:schemeClr val="accent1">
                    <a:lumMod val="50000"/>
                  </a:schemeClr>
                </a:solidFill>
                <a:latin typeface="Consolas" pitchFamily="49" charset="0"/>
              </a:rPr>
              <a:t>// override everything</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a:t>
            </a:r>
          </a:p>
          <a:p>
            <a:pPr lvl="1"/>
            <a:r>
              <a:rPr lang="en-US" dirty="0" smtClean="0"/>
              <a:t>Using the “</a:t>
            </a:r>
            <a:r>
              <a:rPr lang="en-US" dirty="0" err="1" smtClean="0"/>
              <a:t>Application_Start</a:t>
            </a:r>
            <a:r>
              <a:rPr lang="en-US" dirty="0" smtClean="0"/>
              <a:t>” built-in method;</a:t>
            </a:r>
          </a:p>
          <a:p>
            <a:r>
              <a:rPr lang="en-US" dirty="0"/>
              <a:t>Set up the bus in </a:t>
            </a:r>
            <a:r>
              <a:rPr lang="en-US" dirty="0" smtClean="0"/>
              <a:t>a separate assembly:</a:t>
            </a:r>
          </a:p>
          <a:p>
            <a:pPr lvl="1"/>
            <a:r>
              <a:rPr lang="en-US" dirty="0" smtClean="0"/>
              <a:t>Defining a public static class decorated with the “</a:t>
            </a:r>
            <a:r>
              <a:rPr lang="it-IT" dirty="0" err="1"/>
              <a:t>PreApplicationStartMethod</a:t>
            </a:r>
            <a:r>
              <a:rPr lang="en-US" dirty="0" smtClean="0"/>
              <a:t>”:</a:t>
            </a:r>
          </a:p>
          <a:p>
            <a:pPr lvl="2"/>
            <a:r>
              <a:rPr lang="en-US" dirty="0" smtClean="0"/>
              <a:t>The attribute is defined in “</a:t>
            </a:r>
            <a:r>
              <a:rPr lang="en-US" dirty="0" err="1" smtClean="0"/>
              <a:t>System.Web</a:t>
            </a:r>
            <a:r>
              <a:rPr lang="en-US" dirty="0" smtClean="0"/>
              <a:t>” assembly;</a:t>
            </a:r>
          </a:p>
          <a:p>
            <a:pPr lvl="2"/>
            <a:r>
              <a:rPr lang="en-US" dirty="0" smtClean="0"/>
              <a:t>Your class will be called at application startup time by the asp.net infrastructure;</a:t>
            </a:r>
          </a:p>
          <a:p>
            <a:pPr marL="107950" indent="0">
              <a:buNone/>
            </a:pPr>
            <a:endParaRPr lang="en-US" dirty="0" smtClean="0"/>
          </a:p>
        </p:txBody>
      </p:sp>
    </p:spTree>
    <p:extLst>
      <p:ext uri="{BB962C8B-B14F-4D97-AF65-F5344CB8AC3E}">
        <p14:creationId xmlns:p14="http://schemas.microsoft.com/office/powerpoint/2010/main" val="24098928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.Log4Net()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DefaultBuilder</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XmlSerializer</a:t>
            </a:r>
            <a:r>
              <a:rPr lang="en-US" sz="2400" dirty="0" smtClean="0">
                <a:latin typeface="Consolas" pitchFamily="49" charset="0"/>
                <a:cs typeface="Consolas" pitchFamily="49" charset="0"/>
              </a:rPr>
              <a:t>("http://acme.com")</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a:t>
            </a:r>
            <a:r>
              <a:rPr lang="en-US" sz="2400" dirty="0" smtClean="0">
                <a:latin typeface="Consolas" pitchFamily="49" charset="0"/>
                <a:cs typeface="Consolas" pitchFamily="49" charset="0"/>
              </a:rPr>
              <a:t>&gt;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RabbitMq</a:t>
            </a:r>
            <a:r>
              <a:rPr lang="en-US" sz="1400" dirty="0" smtClean="0">
                <a:latin typeface="Consolas" pitchFamily="49" charset="0"/>
                <a:cs typeface="Consolas" pitchFamily="49" charset="0"/>
              </a:rPr>
              <a:t>/SqlServer/</a:t>
            </a:r>
            <a:r>
              <a:rPr lang="en-US" sz="1400" dirty="0" err="1" smtClean="0">
                <a:latin typeface="Consolas" pitchFamily="49" charset="0"/>
                <a:cs typeface="Consolas" pitchFamily="49" charset="0"/>
              </a:rPr>
              <a:t>ActiveMq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WebSphereMq</a:t>
            </a: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UnicastBus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CreateBus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.Start();</a:t>
            </a:r>
          </a:p>
          <a:p>
            <a:pPr>
              <a:buNone/>
            </a:pPr>
            <a:endParaRPr lang="en-US" sz="24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r>
              <a:rPr lang="en-US" dirty="0" err="1" smtClean="0"/>
              <a:t>SendOnly</a:t>
            </a:r>
            <a:r>
              <a:rPr lang="en-US" dirty="0" smtClean="0"/>
              <a:t>()</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NServiceBus.Configure.With</a:t>
            </a:r>
            <a:r>
              <a:rPr lang="en-US" dirty="0" smtClean="0">
                <a:latin typeface="Consolas" pitchFamily="49" charset="0"/>
              </a:rPr>
              <a:t>()</a:t>
            </a:r>
          </a:p>
          <a:p>
            <a:pPr>
              <a:buNone/>
            </a:pPr>
            <a:r>
              <a:rPr lang="en-US" dirty="0" smtClean="0">
                <a:latin typeface="Consolas" pitchFamily="49" charset="0"/>
              </a:rPr>
              <a:t>			.</a:t>
            </a:r>
            <a:r>
              <a:rPr lang="en-US" dirty="0" err="1" smtClean="0">
                <a:latin typeface="Consolas" pitchFamily="49" charset="0"/>
              </a:rPr>
              <a:t>UseTransport</a:t>
            </a:r>
            <a:r>
              <a:rPr lang="en-US" dirty="0" smtClean="0">
                <a:latin typeface="Consolas" pitchFamily="49" charset="0"/>
              </a:rPr>
              <a:t>&lt;...&gt;()</a:t>
            </a:r>
          </a:p>
          <a:p>
            <a:pPr>
              <a:buNone/>
            </a:pPr>
            <a:r>
              <a:rPr lang="en-US" dirty="0" smtClean="0">
                <a:latin typeface="Consolas" pitchFamily="49" charset="0"/>
              </a:rPr>
              <a:t>					.</a:t>
            </a:r>
            <a:r>
              <a:rPr lang="en-US" dirty="0" err="1" smtClean="0">
                <a:latin typeface="Consolas" pitchFamily="49" charset="0"/>
              </a:rPr>
              <a:t>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smtClean="0"/>
              <a:t>/tools/ReturnToSourceQueue.exe</a:t>
            </a:r>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6136</Words>
  <Application>Microsoft Office PowerPoint</Application>
  <PresentationFormat>Custom</PresentationFormat>
  <Paragraphs>1593</Paragraphs>
  <Slides>199</Slides>
  <Notes>80</Notes>
  <HiddenSlides>2</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199</vt:i4>
      </vt:variant>
    </vt:vector>
  </HeadingPairs>
  <TitlesOfParts>
    <vt:vector size="215" baseType="lpstr">
      <vt:lpstr>Arial Unicode MS</vt:lpstr>
      <vt:lpstr>MS Gothic</vt:lpstr>
      <vt:lpstr>Arial</vt:lpstr>
      <vt:lpstr>Calibri</vt:lpstr>
      <vt:lpstr>Consolas</vt:lpstr>
      <vt:lpstr>Corbel</vt:lpstr>
      <vt:lpstr>Courier New</vt:lpstr>
      <vt:lpstr>DINEngschrift</vt:lpstr>
      <vt:lpstr>DINMittelschrift</vt:lpstr>
      <vt:lpstr>Franklin Gothic Book</vt:lpstr>
      <vt:lpstr>Franklin Gothic Medium</vt:lpstr>
      <vt:lpstr>StarSymbol</vt:lpstr>
      <vt:lpstr>Tahoma</vt:lpstr>
      <vt:lpstr>Times New Roman</vt:lpstr>
      <vt:lpstr>Wingdings</vt:lpstr>
      <vt:lpstr>Office Theme</vt:lpstr>
      <vt:lpstr>PowerPoint Presentation</vt:lpstr>
      <vt:lpstr>Topics Covered</vt:lpstr>
      <vt:lpstr>Course Programme</vt:lpstr>
      <vt:lpstr>Course Programme</vt:lpstr>
      <vt:lpstr>Hello World</vt:lpstr>
      <vt:lpstr>Hello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Impersonation</vt:lpstr>
      <vt:lpstr>Message Auditing</vt:lpstr>
      <vt:lpstr>Exercise 9</vt:lpstr>
      <vt:lpstr>Infrastructure Extension</vt:lpstr>
      <vt:lpstr>Message Modules</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Publish / Subscribe</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Mauro Servienti</cp:lastModifiedBy>
  <cp:revision>986</cp:revision>
  <dcterms:created xsi:type="dcterms:W3CDTF">2011-05-31T14:28:45Z</dcterms:created>
  <dcterms:modified xsi:type="dcterms:W3CDTF">2013-06-15T12:01:10Z</dcterms:modified>
</cp:coreProperties>
</file>